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9"/>
  </p:notesMasterIdLst>
  <p:handoutMasterIdLst>
    <p:handoutMasterId r:id="rId10"/>
  </p:handoutMasterIdLst>
  <p:sldIdLst>
    <p:sldId id="413" r:id="rId3"/>
    <p:sldId id="474" r:id="rId4"/>
    <p:sldId id="456" r:id="rId5"/>
    <p:sldId id="475" r:id="rId6"/>
    <p:sldId id="480" r:id="rId7"/>
    <p:sldId id="479" r:id="rId8"/>
  </p:sldIdLst>
  <p:sldSz cx="10160000" cy="7620000"/>
  <p:notesSz cx="6735763" cy="9866313"/>
  <p:custDataLst>
    <p:tags r:id="rId11"/>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63" d="100"/>
          <a:sy n="63" d="100"/>
        </p:scale>
        <p:origin x="1148" y="6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2</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2</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2020/6/2</a:t>
            </a:r>
            <a:endParaRPr lang="en-US" altLang="ja-JP"/>
          </a:p>
        </p:txBody>
      </p:sp>
      <p:sp>
        <p:nvSpPr>
          <p:cNvPr id="4100" name="Rectangle 4"/>
          <p:cNvSpPr>
            <a:spLocks noRo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2</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endParaRPr lang="en-US" altLang="ja-JP" smtClean="0"/>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Ro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2</a:t>
            </a:r>
            <a:endParaRPr lang="en-US" altLang="ja-JP"/>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endParaRPr lang="en-US" altLang="ja-JP" smtClean="0"/>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9F97B53-A1C8-41A0-BB70-EBCB547ADBD1}" type="slidenum">
              <a:rPr lang="ja-JP" altLang="en-US" smtClean="0"/>
              <a:pPr>
                <a:spcBef>
                  <a:spcPct val="0"/>
                </a:spcBef>
              </a:pPr>
              <a:t>3</a:t>
            </a:fld>
            <a:endParaRPr lang="en-US" altLang="ja-JP" smtClean="0"/>
          </a:p>
        </p:txBody>
      </p:sp>
      <p:sp>
        <p:nvSpPr>
          <p:cNvPr id="10245" name="Rectangle 2"/>
          <p:cNvSpPr>
            <a:spLocks noRo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2</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Ro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2</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Ro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57745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2</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2020/6/2</a:t>
            </a:r>
            <a:endParaRPr lang="en-US" altLang="ja-JP" smtClean="0"/>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6</a:t>
            </a:fld>
            <a:endParaRPr lang="en-US" altLang="ja-JP" smtClean="0"/>
          </a:p>
        </p:txBody>
      </p:sp>
      <p:sp>
        <p:nvSpPr>
          <p:cNvPr id="20485" name="Rectangle 2"/>
          <p:cNvSpPr>
            <a:spLocks noRo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2</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2020/6/2</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2020/6/2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2</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2020/6/2</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2</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2020/6/2</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2</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(2) </a:t>
            </a:r>
            <a:r>
              <a:rPr lang="ja-JP" altLang="en-US" sz="3200" smtClean="0"/>
              <a:t>大学での</a:t>
            </a:r>
            <a:r>
              <a:rPr lang="ja-JP" altLang="en-US" sz="3200" smtClean="0"/>
              <a:t>学び</a:t>
            </a:r>
            <a:r>
              <a:rPr lang="ja-JP" altLang="en-US" sz="3200" smtClean="0"/>
              <a:t>と履修体系</a:t>
            </a:r>
            <a:r>
              <a:rPr lang="en-US" altLang="ja-JP" sz="3200" smtClean="0"/>
              <a:t>1</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6</a:t>
            </a:r>
            <a:r>
              <a:rPr lang="ja-JP" altLang="en-US" sz="3100" smtClean="0"/>
              <a:t>月</a:t>
            </a:r>
            <a:r>
              <a:rPr lang="en-US" altLang="ja-JP" sz="3100" smtClean="0"/>
              <a:t>2</a:t>
            </a:r>
            <a:r>
              <a:rPr lang="ja-JP" altLang="en-US" sz="3100" smtClean="0"/>
              <a:t>日</a:t>
            </a:r>
            <a:endParaRPr lang="ja-JP" altLang="en-US" sz="31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a:t>
            </a:r>
            <a:r>
              <a:rPr kumimoji="1" lang="ja-JP" altLang="en-US" sz="2800" smtClean="0"/>
              <a:t>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a:t>
            </a:r>
            <a:r>
              <a:rPr kumimoji="1" lang="ja-JP" altLang="en-US" sz="2800"/>
              <a:t>ください</a:t>
            </a:r>
            <a:r>
              <a:rPr kumimoji="1" lang="ja-JP" altLang="en-US" sz="2800" smtClean="0"/>
              <a:t>．</a:t>
            </a:r>
            <a:endParaRPr kumimoji="1" lang="en-US" altLang="ja-JP" sz="2800" smtClean="0"/>
          </a:p>
          <a:p>
            <a:pPr>
              <a:defRPr/>
            </a:pPr>
            <a:r>
              <a:rPr kumimoji="1" lang="ja-JP" altLang="en-US" sz="2800"/>
              <a:t>アンケートと課題は</a:t>
            </a:r>
            <a:r>
              <a:rPr kumimoji="1" lang="en-US" altLang="ja-JP" sz="2800"/>
              <a:t>teams</a:t>
            </a:r>
            <a:r>
              <a:rPr kumimoji="1" lang="ja-JP" altLang="en-US" sz="2800"/>
              <a:t>を受けた人は</a:t>
            </a:r>
            <a:r>
              <a:rPr kumimoji="1" lang="en-US" altLang="ja-JP" sz="2800"/>
              <a:t>teams</a:t>
            </a:r>
            <a:r>
              <a:rPr kumimoji="1" lang="ja-JP" altLang="en-US" sz="2800"/>
              <a:t>の課題機能で、</a:t>
            </a:r>
            <a:r>
              <a:rPr kumimoji="1" lang="en-US" altLang="ja-JP" sz="2800"/>
              <a:t>Bb</a:t>
            </a:r>
            <a:r>
              <a:rPr kumimoji="1" lang="ja-JP" altLang="en-US" sz="2800"/>
              <a:t>を受けた人は</a:t>
            </a:r>
            <a:r>
              <a:rPr kumimoji="1" lang="en-US" altLang="ja-JP" sz="2800"/>
              <a:t>Bb</a:t>
            </a:r>
            <a:r>
              <a:rPr kumimoji="1" lang="ja-JP" altLang="en-US" sz="2800"/>
              <a:t>の課題機能で提出してください。一回で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2</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endParaRPr lang="en-US" altLang="ja-JP" sz="1400">
              <a:latin typeface="Times New Roman" panose="02020603050405020304" pitchFamily="18" charset="0"/>
            </a:endParaRP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2</a:t>
            </a:r>
            <a:endParaRPr lang="en-US" altLang="ja-JP" sz="140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高校とは異なる大学の学び</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卒業や進級には要件がある</a:t>
            </a:r>
            <a:endParaRPr lang="en-US" altLang="ja-JP" smtClean="0"/>
          </a:p>
          <a:p>
            <a:pPr>
              <a:lnSpc>
                <a:spcPct val="130000"/>
              </a:lnSpc>
              <a:defRPr/>
            </a:pPr>
            <a:r>
              <a:rPr lang="en-US" altLang="ja-JP" smtClean="0"/>
              <a:t>1</a:t>
            </a:r>
            <a:r>
              <a:rPr lang="ja-JP" altLang="en-US" smtClean="0"/>
              <a:t>年生は</a:t>
            </a:r>
            <a:r>
              <a:rPr lang="en-US" altLang="ja-JP" smtClean="0"/>
              <a:t>2</a:t>
            </a:r>
            <a:r>
              <a:rPr lang="ja-JP" altLang="en-US" smtClean="0"/>
              <a:t>年生に進級するときに関門がある</a:t>
            </a:r>
            <a:endParaRPr lang="en-US" altLang="ja-JP" smtClean="0"/>
          </a:p>
          <a:p>
            <a:pPr>
              <a:lnSpc>
                <a:spcPct val="130000"/>
              </a:lnSpc>
              <a:defRPr/>
            </a:pPr>
            <a:r>
              <a:rPr lang="ja-JP" altLang="en-US" smtClean="0"/>
              <a:t>前期に単位が未修得の科目を後期に再履修できる</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r>
              <a:rPr lang="ja-JP" altLang="en-US" smtClean="0"/>
              <a:t>前期で絶対取る！今後の学びにも影響</a:t>
            </a:r>
            <a:endParaRPr lang="en-US" altLang="ja-JP"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AE453A8-D2F0-4D04-AAC7-59CC349D97E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3095303000"/>
              </p:ext>
            </p:extLst>
          </p:nvPr>
        </p:nvGraphicFramePr>
        <p:xfrm>
          <a:off x="360686" y="3233936"/>
          <a:ext cx="9577064" cy="2753034"/>
        </p:xfrm>
        <a:graphic>
          <a:graphicData uri="http://schemas.openxmlformats.org/drawingml/2006/table">
            <a:tbl>
              <a:tblPr firstRow="1" bandRow="1">
                <a:tableStyleId>{5C22544A-7EE6-4342-B048-85BDC9FD1C3A}</a:tableStyleId>
              </a:tblPr>
              <a:tblGrid>
                <a:gridCol w="9577064">
                  <a:extLst>
                    <a:ext uri="{9D8B030D-6E8A-4147-A177-3AD203B41FA5}">
                      <a16:colId xmlns:a16="http://schemas.microsoft.com/office/drawing/2014/main" val="1776116051"/>
                    </a:ext>
                  </a:extLst>
                </a:gridCol>
              </a:tblGrid>
              <a:tr h="458839">
                <a:tc>
                  <a:txBody>
                    <a:bodyPr/>
                    <a:lstStyle/>
                    <a:p>
                      <a:pPr algn="ctr"/>
                      <a:r>
                        <a:rPr kumimoji="1" lang="ja-JP" altLang="en-US" smtClean="0"/>
                        <a:t>科目名</a:t>
                      </a:r>
                      <a:endParaRPr kumimoji="1" lang="ja-JP" altLang="en-US"/>
                    </a:p>
                  </a:txBody>
                  <a:tcPr/>
                </a:tc>
                <a:extLst>
                  <a:ext uri="{0D108BD9-81ED-4DB2-BD59-A6C34878D82A}">
                    <a16:rowId xmlns:a16="http://schemas.microsoft.com/office/drawing/2014/main" val="323428539"/>
                  </a:ext>
                </a:extLst>
              </a:tr>
              <a:tr h="458839">
                <a:tc>
                  <a:txBody>
                    <a:bodyPr/>
                    <a:lstStyle/>
                    <a:p>
                      <a:r>
                        <a:rPr kumimoji="1" lang="ja-JP" altLang="en-US" smtClean="0"/>
                        <a:t>アカデミック・スキル</a:t>
                      </a:r>
                      <a:endParaRPr kumimoji="1" lang="ja-JP" altLang="en-US"/>
                    </a:p>
                  </a:txBody>
                  <a:tcPr/>
                </a:tc>
                <a:extLst>
                  <a:ext uri="{0D108BD9-81ED-4DB2-BD59-A6C34878D82A}">
                    <a16:rowId xmlns:a16="http://schemas.microsoft.com/office/drawing/2014/main" val="914482789"/>
                  </a:ext>
                </a:extLst>
              </a:tr>
              <a:tr h="458839">
                <a:tc>
                  <a:txBody>
                    <a:bodyPr/>
                    <a:lstStyle/>
                    <a:p>
                      <a:r>
                        <a:rPr kumimoji="1" lang="ja-JP" altLang="en-US" smtClean="0"/>
                        <a:t>情報リテラシー</a:t>
                      </a:r>
                      <a:r>
                        <a:rPr kumimoji="1" lang="en-US" altLang="ja-JP" smtClean="0"/>
                        <a:t>A</a:t>
                      </a:r>
                      <a:endParaRPr kumimoji="1" lang="ja-JP" altLang="en-US"/>
                    </a:p>
                  </a:txBody>
                  <a:tcPr/>
                </a:tc>
                <a:extLst>
                  <a:ext uri="{0D108BD9-81ED-4DB2-BD59-A6C34878D82A}">
                    <a16:rowId xmlns:a16="http://schemas.microsoft.com/office/drawing/2014/main" val="651974619"/>
                  </a:ext>
                </a:extLst>
              </a:tr>
              <a:tr h="458839">
                <a:tc>
                  <a:txBody>
                    <a:bodyPr/>
                    <a:lstStyle/>
                    <a:p>
                      <a:r>
                        <a:rPr kumimoji="1" lang="en-US" altLang="ja-JP" smtClean="0"/>
                        <a:t>1</a:t>
                      </a:r>
                      <a:r>
                        <a:rPr kumimoji="1" lang="ja-JP" altLang="en-US" smtClean="0"/>
                        <a:t>年英語①</a:t>
                      </a:r>
                      <a:r>
                        <a:rPr kumimoji="1" lang="en-US" altLang="ja-JP" smtClean="0"/>
                        <a:t>I </a:t>
                      </a:r>
                      <a:r>
                        <a:rPr kumimoji="1" lang="ja-JP" altLang="en-US" smtClean="0"/>
                        <a:t>／②</a:t>
                      </a:r>
                      <a:r>
                        <a:rPr kumimoji="1" lang="en-US" altLang="ja-JP" smtClean="0"/>
                        <a:t>I</a:t>
                      </a:r>
                      <a:endParaRPr kumimoji="1" lang="ja-JP" altLang="en-US"/>
                    </a:p>
                  </a:txBody>
                  <a:tcPr/>
                </a:tc>
                <a:extLst>
                  <a:ext uri="{0D108BD9-81ED-4DB2-BD59-A6C34878D82A}">
                    <a16:rowId xmlns:a16="http://schemas.microsoft.com/office/drawing/2014/main" val="2594125450"/>
                  </a:ext>
                </a:extLst>
              </a:tr>
              <a:tr h="458839">
                <a:tc>
                  <a:txBody>
                    <a:bodyPr/>
                    <a:lstStyle/>
                    <a:p>
                      <a:r>
                        <a:rPr kumimoji="1" lang="en-US" altLang="ja-JP" smtClean="0"/>
                        <a:t>1</a:t>
                      </a:r>
                      <a:r>
                        <a:rPr kumimoji="1" lang="ja-JP" altLang="en-US" smtClean="0"/>
                        <a:t>年第二外国語①</a:t>
                      </a:r>
                      <a:r>
                        <a:rPr kumimoji="1" lang="en-US" altLang="ja-JP" smtClean="0"/>
                        <a:t>/I</a:t>
                      </a:r>
                      <a:r>
                        <a:rPr kumimoji="1" lang="ja-JP" altLang="en-US" smtClean="0"/>
                        <a:t>／②</a:t>
                      </a:r>
                      <a:r>
                        <a:rPr kumimoji="1" lang="en-US" altLang="ja-JP" smtClean="0"/>
                        <a:t>I    (</a:t>
                      </a:r>
                      <a:r>
                        <a:rPr kumimoji="1" lang="ja-JP" altLang="en-US" smtClean="0"/>
                        <a:t>中国語、フランス語、ドイツ語、韓国語、スペイン語</a:t>
                      </a:r>
                      <a:r>
                        <a:rPr kumimoji="1" lang="en-US" altLang="ja-JP" smtClean="0"/>
                        <a:t>)</a:t>
                      </a:r>
                      <a:endParaRPr kumimoji="1" lang="ja-JP" altLang="en-US"/>
                    </a:p>
                  </a:txBody>
                  <a:tcPr/>
                </a:tc>
                <a:extLst>
                  <a:ext uri="{0D108BD9-81ED-4DB2-BD59-A6C34878D82A}">
                    <a16:rowId xmlns:a16="http://schemas.microsoft.com/office/drawing/2014/main" val="1463796148"/>
                  </a:ext>
                </a:extLst>
              </a:tr>
              <a:tr h="458839">
                <a:tc>
                  <a:txBody>
                    <a:bodyPr/>
                    <a:lstStyle/>
                    <a:p>
                      <a:r>
                        <a:rPr kumimoji="1" lang="ja-JP" altLang="en-US" smtClean="0"/>
                        <a:t>経済学入門</a:t>
                      </a:r>
                      <a:r>
                        <a:rPr kumimoji="1" lang="en-US" altLang="ja-JP" smtClean="0"/>
                        <a:t>(</a:t>
                      </a:r>
                      <a:r>
                        <a:rPr kumimoji="1" lang="ja-JP" altLang="en-US" smtClean="0"/>
                        <a:t>現代経済学</a:t>
                      </a:r>
                      <a:r>
                        <a:rPr kumimoji="1" lang="en-US" altLang="ja-JP" smtClean="0"/>
                        <a:t>),</a:t>
                      </a:r>
                      <a:r>
                        <a:rPr kumimoji="1" lang="ja-JP" altLang="en-US" smtClean="0"/>
                        <a:t>経済学入門</a:t>
                      </a:r>
                      <a:r>
                        <a:rPr kumimoji="1" lang="en-US" altLang="ja-JP" smtClean="0"/>
                        <a:t>(</a:t>
                      </a:r>
                      <a:r>
                        <a:rPr kumimoji="1" lang="ja-JP" altLang="en-US" smtClean="0"/>
                        <a:t>グローバル経済</a:t>
                      </a:r>
                      <a:r>
                        <a:rPr kumimoji="1" lang="en-US" altLang="ja-JP" smtClean="0"/>
                        <a:t>), </a:t>
                      </a:r>
                      <a:r>
                        <a:rPr kumimoji="1" lang="ja-JP" altLang="en-US" smtClean="0"/>
                        <a:t>統計入門</a:t>
                      </a:r>
                      <a:r>
                        <a:rPr kumimoji="1" lang="en-US" altLang="ja-JP" smtClean="0"/>
                        <a:t>, </a:t>
                      </a:r>
                      <a:r>
                        <a:rPr kumimoji="1" lang="ja-JP" altLang="en-US" smtClean="0"/>
                        <a:t>マクロ経済学</a:t>
                      </a:r>
                      <a:r>
                        <a:rPr kumimoji="1" lang="en-US" altLang="ja-JP" smtClean="0"/>
                        <a:t>I, </a:t>
                      </a:r>
                      <a:r>
                        <a:rPr kumimoji="1" lang="ja-JP" altLang="en-US" smtClean="0"/>
                        <a:t>ミクロ経済学</a:t>
                      </a:r>
                      <a:r>
                        <a:rPr kumimoji="1" lang="en-US" altLang="ja-JP" smtClean="0"/>
                        <a:t>I</a:t>
                      </a:r>
                      <a:endParaRPr kumimoji="1" lang="ja-JP" altLang="en-US"/>
                    </a:p>
                  </a:txBody>
                  <a:tcPr/>
                </a:tc>
                <a:extLst>
                  <a:ext uri="{0D108BD9-81ED-4DB2-BD59-A6C34878D82A}">
                    <a16:rowId xmlns:a16="http://schemas.microsoft.com/office/drawing/2014/main" val="323816964"/>
                  </a:ext>
                </a:extLst>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2</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en-US" altLang="ja-JP" smtClean="0"/>
              <a:t>1</a:t>
            </a:r>
            <a:r>
              <a:rPr lang="ja-JP" altLang="en-US" smtClean="0"/>
              <a:t>年次の勉強</a:t>
            </a:r>
            <a:endParaRPr lang="ja-JP" altLang="en-US" smtClean="0"/>
          </a:p>
        </p:txBody>
      </p:sp>
      <p:sp>
        <p:nvSpPr>
          <p:cNvPr id="180227" name="Rectangle 3"/>
          <p:cNvSpPr>
            <a:spLocks noGrp="1" noChangeArrowheads="1"/>
          </p:cNvSpPr>
          <p:nvPr>
            <p:ph type="body" idx="1"/>
          </p:nvPr>
        </p:nvSpPr>
        <p:spPr>
          <a:xfrm>
            <a:off x="400050" y="989013"/>
            <a:ext cx="9537700" cy="5940425"/>
          </a:xfrm>
        </p:spPr>
        <p:txBody>
          <a:bodyPr/>
          <a:lstStyle/>
          <a:p>
            <a:pPr>
              <a:lnSpc>
                <a:spcPct val="130000"/>
              </a:lnSpc>
              <a:defRPr/>
            </a:pPr>
            <a:r>
              <a:rPr lang="ja-JP" altLang="en-US" smtClean="0"/>
              <a:t>１</a:t>
            </a:r>
            <a:r>
              <a:rPr lang="ja-JP" altLang="en-US"/>
              <a:t>年次</a:t>
            </a:r>
            <a:r>
              <a:rPr lang="ja-JP" altLang="en-US" smtClean="0"/>
              <a:t>は必修が多く自由に科目をとれない</a:t>
            </a:r>
            <a:endParaRPr lang="en-US" altLang="ja-JP" smtClean="0"/>
          </a:p>
          <a:p>
            <a:pPr>
              <a:lnSpc>
                <a:spcPct val="130000"/>
              </a:lnSpc>
              <a:defRPr/>
            </a:pPr>
            <a:r>
              <a:rPr lang="ja-JP" altLang="en-US" smtClean="0"/>
              <a:t>必修は</a:t>
            </a:r>
            <a:r>
              <a:rPr lang="en-US" altLang="ja-JP" smtClean="0"/>
              <a:t>2</a:t>
            </a:r>
            <a:r>
              <a:rPr lang="ja-JP" altLang="en-US" smtClean="0"/>
              <a:t>年次以降の学びの基礎になるから</a:t>
            </a:r>
            <a:endParaRPr lang="en-US" altLang="ja-JP" smtClean="0"/>
          </a:p>
          <a:p>
            <a:pPr>
              <a:lnSpc>
                <a:spcPct val="130000"/>
              </a:lnSpc>
              <a:defRPr/>
            </a:pPr>
            <a:r>
              <a:rPr lang="ja-JP" altLang="en-US" smtClean="0"/>
              <a:t>おろそかにしないできちんと出席して単位を取る</a:t>
            </a:r>
            <a:endParaRPr lang="en-US" altLang="ja-JP" smtClean="0"/>
          </a:p>
          <a:p>
            <a:pPr>
              <a:lnSpc>
                <a:spcPct val="130000"/>
              </a:lnSpc>
              <a:defRPr/>
            </a:pPr>
            <a:r>
              <a:rPr lang="ja-JP" altLang="en-US" smtClean="0"/>
              <a:t>最初は慣れるまでアルバイトは入れない</a:t>
            </a:r>
            <a:endParaRPr lang="en-US" altLang="ja-JP"/>
          </a:p>
          <a:p>
            <a:pPr>
              <a:lnSpc>
                <a:spcPct val="130000"/>
              </a:lnSpc>
              <a:defRPr/>
            </a:pPr>
            <a:r>
              <a:rPr lang="ja-JP" altLang="en-US" smtClean="0"/>
              <a:t>自分は拓大でどのくらいの位置にいるかを知る</a:t>
            </a:r>
            <a:endParaRPr lang="en-US" altLang="ja-JP" smtClean="0"/>
          </a:p>
          <a:p>
            <a:pPr>
              <a:lnSpc>
                <a:spcPct val="130000"/>
              </a:lnSpc>
              <a:defRPr/>
            </a:pPr>
            <a:r>
              <a:rPr lang="en-US" altLang="ja-JP" smtClean="0"/>
              <a:t>Takudai portal</a:t>
            </a:r>
            <a:r>
              <a:rPr lang="ja-JP" altLang="en-US" smtClean="0"/>
              <a:t>をよく見る．</a:t>
            </a:r>
            <a:r>
              <a:rPr lang="en-US" altLang="ja-JP" smtClean="0"/>
              <a:t>Blackboard</a:t>
            </a:r>
            <a:r>
              <a:rPr lang="ja-JP" altLang="en-US" smtClean="0"/>
              <a:t>も</a:t>
            </a:r>
            <a:endParaRPr lang="en-US" altLang="ja-JP" smtClean="0"/>
          </a:p>
          <a:p>
            <a:pPr>
              <a:lnSpc>
                <a:spcPct val="130000"/>
              </a:lnSpc>
              <a:defRPr/>
            </a:pPr>
            <a:r>
              <a:rPr lang="ja-JP" altLang="en-US" smtClean="0"/>
              <a:t>年間</a:t>
            </a:r>
            <a:r>
              <a:rPr lang="en-US" altLang="ja-JP" smtClean="0"/>
              <a:t>44</a:t>
            </a:r>
            <a:r>
              <a:rPr lang="ja-JP" altLang="en-US" smtClean="0"/>
              <a:t>単位以下の登録</a:t>
            </a:r>
            <a:r>
              <a:rPr lang="en-US" altLang="ja-JP" smtClean="0"/>
              <a:t>(</a:t>
            </a:r>
            <a:r>
              <a:rPr lang="ja-JP" altLang="en-US" smtClean="0"/>
              <a:t>各学期</a:t>
            </a:r>
            <a:r>
              <a:rPr lang="en-US" altLang="ja-JP" smtClean="0"/>
              <a:t>23</a:t>
            </a:r>
            <a:r>
              <a:rPr lang="ja-JP" altLang="en-US" smtClean="0"/>
              <a:t>単位を超えない</a:t>
            </a:r>
            <a:r>
              <a:rPr lang="en-US" altLang="ja-JP" smtClean="0"/>
              <a:t>)</a:t>
            </a:r>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2</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勉強の強度、試験</a:t>
            </a:r>
            <a:endParaRPr lang="ja-JP" altLang="en-US" smtClean="0"/>
          </a:p>
        </p:txBody>
      </p:sp>
      <p:sp>
        <p:nvSpPr>
          <p:cNvPr id="180227" name="Rectangle 3"/>
          <p:cNvSpPr>
            <a:spLocks noGrp="1" noChangeArrowheads="1"/>
          </p:cNvSpPr>
          <p:nvPr>
            <p:ph type="body" idx="1"/>
          </p:nvPr>
        </p:nvSpPr>
        <p:spPr>
          <a:xfrm>
            <a:off x="400050" y="989013"/>
            <a:ext cx="9537700" cy="5940425"/>
          </a:xfrm>
        </p:spPr>
        <p:txBody>
          <a:bodyPr/>
          <a:lstStyle/>
          <a:p>
            <a:pPr>
              <a:lnSpc>
                <a:spcPct val="130000"/>
              </a:lnSpc>
              <a:defRPr/>
            </a:pPr>
            <a:r>
              <a:rPr lang="ja-JP" altLang="en-US" smtClean="0"/>
              <a:t>登録単位の制限があるのは勉強が大変だから</a:t>
            </a:r>
            <a:endParaRPr lang="en-US" altLang="ja-JP" smtClean="0"/>
          </a:p>
          <a:p>
            <a:pPr>
              <a:lnSpc>
                <a:spcPct val="130000"/>
              </a:lnSpc>
              <a:defRPr/>
            </a:pPr>
            <a:r>
              <a:rPr lang="ja-JP" altLang="en-US" smtClean="0"/>
              <a:t>一日に</a:t>
            </a:r>
            <a:r>
              <a:rPr lang="en-US" altLang="ja-JP" smtClean="0"/>
              <a:t>5</a:t>
            </a:r>
            <a:r>
              <a:rPr lang="ja-JP" altLang="en-US" smtClean="0"/>
              <a:t>コマの授業を入れるのは体力的にキツい</a:t>
            </a:r>
            <a:endParaRPr lang="en-US" altLang="ja-JP" smtClean="0"/>
          </a:p>
          <a:p>
            <a:pPr>
              <a:lnSpc>
                <a:spcPct val="130000"/>
              </a:lnSpc>
              <a:defRPr/>
            </a:pPr>
            <a:r>
              <a:rPr lang="ja-JP" altLang="en-US" smtClean="0"/>
              <a:t>計画的に履修する</a:t>
            </a:r>
            <a:endParaRPr lang="en-US" altLang="ja-JP" smtClean="0"/>
          </a:p>
          <a:p>
            <a:pPr>
              <a:lnSpc>
                <a:spcPct val="130000"/>
              </a:lnSpc>
              <a:defRPr/>
            </a:pPr>
            <a:r>
              <a:rPr lang="ja-JP" altLang="en-US" smtClean="0"/>
              <a:t>ミクロ経済学</a:t>
            </a:r>
            <a:r>
              <a:rPr lang="en-US" altLang="ja-JP" smtClean="0"/>
              <a:t>Ⅰ</a:t>
            </a:r>
            <a:r>
              <a:rPr lang="ja-JP" altLang="en-US" smtClean="0"/>
              <a:t>の単位が取れてから</a:t>
            </a:r>
            <a:r>
              <a:rPr lang="en-US" altLang="ja-JP" smtClean="0"/>
              <a:t>Ⅱ</a:t>
            </a:r>
            <a:r>
              <a:rPr lang="ja-JP" altLang="en-US" smtClean="0"/>
              <a:t>を履修可能</a:t>
            </a:r>
            <a:endParaRPr lang="en-US" altLang="ja-JP" smtClean="0"/>
          </a:p>
          <a:p>
            <a:pPr>
              <a:lnSpc>
                <a:spcPct val="130000"/>
              </a:lnSpc>
              <a:defRPr/>
            </a:pPr>
            <a:r>
              <a:rPr lang="ja-JP" altLang="en-US" smtClean="0"/>
              <a:t>進級要件、次に卒業要件を満たすように履修</a:t>
            </a:r>
            <a:endParaRPr lang="en-US" altLang="ja-JP" smtClean="0"/>
          </a:p>
          <a:p>
            <a:pPr>
              <a:lnSpc>
                <a:spcPct val="130000"/>
              </a:lnSpc>
              <a:defRPr/>
            </a:pPr>
            <a:r>
              <a:rPr lang="ja-JP" altLang="en-US" smtClean="0"/>
              <a:t>履修登録取消制度（</a:t>
            </a:r>
            <a:r>
              <a:rPr lang="en-US" altLang="ja-JP" smtClean="0"/>
              <a:t>p.14</a:t>
            </a:r>
            <a:r>
              <a:rPr lang="ja-JP" altLang="en-US" smtClean="0"/>
              <a:t>）　</a:t>
            </a:r>
            <a:r>
              <a:rPr lang="en-US" altLang="ja-JP" smtClean="0"/>
              <a:t>GPA</a:t>
            </a:r>
          </a:p>
          <a:p>
            <a:pPr>
              <a:lnSpc>
                <a:spcPct val="130000"/>
              </a:lnSpc>
              <a:defRPr/>
            </a:pPr>
            <a:r>
              <a:rPr lang="ja-JP" altLang="en-US" smtClean="0"/>
              <a:t>授業中試験　定期試験　追試験　再試験</a:t>
            </a:r>
            <a:r>
              <a:rPr lang="ja-JP" altLang="en-US"/>
              <a:t>（</a:t>
            </a:r>
            <a:r>
              <a:rPr lang="en-US" altLang="ja-JP" smtClean="0"/>
              <a:t>p.22</a:t>
            </a:r>
            <a:r>
              <a:rPr lang="ja-JP" altLang="en-US" smtClean="0"/>
              <a:t>）</a:t>
            </a:r>
            <a:endParaRPr lang="en-US" altLang="ja-JP" smtClean="0"/>
          </a:p>
          <a:p>
            <a:pPr>
              <a:lnSpc>
                <a:spcPct val="130000"/>
              </a:lnSpc>
              <a:defRPr/>
            </a:pPr>
            <a:r>
              <a:rPr lang="ja-JP" altLang="en-US" smtClean="0"/>
              <a:t>成績　</a:t>
            </a:r>
            <a:r>
              <a:rPr lang="en-US" altLang="ja-JP" smtClean="0"/>
              <a:t>GPA</a:t>
            </a:r>
            <a:r>
              <a:rPr lang="ja-JP" altLang="en-US" smtClean="0"/>
              <a:t>制度　修学指導　成績優秀者表彰</a:t>
            </a:r>
            <a:r>
              <a:rPr lang="en-US" altLang="ja-JP" smtClean="0"/>
              <a:t>(p.24)</a:t>
            </a:r>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23523672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2020/6/2</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2</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進級要件</a:t>
            </a:r>
            <a:endParaRPr lang="ja-JP" altLang="en-US"/>
          </a:p>
          <a:p>
            <a:pPr>
              <a:lnSpc>
                <a:spcPct val="130000"/>
              </a:lnSpc>
              <a:defRPr/>
            </a:pPr>
            <a:r>
              <a:rPr lang="ja-JP" altLang="en-US" smtClean="0"/>
              <a:t>必修</a:t>
            </a:r>
            <a:r>
              <a:rPr lang="ja-JP" altLang="en-US"/>
              <a:t>科目</a:t>
            </a:r>
            <a:r>
              <a:rPr lang="ja-JP" altLang="en-US" smtClean="0"/>
              <a:t>の再履修</a:t>
            </a:r>
            <a:endParaRPr lang="ja-JP" altLang="en-US"/>
          </a:p>
          <a:p>
            <a:pPr>
              <a:lnSpc>
                <a:spcPct val="130000"/>
              </a:lnSpc>
              <a:defRPr/>
            </a:pPr>
            <a:r>
              <a:rPr lang="ja-JP" altLang="en-US" smtClean="0"/>
              <a:t>なぜ必修なのか</a:t>
            </a:r>
            <a:endParaRPr lang="ja-JP" altLang="en-US"/>
          </a:p>
          <a:p>
            <a:pPr>
              <a:lnSpc>
                <a:spcPct val="130000"/>
              </a:lnSpc>
              <a:defRPr/>
            </a:pPr>
            <a:r>
              <a:rPr lang="ja-JP" altLang="en-US" smtClean="0"/>
              <a:t>なぜ登録単位の上限があるのか</a:t>
            </a:r>
            <a:endParaRPr lang="ja-JP" altLang="en-US"/>
          </a:p>
          <a:p>
            <a:pPr>
              <a:lnSpc>
                <a:spcPct val="130000"/>
              </a:lnSpc>
              <a:defRPr/>
            </a:pPr>
            <a:r>
              <a:rPr lang="ja-JP" altLang="en-US" smtClean="0"/>
              <a:t>試験と成績</a:t>
            </a:r>
            <a:endParaRPr lang="en-US" altLang="ja-JP" smtClean="0"/>
          </a:p>
          <a:p>
            <a:pPr>
              <a:lnSpc>
                <a:spcPct val="130000"/>
              </a:lnSpc>
              <a:defRPr/>
            </a:pPr>
            <a:r>
              <a:rPr lang="ja-JP" altLang="en-US" smtClean="0"/>
              <a:t>「２０２０年度入学者用　政経学部履修要項」を持ってくる</a:t>
            </a: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11493</TotalTime>
  <Words>499</Words>
  <Application>Microsoft Office PowerPoint</Application>
  <PresentationFormat>ユーザー設定</PresentationFormat>
  <Paragraphs>79</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6</vt:i4>
      </vt:variant>
    </vt:vector>
  </HeadingPairs>
  <TitlesOfParts>
    <vt:vector size="14" baseType="lpstr">
      <vt:lpstr>Times New Roman</vt:lpstr>
      <vt:lpstr>Arial</vt:lpstr>
      <vt:lpstr>Calibri</vt:lpstr>
      <vt:lpstr>Wingdings</vt:lpstr>
      <vt:lpstr>ＭＳ Ｐゴシック</vt:lpstr>
      <vt:lpstr>ＭＳ ゴシック</vt:lpstr>
      <vt:lpstr>Default Design</vt:lpstr>
      <vt:lpstr>デザインの設定</vt:lpstr>
      <vt:lpstr>アカデミック・スキル  (2) 大学での学びと履修体系1</vt:lpstr>
      <vt:lpstr>講義の進め方．使い方</vt:lpstr>
      <vt:lpstr>高校とは異なる大学の学び</vt:lpstr>
      <vt:lpstr>1年次の勉強</vt:lpstr>
      <vt:lpstr>勉強の強度、試験</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501</cp:revision>
  <cp:lastPrinted>2017-04-12T01:17:40Z</cp:lastPrinted>
  <dcterms:created xsi:type="dcterms:W3CDTF">2004-05-06T09:28:21Z</dcterms:created>
  <dcterms:modified xsi:type="dcterms:W3CDTF">2020-06-01T02:16:45Z</dcterms:modified>
</cp:coreProperties>
</file>