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11"/>
  </p:notesMasterIdLst>
  <p:handoutMasterIdLst>
    <p:handoutMasterId r:id="rId12"/>
  </p:handoutMasterIdLst>
  <p:sldIdLst>
    <p:sldId id="413" r:id="rId3"/>
    <p:sldId id="474" r:id="rId4"/>
    <p:sldId id="456" r:id="rId5"/>
    <p:sldId id="475" r:id="rId6"/>
    <p:sldId id="483" r:id="rId7"/>
    <p:sldId id="481" r:id="rId8"/>
    <p:sldId id="482" r:id="rId9"/>
    <p:sldId id="479" r:id="rId10"/>
  </p:sldIdLst>
  <p:sldSz cx="10160000" cy="7620000"/>
  <p:notesSz cx="6735763" cy="9866313"/>
  <p:custDataLst>
    <p:tags r:id="rId13"/>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丹野 忠晋" initials="丹野" lastIdx="2" clrIdx="0">
    <p:extLst>
      <p:ext uri="{19B8F6BF-5375-455C-9EA6-DF929625EA0E}">
        <p15:presenceInfo xmlns:p15="http://schemas.microsoft.com/office/powerpoint/2012/main" userId="210069fa5ad2125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37" autoAdjust="0"/>
    <p:restoredTop sz="94600" autoAdjust="0"/>
  </p:normalViewPr>
  <p:slideViewPr>
    <p:cSldViewPr>
      <p:cViewPr varScale="1">
        <p:scale>
          <a:sx n="40" d="100"/>
          <a:sy n="40" d="100"/>
        </p:scale>
        <p:origin x="660" y="80"/>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6-05T22:06:41.779" idx="1">
    <p:pos x="10" y="10"/>
    <p:text/>
    <p:extLst>
      <p:ext uri="{C676402C-5697-4E1C-873F-D02D1690AC5C}">
        <p15:threadingInfo xmlns:p15="http://schemas.microsoft.com/office/powerpoint/2012/main" timeZoneBias="-540"/>
      </p:ext>
    </p:extLst>
  </p:cm>
  <p:cm authorId="1" dt="2020-06-05T22:06:43.310" idx="2">
    <p:pos x="146" y="146"/>
    <p:text/>
    <p:extLst>
      <p:ext uri="{C676402C-5697-4E1C-873F-D02D1690AC5C}">
        <p15:threadingInfo xmlns:p15="http://schemas.microsoft.com/office/powerpoint/2012/main" timeZoneBias="-5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アカデミック・スキル </a:t>
            </a:r>
            <a:r>
              <a:rPr lang="en-US" altLang="ja-JP" smtClean="0"/>
              <a:t>3</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2020/6/9</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F1FD1302-392C-4B69-9506-A13DAE36DBDC}"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アカデミック・スキル </a:t>
            </a:r>
            <a:r>
              <a:rPr lang="en-US" altLang="ja-JP" smtClean="0"/>
              <a:t>3</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2020/6/9</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106398D-969B-481B-A4AC-2B38856041E3}"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3</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AD0FEC-F8CD-4721-9678-6FE9FEEE6AAF}"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3</a:t>
            </a:r>
            <a:endParaRPr lang="en-US" altLang="ja-JP"/>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9F97B53-A1C8-41A0-BB70-EBCB547ADBD1}" type="slidenum">
              <a:rPr lang="ja-JP" altLang="en-US" smtClean="0"/>
              <a:pPr>
                <a:spcBef>
                  <a:spcPct val="0"/>
                </a:spcBef>
              </a:pPr>
              <a:t>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3</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4</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3</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5</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361468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3</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6</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692935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3</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7</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919084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3</a:t>
            </a:r>
            <a:endParaRPr lang="en-US" altLang="ja-JP"/>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2048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90E2DC-5559-4368-A7B2-85936C9206DE}" type="slidenum">
              <a:rPr lang="ja-JP" altLang="en-US" smtClean="0"/>
              <a:pPr>
                <a:spcBef>
                  <a:spcPct val="0"/>
                </a:spcBef>
              </a:pPr>
              <a:t>8</a:t>
            </a:fld>
            <a:endParaRPr lang="en-US" altLang="ja-JP" smtClean="0"/>
          </a:p>
        </p:txBody>
      </p:sp>
      <p:sp>
        <p:nvSpPr>
          <p:cNvPr id="20485" name="Rectangle 2"/>
          <p:cNvSpPr>
            <a:spLocks noGrp="1" noRot="1" noChangeAspect="1" noChangeArrowheads="1" noTextEdit="1"/>
          </p:cNvSpPr>
          <p:nvPr>
            <p:ph type="sldImg"/>
          </p:nvPr>
        </p:nvSpPr>
        <p:spPr>
          <a:ln/>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2020/6/9</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アカデミック・スキル </a:t>
            </a:r>
            <a:r>
              <a:rPr lang="en-US" altLang="ja-JP" smtClean="0"/>
              <a:t>3</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D5123695-5404-4A2E-B1AF-D2335E783590}" type="slidenum">
              <a:rPr lang="ja-JP" altLang="en-US"/>
              <a:pPr>
                <a:defRPr/>
              </a:pPr>
              <a:t>‹#›</a:t>
            </a:fld>
            <a:endParaRPr lang="en-US" altLang="ja-JP"/>
          </a:p>
        </p:txBody>
      </p:sp>
    </p:spTree>
    <p:extLst>
      <p:ext uri="{BB962C8B-B14F-4D97-AF65-F5344CB8AC3E}">
        <p14:creationId xmlns:p14="http://schemas.microsoft.com/office/powerpoint/2010/main" val="278193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3</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D5A515E-5CD0-4AC7-97AE-C936C57B07C2}" type="slidenum">
              <a:rPr lang="ja-JP" altLang="en-US"/>
              <a:pPr>
                <a:defRPr/>
              </a:pPr>
              <a:t>‹#›</a:t>
            </a:fld>
            <a:endParaRPr lang="en-US" altLang="ja-JP"/>
          </a:p>
        </p:txBody>
      </p:sp>
    </p:spTree>
    <p:extLst>
      <p:ext uri="{BB962C8B-B14F-4D97-AF65-F5344CB8AC3E}">
        <p14:creationId xmlns:p14="http://schemas.microsoft.com/office/powerpoint/2010/main" val="1807653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3</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A002612-CB23-4086-91F6-2A846FE2DDAF}" type="slidenum">
              <a:rPr lang="ja-JP" altLang="en-US"/>
              <a:pPr>
                <a:defRPr/>
              </a:pPr>
              <a:t>‹#›</a:t>
            </a:fld>
            <a:endParaRPr lang="en-US" altLang="ja-JP"/>
          </a:p>
        </p:txBody>
      </p:sp>
    </p:spTree>
    <p:extLst>
      <p:ext uri="{BB962C8B-B14F-4D97-AF65-F5344CB8AC3E}">
        <p14:creationId xmlns:p14="http://schemas.microsoft.com/office/powerpoint/2010/main" val="107955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3</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7E1A01D-B3F9-4D3A-A7BA-D15D5A777C44}" type="slidenum">
              <a:rPr lang="ja-JP" altLang="en-US"/>
              <a:pPr>
                <a:defRPr/>
              </a:pPr>
              <a:t>‹#›</a:t>
            </a:fld>
            <a:endParaRPr lang="ja-JP" altLang="en-US"/>
          </a:p>
        </p:txBody>
      </p:sp>
    </p:spTree>
    <p:extLst>
      <p:ext uri="{BB962C8B-B14F-4D97-AF65-F5344CB8AC3E}">
        <p14:creationId xmlns:p14="http://schemas.microsoft.com/office/powerpoint/2010/main" val="771362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3</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C7835C2-3E1C-46FA-A0F0-351917D0F2FE}" type="slidenum">
              <a:rPr lang="ja-JP" altLang="en-US"/>
              <a:pPr>
                <a:defRPr/>
              </a:pPr>
              <a:t>‹#›</a:t>
            </a:fld>
            <a:endParaRPr lang="ja-JP" altLang="en-US"/>
          </a:p>
        </p:txBody>
      </p:sp>
    </p:spTree>
    <p:extLst>
      <p:ext uri="{BB962C8B-B14F-4D97-AF65-F5344CB8AC3E}">
        <p14:creationId xmlns:p14="http://schemas.microsoft.com/office/powerpoint/2010/main" val="3737013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3</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0E7C561-2723-4DD7-A70C-9B6B7AAC7397}" type="slidenum">
              <a:rPr lang="ja-JP" altLang="en-US"/>
              <a:pPr>
                <a:defRPr/>
              </a:pPr>
              <a:t>‹#›</a:t>
            </a:fld>
            <a:endParaRPr lang="ja-JP" altLang="en-US"/>
          </a:p>
        </p:txBody>
      </p:sp>
    </p:spTree>
    <p:extLst>
      <p:ext uri="{BB962C8B-B14F-4D97-AF65-F5344CB8AC3E}">
        <p14:creationId xmlns:p14="http://schemas.microsoft.com/office/powerpoint/2010/main" val="4161307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3</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079EE4C-B996-425B-93F1-D91F7D1996B2}" type="slidenum">
              <a:rPr lang="ja-JP" altLang="en-US"/>
              <a:pPr>
                <a:defRPr/>
              </a:pPr>
              <a:t>‹#›</a:t>
            </a:fld>
            <a:endParaRPr lang="ja-JP" altLang="en-US"/>
          </a:p>
        </p:txBody>
      </p:sp>
    </p:spTree>
    <p:extLst>
      <p:ext uri="{BB962C8B-B14F-4D97-AF65-F5344CB8AC3E}">
        <p14:creationId xmlns:p14="http://schemas.microsoft.com/office/powerpoint/2010/main" val="3556328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3</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482EDFE-B838-452E-AB47-AC4F7107AE91}" type="slidenum">
              <a:rPr lang="ja-JP" altLang="en-US"/>
              <a:pPr>
                <a:defRPr/>
              </a:pPr>
              <a:t>‹#›</a:t>
            </a:fld>
            <a:endParaRPr lang="ja-JP" altLang="en-US"/>
          </a:p>
        </p:txBody>
      </p:sp>
    </p:spTree>
    <p:extLst>
      <p:ext uri="{BB962C8B-B14F-4D97-AF65-F5344CB8AC3E}">
        <p14:creationId xmlns:p14="http://schemas.microsoft.com/office/powerpoint/2010/main" val="642778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3</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12D35EEC-ADDF-4F22-BB36-FB4DE7B1FD22}" type="slidenum">
              <a:rPr lang="ja-JP" altLang="en-US"/>
              <a:pPr>
                <a:defRPr/>
              </a:pPr>
              <a:t>‹#›</a:t>
            </a:fld>
            <a:endParaRPr lang="ja-JP" altLang="en-US"/>
          </a:p>
        </p:txBody>
      </p:sp>
    </p:spTree>
    <p:extLst>
      <p:ext uri="{BB962C8B-B14F-4D97-AF65-F5344CB8AC3E}">
        <p14:creationId xmlns:p14="http://schemas.microsoft.com/office/powerpoint/2010/main" val="25256894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3</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A7A5766-CFF2-4285-811D-C42392E298D6}" type="slidenum">
              <a:rPr lang="ja-JP" altLang="en-US"/>
              <a:pPr>
                <a:defRPr/>
              </a:pPr>
              <a:t>‹#›</a:t>
            </a:fld>
            <a:endParaRPr lang="ja-JP" altLang="en-US"/>
          </a:p>
        </p:txBody>
      </p:sp>
    </p:spTree>
    <p:extLst>
      <p:ext uri="{BB962C8B-B14F-4D97-AF65-F5344CB8AC3E}">
        <p14:creationId xmlns:p14="http://schemas.microsoft.com/office/powerpoint/2010/main" val="3600230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3</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BBC92D3-4638-472F-906C-2419F25D4CE5}" type="slidenum">
              <a:rPr lang="ja-JP" altLang="en-US"/>
              <a:pPr>
                <a:defRPr/>
              </a:pPr>
              <a:t>‹#›</a:t>
            </a:fld>
            <a:endParaRPr lang="ja-JP" altLang="en-US"/>
          </a:p>
        </p:txBody>
      </p:sp>
    </p:spTree>
    <p:extLst>
      <p:ext uri="{BB962C8B-B14F-4D97-AF65-F5344CB8AC3E}">
        <p14:creationId xmlns:p14="http://schemas.microsoft.com/office/powerpoint/2010/main" val="1844745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3</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B909811-EF22-4680-A867-9201B95F4153}" type="slidenum">
              <a:rPr lang="ja-JP" altLang="en-US"/>
              <a:pPr>
                <a:defRPr/>
              </a:pPr>
              <a:t>‹#›</a:t>
            </a:fld>
            <a:endParaRPr lang="en-US" altLang="ja-JP"/>
          </a:p>
        </p:txBody>
      </p:sp>
    </p:spTree>
    <p:extLst>
      <p:ext uri="{BB962C8B-B14F-4D97-AF65-F5344CB8AC3E}">
        <p14:creationId xmlns:p14="http://schemas.microsoft.com/office/powerpoint/2010/main" val="18120776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3</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80727A6-EEAB-4C89-B1FB-755C8DE30544}" type="slidenum">
              <a:rPr lang="ja-JP" altLang="en-US"/>
              <a:pPr>
                <a:defRPr/>
              </a:pPr>
              <a:t>‹#›</a:t>
            </a:fld>
            <a:endParaRPr lang="ja-JP" altLang="en-US"/>
          </a:p>
        </p:txBody>
      </p:sp>
    </p:spTree>
    <p:extLst>
      <p:ext uri="{BB962C8B-B14F-4D97-AF65-F5344CB8AC3E}">
        <p14:creationId xmlns:p14="http://schemas.microsoft.com/office/powerpoint/2010/main" val="2891373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3</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A1E2151-71CE-4255-808F-58A8D22911B8}" type="slidenum">
              <a:rPr lang="ja-JP" altLang="en-US"/>
              <a:pPr>
                <a:defRPr/>
              </a:pPr>
              <a:t>‹#›</a:t>
            </a:fld>
            <a:endParaRPr lang="ja-JP" altLang="en-US"/>
          </a:p>
        </p:txBody>
      </p:sp>
    </p:spTree>
    <p:extLst>
      <p:ext uri="{BB962C8B-B14F-4D97-AF65-F5344CB8AC3E}">
        <p14:creationId xmlns:p14="http://schemas.microsoft.com/office/powerpoint/2010/main" val="3027453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3</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DAA317D-00E8-4DF3-962A-F159B0811450}" type="slidenum">
              <a:rPr lang="ja-JP" altLang="en-US"/>
              <a:pPr>
                <a:defRPr/>
              </a:pPr>
              <a:t>‹#›</a:t>
            </a:fld>
            <a:endParaRPr lang="ja-JP" altLang="en-US"/>
          </a:p>
        </p:txBody>
      </p:sp>
    </p:spTree>
    <p:extLst>
      <p:ext uri="{BB962C8B-B14F-4D97-AF65-F5344CB8AC3E}">
        <p14:creationId xmlns:p14="http://schemas.microsoft.com/office/powerpoint/2010/main" val="1792935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3</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5996879-5780-4070-AB6D-76D662EB62A5}" type="slidenum">
              <a:rPr lang="ja-JP" altLang="en-US"/>
              <a:pPr>
                <a:defRPr/>
              </a:pPr>
              <a:t>‹#›</a:t>
            </a:fld>
            <a:endParaRPr lang="en-US" altLang="ja-JP"/>
          </a:p>
        </p:txBody>
      </p:sp>
    </p:spTree>
    <p:extLst>
      <p:ext uri="{BB962C8B-B14F-4D97-AF65-F5344CB8AC3E}">
        <p14:creationId xmlns:p14="http://schemas.microsoft.com/office/powerpoint/2010/main" val="3509608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3</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74833F8-8BFD-4D7E-86C1-DF392B0C36BE}" type="slidenum">
              <a:rPr lang="ja-JP" altLang="en-US"/>
              <a:pPr>
                <a:defRPr/>
              </a:pPr>
              <a:t>‹#›</a:t>
            </a:fld>
            <a:endParaRPr lang="en-US" altLang="ja-JP"/>
          </a:p>
        </p:txBody>
      </p:sp>
    </p:spTree>
    <p:extLst>
      <p:ext uri="{BB962C8B-B14F-4D97-AF65-F5344CB8AC3E}">
        <p14:creationId xmlns:p14="http://schemas.microsoft.com/office/powerpoint/2010/main" val="3069640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3</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B24E9ED-581D-493A-83BF-9555093F4009}" type="slidenum">
              <a:rPr lang="ja-JP" altLang="en-US"/>
              <a:pPr>
                <a:defRPr/>
              </a:pPr>
              <a:t>‹#›</a:t>
            </a:fld>
            <a:endParaRPr lang="en-US" altLang="ja-JP"/>
          </a:p>
        </p:txBody>
      </p:sp>
    </p:spTree>
    <p:extLst>
      <p:ext uri="{BB962C8B-B14F-4D97-AF65-F5344CB8AC3E}">
        <p14:creationId xmlns:p14="http://schemas.microsoft.com/office/powerpoint/2010/main" val="213883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3</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126AEFD-A169-4757-B8C3-41E1FF25E3AA}" type="slidenum">
              <a:rPr lang="ja-JP" altLang="en-US"/>
              <a:pPr>
                <a:defRPr/>
              </a:pPr>
              <a:t>‹#›</a:t>
            </a:fld>
            <a:endParaRPr lang="en-US" altLang="ja-JP"/>
          </a:p>
        </p:txBody>
      </p:sp>
    </p:spTree>
    <p:extLst>
      <p:ext uri="{BB962C8B-B14F-4D97-AF65-F5344CB8AC3E}">
        <p14:creationId xmlns:p14="http://schemas.microsoft.com/office/powerpoint/2010/main" val="103703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3</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E24D5-ADE6-4935-BCC6-C5A6280E599C}" type="slidenum">
              <a:rPr lang="ja-JP" altLang="en-US"/>
              <a:pPr>
                <a:defRPr/>
              </a:pPr>
              <a:t>‹#›</a:t>
            </a:fld>
            <a:endParaRPr lang="en-US" altLang="ja-JP"/>
          </a:p>
        </p:txBody>
      </p:sp>
    </p:spTree>
    <p:extLst>
      <p:ext uri="{BB962C8B-B14F-4D97-AF65-F5344CB8AC3E}">
        <p14:creationId xmlns:p14="http://schemas.microsoft.com/office/powerpoint/2010/main" val="272659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3</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567FEA9-18F3-48B9-B0BC-8AC34F891F45}" type="slidenum">
              <a:rPr lang="ja-JP" altLang="en-US"/>
              <a:pPr>
                <a:defRPr/>
              </a:pPr>
              <a:t>‹#›</a:t>
            </a:fld>
            <a:endParaRPr lang="en-US" altLang="ja-JP"/>
          </a:p>
        </p:txBody>
      </p:sp>
    </p:spTree>
    <p:extLst>
      <p:ext uri="{BB962C8B-B14F-4D97-AF65-F5344CB8AC3E}">
        <p14:creationId xmlns:p14="http://schemas.microsoft.com/office/powerpoint/2010/main" val="396867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3</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7D2646E-75CD-43D2-8A8A-DFE0739BACDB}" type="slidenum">
              <a:rPr lang="ja-JP" altLang="en-US"/>
              <a:pPr>
                <a:defRPr/>
              </a:pPr>
              <a:t>‹#›</a:t>
            </a:fld>
            <a:endParaRPr lang="en-US" altLang="ja-JP"/>
          </a:p>
        </p:txBody>
      </p:sp>
    </p:spTree>
    <p:extLst>
      <p:ext uri="{BB962C8B-B14F-4D97-AF65-F5344CB8AC3E}">
        <p14:creationId xmlns:p14="http://schemas.microsoft.com/office/powerpoint/2010/main" val="206868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2020/6/9</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アカデミック・スキル </a:t>
            </a:r>
            <a:r>
              <a:rPr lang="en-US" altLang="ja-JP" smtClean="0"/>
              <a:t>3</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8BFF979-5CA8-4D7B-9FA5-C5210477826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97" r:id="rId1"/>
    <p:sldLayoutId id="2147484676" r:id="rId2"/>
    <p:sldLayoutId id="2147484677" r:id="rId3"/>
    <p:sldLayoutId id="2147484678" r:id="rId4"/>
    <p:sldLayoutId id="2147484679" r:id="rId5"/>
    <p:sldLayoutId id="2147484680" r:id="rId6"/>
    <p:sldLayoutId id="2147484681" r:id="rId7"/>
    <p:sldLayoutId id="2147484682" r:id="rId8"/>
    <p:sldLayoutId id="2147484683" r:id="rId9"/>
    <p:sldLayoutId id="2147484684" r:id="rId10"/>
    <p:sldLayoutId id="2147484685"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2020/6/9</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アカデミック・スキル </a:t>
            </a:r>
            <a:r>
              <a:rPr lang="en-US" altLang="ja-JP" smtClean="0"/>
              <a:t>3</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420B19-7A43-49E6-A1CB-1472C5CDA55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86" r:id="rId1"/>
    <p:sldLayoutId id="2147484687" r:id="rId2"/>
    <p:sldLayoutId id="2147484688" r:id="rId3"/>
    <p:sldLayoutId id="2147484689" r:id="rId4"/>
    <p:sldLayoutId id="2147484690" r:id="rId5"/>
    <p:sldLayoutId id="2147484691" r:id="rId6"/>
    <p:sldLayoutId id="2147484692" r:id="rId7"/>
    <p:sldLayoutId id="2147484693" r:id="rId8"/>
    <p:sldLayoutId id="2147484694" r:id="rId9"/>
    <p:sldLayoutId id="2147484695" r:id="rId10"/>
    <p:sldLayoutId id="2147484696"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アカデミック・スキル</a:t>
            </a:r>
            <a:r>
              <a:rPr lang="en-US" altLang="ja-JP" smtClean="0"/>
              <a:t/>
            </a:r>
            <a:br>
              <a:rPr lang="en-US" altLang="ja-JP" smtClean="0"/>
            </a:br>
            <a:r>
              <a:rPr lang="en-US" altLang="ja-JP" smtClean="0"/>
              <a:t/>
            </a:r>
            <a:br>
              <a:rPr lang="en-US" altLang="ja-JP" smtClean="0"/>
            </a:br>
            <a:r>
              <a:rPr lang="en-US" altLang="ja-JP" sz="3200" smtClean="0"/>
              <a:t>(3) </a:t>
            </a:r>
            <a:r>
              <a:rPr lang="ja-JP" altLang="en-US" sz="3200" smtClean="0"/>
              <a:t>大学での学びと履修体系</a:t>
            </a:r>
            <a:r>
              <a:rPr lang="en-US" altLang="ja-JP" sz="3200"/>
              <a:t>2</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6</a:t>
            </a:r>
            <a:r>
              <a:rPr lang="ja-JP" altLang="en-US" sz="3100" smtClean="0"/>
              <a:t>月</a:t>
            </a:r>
            <a:r>
              <a:rPr lang="en-US" altLang="ja-JP" sz="3100"/>
              <a:t>9</a:t>
            </a:r>
            <a:r>
              <a:rPr lang="ja-JP" altLang="en-US" sz="3100" smtClean="0"/>
              <a:t>日</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r>
              <a:rPr kumimoji="1" lang="ja-JP" altLang="en-US" sz="2800" smtClean="0"/>
              <a:t>．</a:t>
            </a:r>
            <a:endParaRPr kumimoji="1" lang="en-US" altLang="ja-JP" sz="2800" smtClean="0"/>
          </a:p>
          <a:p>
            <a:pPr>
              <a:defRPr/>
            </a:pPr>
            <a:r>
              <a:rPr kumimoji="1" lang="ja-JP" altLang="en-US" sz="2800"/>
              <a:t>アンケートと課題は</a:t>
            </a:r>
            <a:r>
              <a:rPr kumimoji="1" lang="en-US" altLang="ja-JP" sz="2800"/>
              <a:t>teams</a:t>
            </a:r>
            <a:r>
              <a:rPr kumimoji="1" lang="ja-JP" altLang="en-US" sz="2800"/>
              <a:t>を受けた人は</a:t>
            </a:r>
            <a:r>
              <a:rPr kumimoji="1" lang="en-US" altLang="ja-JP" sz="2800"/>
              <a:t>teams</a:t>
            </a:r>
            <a:r>
              <a:rPr kumimoji="1" lang="ja-JP" altLang="en-US" sz="2800"/>
              <a:t>の課題機能で、</a:t>
            </a:r>
            <a:r>
              <a:rPr kumimoji="1" lang="en-US" altLang="ja-JP" sz="2800"/>
              <a:t>Bb</a:t>
            </a:r>
            <a:r>
              <a:rPr kumimoji="1" lang="ja-JP" altLang="en-US" sz="2800"/>
              <a:t>を受けた人は</a:t>
            </a:r>
            <a:r>
              <a:rPr kumimoji="1" lang="en-US" altLang="ja-JP" sz="2800"/>
              <a:t>Bb</a:t>
            </a:r>
            <a:r>
              <a:rPr kumimoji="1" lang="ja-JP" altLang="en-US" sz="2800"/>
              <a:t>の課題機能で提出してください。一回で</a:t>
            </a:r>
            <a:r>
              <a:rPr kumimoji="1" lang="en-US" altLang="ja-JP" sz="2800"/>
              <a:t>OK</a:t>
            </a:r>
            <a:r>
              <a:rPr kumimoji="1" lang="ja-JP" altLang="en-US" sz="2800"/>
              <a:t>。これ以外の提出方法は認めません。</a:t>
            </a:r>
          </a:p>
          <a:p>
            <a:pPr>
              <a:defRPr/>
            </a:pP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3</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7578AD7-9796-42A6-9DD2-5DCDBEE6F0B7}"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endParaRPr lang="en-US" altLang="ja-JP" sz="1400">
              <a:latin typeface="Times New Roman" panose="02020603050405020304" pitchFamily="18" charset="0"/>
            </a:endParaRP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3</a:t>
            </a:r>
            <a:endParaRPr lang="en-US" altLang="ja-JP" sz="140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専門</a:t>
            </a:r>
            <a:r>
              <a:rPr lang="ja-JP" altLang="en-US"/>
              <a:t>科目</a:t>
            </a:r>
            <a:r>
              <a:rPr lang="ja-JP" altLang="en-US" smtClean="0"/>
              <a:t>の履修方法</a:t>
            </a:r>
          </a:p>
        </p:txBody>
      </p:sp>
      <p:sp>
        <p:nvSpPr>
          <p:cNvPr id="180227" name="Rectangle 3"/>
          <p:cNvSpPr>
            <a:spLocks noGrp="1" noChangeArrowheads="1"/>
          </p:cNvSpPr>
          <p:nvPr>
            <p:ph type="body" idx="1"/>
          </p:nvPr>
        </p:nvSpPr>
        <p:spPr>
          <a:xfrm>
            <a:off x="400050" y="1001713"/>
            <a:ext cx="9537700" cy="5940425"/>
          </a:xfrm>
        </p:spPr>
        <p:txBody>
          <a:bodyPr/>
          <a:lstStyle/>
          <a:p>
            <a:pPr>
              <a:lnSpc>
                <a:spcPct val="130000"/>
              </a:lnSpc>
              <a:defRPr/>
            </a:pPr>
            <a:r>
              <a:rPr lang="ja-JP" altLang="en-US" smtClean="0"/>
              <a:t>専門科目で必修なのは「ミクロ経済学</a:t>
            </a:r>
            <a:r>
              <a:rPr lang="en-US" altLang="ja-JP" smtClean="0"/>
              <a:t>Ⅰ</a:t>
            </a:r>
            <a:r>
              <a:rPr lang="ja-JP" altLang="en-US" smtClean="0"/>
              <a:t>」と「マクロ経済学</a:t>
            </a:r>
            <a:r>
              <a:rPr lang="en-US" altLang="ja-JP" smtClean="0"/>
              <a:t>Ⅰ</a:t>
            </a:r>
            <a:r>
              <a:rPr lang="ja-JP" altLang="en-US" smtClean="0"/>
              <a:t>」のみです．しかし，</a:t>
            </a:r>
            <a:r>
              <a:rPr lang="en-US" altLang="ja-JP" smtClean="0"/>
              <a:t>p.29</a:t>
            </a:r>
            <a:r>
              <a:rPr lang="ja-JP" altLang="en-US" smtClean="0"/>
              <a:t>を見ると</a:t>
            </a:r>
            <a:endParaRPr lang="en-US" altLang="ja-JP" smtClean="0"/>
          </a:p>
          <a:p>
            <a:pPr>
              <a:lnSpc>
                <a:spcPct val="130000"/>
              </a:lnSpc>
              <a:defRPr/>
            </a:pPr>
            <a:endParaRPr lang="en-US" altLang="ja-JP"/>
          </a:p>
          <a:p>
            <a:pPr>
              <a:lnSpc>
                <a:spcPct val="130000"/>
              </a:lnSpc>
              <a:defRPr/>
            </a:pPr>
            <a:endParaRPr lang="en-US" altLang="ja-JP"/>
          </a:p>
          <a:p>
            <a:pPr>
              <a:lnSpc>
                <a:spcPct val="130000"/>
              </a:lnSpc>
              <a:defRPr/>
            </a:pPr>
            <a:endParaRPr lang="en-US" altLang="ja-JP" smtClean="0"/>
          </a:p>
          <a:p>
            <a:pPr>
              <a:lnSpc>
                <a:spcPct val="130000"/>
              </a:lnSpc>
              <a:defRPr/>
            </a:pPr>
            <a:endParaRPr lang="en-US" altLang="ja-JP"/>
          </a:p>
          <a:p>
            <a:pPr>
              <a:lnSpc>
                <a:spcPct val="130000"/>
              </a:lnSpc>
              <a:defRPr/>
            </a:pPr>
            <a:endParaRPr lang="en-US" altLang="ja-JP" smtClean="0"/>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5AE453A8-D2F0-4D04-AAC7-59CC349D97EC}"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graphicFrame>
        <p:nvGraphicFramePr>
          <p:cNvPr id="4" name="表 3"/>
          <p:cNvGraphicFramePr>
            <a:graphicFrameLocks noGrp="1"/>
          </p:cNvGraphicFramePr>
          <p:nvPr>
            <p:extLst>
              <p:ext uri="{D42A27DB-BD31-4B8C-83A1-F6EECF244321}">
                <p14:modId xmlns:p14="http://schemas.microsoft.com/office/powerpoint/2010/main" val="1607607236"/>
              </p:ext>
            </p:extLst>
          </p:nvPr>
        </p:nvGraphicFramePr>
        <p:xfrm>
          <a:off x="746512" y="2585864"/>
          <a:ext cx="8081828" cy="3672408"/>
        </p:xfrm>
        <a:graphic>
          <a:graphicData uri="http://schemas.openxmlformats.org/drawingml/2006/table">
            <a:tbl>
              <a:tblPr firstRow="1" bandRow="1">
                <a:tableStyleId>{5C22544A-7EE6-4342-B048-85BDC9FD1C3A}</a:tableStyleId>
              </a:tblPr>
              <a:tblGrid>
                <a:gridCol w="2020457">
                  <a:extLst>
                    <a:ext uri="{9D8B030D-6E8A-4147-A177-3AD203B41FA5}">
                      <a16:colId xmlns:a16="http://schemas.microsoft.com/office/drawing/2014/main" val="903988081"/>
                    </a:ext>
                  </a:extLst>
                </a:gridCol>
                <a:gridCol w="3105119">
                  <a:extLst>
                    <a:ext uri="{9D8B030D-6E8A-4147-A177-3AD203B41FA5}">
                      <a16:colId xmlns:a16="http://schemas.microsoft.com/office/drawing/2014/main" val="315337957"/>
                    </a:ext>
                  </a:extLst>
                </a:gridCol>
                <a:gridCol w="935795">
                  <a:extLst>
                    <a:ext uri="{9D8B030D-6E8A-4147-A177-3AD203B41FA5}">
                      <a16:colId xmlns:a16="http://schemas.microsoft.com/office/drawing/2014/main" val="3969866193"/>
                    </a:ext>
                  </a:extLst>
                </a:gridCol>
                <a:gridCol w="2020457">
                  <a:extLst>
                    <a:ext uri="{9D8B030D-6E8A-4147-A177-3AD203B41FA5}">
                      <a16:colId xmlns:a16="http://schemas.microsoft.com/office/drawing/2014/main" val="3256817821"/>
                    </a:ext>
                  </a:extLst>
                </a:gridCol>
              </a:tblGrid>
              <a:tr h="612068">
                <a:tc rowSpan="6">
                  <a:txBody>
                    <a:bodyPr/>
                    <a:lstStyle/>
                    <a:p>
                      <a:pPr algn="ctr"/>
                      <a:r>
                        <a:rPr kumimoji="1" lang="ja-JP" altLang="en-US" sz="11500" baseline="0" smtClean="0">
                          <a:solidFill>
                            <a:schemeClr val="tx1"/>
                          </a:solidFill>
                        </a:rPr>
                        <a:t>基礎</a:t>
                      </a:r>
                      <a:endParaRPr kumimoji="1" lang="ja-JP" altLang="en-US" sz="11500" baseline="0">
                        <a:solidFill>
                          <a:schemeClr val="tx1"/>
                        </a:solidFill>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mtClean="0">
                          <a:solidFill>
                            <a:schemeClr val="tx1"/>
                          </a:solidFill>
                        </a:rPr>
                        <a:t>アカデミック・スキル</a:t>
                      </a:r>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2800" smtClean="0">
                          <a:solidFill>
                            <a:schemeClr val="tx1"/>
                          </a:solidFill>
                        </a:rPr>
                        <a:t>６</a:t>
                      </a:r>
                      <a:endParaRPr kumimoji="1" lang="ja-JP" altLang="en-US" sz="28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892710"/>
                  </a:ext>
                </a:extLst>
              </a:tr>
              <a:tr h="612068">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mtClean="0"/>
                        <a:t>情報リテラシー</a:t>
                      </a:r>
                      <a:r>
                        <a:rPr kumimoji="1" lang="en-US" altLang="ja-JP" smtClean="0"/>
                        <a:t>A/B</a:t>
                      </a:r>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0354585"/>
                  </a:ext>
                </a:extLst>
              </a:tr>
              <a:tr h="612068">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mtClean="0"/>
                        <a:t>経済学入門</a:t>
                      </a:r>
                      <a:r>
                        <a:rPr kumimoji="1" lang="en-US" altLang="ja-JP" smtClean="0"/>
                        <a:t>(</a:t>
                      </a:r>
                      <a:r>
                        <a:rPr kumimoji="1" lang="ja-JP" altLang="en-US" smtClean="0"/>
                        <a:t>現代経済学</a:t>
                      </a:r>
                      <a:r>
                        <a:rPr kumimoji="1" lang="en-US" altLang="ja-JP" smtClean="0"/>
                        <a:t>)</a:t>
                      </a:r>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2800" smtClean="0">
                          <a:solidFill>
                            <a:srgbClr val="FF0000"/>
                          </a:solidFill>
                        </a:rPr>
                        <a:t>２</a:t>
                      </a:r>
                      <a:r>
                        <a:rPr kumimoji="1" lang="ja-JP" altLang="en-US" sz="2800" smtClean="0"/>
                        <a:t>以上</a:t>
                      </a:r>
                      <a:endParaRPr kumimoji="1" lang="ja-JP" altLang="en-US" sz="2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kumimoji="1" lang="ja-JP" altLang="en-US" sz="2800" smtClean="0">
                          <a:solidFill>
                            <a:srgbClr val="FF0000"/>
                          </a:solidFill>
                        </a:rPr>
                        <a:t>１０</a:t>
                      </a:r>
                      <a:endParaRPr kumimoji="1" lang="ja-JP" altLang="en-US" sz="280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9775516"/>
                  </a:ext>
                </a:extLst>
              </a:tr>
              <a:tr h="612068">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mtClean="0"/>
                        <a:t>経済学入門</a:t>
                      </a:r>
                      <a:r>
                        <a:rPr kumimoji="1" lang="en-US" altLang="ja-JP" smtClean="0"/>
                        <a:t>(</a:t>
                      </a:r>
                      <a:r>
                        <a:rPr kumimoji="1" lang="ja-JP" altLang="en-US" smtClean="0"/>
                        <a:t>ｸﾞﾛｰﾊﾞﾙ経済</a:t>
                      </a:r>
                      <a:r>
                        <a:rPr kumimoji="1" lang="en-US" altLang="ja-JP" smtClean="0"/>
                        <a:t>)</a:t>
                      </a:r>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22240744"/>
                  </a:ext>
                </a:extLst>
              </a:tr>
              <a:tr h="612068">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mtClean="0"/>
                        <a:t>統計入門</a:t>
                      </a:r>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84757799"/>
                  </a:ext>
                </a:extLst>
              </a:tr>
              <a:tr h="612068">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mtClean="0"/>
                        <a:t>国際関係入門　他</a:t>
                      </a:r>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0585867"/>
                  </a:ext>
                </a:extLst>
              </a:tr>
            </a:tbl>
          </a:graphicData>
        </a:graphic>
      </p:graphicFrame>
      <p:sp>
        <p:nvSpPr>
          <p:cNvPr id="5" name="四角形吹き出し 4"/>
          <p:cNvSpPr/>
          <p:nvPr/>
        </p:nvSpPr>
        <p:spPr bwMode="auto">
          <a:xfrm>
            <a:off x="7291631" y="4422068"/>
            <a:ext cx="1382052" cy="1584176"/>
          </a:xfrm>
          <a:prstGeom prst="wedgeRectCallout">
            <a:avLst>
              <a:gd name="adj1" fmla="val -157896"/>
              <a:gd name="adj2" fmla="val -33512"/>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ja-JP" altLang="en-US" sz="2400" b="0" i="0" u="none" strike="noStrike" cap="none" normalizeH="0" baseline="0" smtClean="0">
                <a:ln>
                  <a:noFill/>
                </a:ln>
                <a:solidFill>
                  <a:schemeClr val="tx1"/>
                </a:solidFill>
                <a:effectLst/>
                <a:latin typeface="Times New Roman" pitchFamily="18" charset="0"/>
              </a:rPr>
              <a:t>３科目取れば６単位．あとは４単位</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3</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en-US" altLang="ja-JP" smtClean="0"/>
              <a:t>1</a:t>
            </a:r>
            <a:r>
              <a:rPr lang="ja-JP" altLang="en-US" smtClean="0"/>
              <a:t>年次の勉強</a:t>
            </a:r>
          </a:p>
        </p:txBody>
      </p:sp>
      <p:sp>
        <p:nvSpPr>
          <p:cNvPr id="180227" name="Rectangle 3"/>
          <p:cNvSpPr>
            <a:spLocks noGrp="1" noChangeArrowheads="1"/>
          </p:cNvSpPr>
          <p:nvPr>
            <p:ph type="body" idx="1"/>
          </p:nvPr>
        </p:nvSpPr>
        <p:spPr>
          <a:xfrm>
            <a:off x="400050" y="989013"/>
            <a:ext cx="9612000" cy="5940425"/>
          </a:xfrm>
        </p:spPr>
        <p:txBody>
          <a:bodyPr/>
          <a:lstStyle/>
          <a:p>
            <a:pPr>
              <a:lnSpc>
                <a:spcPct val="130000"/>
              </a:lnSpc>
              <a:defRPr/>
            </a:pPr>
            <a:r>
              <a:rPr kumimoji="1" lang="ja-JP" altLang="en-US"/>
              <a:t>経済学入門</a:t>
            </a:r>
            <a:r>
              <a:rPr kumimoji="1" lang="en-US" altLang="ja-JP"/>
              <a:t>(</a:t>
            </a:r>
            <a:r>
              <a:rPr kumimoji="1" lang="ja-JP" altLang="en-US"/>
              <a:t>現代経済学</a:t>
            </a:r>
            <a:r>
              <a:rPr kumimoji="1" lang="en-US" altLang="ja-JP"/>
              <a:t>),</a:t>
            </a:r>
            <a:r>
              <a:rPr kumimoji="1" lang="ja-JP" altLang="en-US"/>
              <a:t>経済学入門</a:t>
            </a:r>
            <a:r>
              <a:rPr kumimoji="1" lang="en-US" altLang="ja-JP" smtClean="0"/>
              <a:t>(</a:t>
            </a:r>
            <a:r>
              <a:rPr kumimoji="1" lang="ja-JP" altLang="en-US" smtClean="0"/>
              <a:t>ｸﾞﾛｰﾊﾞﾙ経済</a:t>
            </a:r>
            <a:r>
              <a:rPr kumimoji="1" lang="en-US" altLang="ja-JP"/>
              <a:t>), </a:t>
            </a:r>
            <a:r>
              <a:rPr kumimoji="1" lang="ja-JP" altLang="en-US"/>
              <a:t>統計</a:t>
            </a:r>
            <a:r>
              <a:rPr kumimoji="1" lang="ja-JP" altLang="en-US" smtClean="0"/>
              <a:t>入門に再履クラスがある理由は要件のため</a:t>
            </a:r>
            <a:endParaRPr kumimoji="1" lang="en-US" altLang="ja-JP" smtClean="0"/>
          </a:p>
          <a:p>
            <a:pPr>
              <a:lnSpc>
                <a:spcPct val="130000"/>
              </a:lnSpc>
              <a:defRPr/>
            </a:pPr>
            <a:r>
              <a:rPr kumimoji="1" lang="ja-JP" altLang="en-US" smtClean="0"/>
              <a:t>入門科目が重複して何回も基礎が学べる</a:t>
            </a:r>
            <a:endParaRPr kumimoji="1" lang="en-US" altLang="ja-JP"/>
          </a:p>
          <a:p>
            <a:pPr>
              <a:lnSpc>
                <a:spcPct val="130000"/>
              </a:lnSpc>
              <a:defRPr/>
            </a:pPr>
            <a:r>
              <a:rPr kumimoji="1" lang="ja-JP" altLang="en-US" smtClean="0"/>
              <a:t>経済学入門（現，グ），ミクロ経済学</a:t>
            </a:r>
            <a:r>
              <a:rPr kumimoji="1" lang="en-US" altLang="ja-JP" smtClean="0"/>
              <a:t>I</a:t>
            </a:r>
            <a:r>
              <a:rPr kumimoji="1" lang="ja-JP" altLang="en-US" smtClean="0"/>
              <a:t>，マクロ経済学</a:t>
            </a:r>
            <a:r>
              <a:rPr kumimoji="1" lang="en-US" altLang="ja-JP" smtClean="0"/>
              <a:t>I</a:t>
            </a:r>
            <a:r>
              <a:rPr kumimoji="1" lang="ja-JP" altLang="en-US" smtClean="0"/>
              <a:t>，統計入門を履修して経済学の基礎を確固に</a:t>
            </a:r>
            <a:endParaRPr kumimoji="1" lang="en-US" altLang="ja-JP" smtClean="0"/>
          </a:p>
          <a:p>
            <a:pPr>
              <a:lnSpc>
                <a:spcPct val="130000"/>
              </a:lnSpc>
              <a:defRPr/>
            </a:pP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3</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a:t>ゼミナール</a:t>
            </a:r>
            <a:endParaRPr lang="ja-JP" altLang="en-US" smtClean="0"/>
          </a:p>
        </p:txBody>
      </p:sp>
      <p:sp>
        <p:nvSpPr>
          <p:cNvPr id="180227" name="Rectangle 3"/>
          <p:cNvSpPr>
            <a:spLocks noGrp="1" noChangeArrowheads="1"/>
          </p:cNvSpPr>
          <p:nvPr>
            <p:ph type="body" idx="1"/>
          </p:nvPr>
        </p:nvSpPr>
        <p:spPr>
          <a:xfrm>
            <a:off x="400050" y="989013"/>
            <a:ext cx="9612000" cy="5940425"/>
          </a:xfrm>
        </p:spPr>
        <p:txBody>
          <a:bodyPr/>
          <a:lstStyle/>
          <a:p>
            <a:pPr>
              <a:lnSpc>
                <a:spcPct val="130000"/>
              </a:lnSpc>
              <a:defRPr/>
            </a:pPr>
            <a:r>
              <a:rPr kumimoji="1" lang="ja-JP" altLang="en-US" smtClean="0"/>
              <a:t>ゼミナール教育は大学教育の中心</a:t>
            </a:r>
            <a:endParaRPr kumimoji="1" lang="en-US" altLang="ja-JP" smtClean="0"/>
          </a:p>
          <a:p>
            <a:pPr>
              <a:lnSpc>
                <a:spcPct val="130000"/>
              </a:lnSpc>
              <a:defRPr/>
            </a:pPr>
            <a:r>
              <a:rPr kumimoji="1" lang="ja-JP" altLang="en-US" smtClean="0"/>
              <a:t>単位</a:t>
            </a:r>
            <a:r>
              <a:rPr kumimoji="1" lang="ja-JP" altLang="en-US"/>
              <a:t>数</a:t>
            </a:r>
            <a:r>
              <a:rPr kumimoji="1" lang="ja-JP" altLang="en-US" smtClean="0"/>
              <a:t>の大きな要件</a:t>
            </a:r>
            <a:endParaRPr kumimoji="1" lang="en-US" altLang="ja-JP" smtClean="0"/>
          </a:p>
          <a:p>
            <a:pPr>
              <a:lnSpc>
                <a:spcPct val="130000"/>
              </a:lnSpc>
              <a:defRPr/>
            </a:pPr>
            <a:endParaRPr kumimoji="1" lang="en-US" altLang="ja-JP" smtClean="0"/>
          </a:p>
          <a:p>
            <a:pPr>
              <a:lnSpc>
                <a:spcPct val="130000"/>
              </a:lnSpc>
              <a:defRPr/>
            </a:pPr>
            <a:r>
              <a:rPr kumimoji="1" lang="ja-JP" altLang="en-US" smtClean="0"/>
              <a:t>２年ゼミナールの</a:t>
            </a:r>
            <a:r>
              <a:rPr kumimoji="1" lang="ja-JP" altLang="en-US"/>
              <a:t>選考</a:t>
            </a:r>
            <a:r>
              <a:rPr kumimoji="1" lang="ja-JP" altLang="en-US" smtClean="0"/>
              <a:t>は１年次の秋にある！</a:t>
            </a:r>
            <a:endParaRPr kumimoji="1" lang="en-US" altLang="ja-JP" smtClean="0"/>
          </a:p>
          <a:p>
            <a:pPr>
              <a:lnSpc>
                <a:spcPct val="130000"/>
              </a:lnSpc>
              <a:defRPr/>
            </a:pPr>
            <a:r>
              <a:rPr lang="ja-JP" altLang="en-US"/>
              <a:t>殆どの学生が２，３，４年次にゼミナールを履修</a:t>
            </a:r>
            <a:r>
              <a:rPr lang="ja-JP" altLang="en-US" smtClean="0"/>
              <a:t>する</a:t>
            </a:r>
            <a:endParaRPr lang="en-US" altLang="ja-JP" smtClean="0"/>
          </a:p>
          <a:p>
            <a:pPr>
              <a:lnSpc>
                <a:spcPct val="130000"/>
              </a:lnSpc>
              <a:defRPr/>
            </a:pPr>
            <a:r>
              <a:rPr lang="ja-JP" altLang="en-US"/>
              <a:t>ゼミナールで先生から直に教わりゼミ生と交流</a:t>
            </a:r>
            <a:endParaRPr lang="en-US" altLang="ja-JP"/>
          </a:p>
          <a:p>
            <a:pPr>
              <a:lnSpc>
                <a:spcPct val="130000"/>
              </a:lnSpc>
              <a:defRPr/>
            </a:pPr>
            <a:r>
              <a:rPr lang="ja-JP" altLang="en-US" smtClean="0"/>
              <a:t>３年次から商</a:t>
            </a:r>
            <a:r>
              <a:rPr lang="ja-JP" altLang="en-US"/>
              <a:t>学部のゼミナールも取って</a:t>
            </a:r>
            <a:r>
              <a:rPr lang="ja-JP" altLang="en-US" smtClean="0"/>
              <a:t>よい</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98344364"/>
              </p:ext>
            </p:extLst>
          </p:nvPr>
        </p:nvGraphicFramePr>
        <p:xfrm>
          <a:off x="1263576" y="2513856"/>
          <a:ext cx="7492752" cy="792480"/>
        </p:xfrm>
        <a:graphic>
          <a:graphicData uri="http://schemas.openxmlformats.org/drawingml/2006/table">
            <a:tbl>
              <a:tblPr firstRow="1" bandRow="1">
                <a:tableStyleId>{5C22544A-7EE6-4342-B048-85BDC9FD1C3A}</a:tableStyleId>
              </a:tblPr>
              <a:tblGrid>
                <a:gridCol w="1912481">
                  <a:extLst>
                    <a:ext uri="{9D8B030D-6E8A-4147-A177-3AD203B41FA5}">
                      <a16:colId xmlns:a16="http://schemas.microsoft.com/office/drawing/2014/main" val="2303376037"/>
                    </a:ext>
                  </a:extLst>
                </a:gridCol>
                <a:gridCol w="3082687">
                  <a:extLst>
                    <a:ext uri="{9D8B030D-6E8A-4147-A177-3AD203B41FA5}">
                      <a16:colId xmlns:a16="http://schemas.microsoft.com/office/drawing/2014/main" val="4124881143"/>
                    </a:ext>
                  </a:extLst>
                </a:gridCol>
                <a:gridCol w="2497584">
                  <a:extLst>
                    <a:ext uri="{9D8B030D-6E8A-4147-A177-3AD203B41FA5}">
                      <a16:colId xmlns:a16="http://schemas.microsoft.com/office/drawing/2014/main" val="33879122"/>
                    </a:ext>
                  </a:extLst>
                </a:gridCol>
              </a:tblGrid>
              <a:tr h="370840">
                <a:tc>
                  <a:txBody>
                    <a:bodyPr/>
                    <a:lstStyle/>
                    <a:p>
                      <a:pPr algn="ctr"/>
                      <a:r>
                        <a:rPr kumimoji="1" lang="ja-JP" altLang="en-US" sz="2800" smtClean="0">
                          <a:solidFill>
                            <a:schemeClr val="tx1"/>
                          </a:solidFill>
                        </a:rPr>
                        <a:t>演習</a:t>
                      </a:r>
                      <a:endParaRPr kumimoji="1" lang="en-US" altLang="ja-JP" sz="2800" smtClean="0">
                        <a:solidFill>
                          <a:schemeClr val="tx1"/>
                        </a:solidFill>
                      </a:endParaRPr>
                    </a:p>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2800" smtClean="0">
                          <a:solidFill>
                            <a:schemeClr val="tx1"/>
                          </a:solidFill>
                        </a:rPr>
                        <a:t>２年ゼミナール　他</a:t>
                      </a:r>
                      <a:endParaRPr kumimoji="1" lang="ja-JP" altLang="en-US" sz="28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2800" smtClean="0">
                          <a:solidFill>
                            <a:srgbClr val="FF0000"/>
                          </a:solidFill>
                        </a:rPr>
                        <a:t>８</a:t>
                      </a:r>
                      <a:r>
                        <a:rPr kumimoji="1" lang="ja-JP" altLang="en-US" sz="2800" smtClean="0">
                          <a:solidFill>
                            <a:schemeClr val="tx1"/>
                          </a:solidFill>
                        </a:rPr>
                        <a:t>以上</a:t>
                      </a:r>
                      <a:endParaRPr kumimoji="1" lang="ja-JP" altLang="en-US" sz="28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6329367"/>
                  </a:ext>
                </a:extLst>
              </a:tr>
            </a:tbl>
          </a:graphicData>
        </a:graphic>
      </p:graphicFrame>
    </p:spTree>
    <p:extLst>
      <p:ext uri="{BB962C8B-B14F-4D97-AF65-F5344CB8AC3E}">
        <p14:creationId xmlns:p14="http://schemas.microsoft.com/office/powerpoint/2010/main" val="98585443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3</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a:t>ゼミナール</a:t>
            </a:r>
            <a:r>
              <a:rPr lang="ja-JP" altLang="en-US" smtClean="0"/>
              <a:t>の</a:t>
            </a:r>
            <a:r>
              <a:rPr lang="ja-JP" altLang="en-US"/>
              <a:t>履修</a:t>
            </a:r>
            <a:endParaRPr lang="ja-JP" altLang="en-US" smtClean="0"/>
          </a:p>
        </p:txBody>
      </p:sp>
      <p:sp>
        <p:nvSpPr>
          <p:cNvPr id="180227" name="Rectangle 3"/>
          <p:cNvSpPr>
            <a:spLocks noGrp="1" noChangeArrowheads="1"/>
          </p:cNvSpPr>
          <p:nvPr>
            <p:ph type="body" idx="1"/>
          </p:nvPr>
        </p:nvSpPr>
        <p:spPr>
          <a:xfrm>
            <a:off x="400050" y="989013"/>
            <a:ext cx="9537700" cy="5940425"/>
          </a:xfrm>
        </p:spPr>
        <p:txBody>
          <a:bodyPr/>
          <a:lstStyle/>
          <a:p>
            <a:pPr>
              <a:lnSpc>
                <a:spcPct val="130000"/>
              </a:lnSpc>
              <a:defRPr/>
            </a:pPr>
            <a:r>
              <a:rPr lang="ja-JP" altLang="en-US"/>
              <a:t>ゼミ選考ではエントリーシートと成績表を持参</a:t>
            </a:r>
            <a:endParaRPr lang="en-US" altLang="ja-JP"/>
          </a:p>
          <a:p>
            <a:pPr>
              <a:lnSpc>
                <a:spcPct val="130000"/>
              </a:lnSpc>
              <a:defRPr/>
            </a:pPr>
            <a:r>
              <a:rPr lang="ja-JP" altLang="en-US" smtClean="0"/>
              <a:t>１年前期で経済学</a:t>
            </a:r>
            <a:r>
              <a:rPr lang="ja-JP" altLang="en-US"/>
              <a:t>を学ぶ必要がある</a:t>
            </a:r>
            <a:endParaRPr lang="en-US" altLang="ja-JP"/>
          </a:p>
          <a:p>
            <a:pPr>
              <a:lnSpc>
                <a:spcPct val="130000"/>
              </a:lnSpc>
              <a:defRPr/>
            </a:pPr>
            <a:r>
              <a:rPr lang="ja-JP" altLang="en-US"/>
              <a:t>成績もそろえる必要が</a:t>
            </a:r>
            <a:r>
              <a:rPr lang="ja-JP" altLang="en-US" smtClean="0"/>
              <a:t>ある</a:t>
            </a:r>
            <a:r>
              <a:rPr lang="ja-JP" altLang="en-US"/>
              <a:t>．</a:t>
            </a:r>
            <a:r>
              <a:rPr lang="ja-JP" altLang="en-US" smtClean="0"/>
              <a:t>学年でゼミ変更可能</a:t>
            </a:r>
            <a:endParaRPr lang="en-US" altLang="ja-JP" smtClean="0"/>
          </a:p>
          <a:p>
            <a:pPr>
              <a:lnSpc>
                <a:spcPct val="130000"/>
              </a:lnSpc>
              <a:defRPr/>
            </a:pPr>
            <a:r>
              <a:rPr lang="ja-JP" altLang="en-US" smtClean="0"/>
              <a:t>真面目なゼミナールは卒業論文を書き，単位認定</a:t>
            </a:r>
            <a:endParaRPr lang="en-US" altLang="ja-JP" smtClean="0"/>
          </a:p>
          <a:p>
            <a:pPr>
              <a:lnSpc>
                <a:spcPct val="130000"/>
              </a:lnSpc>
              <a:defRPr/>
            </a:pPr>
            <a:r>
              <a:rPr kumimoji="1" lang="ja-JP" altLang="en-US" smtClean="0"/>
              <a:t>２年</a:t>
            </a:r>
            <a:r>
              <a:rPr kumimoji="1" lang="ja-JP" altLang="en-US"/>
              <a:t>ゼミナール（４），</a:t>
            </a:r>
            <a:r>
              <a:rPr kumimoji="1" lang="en-US" altLang="ja-JP"/>
              <a:t>3</a:t>
            </a:r>
            <a:r>
              <a:rPr kumimoji="1" lang="ja-JP" altLang="en-US"/>
              <a:t>年ゼミナール（４），</a:t>
            </a:r>
            <a:r>
              <a:rPr kumimoji="1" lang="en-US" altLang="ja-JP"/>
              <a:t>4</a:t>
            </a:r>
            <a:r>
              <a:rPr kumimoji="1" lang="ja-JP" altLang="en-US"/>
              <a:t>年ゼミナール（４），ゼミナール論文（４）</a:t>
            </a:r>
            <a:r>
              <a:rPr kumimoji="1" lang="ja-JP" altLang="en-US" smtClean="0"/>
              <a:t>，</a:t>
            </a:r>
            <a:endParaRPr kumimoji="1" lang="en-US" altLang="ja-JP" smtClean="0"/>
          </a:p>
          <a:p>
            <a:pPr marL="0" indent="0">
              <a:lnSpc>
                <a:spcPct val="130000"/>
              </a:lnSpc>
              <a:buNone/>
              <a:defRPr/>
            </a:pPr>
            <a:r>
              <a:rPr kumimoji="1" lang="ja-JP" altLang="en-US"/>
              <a:t>　</a:t>
            </a:r>
            <a:r>
              <a:rPr kumimoji="1" lang="ja-JP" altLang="en-US" smtClean="0"/>
              <a:t>基礎外書</a:t>
            </a:r>
            <a:r>
              <a:rPr kumimoji="1" lang="ja-JP" altLang="en-US"/>
              <a:t>講</a:t>
            </a:r>
            <a:r>
              <a:rPr kumimoji="1" lang="ja-JP" altLang="en-US" smtClean="0"/>
              <a:t>読</a:t>
            </a:r>
            <a:r>
              <a:rPr kumimoji="1" lang="en-US" altLang="ja-JP" smtClean="0"/>
              <a:t>A/B(2/2</a:t>
            </a:r>
            <a:r>
              <a:rPr kumimoji="1" lang="en-US" altLang="ja-JP"/>
              <a:t>)</a:t>
            </a:r>
            <a:r>
              <a:rPr kumimoji="1" lang="ja-JP" altLang="en-US"/>
              <a:t>，</a:t>
            </a:r>
            <a:r>
              <a:rPr kumimoji="1" lang="ja-JP" altLang="en-US" smtClean="0"/>
              <a:t>外書講読</a:t>
            </a:r>
            <a:r>
              <a:rPr kumimoji="1" lang="en-US" altLang="ja-JP" smtClean="0"/>
              <a:t>A/B(2/2</a:t>
            </a:r>
            <a:r>
              <a:rPr kumimoji="1" lang="en-US" altLang="ja-JP" smtClean="0"/>
              <a:t>)</a:t>
            </a:r>
          </a:p>
          <a:p>
            <a:pPr>
              <a:lnSpc>
                <a:spcPct val="130000"/>
              </a:lnSpc>
              <a:defRPr/>
            </a:pPr>
            <a:r>
              <a:rPr kumimoji="1" lang="ja-JP" altLang="en-US" smtClean="0"/>
              <a:t>外書購読を履修してゼミナールを未履修も可能</a:t>
            </a:r>
            <a:endParaRPr kumimoji="1" lang="en-US" altLang="ja-JP" smtClean="0"/>
          </a:p>
          <a:p>
            <a:pPr>
              <a:lnSpc>
                <a:spcPct val="130000"/>
              </a:lnSpc>
              <a:defRPr/>
            </a:pPr>
            <a:endParaRPr kumimoji="1" lang="en-US" altLang="ja-JP" smtClean="0"/>
          </a:p>
          <a:p>
            <a:pPr>
              <a:lnSpc>
                <a:spcPct val="130000"/>
              </a:lnSpc>
              <a:defRPr/>
            </a:pP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03256264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3</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smtClean="0"/>
              <a:t>学科</a:t>
            </a:r>
            <a:r>
              <a:rPr lang="ja-JP" altLang="en-US"/>
              <a:t>科目</a:t>
            </a:r>
            <a:endParaRPr lang="ja-JP" altLang="en-US" smtClean="0"/>
          </a:p>
        </p:txBody>
      </p:sp>
      <p:sp>
        <p:nvSpPr>
          <p:cNvPr id="180227" name="Rectangle 3"/>
          <p:cNvSpPr>
            <a:spLocks noGrp="1" noChangeArrowheads="1"/>
          </p:cNvSpPr>
          <p:nvPr>
            <p:ph type="body" idx="1"/>
          </p:nvPr>
        </p:nvSpPr>
        <p:spPr>
          <a:xfrm>
            <a:off x="400050" y="989013"/>
            <a:ext cx="9612000" cy="5940425"/>
          </a:xfrm>
        </p:spPr>
        <p:txBody>
          <a:bodyPr/>
          <a:lstStyle/>
          <a:p>
            <a:pPr>
              <a:lnSpc>
                <a:spcPct val="130000"/>
              </a:lnSpc>
              <a:defRPr/>
            </a:pPr>
            <a:r>
              <a:rPr kumimoji="1" lang="ja-JP" altLang="en-US" smtClean="0"/>
              <a:t>ミクロ経済学</a:t>
            </a:r>
            <a:r>
              <a:rPr kumimoji="1" lang="en-US" altLang="ja-JP" smtClean="0"/>
              <a:t>I</a:t>
            </a:r>
            <a:r>
              <a:rPr kumimoji="1" lang="ja-JP" altLang="en-US" smtClean="0"/>
              <a:t>とマクロ経済学</a:t>
            </a:r>
            <a:r>
              <a:rPr kumimoji="1" lang="en-US" altLang="ja-JP" smtClean="0"/>
              <a:t>I</a:t>
            </a:r>
            <a:r>
              <a:rPr kumimoji="1" lang="ja-JP" altLang="en-US" smtClean="0"/>
              <a:t>の単位を取る</a:t>
            </a:r>
            <a:endParaRPr kumimoji="1" lang="en-US" altLang="ja-JP" smtClean="0"/>
          </a:p>
          <a:p>
            <a:pPr>
              <a:lnSpc>
                <a:spcPct val="130000"/>
              </a:lnSpc>
              <a:defRPr/>
            </a:pPr>
            <a:endParaRPr kumimoji="1" lang="en-US" altLang="ja-JP" smtClean="0"/>
          </a:p>
          <a:p>
            <a:pPr>
              <a:lnSpc>
                <a:spcPct val="130000"/>
              </a:lnSpc>
              <a:defRPr/>
            </a:pPr>
            <a:endParaRPr kumimoji="1" lang="en-US" altLang="ja-JP"/>
          </a:p>
          <a:p>
            <a:pPr>
              <a:lnSpc>
                <a:spcPct val="130000"/>
              </a:lnSpc>
              <a:defRPr/>
            </a:pPr>
            <a:endParaRPr kumimoji="1" lang="en-US" altLang="ja-JP" smtClean="0"/>
          </a:p>
          <a:p>
            <a:pPr>
              <a:lnSpc>
                <a:spcPct val="130000"/>
              </a:lnSpc>
              <a:defRPr/>
            </a:pPr>
            <a:endParaRPr kumimoji="1" lang="en-US" altLang="ja-JP" smtClean="0"/>
          </a:p>
          <a:p>
            <a:pPr>
              <a:lnSpc>
                <a:spcPct val="130000"/>
              </a:lnSpc>
              <a:defRPr/>
            </a:pPr>
            <a:r>
              <a:rPr kumimoji="1" lang="ja-JP" altLang="en-US" smtClean="0"/>
              <a:t>４単位の他にミクロ経済学</a:t>
            </a:r>
            <a:r>
              <a:rPr kumimoji="1" lang="en-US" altLang="ja-JP" u="sng" smtClean="0">
                <a:solidFill>
                  <a:srgbClr val="FF0000"/>
                </a:solidFill>
              </a:rPr>
              <a:t>II</a:t>
            </a:r>
            <a:r>
              <a:rPr kumimoji="1" lang="ja-JP" altLang="en-US" smtClean="0"/>
              <a:t>とマクロ経済学</a:t>
            </a:r>
            <a:r>
              <a:rPr kumimoji="1" lang="en-US" altLang="ja-JP" u="sng" smtClean="0">
                <a:solidFill>
                  <a:srgbClr val="FF0000"/>
                </a:solidFill>
              </a:rPr>
              <a:t>II</a:t>
            </a:r>
            <a:r>
              <a:rPr kumimoji="1" lang="ja-JP" altLang="en-US" smtClean="0"/>
              <a:t>を取る．ミクロとマクロは基本理論は難しい！</a:t>
            </a:r>
            <a:endParaRPr kumimoji="1" lang="en-US" altLang="ja-JP" smtClean="0"/>
          </a:p>
          <a:p>
            <a:pPr>
              <a:lnSpc>
                <a:spcPct val="130000"/>
              </a:lnSpc>
              <a:defRPr/>
            </a:pPr>
            <a:r>
              <a:rPr kumimoji="1" lang="ja-JP" altLang="en-US" smtClean="0"/>
              <a:t>そうするば</a:t>
            </a:r>
            <a:r>
              <a:rPr kumimoji="1" lang="ja-JP" altLang="en-US" smtClean="0">
                <a:solidFill>
                  <a:srgbClr val="FF0000"/>
                </a:solidFill>
              </a:rPr>
              <a:t>８</a:t>
            </a:r>
            <a:r>
              <a:rPr kumimoji="1" lang="ja-JP" altLang="en-US" smtClean="0"/>
              <a:t>単位．あと</a:t>
            </a:r>
            <a:r>
              <a:rPr kumimoji="1" lang="ja-JP" altLang="en-US" smtClean="0">
                <a:solidFill>
                  <a:srgbClr val="FF0000"/>
                </a:solidFill>
              </a:rPr>
              <a:t>４</a:t>
            </a:r>
            <a:r>
              <a:rPr kumimoji="1" lang="ja-JP" altLang="en-US" smtClean="0"/>
              <a:t>単位</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2500698855"/>
              </p:ext>
            </p:extLst>
          </p:nvPr>
        </p:nvGraphicFramePr>
        <p:xfrm>
          <a:off x="1191568" y="1793776"/>
          <a:ext cx="7760859" cy="2682240"/>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2303376037"/>
                    </a:ext>
                  </a:extLst>
                </a:gridCol>
                <a:gridCol w="4453825">
                  <a:extLst>
                    <a:ext uri="{9D8B030D-6E8A-4147-A177-3AD203B41FA5}">
                      <a16:colId xmlns:a16="http://schemas.microsoft.com/office/drawing/2014/main" val="4124881143"/>
                    </a:ext>
                  </a:extLst>
                </a:gridCol>
                <a:gridCol w="1522839">
                  <a:extLst>
                    <a:ext uri="{9D8B030D-6E8A-4147-A177-3AD203B41FA5}">
                      <a16:colId xmlns:a16="http://schemas.microsoft.com/office/drawing/2014/main" val="33879122"/>
                    </a:ext>
                  </a:extLst>
                </a:gridCol>
                <a:gridCol w="1064115">
                  <a:extLst>
                    <a:ext uri="{9D8B030D-6E8A-4147-A177-3AD203B41FA5}">
                      <a16:colId xmlns:a16="http://schemas.microsoft.com/office/drawing/2014/main" val="1951052798"/>
                    </a:ext>
                  </a:extLst>
                </a:gridCol>
              </a:tblGrid>
              <a:tr h="664944">
                <a:tc rowSpan="2">
                  <a:txBody>
                    <a:bodyPr/>
                    <a:lstStyle/>
                    <a:p>
                      <a:pPr algn="ctr"/>
                      <a:r>
                        <a:rPr kumimoji="1" lang="ja-JP" altLang="en-US" sz="2800" smtClean="0">
                          <a:solidFill>
                            <a:schemeClr val="tx1"/>
                          </a:solidFill>
                        </a:rPr>
                        <a:t>学科専門</a:t>
                      </a:r>
                      <a:endParaRPr kumimoji="1" lang="en-US" altLang="ja-JP" sz="2800" smtClean="0">
                        <a:solidFill>
                          <a:schemeClr val="tx1"/>
                        </a:solidFill>
                      </a:endParaRPr>
                    </a:p>
                    <a:p>
                      <a:endParaRPr kumimoji="1" lang="ja-JP" altLang="en-US"/>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800" smtClean="0">
                          <a:solidFill>
                            <a:schemeClr val="tx1"/>
                          </a:solidFill>
                        </a:rPr>
                        <a:t>[1]</a:t>
                      </a:r>
                      <a:r>
                        <a:rPr kumimoji="1" lang="ja-JP" altLang="en-US" sz="2800" smtClean="0">
                          <a:solidFill>
                            <a:schemeClr val="tx1"/>
                          </a:solidFill>
                        </a:rPr>
                        <a:t>経済の基礎理論</a:t>
                      </a:r>
                      <a:endParaRPr kumimoji="1" lang="en-US" altLang="ja-JP" sz="2800" smtClean="0">
                        <a:solidFill>
                          <a:schemeClr val="tx1"/>
                        </a:solidFill>
                      </a:endParaRPr>
                    </a:p>
                    <a:p>
                      <a:r>
                        <a:rPr kumimoji="1" lang="ja-JP" altLang="en-US" sz="2400" smtClean="0">
                          <a:solidFill>
                            <a:schemeClr val="tx1"/>
                          </a:solidFill>
                        </a:rPr>
                        <a:t>         ミクロ経済学</a:t>
                      </a:r>
                      <a:r>
                        <a:rPr kumimoji="1" lang="en-US" altLang="ja-JP" sz="2400" smtClean="0">
                          <a:solidFill>
                            <a:schemeClr val="tx1"/>
                          </a:solidFill>
                        </a:rPr>
                        <a:t>I,</a:t>
                      </a:r>
                      <a:r>
                        <a:rPr kumimoji="1" lang="en-US" altLang="ja-JP" sz="2400" baseline="0" smtClean="0">
                          <a:solidFill>
                            <a:schemeClr val="tx1"/>
                          </a:solidFill>
                        </a:rPr>
                        <a:t> </a:t>
                      </a:r>
                      <a:r>
                        <a:rPr kumimoji="1" lang="ja-JP" altLang="en-US" sz="2400" smtClean="0">
                          <a:solidFill>
                            <a:schemeClr val="tx1"/>
                          </a:solidFill>
                        </a:rPr>
                        <a:t>マクロ経済学</a:t>
                      </a:r>
                      <a:r>
                        <a:rPr kumimoji="1" lang="en-US" altLang="ja-JP" sz="2400" smtClean="0">
                          <a:solidFill>
                            <a:schemeClr val="tx1"/>
                          </a:solidFill>
                        </a:rPr>
                        <a:t>I</a:t>
                      </a:r>
                      <a:endParaRPr kumimoji="1" lang="ja-JP" altLang="en-US" sz="2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2800" smtClean="0">
                          <a:solidFill>
                            <a:srgbClr val="FF0000"/>
                          </a:solidFill>
                        </a:rPr>
                        <a:t>１２</a:t>
                      </a:r>
                      <a:r>
                        <a:rPr kumimoji="1" lang="ja-JP" altLang="en-US" sz="2800" smtClean="0">
                          <a:solidFill>
                            <a:schemeClr val="tx1"/>
                          </a:solidFill>
                        </a:rPr>
                        <a:t>以上</a:t>
                      </a:r>
                      <a:endParaRPr kumimoji="1" lang="ja-JP" altLang="en-US" sz="28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28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126329367"/>
                  </a:ext>
                </a:extLst>
              </a:tr>
              <a:tr h="1207264">
                <a:tc vMerge="1">
                  <a:txBody>
                    <a:bodyPr/>
                    <a:lstStyle/>
                    <a:p>
                      <a:endParaRPr kumimoji="1" lang="ja-JP" altLang="en-US"/>
                    </a:p>
                  </a:txBody>
                  <a:tcPr/>
                </a:tc>
                <a:tc>
                  <a:txBody>
                    <a:bodyPr/>
                    <a:lstStyle/>
                    <a:p>
                      <a:r>
                        <a:rPr kumimoji="1" lang="en-US" altLang="ja-JP" sz="2800" smtClean="0">
                          <a:solidFill>
                            <a:schemeClr val="tx1"/>
                          </a:solidFill>
                        </a:rPr>
                        <a:t>[2]</a:t>
                      </a:r>
                      <a:r>
                        <a:rPr kumimoji="1" lang="en-US" altLang="ja-JP" sz="2800" baseline="0" smtClean="0">
                          <a:solidFill>
                            <a:schemeClr val="tx1"/>
                          </a:solidFill>
                        </a:rPr>
                        <a:t> </a:t>
                      </a:r>
                      <a:r>
                        <a:rPr kumimoji="1" lang="ja-JP" altLang="en-US" sz="2800" baseline="0" smtClean="0">
                          <a:solidFill>
                            <a:schemeClr val="tx1"/>
                          </a:solidFill>
                        </a:rPr>
                        <a:t>経済の歴史</a:t>
                      </a:r>
                      <a:endParaRPr kumimoji="1" lang="en-US" altLang="ja-JP" sz="2800" baseline="0" smtClean="0">
                        <a:solidFill>
                          <a:schemeClr val="tx1"/>
                        </a:solidFill>
                      </a:endParaRPr>
                    </a:p>
                    <a:p>
                      <a:r>
                        <a:rPr kumimoji="1" lang="en-US" altLang="ja-JP" sz="2800" smtClean="0">
                          <a:solidFill>
                            <a:schemeClr val="tx1"/>
                          </a:solidFill>
                        </a:rPr>
                        <a:t>[3]</a:t>
                      </a:r>
                      <a:r>
                        <a:rPr kumimoji="1" lang="ja-JP" altLang="en-US" sz="2800" smtClean="0">
                          <a:solidFill>
                            <a:schemeClr val="tx1"/>
                          </a:solidFill>
                        </a:rPr>
                        <a:t>現代社会の経済</a:t>
                      </a:r>
                      <a:endParaRPr kumimoji="1" lang="en-US" altLang="ja-JP" sz="2800" smtClean="0">
                        <a:solidFill>
                          <a:schemeClr val="tx1"/>
                        </a:solidFill>
                      </a:endParaRPr>
                    </a:p>
                    <a:p>
                      <a:r>
                        <a:rPr kumimoji="1" lang="en-US" altLang="ja-JP" sz="2800" smtClean="0">
                          <a:solidFill>
                            <a:schemeClr val="tx1"/>
                          </a:solidFill>
                        </a:rPr>
                        <a:t>[4]</a:t>
                      </a:r>
                      <a:r>
                        <a:rPr kumimoji="1" lang="ja-JP" altLang="en-US" sz="2800" smtClean="0">
                          <a:solidFill>
                            <a:schemeClr val="tx1"/>
                          </a:solidFill>
                        </a:rPr>
                        <a:t>国際経済</a:t>
                      </a:r>
                      <a:endParaRPr kumimoji="1" lang="en-US" altLang="ja-JP" sz="2800" smtClean="0">
                        <a:solidFill>
                          <a:schemeClr val="tx1"/>
                        </a:solidFill>
                      </a:endParaRPr>
                    </a:p>
                    <a:p>
                      <a:r>
                        <a:rPr kumimoji="1" lang="en-US" altLang="ja-JP" sz="2800" smtClean="0">
                          <a:solidFill>
                            <a:schemeClr val="tx1"/>
                          </a:solidFill>
                        </a:rPr>
                        <a:t>[5]</a:t>
                      </a:r>
                      <a:r>
                        <a:rPr kumimoji="1" lang="ja-JP" altLang="en-US" sz="2800" smtClean="0">
                          <a:solidFill>
                            <a:schemeClr val="tx1"/>
                          </a:solidFill>
                        </a:rPr>
                        <a:t>地域経済</a:t>
                      </a:r>
                      <a:endParaRPr kumimoji="1" lang="ja-JP" altLang="en-US" sz="28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2800" smtClean="0">
                          <a:solidFill>
                            <a:schemeClr val="tx1"/>
                          </a:solidFill>
                        </a:rPr>
                        <a:t>（演習，情報，ｷｬﾘｱﾃﾞｨﾍﾞﾛﾌﾟﾒﾝﾄを併せて</a:t>
                      </a:r>
                      <a:r>
                        <a:rPr kumimoji="1" lang="en-US" altLang="ja-JP" sz="2800" smtClean="0">
                          <a:solidFill>
                            <a:schemeClr val="tx1"/>
                          </a:solidFill>
                        </a:rPr>
                        <a:t>)</a:t>
                      </a:r>
                      <a:r>
                        <a:rPr kumimoji="1" lang="ja-JP" altLang="en-US" sz="2800" smtClean="0">
                          <a:solidFill>
                            <a:srgbClr val="FF0000"/>
                          </a:solidFill>
                        </a:rPr>
                        <a:t>６８</a:t>
                      </a:r>
                      <a:endParaRPr kumimoji="1" lang="ja-JP" altLang="en-US" sz="280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975458890"/>
                  </a:ext>
                </a:extLst>
              </a:tr>
            </a:tbl>
          </a:graphicData>
        </a:graphic>
      </p:graphicFrame>
    </p:spTree>
    <p:extLst>
      <p:ext uri="{BB962C8B-B14F-4D97-AF65-F5344CB8AC3E}">
        <p14:creationId xmlns:p14="http://schemas.microsoft.com/office/powerpoint/2010/main" val="300907956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endParaRPr lang="en-US" altLang="ja-JP" sz="1400">
              <a:latin typeface="Times New Roman" panose="02020603050405020304" pitchFamily="18" charset="0"/>
            </a:endParaRPr>
          </a:p>
        </p:txBody>
      </p:sp>
      <p:sp>
        <p:nvSpPr>
          <p:cNvPr id="1945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3</a:t>
            </a:r>
            <a:endParaRPr lang="en-US" altLang="ja-JP" sz="1400">
              <a:latin typeface="Times New Roman" panose="02020603050405020304" pitchFamily="18" charset="0"/>
            </a:endParaRPr>
          </a:p>
        </p:txBody>
      </p:sp>
      <p:sp>
        <p:nvSpPr>
          <p:cNvPr id="19460"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180227" name="Rectangle 3"/>
          <p:cNvSpPr>
            <a:spLocks noGrp="1" noChangeArrowheads="1"/>
          </p:cNvSpPr>
          <p:nvPr>
            <p:ph type="body" idx="1"/>
          </p:nvPr>
        </p:nvSpPr>
        <p:spPr>
          <a:xfrm>
            <a:off x="400050" y="1001713"/>
            <a:ext cx="9537700" cy="5940425"/>
          </a:xfrm>
        </p:spPr>
        <p:txBody>
          <a:bodyPr/>
          <a:lstStyle/>
          <a:p>
            <a:pPr>
              <a:lnSpc>
                <a:spcPct val="130000"/>
              </a:lnSpc>
              <a:defRPr/>
            </a:pPr>
            <a:r>
              <a:rPr lang="ja-JP" altLang="en-US" smtClean="0"/>
              <a:t>専門科目の履修法</a:t>
            </a:r>
          </a:p>
          <a:p>
            <a:pPr>
              <a:lnSpc>
                <a:spcPct val="130000"/>
              </a:lnSpc>
              <a:defRPr/>
            </a:pPr>
            <a:r>
              <a:rPr lang="ja-JP" altLang="en-US" smtClean="0"/>
              <a:t>入門で経済学を沢山取る</a:t>
            </a:r>
            <a:endParaRPr lang="en-US" altLang="ja-JP" smtClean="0"/>
          </a:p>
          <a:p>
            <a:pPr>
              <a:lnSpc>
                <a:spcPct val="130000"/>
              </a:lnSpc>
              <a:defRPr/>
            </a:pPr>
            <a:r>
              <a:rPr lang="en-US" altLang="ja-JP"/>
              <a:t>2</a:t>
            </a:r>
            <a:r>
              <a:rPr lang="ja-JP" altLang="en-US" smtClean="0"/>
              <a:t>年ゼミナールを見据えた履修と勉強</a:t>
            </a:r>
            <a:endParaRPr lang="en-US" altLang="ja-JP" smtClean="0"/>
          </a:p>
          <a:p>
            <a:pPr>
              <a:lnSpc>
                <a:spcPct val="130000"/>
              </a:lnSpc>
              <a:defRPr/>
            </a:pPr>
            <a:r>
              <a:rPr lang="ja-JP" altLang="en-US" smtClean="0"/>
              <a:t>学科専門科目をミクロ，マクロを中心に</a:t>
            </a:r>
            <a:endParaRPr lang="en-US" altLang="ja-JP" smtClean="0"/>
          </a:p>
          <a:p>
            <a:pPr>
              <a:lnSpc>
                <a:spcPct val="130000"/>
              </a:lnSpc>
              <a:defRPr/>
            </a:pPr>
            <a:endParaRPr lang="ja-JP" altLang="en-US"/>
          </a:p>
        </p:txBody>
      </p:sp>
      <p:sp>
        <p:nvSpPr>
          <p:cNvPr id="1946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1EB4C50C-6764-4A3C-AD34-066B14B7F82A}"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12071</TotalTime>
  <Words>633</Words>
  <Application>Microsoft Office PowerPoint</Application>
  <PresentationFormat>ユーザー設定</PresentationFormat>
  <Paragraphs>113</Paragraphs>
  <Slides>8</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8</vt:i4>
      </vt:variant>
    </vt:vector>
  </HeadingPairs>
  <TitlesOfParts>
    <vt:vector size="16" baseType="lpstr">
      <vt:lpstr>ＭＳ Ｐゴシック</vt:lpstr>
      <vt:lpstr>ＭＳ ゴシック</vt:lpstr>
      <vt:lpstr>Arial</vt:lpstr>
      <vt:lpstr>Calibri</vt:lpstr>
      <vt:lpstr>Times New Roman</vt:lpstr>
      <vt:lpstr>Wingdings</vt:lpstr>
      <vt:lpstr>Default Design</vt:lpstr>
      <vt:lpstr>デザインの設定</vt:lpstr>
      <vt:lpstr>アカデミック・スキル  (3) 大学での学びと履修体系2</vt:lpstr>
      <vt:lpstr>講義の進め方．使い方</vt:lpstr>
      <vt:lpstr>専門科目の履修方法</vt:lpstr>
      <vt:lpstr>1年次の勉強</vt:lpstr>
      <vt:lpstr>ゼミナール</vt:lpstr>
      <vt:lpstr>ゼミナールの履修</vt:lpstr>
      <vt:lpstr>学科科目</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516</cp:revision>
  <cp:lastPrinted>2017-04-12T01:17:40Z</cp:lastPrinted>
  <dcterms:created xsi:type="dcterms:W3CDTF">2004-05-06T09:28:21Z</dcterms:created>
  <dcterms:modified xsi:type="dcterms:W3CDTF">2020-06-09T07:45:09Z</dcterms:modified>
</cp:coreProperties>
</file>