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3" r:id="rId5"/>
  </p:sldMasterIdLst>
  <p:notesMasterIdLst>
    <p:notesMasterId r:id="rId17"/>
  </p:notesMasterIdLst>
  <p:handoutMasterIdLst>
    <p:handoutMasterId r:id="rId18"/>
  </p:handoutMasterIdLst>
  <p:sldIdLst>
    <p:sldId id="413" r:id="rId6"/>
    <p:sldId id="474" r:id="rId7"/>
    <p:sldId id="456" r:id="rId8"/>
    <p:sldId id="475" r:id="rId9"/>
    <p:sldId id="484" r:id="rId10"/>
    <p:sldId id="485" r:id="rId11"/>
    <p:sldId id="490" r:id="rId12"/>
    <p:sldId id="491" r:id="rId13"/>
    <p:sldId id="492" r:id="rId14"/>
    <p:sldId id="493" r:id="rId15"/>
    <p:sldId id="487" r:id="rId16"/>
  </p:sldIdLst>
  <p:sldSz cx="10160000" cy="7620000"/>
  <p:notesSz cx="6735763" cy="9866313"/>
  <p:custDataLst>
    <p:tags r:id="rId19"/>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丹野 忠晋" initials="丹野" lastIdx="3" clrIdx="0">
    <p:extLst>
      <p:ext uri="{19B8F6BF-5375-455C-9EA6-DF929625EA0E}">
        <p15:presenceInfo xmlns:p15="http://schemas.microsoft.com/office/powerpoint/2012/main" userId="210069fa5ad2125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7" autoAdjust="0"/>
    <p:restoredTop sz="94600" autoAdjust="0"/>
  </p:normalViewPr>
  <p:slideViewPr>
    <p:cSldViewPr>
      <p:cViewPr varScale="1">
        <p:scale>
          <a:sx n="40" d="100"/>
          <a:sy n="40" d="100"/>
        </p:scale>
        <p:origin x="660" y="80"/>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5</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2020/6/23</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F1FD1302-392C-4B69-9506-A13DAE36DBDC}"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5</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2020/6/23</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106398D-969B-481B-A4AC-2B38856041E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5</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AD0FEC-F8CD-4721-9678-6FE9FEEE6AAF}"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5</a:t>
            </a:r>
            <a:endParaRPr lang="en-US" altLang="ja-JP"/>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204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90E2DC-5559-4368-A7B2-85936C9206DE}" type="slidenum">
              <a:rPr lang="ja-JP" altLang="en-US" smtClean="0"/>
              <a:pPr>
                <a:spcBef>
                  <a:spcPct val="0"/>
                </a:spcBef>
              </a:pPr>
              <a:t>11</a:t>
            </a:fld>
            <a:endParaRPr lang="en-US" altLang="ja-JP"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90157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5</a:t>
            </a:r>
            <a:endParaRPr lang="en-US" altLang="ja-JP"/>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9F97B53-A1C8-41A0-BB70-EBCB547ADBD1}" type="slidenum">
              <a:rPr lang="ja-JP" altLang="en-US" smtClean="0"/>
              <a:pPr>
                <a:spcBef>
                  <a:spcPct val="0"/>
                </a:spcBef>
              </a:pPr>
              <a:t>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5</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4</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5</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5</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429495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5</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6</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451899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5</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7</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707252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5</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8</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21593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5</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9</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0380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5</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2020/6/23</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10</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441327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2020/6/23</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アカデミック・スキル </a:t>
            </a:r>
            <a:r>
              <a:rPr lang="en-US" altLang="ja-JP" smtClean="0"/>
              <a:t>5</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D5123695-5404-4A2E-B1AF-D2335E783590}" type="slidenum">
              <a:rPr lang="ja-JP" altLang="en-US"/>
              <a:pPr>
                <a:defRPr/>
              </a:pPr>
              <a:t>‹#›</a:t>
            </a:fld>
            <a:endParaRPr lang="en-US" altLang="ja-JP"/>
          </a:p>
        </p:txBody>
      </p:sp>
    </p:spTree>
    <p:extLst>
      <p:ext uri="{BB962C8B-B14F-4D97-AF65-F5344CB8AC3E}">
        <p14:creationId xmlns:p14="http://schemas.microsoft.com/office/powerpoint/2010/main" val="27819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5</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5A515E-5CD0-4AC7-97AE-C936C57B07C2}" type="slidenum">
              <a:rPr lang="ja-JP" altLang="en-US"/>
              <a:pPr>
                <a:defRPr/>
              </a:pPr>
              <a:t>‹#›</a:t>
            </a:fld>
            <a:endParaRPr lang="en-US" altLang="ja-JP"/>
          </a:p>
        </p:txBody>
      </p:sp>
    </p:spTree>
    <p:extLst>
      <p:ext uri="{BB962C8B-B14F-4D97-AF65-F5344CB8AC3E}">
        <p14:creationId xmlns:p14="http://schemas.microsoft.com/office/powerpoint/2010/main" val="180765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5</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002612-CB23-4086-91F6-2A846FE2DDAF}" type="slidenum">
              <a:rPr lang="ja-JP" altLang="en-US"/>
              <a:pPr>
                <a:defRPr/>
              </a:pPr>
              <a:t>‹#›</a:t>
            </a:fld>
            <a:endParaRPr lang="en-US" altLang="ja-JP"/>
          </a:p>
        </p:txBody>
      </p:sp>
    </p:spTree>
    <p:extLst>
      <p:ext uri="{BB962C8B-B14F-4D97-AF65-F5344CB8AC3E}">
        <p14:creationId xmlns:p14="http://schemas.microsoft.com/office/powerpoint/2010/main" val="107955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5</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7E1A01D-B3F9-4D3A-A7BA-D15D5A777C44}" type="slidenum">
              <a:rPr lang="ja-JP" altLang="en-US"/>
              <a:pPr>
                <a:defRPr/>
              </a:pPr>
              <a:t>‹#›</a:t>
            </a:fld>
            <a:endParaRPr lang="ja-JP" altLang="en-US"/>
          </a:p>
        </p:txBody>
      </p:sp>
    </p:spTree>
    <p:extLst>
      <p:ext uri="{BB962C8B-B14F-4D97-AF65-F5344CB8AC3E}">
        <p14:creationId xmlns:p14="http://schemas.microsoft.com/office/powerpoint/2010/main" val="771362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5</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7835C2-3E1C-46FA-A0F0-351917D0F2FE}" type="slidenum">
              <a:rPr lang="ja-JP" altLang="en-US"/>
              <a:pPr>
                <a:defRPr/>
              </a:pPr>
              <a:t>‹#›</a:t>
            </a:fld>
            <a:endParaRPr lang="ja-JP" altLang="en-US"/>
          </a:p>
        </p:txBody>
      </p:sp>
    </p:spTree>
    <p:extLst>
      <p:ext uri="{BB962C8B-B14F-4D97-AF65-F5344CB8AC3E}">
        <p14:creationId xmlns:p14="http://schemas.microsoft.com/office/powerpoint/2010/main" val="3737013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5</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0E7C561-2723-4DD7-A70C-9B6B7AAC7397}" type="slidenum">
              <a:rPr lang="ja-JP" altLang="en-US"/>
              <a:pPr>
                <a:defRPr/>
              </a:pPr>
              <a:t>‹#›</a:t>
            </a:fld>
            <a:endParaRPr lang="ja-JP" altLang="en-US"/>
          </a:p>
        </p:txBody>
      </p:sp>
    </p:spTree>
    <p:extLst>
      <p:ext uri="{BB962C8B-B14F-4D97-AF65-F5344CB8AC3E}">
        <p14:creationId xmlns:p14="http://schemas.microsoft.com/office/powerpoint/2010/main" val="4161307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5</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79EE4C-B996-425B-93F1-D91F7D1996B2}" type="slidenum">
              <a:rPr lang="ja-JP" altLang="en-US"/>
              <a:pPr>
                <a:defRPr/>
              </a:pPr>
              <a:t>‹#›</a:t>
            </a:fld>
            <a:endParaRPr lang="ja-JP" altLang="en-US"/>
          </a:p>
        </p:txBody>
      </p:sp>
    </p:spTree>
    <p:extLst>
      <p:ext uri="{BB962C8B-B14F-4D97-AF65-F5344CB8AC3E}">
        <p14:creationId xmlns:p14="http://schemas.microsoft.com/office/powerpoint/2010/main" val="35563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5</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482EDFE-B838-452E-AB47-AC4F7107AE91}" type="slidenum">
              <a:rPr lang="ja-JP" altLang="en-US"/>
              <a:pPr>
                <a:defRPr/>
              </a:pPr>
              <a:t>‹#›</a:t>
            </a:fld>
            <a:endParaRPr lang="ja-JP" altLang="en-US"/>
          </a:p>
        </p:txBody>
      </p:sp>
    </p:spTree>
    <p:extLst>
      <p:ext uri="{BB962C8B-B14F-4D97-AF65-F5344CB8AC3E}">
        <p14:creationId xmlns:p14="http://schemas.microsoft.com/office/powerpoint/2010/main" val="6427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5</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12D35EEC-ADDF-4F22-BB36-FB4DE7B1FD22}" type="slidenum">
              <a:rPr lang="ja-JP" altLang="en-US"/>
              <a:pPr>
                <a:defRPr/>
              </a:pPr>
              <a:t>‹#›</a:t>
            </a:fld>
            <a:endParaRPr lang="ja-JP" altLang="en-US"/>
          </a:p>
        </p:txBody>
      </p:sp>
    </p:spTree>
    <p:extLst>
      <p:ext uri="{BB962C8B-B14F-4D97-AF65-F5344CB8AC3E}">
        <p14:creationId xmlns:p14="http://schemas.microsoft.com/office/powerpoint/2010/main" val="2525689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5</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A7A5766-CFF2-4285-811D-C42392E298D6}" type="slidenum">
              <a:rPr lang="ja-JP" altLang="en-US"/>
              <a:pPr>
                <a:defRPr/>
              </a:pPr>
              <a:t>‹#›</a:t>
            </a:fld>
            <a:endParaRPr lang="ja-JP" altLang="en-US"/>
          </a:p>
        </p:txBody>
      </p:sp>
    </p:spTree>
    <p:extLst>
      <p:ext uri="{BB962C8B-B14F-4D97-AF65-F5344CB8AC3E}">
        <p14:creationId xmlns:p14="http://schemas.microsoft.com/office/powerpoint/2010/main" val="360023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5</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BBC92D3-4638-472F-906C-2419F25D4CE5}" type="slidenum">
              <a:rPr lang="ja-JP" altLang="en-US"/>
              <a:pPr>
                <a:defRPr/>
              </a:pPr>
              <a:t>‹#›</a:t>
            </a:fld>
            <a:endParaRPr lang="ja-JP" altLang="en-US"/>
          </a:p>
        </p:txBody>
      </p:sp>
    </p:spTree>
    <p:extLst>
      <p:ext uri="{BB962C8B-B14F-4D97-AF65-F5344CB8AC3E}">
        <p14:creationId xmlns:p14="http://schemas.microsoft.com/office/powerpoint/2010/main" val="184474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5</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909811-EF22-4680-A867-9201B95F4153}" type="slidenum">
              <a:rPr lang="ja-JP" altLang="en-US"/>
              <a:pPr>
                <a:defRPr/>
              </a:pPr>
              <a:t>‹#›</a:t>
            </a:fld>
            <a:endParaRPr lang="en-US" altLang="ja-JP"/>
          </a:p>
        </p:txBody>
      </p:sp>
    </p:spTree>
    <p:extLst>
      <p:ext uri="{BB962C8B-B14F-4D97-AF65-F5344CB8AC3E}">
        <p14:creationId xmlns:p14="http://schemas.microsoft.com/office/powerpoint/2010/main" val="181207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5</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0727A6-EEAB-4C89-B1FB-755C8DE30544}" type="slidenum">
              <a:rPr lang="ja-JP" altLang="en-US"/>
              <a:pPr>
                <a:defRPr/>
              </a:pPr>
              <a:t>‹#›</a:t>
            </a:fld>
            <a:endParaRPr lang="ja-JP" altLang="en-US"/>
          </a:p>
        </p:txBody>
      </p:sp>
    </p:spTree>
    <p:extLst>
      <p:ext uri="{BB962C8B-B14F-4D97-AF65-F5344CB8AC3E}">
        <p14:creationId xmlns:p14="http://schemas.microsoft.com/office/powerpoint/2010/main" val="2891373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5</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1E2151-71CE-4255-808F-58A8D22911B8}" type="slidenum">
              <a:rPr lang="ja-JP" altLang="en-US"/>
              <a:pPr>
                <a:defRPr/>
              </a:pPr>
              <a:t>‹#›</a:t>
            </a:fld>
            <a:endParaRPr lang="ja-JP" altLang="en-US"/>
          </a:p>
        </p:txBody>
      </p:sp>
    </p:spTree>
    <p:extLst>
      <p:ext uri="{BB962C8B-B14F-4D97-AF65-F5344CB8AC3E}">
        <p14:creationId xmlns:p14="http://schemas.microsoft.com/office/powerpoint/2010/main" val="3027453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2020/6/23</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5</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AA317D-00E8-4DF3-962A-F159B0811450}" type="slidenum">
              <a:rPr lang="ja-JP" altLang="en-US"/>
              <a:pPr>
                <a:defRPr/>
              </a:pPr>
              <a:t>‹#›</a:t>
            </a:fld>
            <a:endParaRPr lang="ja-JP" altLang="en-US"/>
          </a:p>
        </p:txBody>
      </p:sp>
    </p:spTree>
    <p:extLst>
      <p:ext uri="{BB962C8B-B14F-4D97-AF65-F5344CB8AC3E}">
        <p14:creationId xmlns:p14="http://schemas.microsoft.com/office/powerpoint/2010/main" val="179293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5</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996879-5780-4070-AB6D-76D662EB62A5}" type="slidenum">
              <a:rPr lang="ja-JP" altLang="en-US"/>
              <a:pPr>
                <a:defRPr/>
              </a:pPr>
              <a:t>‹#›</a:t>
            </a:fld>
            <a:endParaRPr lang="en-US" altLang="ja-JP"/>
          </a:p>
        </p:txBody>
      </p:sp>
    </p:spTree>
    <p:extLst>
      <p:ext uri="{BB962C8B-B14F-4D97-AF65-F5344CB8AC3E}">
        <p14:creationId xmlns:p14="http://schemas.microsoft.com/office/powerpoint/2010/main" val="350960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5</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4833F8-8BFD-4D7E-86C1-DF392B0C36BE}" type="slidenum">
              <a:rPr lang="ja-JP" altLang="en-US"/>
              <a:pPr>
                <a:defRPr/>
              </a:pPr>
              <a:t>‹#›</a:t>
            </a:fld>
            <a:endParaRPr lang="en-US" altLang="ja-JP"/>
          </a:p>
        </p:txBody>
      </p:sp>
    </p:spTree>
    <p:extLst>
      <p:ext uri="{BB962C8B-B14F-4D97-AF65-F5344CB8AC3E}">
        <p14:creationId xmlns:p14="http://schemas.microsoft.com/office/powerpoint/2010/main" val="306964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5</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B24E9ED-581D-493A-83BF-9555093F4009}" type="slidenum">
              <a:rPr lang="ja-JP" altLang="en-US"/>
              <a:pPr>
                <a:defRPr/>
              </a:pPr>
              <a:t>‹#›</a:t>
            </a:fld>
            <a:endParaRPr lang="en-US" altLang="ja-JP"/>
          </a:p>
        </p:txBody>
      </p:sp>
    </p:spTree>
    <p:extLst>
      <p:ext uri="{BB962C8B-B14F-4D97-AF65-F5344CB8AC3E}">
        <p14:creationId xmlns:p14="http://schemas.microsoft.com/office/powerpoint/2010/main" val="213883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5</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126AEFD-A169-4757-B8C3-41E1FF25E3AA}" type="slidenum">
              <a:rPr lang="ja-JP" altLang="en-US"/>
              <a:pPr>
                <a:defRPr/>
              </a:pPr>
              <a:t>‹#›</a:t>
            </a:fld>
            <a:endParaRPr lang="en-US" altLang="ja-JP"/>
          </a:p>
        </p:txBody>
      </p:sp>
    </p:spTree>
    <p:extLst>
      <p:ext uri="{BB962C8B-B14F-4D97-AF65-F5344CB8AC3E}">
        <p14:creationId xmlns:p14="http://schemas.microsoft.com/office/powerpoint/2010/main" val="103703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5</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E24D5-ADE6-4935-BCC6-C5A6280E599C}" type="slidenum">
              <a:rPr lang="ja-JP" altLang="en-US"/>
              <a:pPr>
                <a:defRPr/>
              </a:pPr>
              <a:t>‹#›</a:t>
            </a:fld>
            <a:endParaRPr lang="en-US" altLang="ja-JP"/>
          </a:p>
        </p:txBody>
      </p:sp>
    </p:spTree>
    <p:extLst>
      <p:ext uri="{BB962C8B-B14F-4D97-AF65-F5344CB8AC3E}">
        <p14:creationId xmlns:p14="http://schemas.microsoft.com/office/powerpoint/2010/main" val="272659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5</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567FEA9-18F3-48B9-B0BC-8AC34F891F45}" type="slidenum">
              <a:rPr lang="ja-JP" altLang="en-US"/>
              <a:pPr>
                <a:defRPr/>
              </a:pPr>
              <a:t>‹#›</a:t>
            </a:fld>
            <a:endParaRPr lang="en-US" altLang="ja-JP"/>
          </a:p>
        </p:txBody>
      </p:sp>
    </p:spTree>
    <p:extLst>
      <p:ext uri="{BB962C8B-B14F-4D97-AF65-F5344CB8AC3E}">
        <p14:creationId xmlns:p14="http://schemas.microsoft.com/office/powerpoint/2010/main" val="39686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2020/6/23</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5</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D2646E-75CD-43D2-8A8A-DFE0739BACDB}" type="slidenum">
              <a:rPr lang="ja-JP" altLang="en-US"/>
              <a:pPr>
                <a:defRPr/>
              </a:pPr>
              <a:t>‹#›</a:t>
            </a:fld>
            <a:endParaRPr lang="en-US" altLang="ja-JP"/>
          </a:p>
        </p:txBody>
      </p:sp>
    </p:spTree>
    <p:extLst>
      <p:ext uri="{BB962C8B-B14F-4D97-AF65-F5344CB8AC3E}">
        <p14:creationId xmlns:p14="http://schemas.microsoft.com/office/powerpoint/2010/main" val="206868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2020/6/23</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アカデミック・スキル </a:t>
            </a:r>
            <a:r>
              <a:rPr lang="en-US" altLang="ja-JP" smtClean="0"/>
              <a:t>5</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8BFF979-5CA8-4D7B-9FA5-C521047782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97" r:id="rId1"/>
    <p:sldLayoutId id="2147484676" r:id="rId2"/>
    <p:sldLayoutId id="2147484677" r:id="rId3"/>
    <p:sldLayoutId id="2147484678" r:id="rId4"/>
    <p:sldLayoutId id="2147484679" r:id="rId5"/>
    <p:sldLayoutId id="2147484680" r:id="rId6"/>
    <p:sldLayoutId id="2147484681" r:id="rId7"/>
    <p:sldLayoutId id="2147484682" r:id="rId8"/>
    <p:sldLayoutId id="2147484683" r:id="rId9"/>
    <p:sldLayoutId id="2147484684" r:id="rId10"/>
    <p:sldLayoutId id="214748468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2020/6/23</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アカデミック・スキル </a:t>
            </a:r>
            <a:r>
              <a:rPr lang="en-US" altLang="ja-JP" smtClean="0"/>
              <a:t>5</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420B19-7A43-49E6-A1CB-1472C5CDA55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akushoku-u.ac.jp/campus_life/katsura_taro/"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youtube.com/watch?v=dD0YwRDoVyc&amp;feature=emb_title" TargetMode="External"/><Relationship Id="rId4" Type="http://schemas.openxmlformats.org/officeDocument/2006/relationships/hyperlink" Target="https://www.takushoku-u.ac.jp/campus_life/katsura_taro/entering.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アカデミック・スキル</a:t>
            </a:r>
            <a:r>
              <a:rPr lang="en-US" altLang="ja-JP" smtClean="0"/>
              <a:t/>
            </a:r>
            <a:br>
              <a:rPr lang="en-US" altLang="ja-JP" smtClean="0"/>
            </a:br>
            <a:r>
              <a:rPr lang="en-US" altLang="ja-JP" smtClean="0"/>
              <a:t/>
            </a:r>
            <a:br>
              <a:rPr lang="en-US" altLang="ja-JP" smtClean="0"/>
            </a:br>
            <a:r>
              <a:rPr lang="en-US" altLang="ja-JP" sz="3200" smtClean="0"/>
              <a:t>(5)</a:t>
            </a:r>
            <a:r>
              <a:rPr lang="ja-JP" altLang="en-US" sz="3200"/>
              <a:t>学</a:t>
            </a:r>
            <a:r>
              <a:rPr lang="ja-JP" altLang="en-US" sz="3200" smtClean="0"/>
              <a:t>びのインセンティブ</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a:t>23</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5</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sz="3600" smtClean="0"/>
              <a:t>「日本の社会と文化」科目単位認定</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smtClean="0"/>
              <a:t>日本語能力試験</a:t>
            </a:r>
            <a:r>
              <a:rPr lang="en-US" altLang="ja-JP" smtClean="0"/>
              <a:t>N1</a:t>
            </a:r>
            <a:r>
              <a:rPr lang="ja-JP" altLang="en-US" smtClean="0"/>
              <a:t>取得者に単位（４単位）認定</a:t>
            </a:r>
            <a:endParaRPr lang="en-US" altLang="ja-JP" smtClean="0"/>
          </a:p>
          <a:p>
            <a:pPr>
              <a:lnSpc>
                <a:spcPct val="130000"/>
              </a:lnSpc>
              <a:defRPr/>
            </a:pPr>
            <a:r>
              <a:rPr lang="ja-JP" altLang="en-US"/>
              <a:t>商</a:t>
            </a:r>
            <a:r>
              <a:rPr lang="ja-JP" altLang="en-US" smtClean="0"/>
              <a:t>学部短期研修プログラム（ニュージーランド）参加学生の優れた者に奨学金（</a:t>
            </a:r>
            <a:r>
              <a:rPr lang="en-US" altLang="ja-JP" smtClean="0"/>
              <a:t>3</a:t>
            </a:r>
            <a:r>
              <a:rPr lang="ja-JP" altLang="en-US" smtClean="0"/>
              <a:t>万円）支給</a:t>
            </a:r>
            <a:endParaRPr lang="en-US" altLang="ja-JP" smtClean="0"/>
          </a:p>
          <a:p>
            <a:pPr>
              <a:lnSpc>
                <a:spcPct val="130000"/>
              </a:lnSpc>
              <a:defRPr/>
            </a:pPr>
            <a:r>
              <a:rPr lang="ja-JP" altLang="en-US" smtClean="0"/>
              <a:t>個人研修奨学金：令和元年度２４名，平成３０年度２７名</a:t>
            </a:r>
            <a:endParaRPr lang="en-US" altLang="ja-JP"/>
          </a:p>
          <a:p>
            <a:pPr>
              <a:lnSpc>
                <a:spcPct val="130000"/>
              </a:lnSpc>
              <a:defRPr/>
            </a:pPr>
            <a:endParaRPr lang="en-US" altLang="ja-JP"/>
          </a:p>
          <a:p>
            <a:pPr>
              <a:lnSpc>
                <a:spcPct val="130000"/>
              </a:lnSpc>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0834387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endParaRPr lang="en-US" altLang="ja-JP" sz="1400">
              <a:latin typeface="Times New Roman" panose="02020603050405020304" pitchFamily="18" charset="0"/>
            </a:endParaRPr>
          </a:p>
        </p:txBody>
      </p:sp>
      <p:sp>
        <p:nvSpPr>
          <p:cNvPr id="1945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5</a:t>
            </a:r>
            <a:endParaRPr lang="en-US" altLang="ja-JP" sz="1400">
              <a:latin typeface="Times New Roman" panose="02020603050405020304" pitchFamily="18" charset="0"/>
            </a:endParaRPr>
          </a:p>
        </p:txBody>
      </p:sp>
      <p:sp>
        <p:nvSpPr>
          <p:cNvPr id="19460"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大学４年間のイメージ</a:t>
            </a:r>
            <a:endParaRPr lang="en-US" altLang="ja-JP" smtClean="0"/>
          </a:p>
          <a:p>
            <a:pPr>
              <a:lnSpc>
                <a:spcPct val="130000"/>
              </a:lnSpc>
              <a:defRPr/>
            </a:pPr>
            <a:r>
              <a:rPr lang="ja-JP" altLang="en-US"/>
              <a:t>大学</a:t>
            </a:r>
            <a:r>
              <a:rPr lang="ja-JP" altLang="en-US" smtClean="0"/>
              <a:t>で</a:t>
            </a:r>
            <a:r>
              <a:rPr lang="ja-JP" altLang="en-US"/>
              <a:t>何</a:t>
            </a:r>
            <a:r>
              <a:rPr lang="ja-JP" altLang="en-US" smtClean="0"/>
              <a:t>をするのか</a:t>
            </a:r>
            <a:endParaRPr lang="en-US" altLang="ja-JP" smtClean="0"/>
          </a:p>
          <a:p>
            <a:pPr>
              <a:lnSpc>
                <a:spcPct val="130000"/>
              </a:lnSpc>
              <a:defRPr/>
            </a:pPr>
            <a:r>
              <a:rPr lang="ja-JP" altLang="en-US" smtClean="0"/>
              <a:t>桂太郎塾</a:t>
            </a:r>
            <a:endParaRPr lang="en-US" altLang="ja-JP" smtClean="0"/>
          </a:p>
          <a:p>
            <a:pPr>
              <a:lnSpc>
                <a:spcPct val="130000"/>
              </a:lnSpc>
              <a:defRPr/>
            </a:pPr>
            <a:r>
              <a:rPr lang="ja-JP" altLang="en-US" smtClean="0"/>
              <a:t>進級要件</a:t>
            </a:r>
            <a:endParaRPr lang="en-US" altLang="ja-JP" smtClean="0"/>
          </a:p>
          <a:p>
            <a:pPr>
              <a:lnSpc>
                <a:spcPct val="130000"/>
              </a:lnSpc>
              <a:defRPr/>
            </a:pPr>
            <a:r>
              <a:rPr lang="ja-JP" altLang="en-US" smtClean="0"/>
              <a:t>卒業生総代</a:t>
            </a:r>
            <a:endParaRPr lang="en-US" altLang="ja-JP" smtClean="0"/>
          </a:p>
          <a:p>
            <a:pPr>
              <a:lnSpc>
                <a:spcPct val="130000"/>
              </a:lnSpc>
              <a:defRPr/>
            </a:pPr>
            <a:r>
              <a:rPr lang="ja-JP" altLang="en-US" smtClean="0"/>
              <a:t>政経学部奨学金</a:t>
            </a:r>
            <a:endParaRPr lang="en-US" altLang="ja-JP" smtClean="0"/>
          </a:p>
          <a:p>
            <a:pPr>
              <a:lnSpc>
                <a:spcPct val="130000"/>
              </a:lnSpc>
              <a:defRPr/>
            </a:pPr>
            <a:r>
              <a:rPr lang="ja-JP" altLang="en-US" smtClean="0"/>
              <a:t>各種</a:t>
            </a:r>
            <a:r>
              <a:rPr lang="ja-JP" altLang="en-US"/>
              <a:t>奨学金</a:t>
            </a:r>
            <a:endParaRPr lang="en-US" altLang="ja-JP" smtClean="0"/>
          </a:p>
          <a:p>
            <a:pPr>
              <a:lnSpc>
                <a:spcPct val="130000"/>
              </a:lnSpc>
              <a:defRPr/>
            </a:pPr>
            <a:endParaRPr lang="ja-JP" altLang="en-US"/>
          </a:p>
        </p:txBody>
      </p:sp>
      <p:sp>
        <p:nvSpPr>
          <p:cNvPr id="194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1EB4C50C-6764-4A3C-AD34-066B14B7F82A}"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28699683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r>
              <a:rPr kumimoji="1" lang="ja-JP" altLang="en-US" sz="2800" smtClean="0"/>
              <a:t>．</a:t>
            </a:r>
            <a:endParaRPr kumimoji="1" lang="en-US" altLang="ja-JP" sz="2800" smtClean="0"/>
          </a:p>
          <a:p>
            <a:pPr>
              <a:defRPr/>
            </a:pPr>
            <a:r>
              <a:rPr kumimoji="1" lang="ja-JP" altLang="en-US" sz="2800"/>
              <a:t>アンケートと課題は</a:t>
            </a:r>
            <a:r>
              <a:rPr kumimoji="1" lang="en-US" altLang="ja-JP" sz="2800"/>
              <a:t>teams</a:t>
            </a:r>
            <a:r>
              <a:rPr kumimoji="1" lang="ja-JP" altLang="en-US" sz="2800"/>
              <a:t>を受けた人は</a:t>
            </a:r>
            <a:r>
              <a:rPr kumimoji="1" lang="en-US" altLang="ja-JP" sz="2800"/>
              <a:t>teams</a:t>
            </a:r>
            <a:r>
              <a:rPr kumimoji="1" lang="ja-JP" altLang="en-US" sz="2800"/>
              <a:t>の課題機能で、</a:t>
            </a:r>
            <a:r>
              <a:rPr kumimoji="1" lang="en-US" altLang="ja-JP" sz="2800"/>
              <a:t>Bb</a:t>
            </a:r>
            <a:r>
              <a:rPr kumimoji="1" lang="ja-JP" altLang="en-US" sz="2800"/>
              <a:t>を受けた人は</a:t>
            </a:r>
            <a:r>
              <a:rPr kumimoji="1" lang="en-US" altLang="ja-JP" sz="2800"/>
              <a:t>Bb</a:t>
            </a:r>
            <a:r>
              <a:rPr kumimoji="1" lang="ja-JP" altLang="en-US" sz="2800"/>
              <a:t>の課題機能で提出してください。一回で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5</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7578AD7-9796-42A6-9DD2-5DCDBEE6F0B7}"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endParaRPr lang="en-US" altLang="ja-JP" sz="1400">
              <a:latin typeface="Times New Roman" panose="02020603050405020304" pitchFamily="18" charset="0"/>
            </a:endParaRP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5</a:t>
            </a:r>
            <a:endParaRPr lang="en-US" altLang="ja-JP" sz="140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大学四年間のイメージ</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AE453A8-D2F0-4D04-AAC7-59CC349D97EC}"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graphicFrame>
        <p:nvGraphicFramePr>
          <p:cNvPr id="3" name="表 2"/>
          <p:cNvGraphicFramePr>
            <a:graphicFrameLocks noGrp="1"/>
          </p:cNvGraphicFramePr>
          <p:nvPr>
            <p:extLst>
              <p:ext uri="{D42A27DB-BD31-4B8C-83A1-F6EECF244321}">
                <p14:modId xmlns:p14="http://schemas.microsoft.com/office/powerpoint/2010/main" val="1792777875"/>
              </p:ext>
            </p:extLst>
          </p:nvPr>
        </p:nvGraphicFramePr>
        <p:xfrm>
          <a:off x="543497" y="1552222"/>
          <a:ext cx="9289030" cy="5435671"/>
        </p:xfrm>
        <a:graphic>
          <a:graphicData uri="http://schemas.openxmlformats.org/drawingml/2006/table">
            <a:tbl>
              <a:tblPr>
                <a:tableStyleId>{ED083AE6-46FA-4A59-8FB0-9F97EB10719F}</a:tableStyleId>
              </a:tblPr>
              <a:tblGrid>
                <a:gridCol w="1857806">
                  <a:extLst>
                    <a:ext uri="{9D8B030D-6E8A-4147-A177-3AD203B41FA5}">
                      <a16:colId xmlns:a16="http://schemas.microsoft.com/office/drawing/2014/main" val="3963636270"/>
                    </a:ext>
                  </a:extLst>
                </a:gridCol>
                <a:gridCol w="2246649">
                  <a:extLst>
                    <a:ext uri="{9D8B030D-6E8A-4147-A177-3AD203B41FA5}">
                      <a16:colId xmlns:a16="http://schemas.microsoft.com/office/drawing/2014/main" val="971356250"/>
                    </a:ext>
                  </a:extLst>
                </a:gridCol>
                <a:gridCol w="1224136">
                  <a:extLst>
                    <a:ext uri="{9D8B030D-6E8A-4147-A177-3AD203B41FA5}">
                      <a16:colId xmlns:a16="http://schemas.microsoft.com/office/drawing/2014/main" val="3505215517"/>
                    </a:ext>
                  </a:extLst>
                </a:gridCol>
                <a:gridCol w="2102633">
                  <a:extLst>
                    <a:ext uri="{9D8B030D-6E8A-4147-A177-3AD203B41FA5}">
                      <a16:colId xmlns:a16="http://schemas.microsoft.com/office/drawing/2014/main" val="3164433013"/>
                    </a:ext>
                  </a:extLst>
                </a:gridCol>
                <a:gridCol w="1857806">
                  <a:extLst>
                    <a:ext uri="{9D8B030D-6E8A-4147-A177-3AD203B41FA5}">
                      <a16:colId xmlns:a16="http://schemas.microsoft.com/office/drawing/2014/main" val="3628490948"/>
                    </a:ext>
                  </a:extLst>
                </a:gridCol>
              </a:tblGrid>
              <a:tr h="1042021">
                <a:tc>
                  <a:txBody>
                    <a:bodyPr/>
                    <a:lstStyle/>
                    <a:p>
                      <a:endParaRPr kumimoji="1" lang="ja-JP" altLang="en-US" sz="2800"/>
                    </a:p>
                  </a:txBody>
                  <a:tcPr/>
                </a:tc>
                <a:tc>
                  <a:txBody>
                    <a:bodyPr/>
                    <a:lstStyle/>
                    <a:p>
                      <a:r>
                        <a:rPr kumimoji="1" lang="ja-JP" altLang="en-US" sz="4800" smtClean="0"/>
                        <a:t>前期</a:t>
                      </a:r>
                      <a:endParaRPr kumimoji="1" lang="ja-JP" altLang="en-US" sz="4800"/>
                    </a:p>
                  </a:txBody>
                  <a:tcPr/>
                </a:tc>
                <a:tc>
                  <a:txBody>
                    <a:bodyPr/>
                    <a:lstStyle/>
                    <a:p>
                      <a:r>
                        <a:rPr kumimoji="1" lang="ja-JP" altLang="en-US" sz="2400" smtClean="0"/>
                        <a:t>夏休み</a:t>
                      </a:r>
                      <a:endParaRPr kumimoji="1" lang="ja-JP" altLang="en-US" sz="2800"/>
                    </a:p>
                  </a:txBody>
                  <a:tcPr/>
                </a:tc>
                <a:tc>
                  <a:txBody>
                    <a:bodyPr/>
                    <a:lstStyle/>
                    <a:p>
                      <a:r>
                        <a:rPr kumimoji="1" lang="ja-JP" altLang="en-US" sz="4800" smtClean="0"/>
                        <a:t>後期</a:t>
                      </a:r>
                      <a:endParaRPr kumimoji="1" lang="ja-JP" altLang="en-US" sz="4800"/>
                    </a:p>
                  </a:txBody>
                  <a:tcPr/>
                </a:tc>
                <a:tc>
                  <a:txBody>
                    <a:bodyPr/>
                    <a:lstStyle/>
                    <a:p>
                      <a:r>
                        <a:rPr kumimoji="1" lang="ja-JP" altLang="en-US" sz="4000" smtClean="0"/>
                        <a:t>春休み</a:t>
                      </a:r>
                      <a:endParaRPr kumimoji="1" lang="ja-JP" altLang="en-US" sz="4000"/>
                    </a:p>
                  </a:txBody>
                  <a:tcPr/>
                </a:tc>
                <a:extLst>
                  <a:ext uri="{0D108BD9-81ED-4DB2-BD59-A6C34878D82A}">
                    <a16:rowId xmlns:a16="http://schemas.microsoft.com/office/drawing/2014/main" val="3640424392"/>
                  </a:ext>
                </a:extLst>
              </a:tr>
              <a:tr h="1042021">
                <a:tc>
                  <a:txBody>
                    <a:bodyPr/>
                    <a:lstStyle/>
                    <a:p>
                      <a:r>
                        <a:rPr kumimoji="1" lang="en-US" altLang="ja-JP" sz="6000" smtClean="0"/>
                        <a:t>1</a:t>
                      </a:r>
                      <a:r>
                        <a:rPr kumimoji="1" lang="ja-JP" altLang="en-US" sz="6000" smtClean="0"/>
                        <a:t>年</a:t>
                      </a:r>
                      <a:endParaRPr kumimoji="1" lang="ja-JP" altLang="en-US" sz="6000"/>
                    </a:p>
                  </a:txBody>
                  <a:tcPr/>
                </a:tc>
                <a:tc>
                  <a:txBody>
                    <a:bodyPr/>
                    <a:lstStyle/>
                    <a:p>
                      <a:r>
                        <a:rPr kumimoji="1" lang="ja-JP" altLang="en-US" sz="2800" smtClean="0"/>
                        <a:t>大学に慣れる</a:t>
                      </a:r>
                      <a:endParaRPr kumimoji="1" lang="en-US" altLang="ja-JP" sz="2800" smtClean="0"/>
                    </a:p>
                    <a:p>
                      <a:r>
                        <a:rPr kumimoji="1" lang="ja-JP" altLang="en-US" sz="2800" smtClean="0"/>
                        <a:t>人生の目標</a:t>
                      </a:r>
                      <a:endParaRPr kumimoji="1" lang="ja-JP" altLang="en-US" sz="2800"/>
                    </a:p>
                  </a:txBody>
                  <a:tcPr/>
                </a:tc>
                <a:tc>
                  <a:txBody>
                    <a:bodyPr/>
                    <a:lstStyle/>
                    <a:p>
                      <a:r>
                        <a:rPr kumimoji="1" lang="ja-JP" altLang="en-US" sz="2000" smtClean="0"/>
                        <a:t>前期の成績次第</a:t>
                      </a:r>
                      <a:endParaRPr kumimoji="1" lang="ja-JP" altLang="en-US" sz="2000"/>
                    </a:p>
                  </a:txBody>
                  <a:tcPr/>
                </a:tc>
                <a:tc>
                  <a:txBody>
                    <a:bodyPr/>
                    <a:lstStyle/>
                    <a:p>
                      <a:r>
                        <a:rPr kumimoji="1" lang="ja-JP" altLang="en-US" sz="2800" smtClean="0">
                          <a:solidFill>
                            <a:srgbClr val="FF0000"/>
                          </a:solidFill>
                        </a:rPr>
                        <a:t>ゼミ選考</a:t>
                      </a:r>
                      <a:endParaRPr kumimoji="1" lang="ja-JP" altLang="en-US" sz="2800">
                        <a:solidFill>
                          <a:srgbClr val="FF0000"/>
                        </a:solidFill>
                      </a:endParaRPr>
                    </a:p>
                  </a:txBody>
                  <a:tcPr/>
                </a:tc>
                <a:tc>
                  <a:txBody>
                    <a:bodyPr/>
                    <a:lstStyle/>
                    <a:p>
                      <a:r>
                        <a:rPr kumimoji="1" lang="ja-JP" altLang="en-US" sz="2800" smtClean="0"/>
                        <a:t>海外研修</a:t>
                      </a:r>
                      <a:endParaRPr kumimoji="1" lang="en-US" altLang="ja-JP" sz="2800" smtClean="0"/>
                    </a:p>
                    <a:p>
                      <a:r>
                        <a:rPr kumimoji="1" lang="ja-JP" altLang="en-US" sz="2800" smtClean="0"/>
                        <a:t>資格試験</a:t>
                      </a:r>
                      <a:endParaRPr kumimoji="1" lang="ja-JP" altLang="en-US" sz="2800"/>
                    </a:p>
                  </a:txBody>
                  <a:tcPr/>
                </a:tc>
                <a:extLst>
                  <a:ext uri="{0D108BD9-81ED-4DB2-BD59-A6C34878D82A}">
                    <a16:rowId xmlns:a16="http://schemas.microsoft.com/office/drawing/2014/main" val="2889759871"/>
                  </a:ext>
                </a:extLst>
              </a:tr>
              <a:tr h="1181848">
                <a:tc>
                  <a:txBody>
                    <a:bodyPr/>
                    <a:lstStyle/>
                    <a:p>
                      <a:r>
                        <a:rPr kumimoji="1" lang="en-US" altLang="ja-JP" sz="6000" smtClean="0"/>
                        <a:t>2</a:t>
                      </a:r>
                      <a:r>
                        <a:rPr kumimoji="1" lang="ja-JP" altLang="en-US" sz="6000" smtClean="0"/>
                        <a:t>年</a:t>
                      </a:r>
                      <a:endParaRPr kumimoji="1" lang="ja-JP" altLang="en-US" sz="6000"/>
                    </a:p>
                  </a:txBody>
                  <a:tcPr/>
                </a:tc>
                <a:tc>
                  <a:txBody>
                    <a:bodyPr/>
                    <a:lstStyle/>
                    <a:p>
                      <a:r>
                        <a:rPr kumimoji="1" lang="ja-JP" altLang="en-US" sz="2800" smtClean="0">
                          <a:solidFill>
                            <a:srgbClr val="FF0000"/>
                          </a:solidFill>
                        </a:rPr>
                        <a:t>ゼミ開始</a:t>
                      </a:r>
                      <a:endParaRPr kumimoji="1" lang="ja-JP" altLang="en-US" sz="2800">
                        <a:solidFill>
                          <a:srgbClr val="FF0000"/>
                        </a:solidFill>
                      </a:endParaRPr>
                    </a:p>
                  </a:txBody>
                  <a:tcPr/>
                </a:tc>
                <a:tc>
                  <a:txBody>
                    <a:bodyPr/>
                    <a:lstStyle/>
                    <a:p>
                      <a:r>
                        <a:rPr kumimoji="1" lang="ja-JP" altLang="en-US" sz="2000" smtClean="0">
                          <a:solidFill>
                            <a:srgbClr val="0070C0"/>
                          </a:solidFill>
                        </a:rPr>
                        <a:t>海外研修</a:t>
                      </a:r>
                      <a:endParaRPr kumimoji="1" lang="en-US" altLang="ja-JP" sz="2000" smtClean="0">
                        <a:solidFill>
                          <a:srgbClr val="0070C0"/>
                        </a:solidFill>
                      </a:endParaRPr>
                    </a:p>
                    <a:p>
                      <a:r>
                        <a:rPr kumimoji="1" lang="ja-JP" altLang="en-US" sz="2000" smtClean="0"/>
                        <a:t>資格試験</a:t>
                      </a:r>
                      <a:endParaRPr kumimoji="1" lang="en-US" altLang="ja-JP" sz="2000" smtClean="0"/>
                    </a:p>
                    <a:p>
                      <a:r>
                        <a:rPr kumimoji="1" lang="ja-JP" altLang="en-US" sz="2000" smtClean="0"/>
                        <a:t>環境研修</a:t>
                      </a:r>
                      <a:endParaRPr kumimoji="1" lang="ja-JP" altLang="en-US" sz="2800"/>
                    </a:p>
                  </a:txBody>
                  <a:tcPr/>
                </a:tc>
                <a:tc>
                  <a:txBody>
                    <a:bodyPr/>
                    <a:lstStyle/>
                    <a:p>
                      <a:r>
                        <a:rPr kumimoji="1" lang="ja-JP" altLang="en-US" sz="2800" smtClean="0"/>
                        <a:t>アルバイトを止める</a:t>
                      </a:r>
                      <a:endParaRPr kumimoji="1" lang="ja-JP" altLang="en-US" sz="2800"/>
                    </a:p>
                  </a:txBody>
                  <a:tcPr/>
                </a:tc>
                <a:tc>
                  <a:txBody>
                    <a:bodyPr/>
                    <a:lstStyle/>
                    <a:p>
                      <a:r>
                        <a:rPr kumimoji="1" lang="ja-JP" altLang="en-US" sz="2800" smtClean="0"/>
                        <a:t>海外研修</a:t>
                      </a:r>
                      <a:endParaRPr kumimoji="1" lang="en-US" altLang="ja-JP" sz="2800" smtClean="0"/>
                    </a:p>
                    <a:p>
                      <a:r>
                        <a:rPr kumimoji="1" lang="ja-JP" altLang="en-US" sz="2800" smtClean="0">
                          <a:solidFill>
                            <a:srgbClr val="0070C0"/>
                          </a:solidFill>
                        </a:rPr>
                        <a:t>資格試験</a:t>
                      </a:r>
                    </a:p>
                  </a:txBody>
                  <a:tcPr/>
                </a:tc>
                <a:extLst>
                  <a:ext uri="{0D108BD9-81ED-4DB2-BD59-A6C34878D82A}">
                    <a16:rowId xmlns:a16="http://schemas.microsoft.com/office/drawing/2014/main" val="3155147433"/>
                  </a:ext>
                </a:extLst>
              </a:tr>
              <a:tr h="1042021">
                <a:tc>
                  <a:txBody>
                    <a:bodyPr/>
                    <a:lstStyle/>
                    <a:p>
                      <a:r>
                        <a:rPr kumimoji="1" lang="ja-JP" altLang="en-US" sz="6000" smtClean="0"/>
                        <a:t>３年</a:t>
                      </a:r>
                      <a:endParaRPr kumimoji="1" lang="ja-JP" altLang="en-US" sz="6000"/>
                    </a:p>
                  </a:txBody>
                  <a:tcPr/>
                </a:tc>
                <a:tc>
                  <a:txBody>
                    <a:bodyPr/>
                    <a:lstStyle/>
                    <a:p>
                      <a:r>
                        <a:rPr kumimoji="1" lang="ja-JP" altLang="en-US" sz="2800" smtClean="0">
                          <a:solidFill>
                            <a:srgbClr val="FF0000"/>
                          </a:solidFill>
                        </a:rPr>
                        <a:t>専門の研究</a:t>
                      </a:r>
                      <a:endParaRPr kumimoji="1" lang="en-US" altLang="ja-JP" sz="2800" smtClean="0">
                        <a:solidFill>
                          <a:srgbClr val="FF0000"/>
                        </a:solidFill>
                      </a:endParaRPr>
                    </a:p>
                    <a:p>
                      <a:r>
                        <a:rPr kumimoji="1" lang="ja-JP" altLang="en-US" sz="2800" smtClean="0"/>
                        <a:t>企業研究</a:t>
                      </a:r>
                      <a:endParaRPr kumimoji="1" lang="ja-JP" altLang="en-US" sz="28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smtClean="0"/>
                        <a:t>資格試験</a:t>
                      </a:r>
                    </a:p>
                    <a:p>
                      <a:r>
                        <a:rPr kumimoji="1" lang="ja-JP" altLang="en-US" sz="2000" smtClean="0">
                          <a:solidFill>
                            <a:srgbClr val="D6842A"/>
                          </a:solidFill>
                        </a:rPr>
                        <a:t>実務研修</a:t>
                      </a:r>
                      <a:endParaRPr kumimoji="1" lang="en-US" altLang="ja-JP" sz="2000" smtClean="0">
                        <a:solidFill>
                          <a:srgbClr val="D6842A"/>
                        </a:solidFill>
                      </a:endParaRPr>
                    </a:p>
                    <a:p>
                      <a:endParaRPr kumimoji="1" lang="ja-JP" altLang="en-US" sz="28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smtClean="0"/>
                        <a:t>専門の研究</a:t>
                      </a:r>
                      <a:endParaRPr kumimoji="1" lang="en-US" altLang="ja-JP" sz="280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smtClean="0">
                          <a:solidFill>
                            <a:srgbClr val="D6842A"/>
                          </a:solidFill>
                        </a:rPr>
                        <a:t>実務研修</a:t>
                      </a:r>
                      <a:endParaRPr kumimoji="1" lang="ja-JP" altLang="en-US" sz="2800">
                        <a:solidFill>
                          <a:srgbClr val="D6842A"/>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800" smtClean="0">
                          <a:solidFill>
                            <a:srgbClr val="00B050"/>
                          </a:solidFill>
                        </a:rPr>
                        <a:t>SPI</a:t>
                      </a:r>
                      <a:r>
                        <a:rPr kumimoji="1" lang="ja-JP" altLang="en-US" sz="2800" smtClean="0">
                          <a:solidFill>
                            <a:srgbClr val="00B050"/>
                          </a:solidFill>
                        </a:rPr>
                        <a:t>の完成</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smtClean="0">
                          <a:solidFill>
                            <a:srgbClr val="D6842A"/>
                          </a:solidFill>
                        </a:rPr>
                        <a:t>実務研修</a:t>
                      </a:r>
                      <a:endParaRPr kumimoji="1" lang="en-US" altLang="ja-JP" sz="2800" smtClean="0">
                        <a:solidFill>
                          <a:srgbClr val="D6842A"/>
                        </a:solidFill>
                      </a:endParaRPr>
                    </a:p>
                  </a:txBody>
                  <a:tcPr/>
                </a:tc>
                <a:extLst>
                  <a:ext uri="{0D108BD9-81ED-4DB2-BD59-A6C34878D82A}">
                    <a16:rowId xmlns:a16="http://schemas.microsoft.com/office/drawing/2014/main" val="1625690452"/>
                  </a:ext>
                </a:extLst>
              </a:tr>
              <a:tr h="1042021">
                <a:tc>
                  <a:txBody>
                    <a:bodyPr/>
                    <a:lstStyle/>
                    <a:p>
                      <a:r>
                        <a:rPr kumimoji="1" lang="ja-JP" altLang="en-US" sz="6000" smtClean="0"/>
                        <a:t>４年</a:t>
                      </a:r>
                      <a:endParaRPr kumimoji="1" lang="ja-JP" altLang="en-US" sz="6000"/>
                    </a:p>
                  </a:txBody>
                  <a:tcPr/>
                </a:tc>
                <a:tc>
                  <a:txBody>
                    <a:bodyPr/>
                    <a:lstStyle/>
                    <a:p>
                      <a:r>
                        <a:rPr kumimoji="1" lang="ja-JP" altLang="en-US" sz="2800" smtClean="0">
                          <a:solidFill>
                            <a:srgbClr val="FF0000"/>
                          </a:solidFill>
                        </a:rPr>
                        <a:t>卒論準備</a:t>
                      </a:r>
                      <a:endParaRPr kumimoji="1" lang="en-US" altLang="ja-JP" sz="2800" smtClean="0">
                        <a:solidFill>
                          <a:srgbClr val="FF0000"/>
                        </a:solidFill>
                      </a:endParaRPr>
                    </a:p>
                    <a:p>
                      <a:r>
                        <a:rPr kumimoji="1" lang="ja-JP" altLang="en-US" sz="2800" smtClean="0">
                          <a:solidFill>
                            <a:srgbClr val="7030A0"/>
                          </a:solidFill>
                        </a:rPr>
                        <a:t>就活スタート</a:t>
                      </a:r>
                      <a:endParaRPr kumimoji="1" lang="ja-JP" altLang="en-US" sz="2800">
                        <a:solidFill>
                          <a:srgbClr val="7030A0"/>
                        </a:solidFill>
                      </a:endParaRPr>
                    </a:p>
                  </a:txBody>
                  <a:tcPr/>
                </a:tc>
                <a:tc>
                  <a:txBody>
                    <a:bodyPr/>
                    <a:lstStyle/>
                    <a:p>
                      <a:r>
                        <a:rPr kumimoji="1" lang="ja-JP" altLang="en-US" sz="2800" smtClean="0">
                          <a:solidFill>
                            <a:srgbClr val="7030A0"/>
                          </a:solidFill>
                        </a:rPr>
                        <a:t>内定得る</a:t>
                      </a:r>
                      <a:endParaRPr kumimoji="1" lang="ja-JP" altLang="en-US" sz="2800">
                        <a:solidFill>
                          <a:srgbClr val="7030A0"/>
                        </a:solidFill>
                      </a:endParaRPr>
                    </a:p>
                  </a:txBody>
                  <a:tcPr/>
                </a:tc>
                <a:tc>
                  <a:txBody>
                    <a:bodyPr/>
                    <a:lstStyle/>
                    <a:p>
                      <a:r>
                        <a:rPr kumimoji="1" lang="ja-JP" altLang="en-US" sz="2800" smtClean="0">
                          <a:solidFill>
                            <a:srgbClr val="FF0000"/>
                          </a:solidFill>
                        </a:rPr>
                        <a:t>卒論執筆</a:t>
                      </a:r>
                      <a:endParaRPr kumimoji="1" lang="en-US" altLang="ja-JP" sz="2800" smtClean="0">
                        <a:solidFill>
                          <a:srgbClr val="FF0000"/>
                        </a:solidFill>
                      </a:endParaRPr>
                    </a:p>
                    <a:p>
                      <a:r>
                        <a:rPr kumimoji="1" lang="ja-JP" altLang="en-US" sz="2800" smtClean="0">
                          <a:solidFill>
                            <a:srgbClr val="7030A0"/>
                          </a:solidFill>
                        </a:rPr>
                        <a:t>内定の研修</a:t>
                      </a:r>
                      <a:endParaRPr kumimoji="1" lang="ja-JP" altLang="en-US" sz="2800">
                        <a:solidFill>
                          <a:srgbClr val="7030A0"/>
                        </a:solidFill>
                      </a:endParaRPr>
                    </a:p>
                  </a:txBody>
                  <a:tcPr/>
                </a:tc>
                <a:tc>
                  <a:txBody>
                    <a:bodyPr/>
                    <a:lstStyle/>
                    <a:p>
                      <a:r>
                        <a:rPr kumimoji="1" lang="ja-JP" altLang="en-US" sz="2800" smtClean="0"/>
                        <a:t>卒業旅行</a:t>
                      </a:r>
                      <a:endParaRPr kumimoji="1" lang="ja-JP" altLang="en-US" sz="2800"/>
                    </a:p>
                  </a:txBody>
                  <a:tcPr/>
                </a:tc>
                <a:extLst>
                  <a:ext uri="{0D108BD9-81ED-4DB2-BD59-A6C34878D82A}">
                    <a16:rowId xmlns:a16="http://schemas.microsoft.com/office/drawing/2014/main" val="1521734769"/>
                  </a:ext>
                </a:extLst>
              </a:tr>
            </a:tbl>
          </a:graphicData>
        </a:graphic>
      </p:graphicFrame>
      <p:sp>
        <p:nvSpPr>
          <p:cNvPr id="8" name="右矢印 7"/>
          <p:cNvSpPr/>
          <p:nvPr/>
        </p:nvSpPr>
        <p:spPr bwMode="auto">
          <a:xfrm rot="1044597">
            <a:off x="5802890" y="3765786"/>
            <a:ext cx="2203946" cy="606431"/>
          </a:xfrm>
          <a:prstGeom prst="rightArrow">
            <a:avLst/>
          </a:prstGeom>
          <a:solidFill>
            <a:schemeClr val="accent1">
              <a:lumMod val="20000"/>
              <a:lumOff val="80000"/>
              <a:alpha val="2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rgbClr val="FFFF00"/>
              </a:solidFill>
              <a:effectLst/>
              <a:latin typeface="Times New Roman" pitchFamily="18" charset="0"/>
            </a:endParaRPr>
          </a:p>
        </p:txBody>
      </p:sp>
      <p:sp>
        <p:nvSpPr>
          <p:cNvPr id="15" name="右矢印 14"/>
          <p:cNvSpPr/>
          <p:nvPr/>
        </p:nvSpPr>
        <p:spPr bwMode="auto">
          <a:xfrm>
            <a:off x="5762649" y="5106144"/>
            <a:ext cx="2284428" cy="864000"/>
          </a:xfrm>
          <a:prstGeom prst="rightArrow">
            <a:avLst/>
          </a:prstGeom>
          <a:solidFill>
            <a:schemeClr val="accent1">
              <a:lumMod val="20000"/>
              <a:lumOff val="80000"/>
              <a:alpha val="2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rgbClr val="FFFF00"/>
              </a:solidFill>
              <a:effectLst/>
              <a:latin typeface="Times New Roman" pitchFamily="18" charset="0"/>
            </a:endParaRPr>
          </a:p>
        </p:txBody>
      </p:sp>
      <p:sp>
        <p:nvSpPr>
          <p:cNvPr id="10" name="上下矢印 9"/>
          <p:cNvSpPr/>
          <p:nvPr/>
        </p:nvSpPr>
        <p:spPr bwMode="auto">
          <a:xfrm>
            <a:off x="7708320" y="6003657"/>
            <a:ext cx="252000" cy="936000"/>
          </a:xfrm>
          <a:prstGeom prst="upDownArrow">
            <a:avLst/>
          </a:prstGeom>
          <a:solidFill>
            <a:schemeClr val="accent5">
              <a:lumMod val="40000"/>
              <a:lumOff val="60000"/>
              <a:alpha val="2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5</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a:t>大学</a:t>
            </a:r>
            <a:r>
              <a:rPr lang="ja-JP" altLang="en-US" smtClean="0"/>
              <a:t>で何をするか</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smtClean="0"/>
              <a:t>学費などの費用や４年間の時間</a:t>
            </a:r>
            <a:r>
              <a:rPr lang="ja-JP" altLang="en-US" smtClean="0"/>
              <a:t>を</a:t>
            </a:r>
            <a:r>
              <a:rPr lang="ja-JP" altLang="en-US" u="sng" smtClean="0">
                <a:solidFill>
                  <a:srgbClr val="FF0000"/>
                </a:solidFill>
              </a:rPr>
              <a:t>無駄にしない</a:t>
            </a:r>
            <a:endParaRPr lang="en-US" altLang="ja-JP" u="sng" smtClean="0">
              <a:solidFill>
                <a:srgbClr val="FF0000"/>
              </a:solidFill>
            </a:endParaRPr>
          </a:p>
          <a:p>
            <a:pPr>
              <a:lnSpc>
                <a:spcPct val="130000"/>
              </a:lnSpc>
              <a:defRPr/>
            </a:pPr>
            <a:r>
              <a:rPr lang="ja-JP" altLang="en-US" smtClean="0"/>
              <a:t>大学で何を身に着けるか</a:t>
            </a:r>
            <a:endParaRPr lang="en-US" altLang="ja-JP" smtClean="0"/>
          </a:p>
          <a:p>
            <a:pPr>
              <a:lnSpc>
                <a:spcPct val="130000"/>
              </a:lnSpc>
              <a:defRPr/>
            </a:pPr>
            <a:r>
              <a:rPr lang="ja-JP" altLang="en-US"/>
              <a:t>自分</a:t>
            </a:r>
            <a:r>
              <a:rPr lang="ja-JP" altLang="en-US" smtClean="0"/>
              <a:t>は将来何になるかを一年前期に見つける</a:t>
            </a:r>
            <a:endParaRPr lang="en-US" altLang="ja-JP" smtClean="0"/>
          </a:p>
          <a:p>
            <a:pPr>
              <a:lnSpc>
                <a:spcPct val="130000"/>
              </a:lnSpc>
              <a:defRPr/>
            </a:pPr>
            <a:r>
              <a:rPr lang="ja-JP" altLang="en-US"/>
              <a:t>遅</a:t>
            </a:r>
            <a:r>
              <a:rPr lang="ja-JP" altLang="en-US" smtClean="0"/>
              <a:t>くと</a:t>
            </a:r>
            <a:r>
              <a:rPr lang="ja-JP" altLang="en-US"/>
              <a:t>も</a:t>
            </a:r>
            <a:r>
              <a:rPr lang="ja-JP" altLang="en-US" smtClean="0"/>
              <a:t>夏休みに考え，後期から</a:t>
            </a:r>
            <a:r>
              <a:rPr lang="ja-JP" altLang="en-US" u="sng" smtClean="0">
                <a:solidFill>
                  <a:srgbClr val="FF0000"/>
                </a:solidFill>
              </a:rPr>
              <a:t>計画的に</a:t>
            </a:r>
            <a:r>
              <a:rPr lang="ja-JP" altLang="en-US" smtClean="0"/>
              <a:t>勉強</a:t>
            </a:r>
            <a:endParaRPr lang="en-US" altLang="ja-JP" smtClean="0"/>
          </a:p>
          <a:p>
            <a:pPr>
              <a:lnSpc>
                <a:spcPct val="130000"/>
              </a:lnSpc>
              <a:defRPr/>
            </a:pPr>
            <a:r>
              <a:rPr lang="ja-JP" altLang="en-US"/>
              <a:t>主要</a:t>
            </a:r>
            <a:r>
              <a:rPr lang="ja-JP" altLang="en-US" smtClean="0"/>
              <a:t>な活動はバイトではなく</a:t>
            </a:r>
            <a:r>
              <a:rPr lang="ja-JP" altLang="en-US" u="sng" smtClean="0">
                <a:solidFill>
                  <a:srgbClr val="FF0000"/>
                </a:solidFill>
              </a:rPr>
              <a:t>大学の勉強</a:t>
            </a:r>
            <a:r>
              <a:rPr lang="ja-JP" altLang="en-US" smtClean="0"/>
              <a:t>や将来の</a:t>
            </a:r>
            <a:r>
              <a:rPr lang="ja-JP" altLang="en-US" u="sng" smtClean="0">
                <a:solidFill>
                  <a:srgbClr val="FF0000"/>
                </a:solidFill>
              </a:rPr>
              <a:t>自分のための投資</a:t>
            </a:r>
            <a:endParaRPr lang="en-US" altLang="ja-JP" u="sng" smtClean="0">
              <a:solidFill>
                <a:srgbClr val="FF0000"/>
              </a:solidFill>
            </a:endParaRPr>
          </a:p>
          <a:p>
            <a:pPr>
              <a:lnSpc>
                <a:spcPct val="130000"/>
              </a:lnSpc>
              <a:defRPr/>
            </a:pPr>
            <a:r>
              <a:rPr lang="ja-JP" altLang="en-US" smtClean="0"/>
              <a:t>問 将来自分がやりたいことを２５個書いてみてください</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5</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a:t>桂太郎</a:t>
            </a:r>
            <a:r>
              <a:rPr lang="ja-JP" altLang="en-US" smtClean="0"/>
              <a:t>塾</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smtClean="0"/>
              <a:t>意欲のある学生は学内の特別ゼミを受けてみる</a:t>
            </a:r>
            <a:endParaRPr lang="en-US" altLang="ja-JP" smtClean="0"/>
          </a:p>
          <a:p>
            <a:pPr>
              <a:lnSpc>
                <a:spcPct val="130000"/>
              </a:lnSpc>
              <a:defRPr/>
            </a:pPr>
            <a:r>
              <a:rPr lang="ja-JP" altLang="en-US" smtClean="0"/>
              <a:t>桂</a:t>
            </a:r>
            <a:r>
              <a:rPr lang="ja-JP" altLang="en-US"/>
              <a:t>太郎塾は、日本の将来を背負って立つリーダーやスペシャリストを育てることを目指して、志ある学部生を選抜し、通常授業の他に、特別教育を行うというプログラムです</a:t>
            </a:r>
            <a:r>
              <a:rPr lang="ja-JP" altLang="en-US" smtClean="0"/>
              <a:t>。</a:t>
            </a:r>
            <a:endParaRPr lang="en-US" altLang="ja-JP" smtClean="0"/>
          </a:p>
          <a:p>
            <a:pPr>
              <a:lnSpc>
                <a:spcPct val="130000"/>
              </a:lnSpc>
              <a:defRPr/>
            </a:pPr>
            <a:r>
              <a:rPr lang="ja-JP" altLang="en-US" smtClean="0">
                <a:hlinkClick r:id="rId3"/>
              </a:rPr>
              <a:t>桂太郎塾リンク</a:t>
            </a:r>
            <a:endParaRPr lang="en-US" altLang="ja-JP" smtClean="0"/>
          </a:p>
          <a:p>
            <a:pPr>
              <a:lnSpc>
                <a:spcPct val="130000"/>
              </a:lnSpc>
              <a:defRPr/>
            </a:pPr>
            <a:r>
              <a:rPr lang="ja-JP" altLang="en-US">
                <a:hlinkClick r:id="rId4"/>
              </a:rPr>
              <a:t>入塾</a:t>
            </a:r>
            <a:r>
              <a:rPr lang="ja-JP" altLang="en-US" smtClean="0">
                <a:hlinkClick r:id="rId4"/>
              </a:rPr>
              <a:t>について</a:t>
            </a:r>
            <a:endParaRPr lang="en-US" altLang="ja-JP" smtClean="0"/>
          </a:p>
          <a:p>
            <a:pPr>
              <a:lnSpc>
                <a:spcPct val="130000"/>
              </a:lnSpc>
              <a:defRPr/>
            </a:pPr>
            <a:r>
              <a:rPr lang="en-US" altLang="ja-JP">
                <a:hlinkClick r:id="rId5"/>
              </a:rPr>
              <a:t>2019</a:t>
            </a:r>
            <a:r>
              <a:rPr lang="ja-JP" altLang="en-US">
                <a:hlinkClick r:id="rId5"/>
              </a:rPr>
              <a:t>　拓殖大学　桂太郎塾紹介動画</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66578676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5</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smtClean="0"/>
              <a:t>進級</a:t>
            </a:r>
            <a:r>
              <a:rPr lang="ja-JP" altLang="en-US"/>
              <a:t>要件</a:t>
            </a:r>
            <a:endParaRPr lang="ja-JP" altLang="en-US" smtClean="0"/>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en-US" altLang="ja-JP" smtClean="0"/>
              <a:t>1</a:t>
            </a:r>
            <a:r>
              <a:rPr lang="ja-JP" altLang="en-US" smtClean="0"/>
              <a:t>年終了時に２２単位取得</a:t>
            </a:r>
            <a:endParaRPr lang="en-US" altLang="ja-JP" smtClean="0"/>
          </a:p>
          <a:p>
            <a:pPr>
              <a:lnSpc>
                <a:spcPct val="130000"/>
              </a:lnSpc>
              <a:defRPr/>
            </a:pPr>
            <a:r>
              <a:rPr lang="ja-JP" altLang="en-US" smtClean="0"/>
              <a:t>ゆるそうだが世の中何が起こるかわからない．前期で大部分の単位を取ること</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349653372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5</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smtClean="0"/>
              <a:t>卒業総代，各種インセンティブ</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smtClean="0"/>
              <a:t>令和元年度の政経学部の卒業総代</a:t>
            </a:r>
            <a:endParaRPr lang="en-US" altLang="ja-JP" smtClean="0"/>
          </a:p>
          <a:p>
            <a:pPr lvl="1">
              <a:lnSpc>
                <a:spcPct val="130000"/>
              </a:lnSpc>
              <a:defRPr/>
            </a:pPr>
            <a:r>
              <a:rPr lang="ja-JP" altLang="en-US" smtClean="0"/>
              <a:t>７１科目，</a:t>
            </a:r>
            <a:r>
              <a:rPr lang="en-US" altLang="ja-JP" smtClean="0"/>
              <a:t>GPA</a:t>
            </a:r>
            <a:r>
              <a:rPr lang="ja-JP" altLang="en-US" smtClean="0"/>
              <a:t>３．６６</a:t>
            </a:r>
            <a:endParaRPr lang="en-US" altLang="ja-JP" smtClean="0"/>
          </a:p>
          <a:p>
            <a:pPr lvl="1">
              <a:lnSpc>
                <a:spcPct val="130000"/>
              </a:lnSpc>
              <a:defRPr/>
            </a:pPr>
            <a:r>
              <a:rPr lang="en-US" altLang="ja-JP" smtClean="0"/>
              <a:t>S</a:t>
            </a:r>
            <a:r>
              <a:rPr lang="ja-JP" altLang="en-US" smtClean="0"/>
              <a:t>５２科目，</a:t>
            </a:r>
            <a:r>
              <a:rPr lang="en-US" altLang="ja-JP" smtClean="0"/>
              <a:t>A</a:t>
            </a:r>
            <a:r>
              <a:rPr lang="ja-JP" altLang="en-US" smtClean="0"/>
              <a:t>１５科目，</a:t>
            </a:r>
            <a:r>
              <a:rPr lang="en-US" altLang="ja-JP" smtClean="0"/>
              <a:t>B</a:t>
            </a:r>
            <a:r>
              <a:rPr lang="ja-JP" altLang="en-US" smtClean="0"/>
              <a:t>４科目</a:t>
            </a:r>
            <a:endParaRPr lang="en-US" altLang="ja-JP" smtClean="0"/>
          </a:p>
          <a:p>
            <a:pPr>
              <a:lnSpc>
                <a:spcPct val="130000"/>
              </a:lnSpc>
              <a:defRPr/>
            </a:pPr>
            <a:r>
              <a:rPr lang="en-US" altLang="ja-JP" smtClean="0"/>
              <a:t>TOEIC</a:t>
            </a:r>
            <a:r>
              <a:rPr lang="ja-JP" altLang="en-US" smtClean="0"/>
              <a:t>賞</a:t>
            </a:r>
            <a:endParaRPr lang="en-US" altLang="ja-JP" smtClean="0"/>
          </a:p>
          <a:p>
            <a:pPr lvl="1">
              <a:lnSpc>
                <a:spcPct val="130000"/>
              </a:lnSpc>
              <a:defRPr/>
            </a:pPr>
            <a:r>
              <a:rPr lang="en-US" altLang="ja-JP" smtClean="0"/>
              <a:t>TOEIC</a:t>
            </a:r>
            <a:r>
              <a:rPr lang="ja-JP" altLang="en-US" smtClean="0"/>
              <a:t>ベストスコア賞，６２５点，副賞</a:t>
            </a:r>
            <a:r>
              <a:rPr lang="en-US" altLang="ja-JP" smtClean="0"/>
              <a:t>20000</a:t>
            </a:r>
            <a:r>
              <a:rPr lang="ja-JP" altLang="en-US" smtClean="0"/>
              <a:t>円</a:t>
            </a:r>
            <a:endParaRPr lang="en-US" altLang="ja-JP" smtClean="0"/>
          </a:p>
          <a:p>
            <a:pPr lvl="1">
              <a:lnSpc>
                <a:spcPct val="130000"/>
              </a:lnSpc>
              <a:defRPr/>
            </a:pPr>
            <a:r>
              <a:rPr lang="en-US" altLang="ja-JP" smtClean="0"/>
              <a:t>TOEIC</a:t>
            </a:r>
            <a:r>
              <a:rPr lang="ja-JP" altLang="en-US" smtClean="0"/>
              <a:t>賞，５４０点，クオカード</a:t>
            </a:r>
            <a:endParaRPr lang="en-US" altLang="ja-JP" smtClean="0"/>
          </a:p>
          <a:p>
            <a:pPr lvl="1">
              <a:lnSpc>
                <a:spcPct val="130000"/>
              </a:lnSpc>
              <a:defRPr/>
            </a:pPr>
            <a:r>
              <a:rPr lang="en-US" altLang="ja-JP" smtClean="0"/>
              <a:t>TOEIC</a:t>
            </a:r>
            <a:r>
              <a:rPr lang="ja-JP" altLang="en-US" smtClean="0"/>
              <a:t>チャレンジ賞，</a:t>
            </a:r>
            <a:r>
              <a:rPr lang="en-US" altLang="ja-JP" smtClean="0"/>
              <a:t>TOEIC Bridge</a:t>
            </a:r>
            <a:r>
              <a:rPr lang="ja-JP" altLang="en-US" smtClean="0"/>
              <a:t>賞</a:t>
            </a:r>
            <a:r>
              <a:rPr lang="en-US" altLang="ja-JP" smtClean="0"/>
              <a:t>(170-150</a:t>
            </a:r>
            <a:r>
              <a:rPr lang="ja-JP" altLang="en-US" smtClean="0"/>
              <a:t>点</a:t>
            </a:r>
            <a:r>
              <a:rPr lang="en-US" altLang="ja-JP" smtClean="0"/>
              <a:t>)</a:t>
            </a:r>
          </a:p>
          <a:p>
            <a:pPr>
              <a:lnSpc>
                <a:spcPct val="130000"/>
              </a:lnSpc>
              <a:defRPr/>
            </a:pPr>
            <a:r>
              <a:rPr lang="en-US" altLang="ja-JP" smtClean="0"/>
              <a:t>GPA</a:t>
            </a:r>
            <a:r>
              <a:rPr lang="ja-JP" altLang="en-US" smtClean="0"/>
              <a:t>表彰</a:t>
            </a:r>
            <a:endParaRPr lang="en-US" altLang="ja-JP" smtClean="0"/>
          </a:p>
          <a:p>
            <a:pPr lvl="1">
              <a:lnSpc>
                <a:spcPct val="130000"/>
              </a:lnSpc>
              <a:defRPr/>
            </a:pPr>
            <a:r>
              <a:rPr lang="ja-JP" altLang="en-US" smtClean="0"/>
              <a:t>累積</a:t>
            </a:r>
            <a:r>
              <a:rPr lang="en-US" altLang="ja-JP" smtClean="0"/>
              <a:t>GPA</a:t>
            </a:r>
            <a:r>
              <a:rPr lang="ja-JP" altLang="en-US" smtClean="0"/>
              <a:t>，上位</a:t>
            </a:r>
            <a:r>
              <a:rPr lang="en-US" altLang="ja-JP" smtClean="0"/>
              <a:t>10</a:t>
            </a:r>
            <a:r>
              <a:rPr lang="ja-JP" altLang="en-US" smtClean="0"/>
              <a:t>名，</a:t>
            </a:r>
            <a:r>
              <a:rPr lang="en-US" altLang="ja-JP" smtClean="0"/>
              <a:t>2</a:t>
            </a:r>
            <a:r>
              <a:rPr lang="ja-JP" altLang="en-US" smtClean="0"/>
              <a:t>年生</a:t>
            </a:r>
            <a:r>
              <a:rPr lang="en-US" altLang="ja-JP" smtClean="0"/>
              <a:t>GPA3.77-3.51</a:t>
            </a:r>
            <a:r>
              <a:rPr lang="ja-JP" altLang="en-US" smtClean="0"/>
              <a:t>，単位数</a:t>
            </a:r>
            <a:r>
              <a:rPr lang="en-US" altLang="ja-JP" smtClean="0"/>
              <a:t>80-94</a:t>
            </a:r>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78595062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5</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smtClean="0"/>
              <a:t>政経学部奨学生</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a:t>意欲的</a:t>
            </a:r>
            <a:r>
              <a:rPr lang="ja-JP" altLang="en-US" smtClean="0"/>
              <a:t>に勉学している学生</a:t>
            </a:r>
            <a:endParaRPr lang="en-US" altLang="ja-JP" smtClean="0"/>
          </a:p>
          <a:p>
            <a:pPr>
              <a:lnSpc>
                <a:spcPct val="130000"/>
              </a:lnSpc>
              <a:defRPr/>
            </a:pPr>
            <a:r>
              <a:rPr lang="ja-JP" altLang="en-US" smtClean="0"/>
              <a:t>一人年間３０万円支給，募集人数</a:t>
            </a:r>
            <a:r>
              <a:rPr lang="en-US" altLang="ja-JP" smtClean="0"/>
              <a:t>20</a:t>
            </a:r>
            <a:r>
              <a:rPr lang="ja-JP" altLang="en-US" smtClean="0"/>
              <a:t>名</a:t>
            </a:r>
            <a:r>
              <a:rPr lang="en-US" altLang="ja-JP" smtClean="0"/>
              <a:t>(</a:t>
            </a:r>
            <a:r>
              <a:rPr lang="ja-JP" altLang="en-US" smtClean="0"/>
              <a:t>学年</a:t>
            </a:r>
            <a:r>
              <a:rPr lang="en-US" altLang="ja-JP"/>
              <a:t>5</a:t>
            </a:r>
            <a:r>
              <a:rPr lang="ja-JP" altLang="en-US" smtClean="0"/>
              <a:t>名</a:t>
            </a:r>
            <a:r>
              <a:rPr lang="en-US" altLang="ja-JP" smtClean="0"/>
              <a:t>)</a:t>
            </a:r>
          </a:p>
          <a:p>
            <a:pPr>
              <a:lnSpc>
                <a:spcPct val="130000"/>
              </a:lnSpc>
              <a:defRPr/>
            </a:pPr>
            <a:r>
              <a:rPr lang="ja-JP" altLang="en-US" smtClean="0"/>
              <a:t>資格：学業・人格ともに優れた者，</a:t>
            </a:r>
            <a:r>
              <a:rPr lang="en-US" altLang="ja-JP" smtClean="0"/>
              <a:t>GPA3.0</a:t>
            </a:r>
            <a:r>
              <a:rPr lang="ja-JP" altLang="en-US" smtClean="0"/>
              <a:t>以上，取得単位数</a:t>
            </a:r>
            <a:r>
              <a:rPr lang="en-US" altLang="ja-JP" smtClean="0"/>
              <a:t>2,3,4</a:t>
            </a:r>
            <a:r>
              <a:rPr lang="ja-JP" altLang="en-US" smtClean="0"/>
              <a:t>年</a:t>
            </a:r>
            <a:r>
              <a:rPr lang="en-US" altLang="ja-JP" smtClean="0"/>
              <a:t>40,80,100</a:t>
            </a:r>
            <a:r>
              <a:rPr lang="ja-JP" altLang="en-US" smtClean="0"/>
              <a:t>単位以上</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90194102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2020/6/23</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5</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smtClean="0"/>
              <a:t>「特設研修」単位認定</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smtClean="0"/>
              <a:t>日本商工会議所「簿記検定３級」（２単位）</a:t>
            </a:r>
            <a:endParaRPr lang="en-US" altLang="ja-JP" smtClean="0"/>
          </a:p>
          <a:p>
            <a:pPr>
              <a:lnSpc>
                <a:spcPct val="130000"/>
              </a:lnSpc>
              <a:defRPr/>
            </a:pPr>
            <a:r>
              <a:rPr lang="ja-JP" altLang="en-US"/>
              <a:t>日本商工会議所「簿記</a:t>
            </a:r>
            <a:r>
              <a:rPr lang="ja-JP" altLang="en-US" smtClean="0"/>
              <a:t>検定２級</a:t>
            </a:r>
            <a:r>
              <a:rPr lang="ja-JP" altLang="en-US"/>
              <a:t>」</a:t>
            </a:r>
            <a:r>
              <a:rPr lang="ja-JP" altLang="en-US" smtClean="0"/>
              <a:t>（４単位）</a:t>
            </a:r>
            <a:endParaRPr lang="en-US" altLang="ja-JP" smtClean="0"/>
          </a:p>
          <a:p>
            <a:pPr>
              <a:lnSpc>
                <a:spcPct val="130000"/>
              </a:lnSpc>
              <a:defRPr/>
            </a:pPr>
            <a:r>
              <a:rPr lang="ja-JP" altLang="en-US" smtClean="0"/>
              <a:t>宅地建物取引士（</a:t>
            </a:r>
            <a:r>
              <a:rPr lang="ja-JP" altLang="en-US"/>
              <a:t>４単位</a:t>
            </a:r>
            <a:r>
              <a:rPr lang="ja-JP" altLang="en-US" smtClean="0"/>
              <a:t>）</a:t>
            </a:r>
            <a:endParaRPr lang="en-US" altLang="ja-JP" smtClean="0"/>
          </a:p>
          <a:p>
            <a:pPr>
              <a:lnSpc>
                <a:spcPct val="130000"/>
              </a:lnSpc>
              <a:defRPr/>
            </a:pPr>
            <a:r>
              <a:rPr lang="ja-JP" altLang="en-US" smtClean="0"/>
              <a:t>３級ファイナンシャル・プランニング技能士（２単位）</a:t>
            </a:r>
            <a:endParaRPr lang="en-US" altLang="ja-JP" smtClean="0"/>
          </a:p>
          <a:p>
            <a:pPr>
              <a:lnSpc>
                <a:spcPct val="130000"/>
              </a:lnSpc>
              <a:defRPr/>
            </a:pPr>
            <a:r>
              <a:rPr lang="en-US" altLang="ja-JP" smtClean="0"/>
              <a:t>AFP</a:t>
            </a:r>
            <a:r>
              <a:rPr lang="ja-JP" altLang="en-US" smtClean="0"/>
              <a:t>（アフィリエイテッド・ファイナンシャル</a:t>
            </a:r>
            <a:r>
              <a:rPr lang="ja-JP" altLang="en-US"/>
              <a:t>・</a:t>
            </a:r>
            <a:r>
              <a:rPr lang="ja-JP" altLang="en-US" smtClean="0"/>
              <a:t>プランナー）（４単位）</a:t>
            </a:r>
            <a:endParaRPr lang="en-US" altLang="ja-JP" smtClean="0"/>
          </a:p>
          <a:p>
            <a:pPr>
              <a:lnSpc>
                <a:spcPct val="130000"/>
              </a:lnSpc>
              <a:defRPr/>
            </a:pPr>
            <a:r>
              <a:rPr lang="ja-JP" altLang="en-US" smtClean="0"/>
              <a:t>秘書検定 準</a:t>
            </a:r>
            <a:r>
              <a:rPr lang="en-US" altLang="ja-JP" smtClean="0"/>
              <a:t>1</a:t>
            </a:r>
            <a:r>
              <a:rPr lang="ja-JP" altLang="en-US" smtClean="0"/>
              <a:t>級（４単位</a:t>
            </a:r>
            <a:r>
              <a:rPr lang="ja-JP" altLang="en-US"/>
              <a:t>）</a:t>
            </a:r>
            <a:endParaRPr lang="en-US" altLang="ja-JP"/>
          </a:p>
          <a:p>
            <a:pPr>
              <a:lnSpc>
                <a:spcPct val="130000"/>
              </a:lnSpc>
              <a:defRPr/>
            </a:pPr>
            <a:endParaRPr lang="en-US" altLang="ja-JP"/>
          </a:p>
          <a:p>
            <a:pPr>
              <a:lnSpc>
                <a:spcPct val="130000"/>
              </a:lnSpc>
              <a:defRPr/>
            </a:pPr>
            <a:endParaRPr lang="en-US" altLang="ja-JP"/>
          </a:p>
          <a:p>
            <a:pPr>
              <a:lnSpc>
                <a:spcPct val="130000"/>
              </a:lnSpc>
              <a:defRPr/>
            </a:pPr>
            <a:endParaRPr lang="en-US" altLang="ja-JP"/>
          </a:p>
          <a:p>
            <a:pPr>
              <a:lnSpc>
                <a:spcPct val="130000"/>
              </a:lnSpc>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132218612"/>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9D9D5794B8B604FBAAB702E58065B2A" ma:contentTypeVersion="2" ma:contentTypeDescription="新しいドキュメントを作成します。" ma:contentTypeScope="" ma:versionID="14e00d281b2ed2268f77ea2eb5b5f9f3">
  <xsd:schema xmlns:xsd="http://www.w3.org/2001/XMLSchema" xmlns:xs="http://www.w3.org/2001/XMLSchema" xmlns:p="http://schemas.microsoft.com/office/2006/metadata/properties" xmlns:ns2="96066d16-05cd-4ba3-a019-11eff8d81ce6" targetNamespace="http://schemas.microsoft.com/office/2006/metadata/properties" ma:root="true" ma:fieldsID="96b78ecb0342882ca53cf3a98abfd0e3" ns2:_="">
    <xsd:import namespace="96066d16-05cd-4ba3-a019-11eff8d81ce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066d16-05cd-4ba3-a019-11eff8d81c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50C91F-5959-4DF0-A911-5E7D992D389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729A790-4EA1-4869-A833-DA60650017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066d16-05cd-4ba3-a019-11eff8d81c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30B754-0C98-416D-82CB-289C695E3E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12516</TotalTime>
  <Words>787</Words>
  <Application>Microsoft Office PowerPoint</Application>
  <PresentationFormat>ユーザー設定</PresentationFormat>
  <Paragraphs>157</Paragraphs>
  <Slides>11</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11</vt:i4>
      </vt:variant>
    </vt:vector>
  </HeadingPairs>
  <TitlesOfParts>
    <vt:vector size="19" baseType="lpstr">
      <vt:lpstr>ＭＳ Ｐゴシック</vt:lpstr>
      <vt:lpstr>ＭＳ ゴシック</vt:lpstr>
      <vt:lpstr>Arial</vt:lpstr>
      <vt:lpstr>Calibri</vt:lpstr>
      <vt:lpstr>Times New Roman</vt:lpstr>
      <vt:lpstr>Wingdings</vt:lpstr>
      <vt:lpstr>Default Design</vt:lpstr>
      <vt:lpstr>デザインの設定</vt:lpstr>
      <vt:lpstr>アカデミック・スキル  (5)学びのインセンティブ</vt:lpstr>
      <vt:lpstr>講義の進め方．使い方</vt:lpstr>
      <vt:lpstr>大学四年間のイメージ</vt:lpstr>
      <vt:lpstr>大学で何をするか</vt:lpstr>
      <vt:lpstr>桂太郎塾</vt:lpstr>
      <vt:lpstr>進級要件</vt:lpstr>
      <vt:lpstr>卒業総代，各種インセンティブ</vt:lpstr>
      <vt:lpstr>政経学部奨学生</vt:lpstr>
      <vt:lpstr>「特設研修」単位認定</vt:lpstr>
      <vt:lpstr>「日本の社会と文化」科目単位認定</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545</cp:revision>
  <cp:lastPrinted>2017-04-12T01:17:40Z</cp:lastPrinted>
  <dcterms:created xsi:type="dcterms:W3CDTF">2004-05-06T09:28:21Z</dcterms:created>
  <dcterms:modified xsi:type="dcterms:W3CDTF">2020-06-23T09:32:15Z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0x010100D9D9D5794B8B604FBAAB702E58065B2A</vt:lpwstr>
  </property>
</Properties>
</file>