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5"/>
  </p:notesMasterIdLst>
  <p:handoutMasterIdLst>
    <p:handoutMasterId r:id="rId16"/>
  </p:handoutMasterIdLst>
  <p:sldIdLst>
    <p:sldId id="413" r:id="rId6"/>
    <p:sldId id="474" r:id="rId7"/>
    <p:sldId id="510" r:id="rId8"/>
    <p:sldId id="475" r:id="rId9"/>
    <p:sldId id="509" r:id="rId10"/>
    <p:sldId id="507" r:id="rId11"/>
    <p:sldId id="508" r:id="rId12"/>
    <p:sldId id="506" r:id="rId13"/>
    <p:sldId id="487" r:id="rId14"/>
  </p:sldIdLst>
  <p:sldSz cx="10160000" cy="7620000"/>
  <p:notesSz cx="6735763" cy="9866313"/>
  <p:custDataLst>
    <p:tags r:id="rId17"/>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9" autoAdjust="0"/>
    <p:restoredTop sz="94600" autoAdjust="0"/>
  </p:normalViewPr>
  <p:slideViewPr>
    <p:cSldViewPr>
      <p:cViewPr varScale="1">
        <p:scale>
          <a:sx n="63" d="100"/>
          <a:sy n="63" d="100"/>
        </p:scale>
        <p:origin x="1148" y="84"/>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7</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2020/7/7</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2020/7/7</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47904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24766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34718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7377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8</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53590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7</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2020/7/7</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9</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2020/7/7</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7</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2020/7/7</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7</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2020/7/7</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7</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(7</a:t>
            </a:r>
            <a:r>
              <a:rPr lang="en-US" altLang="ja-JP" sz="3200" smtClean="0"/>
              <a:t>)</a:t>
            </a:r>
            <a:r>
              <a:rPr lang="ja-JP" altLang="en-US" sz="3200" smtClean="0"/>
              <a:t>予習・復習の実践</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smtClean="0"/>
              <a:t>7</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a:t>
            </a:r>
            <a:r>
              <a:rPr kumimoji="1" lang="ja-JP" altLang="en-US" sz="2800" smtClean="0"/>
              <a:t>は</a:t>
            </a:r>
            <a:r>
              <a:rPr kumimoji="1" lang="en-US" altLang="ja-JP" sz="2800" u="sng" smtClean="0">
                <a:solidFill>
                  <a:srgbClr val="FF0000"/>
                </a:solidFill>
              </a:rPr>
              <a:t>bb</a:t>
            </a:r>
            <a:r>
              <a:rPr kumimoji="1" lang="ja-JP" altLang="en-US" sz="2800" u="sng" smtClean="0">
                <a:solidFill>
                  <a:srgbClr val="FF0000"/>
                </a:solidFill>
              </a:rPr>
              <a:t>に統一する</a:t>
            </a:r>
            <a:r>
              <a:rPr kumimoji="1" lang="ja-JP" altLang="en-US" sz="2800" smtClean="0"/>
              <a:t>ことにしました．</a:t>
            </a:r>
            <a:r>
              <a:rPr kumimoji="1" lang="en-US" altLang="ja-JP" sz="2800" smtClean="0"/>
              <a:t>teams</a:t>
            </a:r>
            <a:r>
              <a:rPr kumimoji="1" lang="ja-JP" altLang="en-US" sz="2800" smtClean="0"/>
              <a:t>で受講している学生は今度から</a:t>
            </a:r>
            <a:r>
              <a:rPr kumimoji="1" lang="en-US" altLang="ja-JP" sz="2800" smtClean="0"/>
              <a:t>bb</a:t>
            </a:r>
            <a:r>
              <a:rPr kumimoji="1" lang="ja-JP" altLang="en-US" sz="2800" smtClean="0"/>
              <a:t>で課題を提出してください．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自分の欲望を燃やす</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やりたいことが見つからない人は</a:t>
            </a:r>
            <a:r>
              <a:rPr lang="ja-JP" altLang="en-US" u="sng" smtClean="0">
                <a:solidFill>
                  <a:srgbClr val="FF0000"/>
                </a:solidFill>
              </a:rPr>
              <a:t>自分の欲</a:t>
            </a:r>
            <a:r>
              <a:rPr lang="ja-JP" altLang="en-US" smtClean="0"/>
              <a:t>をもっと掻き立てましょう！</a:t>
            </a:r>
            <a:endParaRPr lang="en-US" altLang="ja-JP" smtClean="0"/>
          </a:p>
          <a:p>
            <a:pPr>
              <a:spcBef>
                <a:spcPts val="1200"/>
              </a:spcBef>
              <a:defRPr/>
            </a:pPr>
            <a:r>
              <a:rPr lang="ja-JP" altLang="en-US" smtClean="0"/>
              <a:t>本当の欲望は求めれば</a:t>
            </a:r>
            <a:r>
              <a:rPr lang="ja-JP" altLang="en-US"/>
              <a:t>求める</a:t>
            </a:r>
            <a:r>
              <a:rPr lang="ja-JP" altLang="en-US" smtClean="0"/>
              <a:t>ほど楽しくなります</a:t>
            </a:r>
            <a:endParaRPr lang="en-US" altLang="ja-JP" smtClean="0"/>
          </a:p>
          <a:p>
            <a:pPr>
              <a:spcBef>
                <a:spcPts val="1200"/>
              </a:spcBef>
              <a:defRPr/>
            </a:pPr>
            <a:r>
              <a:rPr lang="ja-JP" altLang="en-US" u="sng" smtClean="0">
                <a:solidFill>
                  <a:srgbClr val="FF0000"/>
                </a:solidFill>
              </a:rPr>
              <a:t>その追求に喜びや楽しみ</a:t>
            </a:r>
            <a:r>
              <a:rPr lang="ja-JP" altLang="en-US" smtClean="0"/>
              <a:t>があり自分の向上がある</a:t>
            </a:r>
            <a:endParaRPr lang="ja-JP" altLang="en-US"/>
          </a:p>
          <a:p>
            <a:pPr>
              <a:spcBef>
                <a:spcPts val="1200"/>
              </a:spcBef>
              <a:defRPr/>
            </a:pPr>
            <a:r>
              <a:rPr lang="ja-JP" altLang="en-US" smtClean="0"/>
              <a:t>この</a:t>
            </a:r>
            <a:r>
              <a:rPr lang="ja-JP" altLang="en-US"/>
              <a:t>尊い欲</a:t>
            </a:r>
            <a:r>
              <a:rPr lang="ja-JP" altLang="en-US" smtClean="0"/>
              <a:t>の炎をもっと燃やす</a:t>
            </a:r>
            <a:endParaRPr lang="en-US" altLang="ja-JP" smtClean="0"/>
          </a:p>
          <a:p>
            <a:pPr>
              <a:lnSpc>
                <a:spcPct val="130000"/>
              </a:lnSpc>
              <a:spcBef>
                <a:spcPts val="1200"/>
              </a:spcBef>
              <a:defRPr/>
            </a:pPr>
            <a:r>
              <a:rPr lang="ja-JP" altLang="en-US" smtClean="0"/>
              <a:t>真の欲求が</a:t>
            </a:r>
            <a:r>
              <a:rPr lang="ja-JP" altLang="en-US"/>
              <a:t>あれば依存対象（アルコール・薬物・ギャンブル・ネット）に捕らわれなく</a:t>
            </a:r>
            <a:r>
              <a:rPr lang="ja-JP" altLang="en-US" smtClean="0"/>
              <a:t>なる</a:t>
            </a:r>
            <a:endParaRPr lang="en-US" altLang="ja-JP" smtClean="0"/>
          </a:p>
          <a:p>
            <a:pPr>
              <a:lnSpc>
                <a:spcPct val="130000"/>
              </a:lnSpc>
              <a:spcBef>
                <a:spcPts val="1200"/>
              </a:spcBef>
              <a:defRPr/>
            </a:pPr>
            <a:r>
              <a:rPr lang="ja-JP" altLang="en-US" smtClean="0"/>
              <a:t>自分が幸せになる目標にする</a:t>
            </a:r>
            <a:endParaRPr lang="en-US" altLang="ja-JP" smtClean="0"/>
          </a:p>
          <a:p>
            <a:pPr>
              <a:lnSpc>
                <a:spcPct val="130000"/>
              </a:lnSpc>
              <a:spcBef>
                <a:spcPts val="1200"/>
              </a:spcBef>
              <a:defRPr/>
            </a:pPr>
            <a:r>
              <a:rPr lang="ja-JP" altLang="en-US" u="sng" smtClean="0">
                <a:solidFill>
                  <a:srgbClr val="FF0000"/>
                </a:solidFill>
              </a:rPr>
              <a:t>年老いて自分の人生を振り返り</a:t>
            </a:r>
            <a:r>
              <a:rPr lang="ja-JP" altLang="en-US" smtClean="0"/>
              <a:t>達成感があるもの</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8840225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具体的な目標を定める</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将来素敵な人と結婚したい</a:t>
            </a:r>
            <a:endParaRPr lang="en-US" altLang="ja-JP" smtClean="0"/>
          </a:p>
          <a:p>
            <a:pPr>
              <a:lnSpc>
                <a:spcPct val="130000"/>
              </a:lnSpc>
              <a:defRPr/>
            </a:pPr>
            <a:r>
              <a:rPr lang="ja-JP" altLang="en-US" smtClean="0"/>
              <a:t>そこからもっと</a:t>
            </a:r>
            <a:r>
              <a:rPr lang="ja-JP" altLang="en-US" u="sng" smtClean="0">
                <a:solidFill>
                  <a:srgbClr val="FF0000"/>
                </a:solidFill>
              </a:rPr>
              <a:t>具体的な目標</a:t>
            </a:r>
            <a:r>
              <a:rPr lang="ja-JP" altLang="en-US" smtClean="0"/>
              <a:t>を立てましょう</a:t>
            </a:r>
            <a:endParaRPr lang="en-US" altLang="ja-JP" smtClean="0"/>
          </a:p>
          <a:p>
            <a:pPr marL="514350" indent="-514350">
              <a:lnSpc>
                <a:spcPct val="130000"/>
              </a:lnSpc>
              <a:buFont typeface="+mj-lt"/>
              <a:buAutoNum type="arabicPeriod"/>
              <a:defRPr/>
            </a:pPr>
            <a:r>
              <a:rPr lang="ja-JP" altLang="en-US" smtClean="0"/>
              <a:t>拓大で相手</a:t>
            </a:r>
            <a:r>
              <a:rPr lang="ja-JP" altLang="en-US"/>
              <a:t>からデートに誘われる人間になる</a:t>
            </a:r>
            <a:endParaRPr lang="en-US" altLang="ja-JP"/>
          </a:p>
          <a:p>
            <a:pPr marL="514350" indent="-514350">
              <a:lnSpc>
                <a:spcPct val="130000"/>
              </a:lnSpc>
              <a:buFont typeface="+mj-lt"/>
              <a:buAutoNum type="arabicPeriod"/>
              <a:defRPr/>
            </a:pPr>
            <a:r>
              <a:rPr lang="ja-JP" altLang="en-US" smtClean="0"/>
              <a:t>身近な男</a:t>
            </a:r>
            <a:r>
              <a:rPr lang="en-US" altLang="ja-JP" smtClean="0"/>
              <a:t>(</a:t>
            </a:r>
            <a:r>
              <a:rPr lang="ja-JP" altLang="en-US" smtClean="0"/>
              <a:t>女</a:t>
            </a:r>
            <a:r>
              <a:rPr lang="en-US" altLang="ja-JP" smtClean="0"/>
              <a:t>)</a:t>
            </a:r>
            <a:r>
              <a:rPr lang="ja-JP" altLang="en-US" smtClean="0"/>
              <a:t>友達を作る．彼氏</a:t>
            </a:r>
            <a:r>
              <a:rPr lang="en-US" altLang="ja-JP" smtClean="0"/>
              <a:t>(</a:t>
            </a:r>
            <a:r>
              <a:rPr lang="ja-JP" altLang="en-US" smtClean="0"/>
              <a:t>彼女</a:t>
            </a:r>
            <a:r>
              <a:rPr lang="en-US" altLang="ja-JP" smtClean="0"/>
              <a:t>)</a:t>
            </a:r>
            <a:r>
              <a:rPr lang="ja-JP" altLang="en-US" smtClean="0"/>
              <a:t>を作る</a:t>
            </a:r>
            <a:endParaRPr lang="en-US" altLang="ja-JP" smtClean="0"/>
          </a:p>
          <a:p>
            <a:pPr marL="514350" indent="-514350">
              <a:lnSpc>
                <a:spcPct val="130000"/>
              </a:lnSpc>
              <a:buFont typeface="+mj-lt"/>
              <a:buAutoNum type="arabicPeriod"/>
              <a:defRPr/>
            </a:pPr>
            <a:r>
              <a:rPr lang="ja-JP" altLang="en-US" smtClean="0"/>
              <a:t>婚活を始める</a:t>
            </a:r>
            <a:r>
              <a:rPr lang="en-US" altLang="ja-JP" smtClean="0"/>
              <a:t>etc</a:t>
            </a:r>
          </a:p>
          <a:p>
            <a:pPr>
              <a:lnSpc>
                <a:spcPct val="130000"/>
              </a:lnSpc>
              <a:defRPr/>
            </a:pPr>
            <a:r>
              <a:rPr lang="ja-JP" altLang="en-US" u="sng" smtClean="0">
                <a:solidFill>
                  <a:srgbClr val="FF0000"/>
                </a:solidFill>
              </a:rPr>
              <a:t>何</a:t>
            </a:r>
            <a:r>
              <a:rPr lang="ja-JP" altLang="en-US" smtClean="0"/>
              <a:t>を</a:t>
            </a:r>
            <a:r>
              <a:rPr lang="ja-JP" altLang="en-US" u="sng" smtClean="0">
                <a:solidFill>
                  <a:srgbClr val="00B0F0"/>
                </a:solidFill>
              </a:rPr>
              <a:t>いつまで</a:t>
            </a:r>
            <a:r>
              <a:rPr lang="ja-JP" altLang="en-US" smtClean="0"/>
              <a:t>に</a:t>
            </a:r>
            <a:r>
              <a:rPr lang="ja-JP" altLang="en-US" u="sng" smtClean="0">
                <a:solidFill>
                  <a:srgbClr val="CCCC00"/>
                </a:solidFill>
              </a:rPr>
              <a:t>どれくらい</a:t>
            </a:r>
            <a:r>
              <a:rPr lang="ja-JP" altLang="en-US" smtClean="0"/>
              <a:t>やるのか</a:t>
            </a:r>
            <a:endParaRPr lang="en-US" altLang="ja-JP" smtClean="0"/>
          </a:p>
          <a:p>
            <a:pPr marL="0" indent="0">
              <a:lnSpc>
                <a:spcPct val="130000"/>
              </a:lnSpc>
              <a:buNone/>
              <a:defRPr/>
            </a:pPr>
            <a:r>
              <a:rPr lang="ja-JP" altLang="en-US" smtClean="0"/>
              <a:t>問</a:t>
            </a:r>
            <a:r>
              <a:rPr lang="en-US" altLang="ja-JP" smtClean="0"/>
              <a:t>1 </a:t>
            </a:r>
            <a:r>
              <a:rPr lang="ja-JP" altLang="en-US" smtClean="0"/>
              <a:t>５つの目標のなかで具体的な目標を立てる</a:t>
            </a:r>
            <a:endParaRPr lang="en-US" altLang="ja-JP" smtClean="0"/>
          </a:p>
          <a:p>
            <a:pPr>
              <a:lnSpc>
                <a:spcPct val="130000"/>
              </a:lnSpc>
              <a:defRPr/>
            </a:pPr>
            <a:r>
              <a:rPr lang="ja-JP" altLang="en-US" smtClean="0"/>
              <a:t>前回の問</a:t>
            </a:r>
            <a:r>
              <a:rPr lang="en-US" altLang="ja-JP" smtClean="0"/>
              <a:t>1</a:t>
            </a:r>
            <a:r>
              <a:rPr lang="ja-JP" altLang="en-US" smtClean="0"/>
              <a:t>できましたか？</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究極の目標に集中する</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究極の目標を達成する方法</a:t>
            </a:r>
            <a:endParaRPr lang="en-US" altLang="ja-JP" smtClean="0"/>
          </a:p>
          <a:p>
            <a:pPr marL="514350" indent="-514350">
              <a:lnSpc>
                <a:spcPct val="130000"/>
              </a:lnSpc>
              <a:buFont typeface="+mj-lt"/>
              <a:buAutoNum type="arabicPeriod"/>
              <a:defRPr/>
            </a:pPr>
            <a:r>
              <a:rPr lang="ja-JP" altLang="en-US" smtClean="0"/>
              <a:t>人生の目標を２５個考えた</a:t>
            </a:r>
            <a:endParaRPr lang="en-US" altLang="ja-JP" smtClean="0"/>
          </a:p>
          <a:p>
            <a:pPr marL="514350" indent="-514350">
              <a:lnSpc>
                <a:spcPct val="130000"/>
              </a:lnSpc>
              <a:buFont typeface="+mj-lt"/>
              <a:buAutoNum type="arabicPeriod"/>
              <a:defRPr/>
            </a:pPr>
            <a:r>
              <a:rPr lang="ja-JP" altLang="en-US" smtClean="0"/>
              <a:t>そのうちで一番成し遂げたいことを５個選んだ</a:t>
            </a:r>
            <a:endParaRPr lang="en-US" altLang="ja-JP" smtClean="0"/>
          </a:p>
          <a:p>
            <a:pPr marL="514350" indent="-514350">
              <a:lnSpc>
                <a:spcPct val="130000"/>
              </a:lnSpc>
              <a:buFont typeface="+mj-lt"/>
              <a:buAutoNum type="arabicPeriod"/>
              <a:defRPr/>
            </a:pPr>
            <a:r>
              <a:rPr lang="ja-JP" altLang="en-US" smtClean="0"/>
              <a:t>究極の５つの目標を達成するには，残りの２０個の目標は</a:t>
            </a:r>
            <a:r>
              <a:rPr lang="ja-JP" altLang="en-US" u="sng" smtClean="0">
                <a:solidFill>
                  <a:srgbClr val="FF0000"/>
                </a:solidFill>
              </a:rPr>
              <a:t>あきらめる</a:t>
            </a:r>
            <a:endParaRPr lang="en-US" altLang="ja-JP" u="sng" smtClean="0">
              <a:solidFill>
                <a:srgbClr val="FF0000"/>
              </a:solidFill>
            </a:endParaRPr>
          </a:p>
          <a:p>
            <a:pPr>
              <a:lnSpc>
                <a:spcPct val="130000"/>
              </a:lnSpc>
              <a:defRPr/>
            </a:pPr>
            <a:r>
              <a:rPr lang="ja-JP" altLang="en-US" smtClean="0"/>
              <a:t>つまり究極の５つの目標に</a:t>
            </a:r>
            <a:r>
              <a:rPr lang="ja-JP" altLang="en-US" u="sng" smtClean="0">
                <a:solidFill>
                  <a:srgbClr val="FF0000"/>
                </a:solidFill>
              </a:rPr>
              <a:t>集中</a:t>
            </a:r>
            <a:r>
              <a:rPr lang="ja-JP" altLang="en-US" smtClean="0"/>
              <a:t>する</a:t>
            </a:r>
            <a:endParaRPr lang="en-US" altLang="ja-JP" smtClean="0"/>
          </a:p>
          <a:p>
            <a:pPr>
              <a:lnSpc>
                <a:spcPct val="130000"/>
              </a:lnSpc>
              <a:defRPr/>
            </a:pPr>
            <a:r>
              <a:rPr lang="ja-JP" altLang="en-US" smtClean="0"/>
              <a:t>自分の活動，時間，お金を５つに集中する</a:t>
            </a:r>
            <a:endParaRPr lang="en-US" altLang="ja-JP" smtClean="0"/>
          </a:p>
          <a:p>
            <a:pPr>
              <a:lnSpc>
                <a:spcPct val="130000"/>
              </a:lnSpc>
              <a:defRPr/>
            </a:pPr>
            <a:r>
              <a:rPr lang="ja-JP" altLang="en-US" u="sng" smtClean="0">
                <a:solidFill>
                  <a:srgbClr val="FF0000"/>
                </a:solidFill>
              </a:rPr>
              <a:t>気晴らしに</a:t>
            </a:r>
            <a:r>
              <a:rPr lang="ja-JP" altLang="en-US" smtClean="0"/>
              <a:t>やっても良いがのめり込まない</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41388891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究極の目標は変えないが</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究極の目標は変えない</a:t>
            </a:r>
            <a:endParaRPr lang="en-US" altLang="ja-JP" smtClean="0"/>
          </a:p>
          <a:p>
            <a:pPr>
              <a:lnSpc>
                <a:spcPct val="130000"/>
              </a:lnSpc>
              <a:spcBef>
                <a:spcPts val="1200"/>
              </a:spcBef>
              <a:defRPr/>
            </a:pPr>
            <a:r>
              <a:rPr lang="ja-JP" altLang="en-US" smtClean="0"/>
              <a:t>目標の持続性が重要．何事も</a:t>
            </a:r>
            <a:r>
              <a:rPr lang="ja-JP" altLang="en-US" u="sng" smtClean="0">
                <a:solidFill>
                  <a:srgbClr val="FF0000"/>
                </a:solidFill>
              </a:rPr>
              <a:t>粘り強く</a:t>
            </a:r>
            <a:r>
              <a:rPr lang="ja-JP" altLang="en-US" smtClean="0"/>
              <a:t>行う</a:t>
            </a:r>
            <a:endParaRPr lang="en-US" altLang="ja-JP" smtClean="0"/>
          </a:p>
          <a:p>
            <a:pPr>
              <a:lnSpc>
                <a:spcPct val="130000"/>
              </a:lnSpc>
              <a:spcBef>
                <a:spcPts val="600"/>
              </a:spcBef>
              <a:defRPr/>
            </a:pPr>
            <a:r>
              <a:rPr lang="ja-JP" altLang="en-US" smtClean="0"/>
              <a:t>しかし，それを達成する</a:t>
            </a:r>
            <a:r>
              <a:rPr lang="ja-JP" altLang="en-US" u="sng" smtClean="0">
                <a:solidFill>
                  <a:srgbClr val="FF0000"/>
                </a:solidFill>
              </a:rPr>
              <a:t>方法は適宜変えても良い</a:t>
            </a:r>
            <a:endParaRPr lang="en-US" altLang="ja-JP" u="sng" smtClean="0">
              <a:solidFill>
                <a:srgbClr val="FF0000"/>
              </a:solidFill>
            </a:endParaRPr>
          </a:p>
          <a:p>
            <a:pPr>
              <a:lnSpc>
                <a:spcPct val="130000"/>
              </a:lnSpc>
              <a:spcBef>
                <a:spcPts val="1200"/>
              </a:spcBef>
              <a:defRPr/>
            </a:pPr>
            <a:r>
              <a:rPr lang="ja-JP" altLang="en-US" smtClean="0"/>
              <a:t>海外で活躍したい．</a:t>
            </a:r>
            <a:r>
              <a:rPr lang="ja-JP" altLang="en-US" u="sng" smtClean="0">
                <a:solidFill>
                  <a:srgbClr val="FF0000"/>
                </a:solidFill>
              </a:rPr>
              <a:t>中期の目標は変わりうる</a:t>
            </a:r>
            <a:endParaRPr lang="en-US" altLang="ja-JP" u="sng" smtClean="0">
              <a:solidFill>
                <a:srgbClr val="FF0000"/>
              </a:solidFill>
            </a:endParaRPr>
          </a:p>
          <a:p>
            <a:pPr marL="514350" indent="-514350">
              <a:lnSpc>
                <a:spcPct val="130000"/>
              </a:lnSpc>
              <a:spcBef>
                <a:spcPts val="1200"/>
              </a:spcBef>
              <a:buFont typeface="+mj-lt"/>
              <a:buAutoNum type="arabicPeriod"/>
              <a:defRPr/>
            </a:pPr>
            <a:r>
              <a:rPr lang="ja-JP" altLang="en-US" smtClean="0"/>
              <a:t>卒業までに</a:t>
            </a:r>
            <a:r>
              <a:rPr lang="en-US" altLang="ja-JP" smtClean="0"/>
              <a:t>TOEIC</a:t>
            </a:r>
            <a:r>
              <a:rPr lang="ja-JP" altLang="en-US" smtClean="0"/>
              <a:t>で８００点取る</a:t>
            </a:r>
            <a:endParaRPr lang="en-US" altLang="ja-JP" smtClean="0"/>
          </a:p>
          <a:p>
            <a:pPr marL="514350" indent="-514350">
              <a:spcBef>
                <a:spcPts val="600"/>
              </a:spcBef>
              <a:buFont typeface="+mj-lt"/>
              <a:buAutoNum type="arabicPeriod"/>
              <a:defRPr/>
            </a:pPr>
            <a:r>
              <a:rPr lang="ja-JP" altLang="en-US" smtClean="0"/>
              <a:t>語学研修に行って知らない人に話しかける</a:t>
            </a:r>
            <a:endParaRPr lang="en-US" altLang="ja-JP" smtClean="0"/>
          </a:p>
          <a:p>
            <a:pPr marL="514350" indent="-514350">
              <a:spcBef>
                <a:spcPts val="1200"/>
              </a:spcBef>
              <a:buFont typeface="+mj-lt"/>
              <a:buAutoNum type="arabicPeriod"/>
              <a:defRPr/>
            </a:pPr>
            <a:r>
              <a:rPr lang="ja-JP" altLang="en-US" smtClean="0"/>
              <a:t>ネイティブの友人を作る</a:t>
            </a:r>
            <a:r>
              <a:rPr lang="en-US" altLang="ja-JP" smtClean="0"/>
              <a:t>etc</a:t>
            </a:r>
          </a:p>
          <a:p>
            <a:pPr>
              <a:spcBef>
                <a:spcPts val="1200"/>
              </a:spcBef>
              <a:defRPr/>
            </a:pPr>
            <a:r>
              <a:rPr lang="ja-JP" altLang="en-US" smtClean="0"/>
              <a:t>パーツを集めてプラモデルを完成させるように</a:t>
            </a:r>
            <a:endParaRPr lang="en-US" altLang="ja-JP" smtClean="0"/>
          </a:p>
          <a:p>
            <a:pPr>
              <a:spcBef>
                <a:spcPts val="1200"/>
              </a:spcBef>
              <a:defRPr/>
            </a:pPr>
            <a:r>
              <a:rPr lang="ja-JP" altLang="en-US" smtClean="0"/>
              <a:t>大学は自分の夢を実現する場所だと考える</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5013782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第３章 予習・復習の実践</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自宅学習の意義，自宅学習</a:t>
            </a:r>
            <a:endParaRPr lang="en-US" altLang="ja-JP" smtClean="0"/>
          </a:p>
          <a:p>
            <a:pPr>
              <a:lnSpc>
                <a:spcPct val="130000"/>
              </a:lnSpc>
              <a:defRPr/>
            </a:pPr>
            <a:r>
              <a:rPr lang="ja-JP" altLang="en-US" smtClean="0"/>
              <a:t>学問体系</a:t>
            </a:r>
            <a:endParaRPr lang="en-US" altLang="ja-JP" smtClean="0"/>
          </a:p>
          <a:p>
            <a:pPr>
              <a:lnSpc>
                <a:spcPct val="130000"/>
              </a:lnSpc>
              <a:defRPr/>
            </a:pPr>
            <a:r>
              <a:rPr lang="ja-JP" altLang="en-US" smtClean="0"/>
              <a:t>復習，ノートの整理</a:t>
            </a:r>
            <a:endParaRPr lang="en-US" altLang="ja-JP" smtClean="0"/>
          </a:p>
          <a:p>
            <a:pPr>
              <a:lnSpc>
                <a:spcPct val="130000"/>
              </a:lnSpc>
              <a:defRPr/>
            </a:pPr>
            <a:r>
              <a:rPr lang="ja-JP" altLang="en-US" smtClean="0"/>
              <a:t>論点の整理</a:t>
            </a:r>
            <a:endParaRPr lang="en-US" altLang="ja-JP" smtClean="0"/>
          </a:p>
          <a:p>
            <a:pPr>
              <a:lnSpc>
                <a:spcPct val="130000"/>
              </a:lnSpc>
              <a:defRPr/>
            </a:pPr>
            <a:r>
              <a:rPr lang="ja-JP" altLang="en-US" smtClean="0"/>
              <a:t>知識の追加</a:t>
            </a:r>
            <a:endParaRPr lang="en-US" altLang="ja-JP" smtClean="0"/>
          </a:p>
          <a:p>
            <a:pPr>
              <a:lnSpc>
                <a:spcPct val="130000"/>
              </a:lnSpc>
              <a:defRPr/>
            </a:pPr>
            <a:r>
              <a:rPr lang="ja-JP" altLang="en-US" smtClean="0"/>
              <a:t>予習，授業範囲の確認</a:t>
            </a:r>
            <a:endParaRPr lang="en-US" altLang="ja-JP" smtClean="0"/>
          </a:p>
          <a:p>
            <a:pPr>
              <a:lnSpc>
                <a:spcPct val="130000"/>
              </a:lnSpc>
              <a:defRPr/>
            </a:pPr>
            <a:r>
              <a:rPr lang="ja-JP" altLang="en-US" smtClean="0"/>
              <a:t>内容の確認</a:t>
            </a:r>
            <a:endParaRPr lang="en-US" altLang="ja-JP" smtClean="0"/>
          </a:p>
          <a:p>
            <a:pPr>
              <a:lnSpc>
                <a:spcPct val="130000"/>
              </a:lnSpc>
              <a:defRPr/>
            </a:pPr>
            <a:r>
              <a:rPr lang="ja-JP" altLang="en-US" smtClean="0"/>
              <a:t>辞書の引き方</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379181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第４章 試験の受け方</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期末試験の実施</a:t>
            </a:r>
            <a:endParaRPr lang="en-US" altLang="ja-JP" smtClean="0"/>
          </a:p>
          <a:p>
            <a:pPr>
              <a:lnSpc>
                <a:spcPct val="130000"/>
              </a:lnSpc>
              <a:defRPr/>
            </a:pPr>
            <a:r>
              <a:rPr lang="ja-JP" altLang="en-US" smtClean="0"/>
              <a:t>試験前の準備</a:t>
            </a:r>
            <a:endParaRPr lang="en-US" altLang="ja-JP" smtClean="0"/>
          </a:p>
          <a:p>
            <a:pPr>
              <a:lnSpc>
                <a:spcPct val="130000"/>
              </a:lnSpc>
              <a:defRPr/>
            </a:pPr>
            <a:r>
              <a:rPr lang="ja-JP" altLang="en-US" smtClean="0"/>
              <a:t>論述式試験の答え方</a:t>
            </a:r>
            <a:endParaRPr lang="en-US" altLang="ja-JP" smtClean="0"/>
          </a:p>
          <a:p>
            <a:pPr>
              <a:lnSpc>
                <a:spcPct val="130000"/>
              </a:lnSpc>
              <a:defRPr/>
            </a:pPr>
            <a:r>
              <a:rPr lang="ja-JP" altLang="en-US" smtClean="0"/>
              <a:t>「持ち込み不可」試験への対処</a:t>
            </a:r>
            <a:endParaRPr lang="en-US" altLang="ja-JP" smtClean="0"/>
          </a:p>
          <a:p>
            <a:pPr>
              <a:lnSpc>
                <a:spcPct val="130000"/>
              </a:lnSpc>
              <a:defRPr/>
            </a:pPr>
            <a:r>
              <a:rPr lang="ja-JP" altLang="en-US" smtClean="0"/>
              <a:t>「持ち込み可」試験への対処</a:t>
            </a:r>
            <a:endParaRPr lang="en-US" altLang="ja-JP" smtClean="0"/>
          </a:p>
          <a:p>
            <a:pPr>
              <a:lnSpc>
                <a:spcPct val="130000"/>
              </a:lnSpc>
              <a:defRPr/>
            </a:pPr>
            <a:r>
              <a:rPr lang="ja-JP" altLang="en-US" smtClean="0"/>
              <a:t>試験で気をつけるべき事項</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286263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2020/7/7</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7</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欲望をもつ</a:t>
            </a:r>
            <a:endParaRPr lang="en-US" altLang="ja-JP" smtClean="0"/>
          </a:p>
          <a:p>
            <a:pPr>
              <a:lnSpc>
                <a:spcPct val="130000"/>
              </a:lnSpc>
              <a:defRPr/>
            </a:pPr>
            <a:r>
              <a:rPr lang="ja-JP" altLang="en-US" smtClean="0"/>
              <a:t>具体的な目標</a:t>
            </a:r>
            <a:endParaRPr lang="en-US" altLang="ja-JP" smtClean="0"/>
          </a:p>
          <a:p>
            <a:pPr>
              <a:lnSpc>
                <a:spcPct val="130000"/>
              </a:lnSpc>
              <a:defRPr/>
            </a:pPr>
            <a:r>
              <a:rPr lang="ja-JP" altLang="en-US" smtClean="0"/>
              <a:t>究極の目標の達成方法</a:t>
            </a:r>
            <a:endParaRPr lang="en-US" altLang="ja-JP" smtClean="0"/>
          </a:p>
          <a:p>
            <a:pPr>
              <a:lnSpc>
                <a:spcPct val="130000"/>
              </a:lnSpc>
              <a:defRPr/>
            </a:pPr>
            <a:r>
              <a:rPr lang="ja-JP" altLang="en-US" smtClean="0"/>
              <a:t>目標を変えずに粘り強く実行</a:t>
            </a:r>
            <a:endParaRPr lang="en-US" altLang="ja-JP" smtClean="0"/>
          </a:p>
          <a:p>
            <a:pPr>
              <a:lnSpc>
                <a:spcPct val="130000"/>
              </a:lnSpc>
              <a:defRPr/>
            </a:pPr>
            <a:r>
              <a:rPr lang="ja-JP" altLang="en-US" smtClean="0"/>
              <a:t>中期の目標は変えられる</a:t>
            </a:r>
            <a:endParaRPr lang="en-US" altLang="ja-JP" smtClean="0"/>
          </a:p>
          <a:p>
            <a:pPr>
              <a:lnSpc>
                <a:spcPct val="130000"/>
              </a:lnSpc>
              <a:defRPr/>
            </a:pPr>
            <a:r>
              <a:rPr lang="ja-JP" altLang="en-US" smtClean="0"/>
              <a:t>予習・復習の実践</a:t>
            </a:r>
            <a:endParaRPr lang="en-US" altLang="ja-JP" smtClean="0"/>
          </a:p>
          <a:p>
            <a:pPr>
              <a:lnSpc>
                <a:spcPct val="130000"/>
              </a:lnSpc>
              <a:defRPr/>
            </a:pPr>
            <a:r>
              <a:rPr lang="ja-JP" altLang="en-US" smtClean="0"/>
              <a:t>試験の受け方</a:t>
            </a:r>
            <a:endParaRPr lang="en-US" altLang="ja-JP" smtClean="0"/>
          </a:p>
          <a:p>
            <a:pPr>
              <a:lnSpc>
                <a:spcPct val="130000"/>
              </a:lnSpc>
              <a:defRPr/>
            </a:pP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50C91F-5959-4DF0-A911-5E7D992D389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96066d16-05cd-4ba3-a019-11eff8d81ce6"/>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8A30B754-0C98-416D-82CB-289C695E3E7F}">
  <ds:schemaRefs>
    <ds:schemaRef ds:uri="http://schemas.microsoft.com/sharepoint/v3/contenttype/forms"/>
  </ds:schemaRefs>
</ds:datastoreItem>
</file>

<file path=customXml/itemProps3.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13181</TotalTime>
  <Words>676</Words>
  <Application>Microsoft Office PowerPoint</Application>
  <PresentationFormat>ユーザー設定</PresentationFormat>
  <Paragraphs>117</Paragraphs>
  <Slides>9</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(7)予習・復習の実践</vt:lpstr>
      <vt:lpstr>講義の進め方．使い方</vt:lpstr>
      <vt:lpstr>自分の欲望を燃やす</vt:lpstr>
      <vt:lpstr>具体的な目標を定める</vt:lpstr>
      <vt:lpstr>究極の目標に集中する</vt:lpstr>
      <vt:lpstr>究極の目標は変えないが</vt:lpstr>
      <vt:lpstr>第３章 予習・復習の実践</vt:lpstr>
      <vt:lpstr>第４章 試験の受け方</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569</cp:revision>
  <cp:lastPrinted>2017-04-12T01:17:40Z</cp:lastPrinted>
  <dcterms:created xsi:type="dcterms:W3CDTF">2004-05-06T09:28:21Z</dcterms:created>
  <dcterms:modified xsi:type="dcterms:W3CDTF">2020-07-07T08:37:50Z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