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3" r:id="rId5"/>
  </p:sldMasterIdLst>
  <p:notesMasterIdLst>
    <p:notesMasterId r:id="rId14"/>
  </p:notesMasterIdLst>
  <p:handoutMasterIdLst>
    <p:handoutMasterId r:id="rId15"/>
  </p:handoutMasterIdLst>
  <p:sldIdLst>
    <p:sldId id="413" r:id="rId6"/>
    <p:sldId id="474" r:id="rId7"/>
    <p:sldId id="510" r:id="rId8"/>
    <p:sldId id="512" r:id="rId9"/>
    <p:sldId id="507" r:id="rId10"/>
    <p:sldId id="508" r:id="rId11"/>
    <p:sldId id="506" r:id="rId12"/>
    <p:sldId id="487" r:id="rId13"/>
  </p:sldIdLst>
  <p:sldSz cx="10160000" cy="7620000"/>
  <p:notesSz cx="6735763" cy="9866313"/>
  <p:custDataLst>
    <p:tags r:id="rId16"/>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3"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39" autoAdjust="0"/>
    <p:restoredTop sz="94600" autoAdjust="0"/>
  </p:normalViewPr>
  <p:slideViewPr>
    <p:cSldViewPr>
      <p:cViewPr varScale="1">
        <p:scale>
          <a:sx n="63" d="100"/>
          <a:sy n="63" d="100"/>
        </p:scale>
        <p:origin x="1148" y="6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8</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2020/7/14</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8</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2020/7/14</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3</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47904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56694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734718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347377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1153590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8</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2020/7/14</a:t>
            </a:r>
            <a:endParaRPr lang="en-US" altLang="ja-JP" smtClean="0"/>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8</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0157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2020/7/14</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8</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2020/7/14</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8</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2020/7/14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8</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2020/7/14</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8</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2020/7/14</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8</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a:t>
            </a:r>
            <a:r>
              <a:rPr lang="en-US" altLang="ja-JP" sz="3200"/>
              <a:t>8</a:t>
            </a:r>
            <a:r>
              <a:rPr lang="en-US" altLang="ja-JP" sz="3200" smtClean="0"/>
              <a:t>)</a:t>
            </a:r>
            <a:r>
              <a:rPr lang="ja-JP" altLang="en-US" sz="3200"/>
              <a:t>資料</a:t>
            </a:r>
            <a:r>
              <a:rPr lang="ja-JP" altLang="en-US" sz="3200" smtClean="0"/>
              <a:t>の読み方</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smtClean="0"/>
              <a:t>7</a:t>
            </a:r>
            <a:r>
              <a:rPr lang="ja-JP" altLang="en-US" sz="3100" smtClean="0"/>
              <a:t>月</a:t>
            </a:r>
            <a:r>
              <a:rPr lang="en-US" altLang="ja-JP" sz="3100"/>
              <a:t>14</a:t>
            </a:r>
            <a:r>
              <a:rPr lang="ja-JP" altLang="en-US" sz="3100" smtClean="0"/>
              <a:t>日</a:t>
            </a:r>
            <a:endParaRPr lang="ja-JP" altLang="en-US" sz="310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a:t>
            </a:r>
            <a:r>
              <a:rPr kumimoji="1" lang="ja-JP" altLang="en-US" sz="2800" smtClean="0"/>
              <a:t>は</a:t>
            </a:r>
            <a:r>
              <a:rPr kumimoji="1" lang="en-US" altLang="ja-JP" sz="2800" u="sng" smtClean="0">
                <a:solidFill>
                  <a:srgbClr val="FF0000"/>
                </a:solidFill>
              </a:rPr>
              <a:t>bb</a:t>
            </a:r>
            <a:r>
              <a:rPr kumimoji="1" lang="ja-JP" altLang="en-US" sz="2800" u="sng" smtClean="0">
                <a:solidFill>
                  <a:srgbClr val="FF0000"/>
                </a:solidFill>
              </a:rPr>
              <a:t>に統一する</a:t>
            </a:r>
            <a:r>
              <a:rPr kumimoji="1" lang="ja-JP" altLang="en-US" sz="2800" smtClean="0"/>
              <a:t>ことにしました．</a:t>
            </a:r>
            <a:r>
              <a:rPr kumimoji="1" lang="en-US" altLang="ja-JP" sz="2800" smtClean="0"/>
              <a:t>teams</a:t>
            </a:r>
            <a:r>
              <a:rPr kumimoji="1" lang="ja-JP" altLang="en-US" sz="2800" smtClean="0"/>
              <a:t>で受講している学生は今度から</a:t>
            </a:r>
            <a:r>
              <a:rPr kumimoji="1" lang="en-US" altLang="ja-JP" sz="2800" smtClean="0"/>
              <a:t>bb</a:t>
            </a:r>
            <a:r>
              <a:rPr kumimoji="1" lang="ja-JP" altLang="en-US" sz="2800" smtClean="0"/>
              <a:t>で課題を提出してください．</a:t>
            </a: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自分の</a:t>
            </a:r>
            <a:r>
              <a:rPr lang="ja-JP" altLang="en-US" smtClean="0"/>
              <a:t>欲望</a:t>
            </a:r>
            <a:r>
              <a:rPr lang="ja-JP" altLang="en-US" smtClean="0"/>
              <a:t>が分からない人へ</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このようなことを</a:t>
            </a:r>
            <a:r>
              <a:rPr lang="ja-JP" altLang="en-US" u="sng" smtClean="0">
                <a:solidFill>
                  <a:srgbClr val="FF0000"/>
                </a:solidFill>
              </a:rPr>
              <a:t>自問自答</a:t>
            </a:r>
            <a:r>
              <a:rPr lang="ja-JP" altLang="en-US" smtClean="0"/>
              <a:t>してみよう</a:t>
            </a:r>
            <a:endParaRPr lang="en-US" altLang="ja-JP" smtClean="0"/>
          </a:p>
          <a:p>
            <a:pPr>
              <a:spcBef>
                <a:spcPts val="1200"/>
              </a:spcBef>
              <a:defRPr/>
            </a:pPr>
            <a:r>
              <a:rPr lang="ja-JP" altLang="en-US" smtClean="0"/>
              <a:t>私はどんなことを考えているのが好きだろうか？</a:t>
            </a:r>
            <a:endParaRPr lang="en-US" altLang="ja-JP" smtClean="0"/>
          </a:p>
          <a:p>
            <a:pPr>
              <a:spcBef>
                <a:spcPts val="1200"/>
              </a:spcBef>
              <a:defRPr/>
            </a:pPr>
            <a:r>
              <a:rPr lang="ja-JP" altLang="en-US" smtClean="0"/>
              <a:t>いつのまにかよく考えているのはどんなこと？</a:t>
            </a:r>
            <a:endParaRPr lang="en-US" altLang="ja-JP" smtClean="0"/>
          </a:p>
          <a:p>
            <a:pPr>
              <a:spcBef>
                <a:spcPts val="1200"/>
              </a:spcBef>
              <a:defRPr/>
            </a:pPr>
            <a:r>
              <a:rPr lang="ja-JP" altLang="en-US" smtClean="0"/>
              <a:t>私が大切に思っているのはどんなこと？</a:t>
            </a:r>
            <a:endParaRPr lang="en-US" altLang="ja-JP" smtClean="0"/>
          </a:p>
          <a:p>
            <a:pPr>
              <a:spcBef>
                <a:spcPts val="1200"/>
              </a:spcBef>
              <a:defRPr/>
            </a:pPr>
            <a:r>
              <a:rPr lang="ja-JP" altLang="en-US"/>
              <a:t>私</a:t>
            </a:r>
            <a:r>
              <a:rPr lang="ja-JP" altLang="en-US" smtClean="0"/>
              <a:t>にとって重要なことは何だろうか？</a:t>
            </a:r>
            <a:endParaRPr lang="en-US" altLang="ja-JP" smtClean="0"/>
          </a:p>
          <a:p>
            <a:pPr>
              <a:spcBef>
                <a:spcPts val="1200"/>
              </a:spcBef>
              <a:defRPr/>
            </a:pPr>
            <a:r>
              <a:rPr lang="ja-JP" altLang="en-US"/>
              <a:t>何</a:t>
            </a:r>
            <a:r>
              <a:rPr lang="ja-JP" altLang="en-US" smtClean="0"/>
              <a:t>をしているときが一番楽しい？</a:t>
            </a:r>
            <a:endParaRPr lang="en-US" altLang="ja-JP" smtClean="0"/>
          </a:p>
          <a:p>
            <a:pPr>
              <a:spcBef>
                <a:spcPts val="1200"/>
              </a:spcBef>
              <a:defRPr/>
            </a:pPr>
            <a:r>
              <a:rPr lang="ja-JP" altLang="en-US" smtClean="0"/>
              <a:t>これだけは耐えられないと思うことは？</a:t>
            </a:r>
            <a:endParaRPr lang="en-US" altLang="ja-JP" smtClean="0"/>
          </a:p>
          <a:p>
            <a:pPr>
              <a:spcBef>
                <a:spcPts val="1200"/>
              </a:spcBef>
              <a:defRPr/>
            </a:pPr>
            <a:r>
              <a:rPr lang="ja-JP" altLang="en-US" smtClean="0"/>
              <a:t>それでも何もなかったら大学の勉強に集中する</a:t>
            </a:r>
            <a:endParaRPr lang="en-US" altLang="ja-JP" smtClean="0"/>
          </a:p>
          <a:p>
            <a:pPr>
              <a:spcBef>
                <a:spcPts val="1200"/>
              </a:spcBef>
              <a:defRPr/>
            </a:pPr>
            <a:r>
              <a:rPr lang="ja-JP" altLang="en-US" smtClean="0"/>
              <a:t>あるいは何事も</a:t>
            </a:r>
            <a:r>
              <a:rPr lang="ja-JP" altLang="en-US" u="sng" smtClean="0">
                <a:solidFill>
                  <a:srgbClr val="FF0000"/>
                </a:solidFill>
              </a:rPr>
              <a:t>試しだと思って</a:t>
            </a:r>
            <a:r>
              <a:rPr lang="ja-JP" altLang="en-US" smtClean="0"/>
              <a:t>なんでもやる</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38840225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a:t>少</a:t>
            </a:r>
            <a:r>
              <a:rPr lang="ja-JP" altLang="en-US" smtClean="0"/>
              <a:t>しでも興味が出てきたら</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a:t>ただし，アルバイトやアルコール・薬物・ギャンブル</a:t>
            </a:r>
            <a:r>
              <a:rPr lang="ja-JP" altLang="en-US"/>
              <a:t>・</a:t>
            </a:r>
            <a:r>
              <a:rPr lang="ja-JP" altLang="en-US" smtClean="0"/>
              <a:t>ネットなどの依存対象は除きます</a:t>
            </a:r>
            <a:endParaRPr lang="en-US" altLang="ja-JP" smtClean="0"/>
          </a:p>
          <a:p>
            <a:pPr>
              <a:spcBef>
                <a:spcPts val="1200"/>
              </a:spcBef>
              <a:defRPr/>
            </a:pPr>
            <a:r>
              <a:rPr lang="ja-JP" altLang="en-US" smtClean="0"/>
              <a:t>あなたが将来３０歳あるいは老人になって</a:t>
            </a:r>
            <a:r>
              <a:rPr lang="ja-JP" altLang="en-US" u="sng" smtClean="0">
                <a:solidFill>
                  <a:srgbClr val="FF0000"/>
                </a:solidFill>
              </a:rPr>
              <a:t>そのことをやって幸せだ</a:t>
            </a:r>
            <a:r>
              <a:rPr lang="ja-JP" altLang="en-US" smtClean="0"/>
              <a:t>につながると思うこと</a:t>
            </a:r>
            <a:endParaRPr lang="en-US" altLang="ja-JP" smtClean="0"/>
          </a:p>
          <a:p>
            <a:pPr>
              <a:spcBef>
                <a:spcPts val="1200"/>
              </a:spcBef>
              <a:defRPr/>
            </a:pPr>
            <a:r>
              <a:rPr lang="ja-JP" altLang="en-US"/>
              <a:t>少</a:t>
            </a:r>
            <a:r>
              <a:rPr lang="ja-JP" altLang="en-US" smtClean="0"/>
              <a:t>しでも興味が出てくる対象があったら忘れない</a:t>
            </a:r>
            <a:endParaRPr lang="en-US" altLang="ja-JP" smtClean="0"/>
          </a:p>
          <a:p>
            <a:pPr>
              <a:spcBef>
                <a:spcPts val="1200"/>
              </a:spcBef>
              <a:defRPr/>
            </a:pPr>
            <a:r>
              <a:rPr lang="ja-JP" altLang="en-US" smtClean="0"/>
              <a:t>そのことを本を読んだり，図書館で調べてみる</a:t>
            </a:r>
            <a:endParaRPr lang="en-US" altLang="ja-JP" smtClean="0"/>
          </a:p>
          <a:p>
            <a:pPr>
              <a:spcBef>
                <a:spcPts val="1200"/>
              </a:spcBef>
              <a:defRPr/>
            </a:pPr>
            <a:r>
              <a:rPr lang="ja-JP" altLang="en-US"/>
              <a:t>興味</a:t>
            </a:r>
            <a:r>
              <a:rPr lang="ja-JP" altLang="en-US" smtClean="0"/>
              <a:t>をさらに深める活動を行ってみる</a:t>
            </a:r>
            <a:endParaRPr lang="en-US" altLang="ja-JP" smtClean="0"/>
          </a:p>
          <a:p>
            <a:pPr>
              <a:spcBef>
                <a:spcPts val="1200"/>
              </a:spcBef>
              <a:defRPr/>
            </a:pPr>
            <a:r>
              <a:rPr lang="ja-JP" altLang="en-US"/>
              <a:t>大人</a:t>
            </a:r>
            <a:r>
              <a:rPr lang="ja-JP" altLang="en-US" smtClean="0"/>
              <a:t>や関連する人に話を聞いてみる</a:t>
            </a:r>
            <a:endParaRPr lang="en-US" altLang="ja-JP" smtClean="0"/>
          </a:p>
          <a:p>
            <a:pPr>
              <a:spcBef>
                <a:spcPts val="1200"/>
              </a:spcBef>
              <a:defRPr/>
            </a:pPr>
            <a:r>
              <a:rPr lang="ja-JP" altLang="en-US" smtClean="0"/>
              <a:t>友達にそのことについて話してみる</a:t>
            </a:r>
            <a:endParaRPr lang="en-US" altLang="ja-JP" smtClean="0"/>
          </a:p>
          <a:p>
            <a:pPr>
              <a:spcBef>
                <a:spcPts val="1200"/>
              </a:spcBef>
              <a:defRPr/>
            </a:pPr>
            <a:r>
              <a:rPr lang="ja-JP" altLang="en-US"/>
              <a:t>両親</a:t>
            </a:r>
            <a:r>
              <a:rPr lang="ja-JP" altLang="en-US" smtClean="0"/>
              <a:t>にそのことを話してみる</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2827955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9000000" cy="1778000"/>
          </a:xfrm>
        </p:spPr>
        <p:txBody>
          <a:bodyPr/>
          <a:lstStyle/>
          <a:p>
            <a:r>
              <a:rPr lang="ja-JP" altLang="en-US" smtClean="0"/>
              <a:t>究極の</a:t>
            </a:r>
            <a:r>
              <a:rPr lang="ja-JP" altLang="en-US" smtClean="0"/>
              <a:t>目標</a:t>
            </a:r>
            <a:r>
              <a:rPr lang="ja-JP" altLang="en-US" smtClean="0"/>
              <a:t>を適える方法</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５つの究極</a:t>
            </a:r>
            <a:r>
              <a:rPr lang="ja-JP" altLang="en-US" smtClean="0"/>
              <a:t>の</a:t>
            </a:r>
            <a:r>
              <a:rPr lang="ja-JP" altLang="en-US" smtClean="0"/>
              <a:t>目標</a:t>
            </a:r>
            <a:r>
              <a:rPr lang="ja-JP" altLang="en-US" smtClean="0"/>
              <a:t>に集中する</a:t>
            </a:r>
            <a:endParaRPr lang="en-US" altLang="ja-JP" smtClean="0"/>
          </a:p>
          <a:p>
            <a:pPr>
              <a:spcBef>
                <a:spcPts val="1200"/>
              </a:spcBef>
              <a:defRPr/>
            </a:pPr>
            <a:r>
              <a:rPr lang="en-US" altLang="ja-JP"/>
              <a:t>20</a:t>
            </a:r>
            <a:r>
              <a:rPr lang="ja-JP" altLang="en-US"/>
              <a:t>個</a:t>
            </a:r>
            <a:r>
              <a:rPr lang="ja-JP" altLang="en-US" smtClean="0"/>
              <a:t>の願望は捨て去るほど５つに集中</a:t>
            </a:r>
            <a:endParaRPr lang="en-US" altLang="ja-JP" smtClean="0"/>
          </a:p>
          <a:p>
            <a:pPr>
              <a:spcBef>
                <a:spcPts val="1200"/>
              </a:spcBef>
              <a:defRPr/>
            </a:pPr>
            <a:r>
              <a:rPr lang="ja-JP" altLang="en-US" smtClean="0"/>
              <a:t>目標を変えずに</a:t>
            </a:r>
            <a:r>
              <a:rPr lang="ja-JP" altLang="en-US" u="sng" smtClean="0">
                <a:solidFill>
                  <a:srgbClr val="FF0000"/>
                </a:solidFill>
              </a:rPr>
              <a:t>粘り強く</a:t>
            </a:r>
            <a:r>
              <a:rPr lang="ja-JP" altLang="en-US" smtClean="0"/>
              <a:t>行う</a:t>
            </a:r>
            <a:endParaRPr lang="en-US" altLang="ja-JP" smtClean="0"/>
          </a:p>
          <a:p>
            <a:pPr>
              <a:spcBef>
                <a:spcPts val="1200"/>
              </a:spcBef>
              <a:defRPr/>
            </a:pPr>
            <a:r>
              <a:rPr lang="ja-JP" altLang="en-US" smtClean="0"/>
              <a:t>あとは中期や短期の目標に従って</a:t>
            </a:r>
            <a:r>
              <a:rPr lang="ja-JP" altLang="en-US" u="sng" smtClean="0">
                <a:solidFill>
                  <a:srgbClr val="FF0000"/>
                </a:solidFill>
              </a:rPr>
              <a:t>厳しい練習</a:t>
            </a:r>
            <a:endParaRPr lang="en-US" altLang="ja-JP" u="sng" smtClean="0">
              <a:solidFill>
                <a:srgbClr val="FF0000"/>
              </a:solidFill>
            </a:endParaRPr>
          </a:p>
          <a:p>
            <a:pPr marL="514350" indent="-514350">
              <a:spcBef>
                <a:spcPts val="1200"/>
              </a:spcBef>
              <a:buFont typeface="+mj-lt"/>
              <a:buAutoNum type="arabicPeriod"/>
              <a:defRPr/>
            </a:pPr>
            <a:r>
              <a:rPr lang="ja-JP" altLang="en-US"/>
              <a:t>訓練</a:t>
            </a:r>
            <a:r>
              <a:rPr lang="ja-JP" altLang="en-US" smtClean="0"/>
              <a:t>は高めの目標を設定する</a:t>
            </a:r>
            <a:endParaRPr lang="en-US" altLang="ja-JP" smtClean="0"/>
          </a:p>
          <a:p>
            <a:pPr marL="514350" indent="-514350">
              <a:spcBef>
                <a:spcPts val="1200"/>
              </a:spcBef>
              <a:buFont typeface="+mj-lt"/>
              <a:buAutoNum type="arabicPeriod"/>
              <a:defRPr/>
            </a:pPr>
            <a:r>
              <a:rPr lang="ja-JP" altLang="en-US" smtClean="0"/>
              <a:t>しっかりと集中して努力を惜しまない</a:t>
            </a:r>
            <a:endParaRPr lang="en-US" altLang="ja-JP" smtClean="0"/>
          </a:p>
          <a:p>
            <a:pPr marL="514350" indent="-514350">
              <a:spcBef>
                <a:spcPts val="1200"/>
              </a:spcBef>
              <a:buFont typeface="+mj-lt"/>
              <a:buAutoNum type="arabicPeriod"/>
              <a:defRPr/>
            </a:pPr>
            <a:r>
              <a:rPr lang="ja-JP" altLang="en-US"/>
              <a:t>改善</a:t>
            </a:r>
            <a:r>
              <a:rPr lang="ja-JP" altLang="en-US" smtClean="0"/>
              <a:t>すべき点が分かったら何度も繰り返す</a:t>
            </a:r>
            <a:endParaRPr lang="en-US" altLang="ja-JP" smtClean="0"/>
          </a:p>
          <a:p>
            <a:pPr>
              <a:spcBef>
                <a:spcPts val="1200"/>
              </a:spcBef>
              <a:defRPr/>
            </a:pPr>
            <a:r>
              <a:rPr lang="ja-JP" altLang="en-US" smtClean="0"/>
              <a:t>長さよりもどれだけ集中したかが重要</a:t>
            </a:r>
            <a:endParaRPr lang="en-US" altLang="ja-JP" smtClean="0"/>
          </a:p>
          <a:p>
            <a:pPr>
              <a:spcBef>
                <a:spcPts val="1200"/>
              </a:spcBef>
              <a:defRPr/>
            </a:pPr>
            <a:r>
              <a:rPr lang="ja-JP" altLang="en-US" smtClean="0"/>
              <a:t>問 具体的な目標に対しどんな訓練を行うか考える</a:t>
            </a:r>
            <a:endParaRPr lang="en-US" altLang="ja-JP" smtClean="0"/>
          </a:p>
          <a:p>
            <a:pPr>
              <a:spcBef>
                <a:spcPts val="1200"/>
              </a:spcBef>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50137822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第５章 資料の読み方</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文章を「書くこと」と「読むこと」</a:t>
            </a:r>
            <a:endParaRPr lang="en-US" altLang="ja-JP" smtClean="0"/>
          </a:p>
          <a:p>
            <a:pPr>
              <a:spcBef>
                <a:spcPts val="1200"/>
              </a:spcBef>
              <a:defRPr/>
            </a:pPr>
            <a:r>
              <a:rPr lang="ja-JP" altLang="en-US"/>
              <a:t>実際</a:t>
            </a:r>
            <a:r>
              <a:rPr lang="ja-JP" altLang="en-US" smtClean="0"/>
              <a:t>に文の内容を読んでみる</a:t>
            </a:r>
            <a:endParaRPr lang="en-US" altLang="ja-JP" smtClean="0"/>
          </a:p>
          <a:p>
            <a:pPr>
              <a:spcBef>
                <a:spcPts val="1200"/>
              </a:spcBef>
              <a:defRPr/>
            </a:pPr>
            <a:r>
              <a:rPr lang="ja-JP" altLang="en-US"/>
              <a:t>文章</a:t>
            </a:r>
            <a:r>
              <a:rPr lang="ja-JP" altLang="en-US" smtClean="0"/>
              <a:t>の「内容」とは</a:t>
            </a:r>
            <a:endParaRPr lang="en-US" altLang="ja-JP" smtClean="0"/>
          </a:p>
          <a:p>
            <a:pPr>
              <a:spcBef>
                <a:spcPts val="1200"/>
              </a:spcBef>
              <a:defRPr/>
            </a:pPr>
            <a:r>
              <a:rPr lang="ja-JP" altLang="en-US" smtClean="0"/>
              <a:t>「主張」と「理由」</a:t>
            </a:r>
            <a:endParaRPr lang="en-US" altLang="ja-JP" smtClean="0"/>
          </a:p>
          <a:p>
            <a:pPr>
              <a:spcBef>
                <a:spcPts val="1200"/>
              </a:spcBef>
              <a:defRPr/>
            </a:pPr>
            <a:r>
              <a:rPr lang="ja-JP" altLang="en-US"/>
              <a:t>パラグラフ</a:t>
            </a:r>
            <a:r>
              <a:rPr lang="ja-JP" altLang="en-US" smtClean="0"/>
              <a:t>の構成</a:t>
            </a:r>
            <a:endParaRPr lang="en-US" altLang="ja-JP" smtClean="0"/>
          </a:p>
          <a:p>
            <a:pPr>
              <a:spcBef>
                <a:spcPts val="1200"/>
              </a:spcBef>
              <a:defRPr/>
            </a:pPr>
            <a:r>
              <a:rPr lang="ja-JP" altLang="en-US"/>
              <a:t>段落</a:t>
            </a:r>
            <a:r>
              <a:rPr lang="ja-JP" altLang="en-US" smtClean="0"/>
              <a:t>とパラグラフ</a:t>
            </a:r>
            <a:endParaRPr lang="en-US" altLang="ja-JP" smtClean="0"/>
          </a:p>
          <a:p>
            <a:pPr>
              <a:lnSpc>
                <a:spcPct val="130000"/>
              </a:lnSpc>
              <a:defRPr/>
            </a:pPr>
            <a:r>
              <a:rPr lang="ja-JP" altLang="en-US" smtClean="0"/>
              <a:t>パラグラフ・リーディング</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10379181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8244000" cy="1778000"/>
          </a:xfrm>
        </p:spPr>
        <p:txBody>
          <a:bodyPr/>
          <a:lstStyle/>
          <a:p>
            <a:r>
              <a:rPr lang="ja-JP" altLang="en-US" smtClean="0"/>
              <a:t>第６章 要約の仕方</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spcBef>
                <a:spcPts val="1200"/>
              </a:spcBef>
              <a:defRPr/>
            </a:pPr>
            <a:r>
              <a:rPr lang="ja-JP" altLang="en-US" smtClean="0"/>
              <a:t>文章をまとめる技能の重要性</a:t>
            </a:r>
            <a:endParaRPr lang="en-US" altLang="ja-JP" smtClean="0"/>
          </a:p>
          <a:p>
            <a:pPr>
              <a:spcBef>
                <a:spcPts val="1200"/>
              </a:spcBef>
              <a:defRPr/>
            </a:pPr>
            <a:r>
              <a:rPr lang="ja-JP" altLang="en-US" smtClean="0"/>
              <a:t>「分をまとめること」と「文字の丸写し」</a:t>
            </a:r>
            <a:endParaRPr lang="en-US" altLang="ja-JP" smtClean="0"/>
          </a:p>
          <a:p>
            <a:pPr>
              <a:spcBef>
                <a:spcPts val="1200"/>
              </a:spcBef>
              <a:defRPr/>
            </a:pPr>
            <a:r>
              <a:rPr lang="ja-JP" altLang="en-US" smtClean="0"/>
              <a:t>「主題」を見つける</a:t>
            </a:r>
            <a:endParaRPr lang="en-US" altLang="ja-JP" smtClean="0"/>
          </a:p>
          <a:p>
            <a:pPr>
              <a:spcBef>
                <a:spcPts val="1200"/>
              </a:spcBef>
              <a:defRPr/>
            </a:pPr>
            <a:r>
              <a:rPr lang="ja-JP" altLang="en-US" smtClean="0"/>
              <a:t>「主張」や「理由」を含むパラグラフ</a:t>
            </a:r>
            <a:endParaRPr lang="en-US" altLang="ja-JP" smtClean="0"/>
          </a:p>
          <a:p>
            <a:pPr>
              <a:spcBef>
                <a:spcPts val="1200"/>
              </a:spcBef>
              <a:defRPr/>
            </a:pPr>
            <a:r>
              <a:rPr lang="ja-JP" altLang="en-US" smtClean="0"/>
              <a:t>「著者の主張」を探す</a:t>
            </a:r>
            <a:endParaRPr lang="en-US" altLang="ja-JP" smtClean="0"/>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286263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2020/7/14</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8</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欲望</a:t>
            </a:r>
            <a:r>
              <a:rPr lang="ja-JP" altLang="en-US" smtClean="0"/>
              <a:t>が見つからなかったら自問自答しよう</a:t>
            </a:r>
            <a:endParaRPr lang="en-US" altLang="ja-JP" smtClean="0"/>
          </a:p>
          <a:p>
            <a:pPr>
              <a:lnSpc>
                <a:spcPct val="130000"/>
              </a:lnSpc>
              <a:defRPr/>
            </a:pPr>
            <a:r>
              <a:rPr lang="ja-JP" altLang="en-US"/>
              <a:t>少</a:t>
            </a:r>
            <a:r>
              <a:rPr lang="ja-JP" altLang="en-US" smtClean="0"/>
              <a:t>しでも興味がでてきたら</a:t>
            </a:r>
            <a:endParaRPr lang="en-US" altLang="ja-JP" smtClean="0"/>
          </a:p>
          <a:p>
            <a:pPr>
              <a:lnSpc>
                <a:spcPct val="130000"/>
              </a:lnSpc>
              <a:defRPr/>
            </a:pPr>
            <a:r>
              <a:rPr lang="ja-JP" altLang="en-US" smtClean="0"/>
              <a:t>究極の目標の達成方法</a:t>
            </a:r>
            <a:endParaRPr lang="en-US" altLang="ja-JP" smtClean="0"/>
          </a:p>
          <a:p>
            <a:pPr>
              <a:lnSpc>
                <a:spcPct val="130000"/>
              </a:lnSpc>
              <a:defRPr/>
            </a:pPr>
            <a:r>
              <a:rPr lang="ja-JP" altLang="en-US" smtClean="0"/>
              <a:t>厳しい訓練</a:t>
            </a:r>
            <a:endParaRPr lang="en-US" altLang="ja-JP" smtClean="0"/>
          </a:p>
          <a:p>
            <a:pPr>
              <a:lnSpc>
                <a:spcPct val="130000"/>
              </a:lnSpc>
              <a:defRPr/>
            </a:pPr>
            <a:r>
              <a:rPr lang="ja-JP" altLang="en-US"/>
              <a:t>資料</a:t>
            </a:r>
            <a:r>
              <a:rPr lang="ja-JP" altLang="en-US" smtClean="0"/>
              <a:t>の読み方</a:t>
            </a:r>
            <a:endParaRPr lang="en-US" altLang="ja-JP" smtClean="0"/>
          </a:p>
          <a:p>
            <a:pPr>
              <a:lnSpc>
                <a:spcPct val="130000"/>
              </a:lnSpc>
              <a:defRPr/>
            </a:pPr>
            <a:r>
              <a:rPr lang="ja-JP" altLang="en-US"/>
              <a:t>要約</a:t>
            </a:r>
            <a:r>
              <a:rPr lang="ja-JP" altLang="en-US" smtClean="0"/>
              <a:t>の仕方</a:t>
            </a: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286996830"/>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9D9D5794B8B604FBAAB702E58065B2A" ma:contentTypeVersion="2" ma:contentTypeDescription="新しいドキュメントを作成します。" ma:contentTypeScope="" ma:versionID="14e00d281b2ed2268f77ea2eb5b5f9f3">
  <xsd:schema xmlns:xsd="http://www.w3.org/2001/XMLSchema" xmlns:xs="http://www.w3.org/2001/XMLSchema" xmlns:p="http://schemas.microsoft.com/office/2006/metadata/properties" xmlns:ns2="96066d16-05cd-4ba3-a019-11eff8d81ce6" targetNamespace="http://schemas.microsoft.com/office/2006/metadata/properties" ma:root="true" ma:fieldsID="96b78ecb0342882ca53cf3a98abfd0e3" ns2:_="">
    <xsd:import namespace="96066d16-05cd-4ba3-a019-11eff8d81ce6"/>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66d16-05cd-4ba3-a019-11eff8d81c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729A790-4EA1-4869-A833-DA6065001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66d16-05cd-4ba3-a019-11eff8d81c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30B754-0C98-416D-82CB-289C695E3E7F}">
  <ds:schemaRefs>
    <ds:schemaRef ds:uri="http://schemas.microsoft.com/sharepoint/v3/contenttype/forms"/>
  </ds:schemaRefs>
</ds:datastoreItem>
</file>

<file path=customXml/itemProps3.xml><?xml version="1.0" encoding="utf-8"?>
<ds:datastoreItem xmlns:ds="http://schemas.openxmlformats.org/officeDocument/2006/customXml" ds:itemID="{8050C91F-5959-4DF0-A911-5E7D992D3891}">
  <ds:schemaRefs>
    <ds:schemaRef ds:uri="http://purl.org/dc/elements/1.1/"/>
    <ds:schemaRef ds:uri="http://schemas.microsoft.com/office/2006/metadata/properties"/>
    <ds:schemaRef ds:uri="96066d16-05cd-4ba3-a019-11eff8d81ce6"/>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13270</TotalTime>
  <Words>630</Words>
  <Application>Microsoft Office PowerPoint</Application>
  <PresentationFormat>ユーザー設定</PresentationFormat>
  <Paragraphs>102</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(8)資料の読み方</vt:lpstr>
      <vt:lpstr>講義の進め方．使い方</vt:lpstr>
      <vt:lpstr>自分の欲望が分からない人へ</vt:lpstr>
      <vt:lpstr>少しでも興味が出てきたら</vt:lpstr>
      <vt:lpstr>究極の目標を適える方法</vt:lpstr>
      <vt:lpstr>第５章 資料の読み方</vt:lpstr>
      <vt:lpstr>第６章 要約の仕方</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577</cp:revision>
  <cp:lastPrinted>2017-04-12T01:17:40Z</cp:lastPrinted>
  <dcterms:created xsi:type="dcterms:W3CDTF">2004-05-06T09:28:21Z</dcterms:created>
  <dcterms:modified xsi:type="dcterms:W3CDTF">2020-07-11T14:46:07Z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0x010100D9D9D5794B8B604FBAAB702E58065B2A</vt:lpwstr>
  </property>
</Properties>
</file>