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4"/>
  </p:notesMasterIdLst>
  <p:handoutMasterIdLst>
    <p:handoutMasterId r:id="rId15"/>
  </p:handoutMasterIdLst>
  <p:sldIdLst>
    <p:sldId id="413" r:id="rId6"/>
    <p:sldId id="474" r:id="rId7"/>
    <p:sldId id="514" r:id="rId8"/>
    <p:sldId id="516" r:id="rId9"/>
    <p:sldId id="517" r:id="rId10"/>
    <p:sldId id="508" r:id="rId11"/>
    <p:sldId id="506" r:id="rId12"/>
    <p:sldId id="487" r:id="rId13"/>
  </p:sldIdLst>
  <p:sldSz cx="10160000" cy="7620000"/>
  <p:notesSz cx="6735763" cy="9866313"/>
  <p:custDataLst>
    <p:tags r:id="rId16"/>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9" autoAdjust="0"/>
    <p:restoredTop sz="94600" autoAdjust="0"/>
  </p:normalViewPr>
  <p:slideViewPr>
    <p:cSldViewPr>
      <p:cViewPr>
        <p:scale>
          <a:sx n="56" d="100"/>
          <a:sy n="56" d="100"/>
        </p:scale>
        <p:origin x="988" y="48"/>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9</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2020/7/21</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2020/7/21</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5229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80991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89306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7377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53590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9</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8</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2020/7/21</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9</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9</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2020/7/21</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9</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2020/7/21</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9</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(9)</a:t>
            </a:r>
            <a:r>
              <a:rPr lang="ja-JP" altLang="en-US" sz="3200" smtClean="0"/>
              <a:t>資料収集の方法</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smtClean="0"/>
              <a:t>21</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a:t>
            </a:r>
            <a:r>
              <a:rPr kumimoji="1" lang="ja-JP" altLang="en-US" sz="2800" smtClean="0"/>
              <a:t>は</a:t>
            </a:r>
            <a:r>
              <a:rPr kumimoji="1" lang="en-US" altLang="ja-JP" sz="2800" u="sng" smtClean="0">
                <a:solidFill>
                  <a:srgbClr val="FF0000"/>
                </a:solidFill>
              </a:rPr>
              <a:t>bb</a:t>
            </a:r>
            <a:r>
              <a:rPr kumimoji="1" lang="ja-JP" altLang="en-US" sz="2800" u="sng" smtClean="0">
                <a:solidFill>
                  <a:srgbClr val="FF0000"/>
                </a:solidFill>
              </a:rPr>
              <a:t>に統一する</a:t>
            </a:r>
            <a:r>
              <a:rPr kumimoji="1" lang="ja-JP" altLang="en-US" sz="2800" smtClean="0"/>
              <a:t>ことにしました．</a:t>
            </a:r>
            <a:r>
              <a:rPr kumimoji="1" lang="en-US" altLang="ja-JP" sz="2800" smtClean="0"/>
              <a:t>teams</a:t>
            </a:r>
            <a:r>
              <a:rPr kumimoji="1" lang="ja-JP" altLang="en-US" sz="2800" smtClean="0"/>
              <a:t>で受講している学生は今度から</a:t>
            </a:r>
            <a:r>
              <a:rPr kumimoji="1" lang="en-US" altLang="ja-JP" sz="2800" smtClean="0"/>
              <a:t>bb</a:t>
            </a:r>
            <a:r>
              <a:rPr kumimoji="1" lang="ja-JP" altLang="en-US" sz="2800" smtClean="0"/>
              <a:t>で課題を提出してください．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欲望を探す</a:t>
            </a:r>
            <a:endParaRPr lang="ja-JP" altLang="en-US" smtClean="0"/>
          </a:p>
        </p:txBody>
      </p:sp>
      <p:sp>
        <p:nvSpPr>
          <p:cNvPr id="180227" name="Rectangle 3"/>
          <p:cNvSpPr>
            <a:spLocks noGrp="1" noChangeArrowheads="1"/>
          </p:cNvSpPr>
          <p:nvPr>
            <p:ph type="body" idx="1"/>
          </p:nvPr>
        </p:nvSpPr>
        <p:spPr>
          <a:xfrm>
            <a:off x="566936" y="1145704"/>
            <a:ext cx="9612000" cy="5940425"/>
          </a:xfrm>
        </p:spPr>
        <p:txBody>
          <a:bodyPr/>
          <a:lstStyle/>
          <a:p>
            <a:pPr>
              <a:spcBef>
                <a:spcPts val="1200"/>
              </a:spcBef>
              <a:defRPr/>
            </a:pPr>
            <a:r>
              <a:rPr lang="ja-JP" altLang="en-US" smtClean="0"/>
              <a:t>究極の目標・夢がない人は次を考えてみる</a:t>
            </a:r>
            <a:endParaRPr lang="en-US" altLang="ja-JP" smtClean="0"/>
          </a:p>
          <a:p>
            <a:pPr marL="514350" indent="-514350">
              <a:spcBef>
                <a:spcPts val="1200"/>
              </a:spcBef>
              <a:buFont typeface="+mj-lt"/>
              <a:buAutoNum type="arabicPeriod"/>
              <a:defRPr/>
            </a:pPr>
            <a:r>
              <a:rPr lang="ja-JP" altLang="en-US" smtClean="0"/>
              <a:t>自分の人生を自分の意思で進めたい</a:t>
            </a:r>
            <a:endParaRPr lang="en-US" altLang="ja-JP" smtClean="0"/>
          </a:p>
          <a:p>
            <a:pPr>
              <a:spcBef>
                <a:spcPts val="1200"/>
              </a:spcBef>
              <a:defRPr/>
            </a:pPr>
            <a:r>
              <a:rPr lang="ja-JP" altLang="en-US"/>
              <a:t>親や友人の影響で盲目的に目標を定めてない</a:t>
            </a:r>
            <a:r>
              <a:rPr lang="ja-JP" altLang="en-US" smtClean="0"/>
              <a:t>か</a:t>
            </a:r>
            <a:endParaRPr lang="en-US" altLang="ja-JP"/>
          </a:p>
          <a:p>
            <a:pPr>
              <a:spcBef>
                <a:spcPts val="1200"/>
              </a:spcBef>
              <a:defRPr/>
            </a:pPr>
            <a:r>
              <a:rPr lang="ja-JP" altLang="en-US" smtClean="0"/>
              <a:t>納得</a:t>
            </a:r>
            <a:r>
              <a:rPr lang="ja-JP" altLang="en-US"/>
              <a:t>して他者から新しい情報を得るのは</a:t>
            </a:r>
            <a:r>
              <a:rPr lang="ja-JP" altLang="en-US" smtClean="0"/>
              <a:t>良い</a:t>
            </a:r>
            <a:endParaRPr lang="en-US" altLang="ja-JP" smtClean="0"/>
          </a:p>
          <a:p>
            <a:pPr>
              <a:spcBef>
                <a:spcPts val="1200"/>
              </a:spcBef>
              <a:defRPr/>
            </a:pPr>
            <a:r>
              <a:rPr lang="ja-JP" altLang="en-US" smtClean="0"/>
              <a:t>自分の道が分かって歩み始めたら，</a:t>
            </a:r>
            <a:r>
              <a:rPr lang="ja-JP" altLang="en-US" u="sng" smtClean="0">
                <a:solidFill>
                  <a:srgbClr val="FF0000"/>
                </a:solidFill>
              </a:rPr>
              <a:t>夢を理解してくれる人</a:t>
            </a:r>
            <a:r>
              <a:rPr lang="ja-JP" altLang="en-US" smtClean="0"/>
              <a:t>と</a:t>
            </a:r>
            <a:endParaRPr lang="en-US" altLang="ja-JP" smtClean="0"/>
          </a:p>
          <a:p>
            <a:pPr marL="514350" indent="-514350">
              <a:spcBef>
                <a:spcPts val="1200"/>
              </a:spcBef>
              <a:buFont typeface="+mj-lt"/>
              <a:buAutoNum type="arabicPeriod" startAt="2"/>
              <a:defRPr/>
            </a:pPr>
            <a:r>
              <a:rPr lang="ja-JP" altLang="en-US" smtClean="0"/>
              <a:t>家族や友人と確かな絆を作りたい</a:t>
            </a:r>
            <a:endParaRPr lang="en-US" altLang="ja-JP" smtClean="0"/>
          </a:p>
          <a:p>
            <a:pPr marL="514350" indent="-514350">
              <a:spcBef>
                <a:spcPts val="1200"/>
              </a:spcBef>
              <a:buFont typeface="+mj-lt"/>
              <a:buAutoNum type="arabicPeriod" startAt="2"/>
              <a:defRPr/>
            </a:pPr>
            <a:r>
              <a:rPr lang="ja-JP" altLang="en-US" smtClean="0"/>
              <a:t>周囲に影響力をもっていると感じたい</a:t>
            </a:r>
            <a:endParaRPr lang="en-US" altLang="ja-JP" smtClean="0"/>
          </a:p>
          <a:p>
            <a:pPr>
              <a:spcBef>
                <a:spcPts val="1200"/>
              </a:spcBef>
              <a:defRPr/>
            </a:pPr>
            <a:r>
              <a:rPr lang="ja-JP" altLang="en-US" smtClean="0"/>
              <a:t>この</a:t>
            </a:r>
            <a:r>
              <a:rPr lang="en-US" altLang="ja-JP" smtClean="0"/>
              <a:t>3</a:t>
            </a:r>
            <a:r>
              <a:rPr lang="ja-JP" altLang="en-US" smtClean="0"/>
              <a:t>点，</a:t>
            </a:r>
            <a:r>
              <a:rPr lang="ja-JP" altLang="en-US" u="sng" smtClean="0">
                <a:solidFill>
                  <a:srgbClr val="FF0000"/>
                </a:solidFill>
              </a:rPr>
              <a:t>自律性</a:t>
            </a:r>
            <a:r>
              <a:rPr lang="ja-JP" altLang="en-US" smtClean="0"/>
              <a:t>，</a:t>
            </a:r>
            <a:r>
              <a:rPr lang="ja-JP" altLang="en-US" u="sng" smtClean="0">
                <a:solidFill>
                  <a:srgbClr val="FF0000"/>
                </a:solidFill>
              </a:rPr>
              <a:t>関係性</a:t>
            </a:r>
            <a:r>
              <a:rPr lang="ja-JP" altLang="en-US" smtClean="0"/>
              <a:t>，</a:t>
            </a:r>
            <a:r>
              <a:rPr lang="ja-JP" altLang="en-US" u="sng" smtClean="0">
                <a:solidFill>
                  <a:srgbClr val="FF0000"/>
                </a:solidFill>
              </a:rPr>
              <a:t>有能性</a:t>
            </a:r>
            <a:r>
              <a:rPr lang="ja-JP" altLang="en-US" smtClean="0"/>
              <a:t>を中心に検討</a:t>
            </a:r>
            <a:endParaRPr lang="en-US" altLang="ja-JP" smtClean="0"/>
          </a:p>
          <a:p>
            <a:pPr marL="514350" indent="-514350">
              <a:spcBef>
                <a:spcPts val="1200"/>
              </a:spcBef>
              <a:buFont typeface="+mj-lt"/>
              <a:buAutoNum type="arabicPeriod" startAt="2"/>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6492395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ふさわしい短期目標</a:t>
            </a:r>
            <a:endParaRPr lang="ja-JP" altLang="en-US" smtClean="0"/>
          </a:p>
        </p:txBody>
      </p:sp>
      <p:sp>
        <p:nvSpPr>
          <p:cNvPr id="180227" name="Rectangle 3"/>
          <p:cNvSpPr>
            <a:spLocks noGrp="1" noChangeArrowheads="1"/>
          </p:cNvSpPr>
          <p:nvPr>
            <p:ph type="body" idx="1"/>
          </p:nvPr>
        </p:nvSpPr>
        <p:spPr>
          <a:xfrm>
            <a:off x="255464" y="1073696"/>
            <a:ext cx="9612000" cy="6336704"/>
          </a:xfrm>
        </p:spPr>
        <p:txBody>
          <a:bodyPr/>
          <a:lstStyle/>
          <a:p>
            <a:pPr>
              <a:spcBef>
                <a:spcPts val="1200"/>
              </a:spcBef>
              <a:defRPr/>
            </a:pPr>
            <a:r>
              <a:rPr lang="ja-JP" altLang="en-US" smtClean="0"/>
              <a:t>夢</a:t>
            </a:r>
            <a:r>
              <a:rPr lang="ja-JP" altLang="en-US" smtClean="0"/>
              <a:t>ができたら短期的な</a:t>
            </a:r>
            <a:r>
              <a:rPr lang="ja-JP" altLang="en-US" smtClean="0"/>
              <a:t>目標と実施方法を定める</a:t>
            </a:r>
            <a:endParaRPr lang="en-US" altLang="ja-JP" smtClean="0"/>
          </a:p>
          <a:p>
            <a:pPr marL="514350" indent="-514350">
              <a:spcBef>
                <a:spcPts val="1200"/>
              </a:spcBef>
              <a:buFont typeface="+mj-lt"/>
              <a:buAutoNum type="arabicPeriod"/>
              <a:defRPr/>
            </a:pPr>
            <a:r>
              <a:rPr lang="ja-JP" altLang="en-US" smtClean="0"/>
              <a:t>手が届きそうな</a:t>
            </a:r>
            <a:r>
              <a:rPr lang="ja-JP" altLang="en-US" u="sng" smtClean="0">
                <a:solidFill>
                  <a:srgbClr val="FF0000"/>
                </a:solidFill>
              </a:rPr>
              <a:t>魅力的な</a:t>
            </a:r>
            <a:r>
              <a:rPr lang="ja-JP" altLang="en-US" smtClean="0"/>
              <a:t>目標</a:t>
            </a:r>
            <a:endParaRPr lang="en-US" altLang="ja-JP" smtClean="0"/>
          </a:p>
          <a:p>
            <a:pPr marL="514350" indent="-514350">
              <a:spcBef>
                <a:spcPts val="1200"/>
              </a:spcBef>
              <a:buFont typeface="+mj-lt"/>
              <a:buAutoNum type="arabicPeriod"/>
              <a:defRPr/>
            </a:pPr>
            <a:r>
              <a:rPr lang="ja-JP" altLang="en-US" smtClean="0"/>
              <a:t>自分を</a:t>
            </a:r>
            <a:r>
              <a:rPr lang="ja-JP" altLang="en-US" u="sng" smtClean="0">
                <a:solidFill>
                  <a:srgbClr val="FF0000"/>
                </a:solidFill>
              </a:rPr>
              <a:t>たまに褒める</a:t>
            </a:r>
            <a:endParaRPr lang="en-US" altLang="ja-JP" u="sng" smtClean="0">
              <a:solidFill>
                <a:srgbClr val="FF0000"/>
              </a:solidFill>
            </a:endParaRPr>
          </a:p>
          <a:p>
            <a:pPr marL="514350" indent="-514350">
              <a:spcBef>
                <a:spcPts val="1200"/>
              </a:spcBef>
              <a:buFont typeface="+mj-lt"/>
              <a:buAutoNum type="arabicPeriod"/>
              <a:defRPr/>
            </a:pPr>
            <a:r>
              <a:rPr lang="ja-JP" altLang="en-US" smtClean="0"/>
              <a:t>段階的に</a:t>
            </a:r>
            <a:r>
              <a:rPr lang="ja-JP" altLang="en-US" u="sng" smtClean="0">
                <a:solidFill>
                  <a:srgbClr val="FF0000"/>
                </a:solidFill>
              </a:rPr>
              <a:t>進歩し向上していく</a:t>
            </a:r>
            <a:r>
              <a:rPr lang="ja-JP" altLang="en-US" smtClean="0"/>
              <a:t>感覚が掴める</a:t>
            </a:r>
            <a:endParaRPr lang="en-US" altLang="ja-JP" smtClean="0"/>
          </a:p>
          <a:p>
            <a:pPr marL="514350" indent="-514350">
              <a:spcBef>
                <a:spcPts val="1200"/>
              </a:spcBef>
              <a:buFont typeface="+mj-lt"/>
              <a:buAutoNum type="arabicPeriod"/>
              <a:defRPr/>
            </a:pPr>
            <a:r>
              <a:rPr lang="ja-JP" altLang="en-US" smtClean="0"/>
              <a:t>徐々に</a:t>
            </a:r>
            <a:r>
              <a:rPr lang="ja-JP" altLang="en-US" u="sng" smtClean="0">
                <a:solidFill>
                  <a:srgbClr val="FF0000"/>
                </a:solidFill>
              </a:rPr>
              <a:t>難易度を増していく</a:t>
            </a:r>
            <a:r>
              <a:rPr lang="ja-JP" altLang="en-US" smtClean="0"/>
              <a:t>練習がある</a:t>
            </a:r>
            <a:endParaRPr lang="en-US" altLang="ja-JP" smtClean="0"/>
          </a:p>
          <a:p>
            <a:pPr marL="514350" indent="-514350">
              <a:spcBef>
                <a:spcPts val="1200"/>
              </a:spcBef>
              <a:buFont typeface="+mj-lt"/>
              <a:buAutoNum type="arabicPeriod"/>
              <a:defRPr/>
            </a:pPr>
            <a:r>
              <a:rPr lang="ja-JP" altLang="en-US" smtClean="0"/>
              <a:t>毎回完全に達成されない</a:t>
            </a:r>
            <a:r>
              <a:rPr lang="ja-JP" altLang="en-US" u="sng" smtClean="0">
                <a:solidFill>
                  <a:srgbClr val="FF0000"/>
                </a:solidFill>
              </a:rPr>
              <a:t>緊張感</a:t>
            </a:r>
            <a:r>
              <a:rPr lang="ja-JP" altLang="en-US" smtClean="0"/>
              <a:t>がある</a:t>
            </a:r>
            <a:endParaRPr lang="en-US" altLang="ja-JP" smtClean="0"/>
          </a:p>
          <a:p>
            <a:pPr marL="514350" indent="-514350">
              <a:spcBef>
                <a:spcPts val="1200"/>
              </a:spcBef>
              <a:buFont typeface="+mj-lt"/>
              <a:buAutoNum type="arabicPeriod"/>
              <a:defRPr/>
            </a:pPr>
            <a:r>
              <a:rPr lang="ja-JP" altLang="en-US" smtClean="0"/>
              <a:t>強い</a:t>
            </a:r>
            <a:r>
              <a:rPr lang="ja-JP" altLang="en-US" u="sng" smtClean="0">
                <a:solidFill>
                  <a:srgbClr val="FF0000"/>
                </a:solidFill>
              </a:rPr>
              <a:t>社会的な結びつき</a:t>
            </a:r>
            <a:r>
              <a:rPr lang="ja-JP" altLang="en-US" smtClean="0"/>
              <a:t>がある</a:t>
            </a:r>
            <a:endParaRPr lang="en-US" altLang="ja-JP" smtClean="0"/>
          </a:p>
          <a:p>
            <a:pPr>
              <a:spcBef>
                <a:spcPts val="1200"/>
              </a:spcBef>
              <a:defRPr/>
            </a:pPr>
            <a:r>
              <a:rPr lang="ja-JP" altLang="en-US" smtClean="0"/>
              <a:t>魅力ある目標</a:t>
            </a:r>
            <a:r>
              <a:rPr lang="ja-JP" altLang="en-US" smtClean="0"/>
              <a:t>，正のフィードバック，進歩の実感，難易度の高まり，クリフハンガー，社会的相互作用</a:t>
            </a:r>
            <a:endParaRPr lang="en-US" altLang="ja-JP" smtClean="0"/>
          </a:p>
          <a:p>
            <a:pPr marL="514350" indent="-514350">
              <a:spcBef>
                <a:spcPts val="1200"/>
              </a:spcBef>
              <a:buFont typeface="+mj-lt"/>
              <a:buAutoNum type="arabicPeriod" startAt="2"/>
              <a:defRPr/>
            </a:pPr>
            <a:endParaRPr lang="en-US" altLang="ja-JP" smtClean="0"/>
          </a:p>
        </p:txBody>
      </p:sp>
    </p:spTree>
    <p:extLst>
      <p:ext uri="{BB962C8B-B14F-4D97-AF65-F5344CB8AC3E}">
        <p14:creationId xmlns:p14="http://schemas.microsoft.com/office/powerpoint/2010/main" val="15249837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手軽な訓練・練習</a:t>
            </a:r>
          </a:p>
        </p:txBody>
      </p:sp>
      <p:sp>
        <p:nvSpPr>
          <p:cNvPr id="180227" name="Rectangle 3"/>
          <p:cNvSpPr>
            <a:spLocks noGrp="1" noChangeArrowheads="1"/>
          </p:cNvSpPr>
          <p:nvPr>
            <p:ph type="body" idx="1"/>
          </p:nvPr>
        </p:nvSpPr>
        <p:spPr>
          <a:xfrm>
            <a:off x="566936" y="1145704"/>
            <a:ext cx="9612000" cy="5940425"/>
          </a:xfrm>
        </p:spPr>
        <p:txBody>
          <a:bodyPr/>
          <a:lstStyle/>
          <a:p>
            <a:pPr>
              <a:spcBef>
                <a:spcPts val="1200"/>
              </a:spcBef>
              <a:defRPr/>
            </a:pPr>
            <a:r>
              <a:rPr lang="ja-JP" altLang="en-US"/>
              <a:t>自分の行動を</a:t>
            </a:r>
            <a:r>
              <a:rPr lang="ja-JP" altLang="en-US" u="sng" smtClean="0">
                <a:solidFill>
                  <a:srgbClr val="FF0000"/>
                </a:solidFill>
              </a:rPr>
              <a:t>習慣づける</a:t>
            </a:r>
            <a:r>
              <a:rPr lang="en-US" altLang="ja-JP" smtClean="0"/>
              <a:t>6</a:t>
            </a:r>
            <a:r>
              <a:rPr lang="ja-JP" altLang="en-US" smtClean="0"/>
              <a:t>つのポイントをもった練習・訓練はどの程度にすればよいのか？</a:t>
            </a:r>
            <a:endParaRPr lang="en-US" altLang="ja-JP" smtClean="0"/>
          </a:p>
          <a:p>
            <a:pPr>
              <a:spcBef>
                <a:spcPts val="1200"/>
              </a:spcBef>
              <a:defRPr/>
            </a:pPr>
            <a:r>
              <a:rPr lang="ja-JP" altLang="en-US" u="sng" smtClean="0">
                <a:solidFill>
                  <a:srgbClr val="FF0000"/>
                </a:solidFill>
              </a:rPr>
              <a:t>気軽</a:t>
            </a:r>
            <a:r>
              <a:rPr lang="ja-JP" altLang="en-US" u="sng" smtClean="0">
                <a:solidFill>
                  <a:srgbClr val="FF0000"/>
                </a:solidFill>
              </a:rPr>
              <a:t>な</a:t>
            </a:r>
            <a:r>
              <a:rPr lang="ja-JP" altLang="en-US" smtClean="0"/>
              <a:t>練習を</a:t>
            </a:r>
            <a:r>
              <a:rPr lang="ja-JP" altLang="en-US" smtClean="0"/>
              <a:t>考え出し，</a:t>
            </a:r>
            <a:r>
              <a:rPr lang="ja-JP" altLang="en-US" u="sng" smtClean="0">
                <a:solidFill>
                  <a:srgbClr val="FF0000"/>
                </a:solidFill>
              </a:rPr>
              <a:t>やりたく</a:t>
            </a:r>
            <a:r>
              <a:rPr lang="ja-JP" altLang="en-US" u="sng">
                <a:solidFill>
                  <a:srgbClr val="FF0000"/>
                </a:solidFill>
              </a:rPr>
              <a:t>なる練習</a:t>
            </a:r>
            <a:r>
              <a:rPr lang="ja-JP" altLang="en-US"/>
              <a:t>は？</a:t>
            </a:r>
            <a:endParaRPr lang="en-US" altLang="ja-JP" smtClean="0"/>
          </a:p>
          <a:p>
            <a:pPr>
              <a:spcBef>
                <a:spcPts val="1200"/>
              </a:spcBef>
              <a:defRPr/>
            </a:pPr>
            <a:r>
              <a:rPr lang="ja-JP" altLang="en-US" smtClean="0"/>
              <a:t>今行っている</a:t>
            </a:r>
            <a:r>
              <a:rPr lang="ja-JP" altLang="en-US" u="sng" smtClean="0">
                <a:solidFill>
                  <a:srgbClr val="FF0000"/>
                </a:solidFill>
              </a:rPr>
              <a:t>時間</a:t>
            </a:r>
            <a:r>
              <a:rPr lang="ja-JP" altLang="en-US" u="sng">
                <a:solidFill>
                  <a:srgbClr val="FF0000"/>
                </a:solidFill>
              </a:rPr>
              <a:t>つぶし</a:t>
            </a:r>
            <a:r>
              <a:rPr lang="ja-JP" altLang="en-US" smtClean="0"/>
              <a:t>に代わるもの</a:t>
            </a:r>
            <a:endParaRPr lang="en-US" altLang="ja-JP" smtClean="0"/>
          </a:p>
          <a:p>
            <a:pPr>
              <a:spcBef>
                <a:spcPts val="1200"/>
              </a:spcBef>
              <a:defRPr/>
            </a:pPr>
            <a:r>
              <a:rPr lang="ja-JP" altLang="en-US" smtClean="0"/>
              <a:t>やるべきとこ，あるいはテキストを設定</a:t>
            </a:r>
            <a:endParaRPr lang="en-US" altLang="ja-JP" smtClean="0"/>
          </a:p>
          <a:p>
            <a:pPr>
              <a:spcBef>
                <a:spcPts val="1200"/>
              </a:spcBef>
              <a:defRPr/>
            </a:pPr>
            <a:r>
              <a:rPr lang="ja-JP" altLang="en-US" smtClean="0"/>
              <a:t>毎日（毎週）定期的に行えるものを考える場所</a:t>
            </a:r>
            <a:endParaRPr lang="en-US" altLang="ja-JP" smtClean="0"/>
          </a:p>
          <a:p>
            <a:pPr>
              <a:spcBef>
                <a:spcPts val="1200"/>
              </a:spcBef>
              <a:defRPr/>
            </a:pPr>
            <a:r>
              <a:rPr lang="ja-JP" altLang="en-US" smtClean="0"/>
              <a:t>この</a:t>
            </a:r>
            <a:r>
              <a:rPr lang="en-US" altLang="ja-JP" smtClean="0"/>
              <a:t>3</a:t>
            </a:r>
            <a:r>
              <a:rPr lang="ja-JP" altLang="en-US" smtClean="0"/>
              <a:t>点，</a:t>
            </a:r>
            <a:r>
              <a:rPr lang="ja-JP" altLang="en-US" u="sng" smtClean="0">
                <a:solidFill>
                  <a:srgbClr val="FF0000"/>
                </a:solidFill>
              </a:rPr>
              <a:t>目標と向上</a:t>
            </a:r>
            <a:r>
              <a:rPr lang="ja-JP" altLang="en-US" smtClean="0"/>
              <a:t>，</a:t>
            </a:r>
            <a:r>
              <a:rPr lang="ja-JP" altLang="en-US" u="sng" smtClean="0">
                <a:solidFill>
                  <a:srgbClr val="FF0000"/>
                </a:solidFill>
              </a:rPr>
              <a:t>気軽</a:t>
            </a:r>
            <a:r>
              <a:rPr lang="ja-JP" altLang="en-US" u="sng">
                <a:solidFill>
                  <a:srgbClr val="FF0000"/>
                </a:solidFill>
              </a:rPr>
              <a:t>さ</a:t>
            </a:r>
            <a:r>
              <a:rPr lang="ja-JP" altLang="en-US" smtClean="0"/>
              <a:t>，</a:t>
            </a:r>
            <a:r>
              <a:rPr lang="ja-JP" altLang="en-US" u="sng" smtClean="0">
                <a:solidFill>
                  <a:srgbClr val="FF0000"/>
                </a:solidFill>
              </a:rPr>
              <a:t>定期性</a:t>
            </a:r>
            <a:r>
              <a:rPr lang="ja-JP" altLang="en-US" smtClean="0"/>
              <a:t>を中心に短期的な目標を考える</a:t>
            </a:r>
            <a:endParaRPr lang="en-US" altLang="ja-JP" smtClean="0"/>
          </a:p>
          <a:p>
            <a:pPr>
              <a:spcBef>
                <a:spcPts val="1200"/>
              </a:spcBef>
              <a:defRPr/>
            </a:pPr>
            <a:r>
              <a:rPr lang="ja-JP" altLang="en-US" smtClean="0"/>
              <a:t>問 </a:t>
            </a:r>
            <a:r>
              <a:rPr lang="ja-JP" altLang="en-US"/>
              <a:t>具体的な目標に対しどんな訓練を行うか</a:t>
            </a:r>
            <a:r>
              <a:rPr lang="ja-JP" altLang="en-US" smtClean="0"/>
              <a:t>考える</a:t>
            </a:r>
            <a:endParaRPr lang="en-US" altLang="ja-JP" smtClean="0"/>
          </a:p>
          <a:p>
            <a:pPr marL="514350" indent="-514350">
              <a:spcBef>
                <a:spcPts val="1200"/>
              </a:spcBef>
              <a:buFont typeface="+mj-lt"/>
              <a:buAutoNum type="arabicPeriod" startAt="2"/>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1540771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7</a:t>
            </a:r>
            <a:r>
              <a:rPr lang="ja-JP" altLang="en-US" smtClean="0"/>
              <a:t>章 資料収集の方法</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重要性，独自性，創造性</a:t>
            </a:r>
            <a:endParaRPr lang="en-US" altLang="ja-JP" smtClean="0"/>
          </a:p>
          <a:p>
            <a:pPr>
              <a:spcBef>
                <a:spcPts val="1200"/>
              </a:spcBef>
              <a:defRPr/>
            </a:pPr>
            <a:r>
              <a:rPr lang="ja-JP" altLang="en-US" smtClean="0"/>
              <a:t>インターネットの活用</a:t>
            </a:r>
            <a:endParaRPr lang="en-US" altLang="ja-JP" smtClean="0"/>
          </a:p>
          <a:p>
            <a:pPr>
              <a:spcBef>
                <a:spcPts val="1200"/>
              </a:spcBef>
              <a:defRPr/>
            </a:pPr>
            <a:r>
              <a:rPr lang="ja-JP" altLang="en-US" smtClean="0"/>
              <a:t>インターネット情報の落とし穴</a:t>
            </a:r>
            <a:endParaRPr lang="en-US" altLang="ja-JP" smtClean="0"/>
          </a:p>
          <a:p>
            <a:pPr>
              <a:spcBef>
                <a:spcPts val="1200"/>
              </a:spcBef>
              <a:defRPr/>
            </a:pPr>
            <a:r>
              <a:rPr lang="ja-JP" altLang="en-US" smtClean="0"/>
              <a:t>一次資料と二次資料</a:t>
            </a:r>
            <a:endParaRPr lang="en-US" altLang="ja-JP" smtClean="0"/>
          </a:p>
          <a:p>
            <a:pPr>
              <a:lnSpc>
                <a:spcPct val="130000"/>
              </a:lnSpc>
              <a:defRPr/>
            </a:pPr>
            <a:r>
              <a:rPr lang="ja-JP" altLang="en-US" smtClean="0"/>
              <a:t>資料整理</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379181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8</a:t>
            </a:r>
            <a:r>
              <a:rPr lang="ja-JP" altLang="en-US" smtClean="0"/>
              <a:t>章 図書館の利用</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図書館の種類</a:t>
            </a:r>
            <a:endParaRPr lang="en-US" altLang="ja-JP" smtClean="0"/>
          </a:p>
          <a:p>
            <a:pPr>
              <a:spcBef>
                <a:spcPts val="1200"/>
              </a:spcBef>
              <a:defRPr/>
            </a:pPr>
            <a:r>
              <a:rPr lang="ja-JP" altLang="en-US" smtClean="0"/>
              <a:t>図書館の使い方</a:t>
            </a:r>
            <a:endParaRPr lang="en-US" altLang="ja-JP" smtClean="0"/>
          </a:p>
          <a:p>
            <a:pPr>
              <a:spcBef>
                <a:spcPts val="1200"/>
              </a:spcBef>
              <a:defRPr/>
            </a:pPr>
            <a:r>
              <a:rPr lang="ja-JP" altLang="en-US" smtClean="0"/>
              <a:t>図書館での注意事項</a:t>
            </a:r>
            <a:endParaRPr lang="en-US" altLang="ja-JP" smtClean="0"/>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286263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9</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欲望が</a:t>
            </a:r>
            <a:r>
              <a:rPr lang="ja-JP" altLang="en-US" smtClean="0"/>
              <a:t>見つからなかったら自律性から考えてみる</a:t>
            </a:r>
            <a:endParaRPr lang="en-US" altLang="ja-JP" smtClean="0"/>
          </a:p>
          <a:p>
            <a:pPr>
              <a:lnSpc>
                <a:spcPct val="130000"/>
              </a:lnSpc>
              <a:defRPr/>
            </a:pPr>
            <a:r>
              <a:rPr lang="ja-JP" altLang="en-US" smtClean="0"/>
              <a:t>ふさわしい短期的な目標</a:t>
            </a:r>
            <a:endParaRPr lang="en-US" altLang="ja-JP" smtClean="0"/>
          </a:p>
          <a:p>
            <a:pPr>
              <a:lnSpc>
                <a:spcPct val="130000"/>
              </a:lnSpc>
              <a:defRPr/>
            </a:pPr>
            <a:r>
              <a:rPr lang="ja-JP" altLang="en-US" smtClean="0"/>
              <a:t>手軽な練習・訓練</a:t>
            </a:r>
            <a:endParaRPr lang="en-US" altLang="ja-JP" smtClean="0"/>
          </a:p>
          <a:p>
            <a:pPr>
              <a:lnSpc>
                <a:spcPct val="130000"/>
              </a:lnSpc>
              <a:defRPr/>
            </a:pPr>
            <a:r>
              <a:rPr lang="ja-JP" altLang="en-US" smtClean="0"/>
              <a:t>資料収集の方法</a:t>
            </a:r>
            <a:endParaRPr lang="en-US" altLang="ja-JP" smtClean="0"/>
          </a:p>
          <a:p>
            <a:pPr>
              <a:lnSpc>
                <a:spcPct val="130000"/>
              </a:lnSpc>
              <a:defRPr/>
            </a:pPr>
            <a:r>
              <a:rPr lang="ja-JP" altLang="en-US" smtClean="0"/>
              <a:t>図書館の利用法</a:t>
            </a:r>
            <a:endParaRPr lang="en-US" altLang="ja-JP" smtClean="0"/>
          </a:p>
          <a:p>
            <a:pPr>
              <a:lnSpc>
                <a:spcPct val="130000"/>
              </a:lnSpc>
              <a:defRPr/>
            </a:pP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50C91F-5959-4DF0-A911-5E7D992D3891}">
  <ds:schemaRefs>
    <ds:schemaRef ds:uri="http://purl.org/dc/elements/1.1/"/>
    <ds:schemaRef ds:uri="http://schemas.microsoft.com/office/2006/metadata/properties"/>
    <ds:schemaRef ds:uri="96066d16-05cd-4ba3-a019-11eff8d81ce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30B754-0C98-416D-82CB-289C695E3E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13776</TotalTime>
  <Words>566</Words>
  <Application>Microsoft Office PowerPoint</Application>
  <PresentationFormat>ユーザー設定</PresentationFormat>
  <Paragraphs>94</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(9)資料収集の方法</vt:lpstr>
      <vt:lpstr>講義の進め方．使い方</vt:lpstr>
      <vt:lpstr>欲望を探す</vt:lpstr>
      <vt:lpstr>ふさわしい短期目標</vt:lpstr>
      <vt:lpstr>手軽な訓練・練習</vt:lpstr>
      <vt:lpstr>第7章 資料収集の方法</vt:lpstr>
      <vt:lpstr>第8章 図書館の利用</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599</cp:revision>
  <cp:lastPrinted>2017-04-12T01:17:40Z</cp:lastPrinted>
  <dcterms:created xsi:type="dcterms:W3CDTF">2004-05-06T09:28:21Z</dcterms:created>
  <dcterms:modified xsi:type="dcterms:W3CDTF">2020-07-19T15:05:43Z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