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18"/>
  </p:notesMasterIdLst>
  <p:handoutMasterIdLst>
    <p:handoutMasterId r:id="rId19"/>
  </p:handoutMasterIdLst>
  <p:sldIdLst>
    <p:sldId id="413" r:id="rId6"/>
    <p:sldId id="474" r:id="rId7"/>
    <p:sldId id="514" r:id="rId8"/>
    <p:sldId id="519" r:id="rId9"/>
    <p:sldId id="520" r:id="rId10"/>
    <p:sldId id="516" r:id="rId11"/>
    <p:sldId id="517" r:id="rId12"/>
    <p:sldId id="521" r:id="rId13"/>
    <p:sldId id="508" r:id="rId14"/>
    <p:sldId id="506" r:id="rId15"/>
    <p:sldId id="518" r:id="rId16"/>
    <p:sldId id="487" r:id="rId17"/>
  </p:sldIdLst>
  <p:sldSz cx="10160000" cy="7620000"/>
  <p:notesSz cx="6735763" cy="9866313"/>
  <p:custDataLst>
    <p:tags r:id="rId20"/>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3"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9" autoAdjust="0"/>
    <p:restoredTop sz="94600" autoAdjust="0"/>
  </p:normalViewPr>
  <p:slideViewPr>
    <p:cSldViewPr>
      <p:cViewPr varScale="1">
        <p:scale>
          <a:sx n="56" d="100"/>
          <a:sy n="56" d="100"/>
        </p:scale>
        <p:origin x="988" y="48"/>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10</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2020/7/28</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2020/7/28</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11</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277353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12</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0157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3</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52293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187840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79857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6</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809915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7</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893068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8</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65025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9</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47377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10</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10</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53590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2020/7/28</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10</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10</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10</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2020/7/28</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10</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2020/7/28</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10</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(10)</a:t>
            </a:r>
            <a:r>
              <a:rPr lang="ja-JP" altLang="en-US" sz="3200" smtClean="0"/>
              <a:t>インターネットの活用</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7</a:t>
            </a:r>
            <a:r>
              <a:rPr lang="ja-JP" altLang="en-US" sz="3100" smtClean="0"/>
              <a:t>月</a:t>
            </a:r>
            <a:r>
              <a:rPr lang="en-US" altLang="ja-JP" sz="3100" smtClean="0"/>
              <a:t>28</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a:t>
            </a:r>
            <a:r>
              <a:rPr lang="en-US" altLang="ja-JP" smtClean="0"/>
              <a:t>10</a:t>
            </a:r>
            <a:r>
              <a:rPr lang="ja-JP" altLang="en-US" smtClean="0"/>
              <a:t>章 議論の仕方</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議論とはなにか</a:t>
            </a:r>
            <a:endParaRPr lang="en-US" altLang="ja-JP" smtClean="0"/>
          </a:p>
          <a:p>
            <a:pPr>
              <a:lnSpc>
                <a:spcPct val="130000"/>
              </a:lnSpc>
              <a:defRPr/>
            </a:pPr>
            <a:r>
              <a:rPr lang="ja-JP" altLang="en-US" smtClean="0"/>
              <a:t>主張と論拠の関係</a:t>
            </a:r>
            <a:endParaRPr lang="en-US" altLang="ja-JP" smtClean="0"/>
          </a:p>
          <a:p>
            <a:pPr>
              <a:lnSpc>
                <a:spcPct val="130000"/>
              </a:lnSpc>
              <a:defRPr/>
            </a:pPr>
            <a:r>
              <a:rPr lang="ja-JP" altLang="en-US" smtClean="0"/>
              <a:t>反論のポイント，適切な反論</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286263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a:t>
            </a:r>
            <a:r>
              <a:rPr lang="en-US" altLang="ja-JP" smtClean="0"/>
              <a:t>11</a:t>
            </a:r>
            <a:r>
              <a:rPr lang="ja-JP" altLang="en-US" smtClean="0"/>
              <a:t>章 論理のルール</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立論の仕方</a:t>
            </a:r>
            <a:endParaRPr lang="en-US" altLang="ja-JP" smtClean="0"/>
          </a:p>
          <a:p>
            <a:pPr lvl="1">
              <a:spcBef>
                <a:spcPts val="1200"/>
              </a:spcBef>
              <a:defRPr/>
            </a:pPr>
            <a:r>
              <a:rPr lang="ja-JP" altLang="en-US" smtClean="0"/>
              <a:t>対偶律，三段論法，前提，結論</a:t>
            </a:r>
            <a:endParaRPr lang="en-US" altLang="ja-JP" smtClean="0"/>
          </a:p>
          <a:p>
            <a:pPr>
              <a:spcBef>
                <a:spcPts val="1200"/>
              </a:spcBef>
              <a:defRPr/>
            </a:pPr>
            <a:r>
              <a:rPr lang="ja-JP" altLang="en-US" smtClean="0"/>
              <a:t>対偶律</a:t>
            </a:r>
            <a:endParaRPr lang="en-US" altLang="ja-JP" smtClean="0"/>
          </a:p>
          <a:p>
            <a:pPr>
              <a:spcBef>
                <a:spcPts val="1200"/>
              </a:spcBef>
              <a:defRPr/>
            </a:pPr>
            <a:r>
              <a:rPr lang="ja-JP" altLang="en-US" smtClean="0"/>
              <a:t>三段論法</a:t>
            </a:r>
            <a:endParaRPr lang="en-US" altLang="ja-JP" smtClean="0"/>
          </a:p>
          <a:p>
            <a:pPr>
              <a:spcBef>
                <a:spcPts val="1200"/>
              </a:spcBef>
              <a:defRPr/>
            </a:pPr>
            <a:r>
              <a:rPr lang="ja-JP" altLang="en-US" smtClean="0"/>
              <a:t>対偶律と三段論法の実戦練習</a:t>
            </a:r>
            <a:endParaRPr lang="en-US" altLang="ja-JP" smtClean="0"/>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23448023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spcBef>
                <a:spcPts val="1200"/>
              </a:spcBef>
              <a:defRPr/>
            </a:pPr>
            <a:r>
              <a:rPr lang="ja-JP" altLang="en-US" smtClean="0"/>
              <a:t>夢を持ち挑戦することは大切</a:t>
            </a:r>
            <a:endParaRPr lang="en-US" altLang="ja-JP" smtClean="0"/>
          </a:p>
          <a:p>
            <a:pPr>
              <a:spcBef>
                <a:spcPts val="1200"/>
              </a:spcBef>
              <a:defRPr/>
            </a:pPr>
            <a:r>
              <a:rPr lang="ja-JP" altLang="en-US" smtClean="0"/>
              <a:t>夢を持つ自分を信じよう</a:t>
            </a:r>
            <a:endParaRPr lang="en-US" altLang="ja-JP" smtClean="0"/>
          </a:p>
          <a:p>
            <a:pPr>
              <a:spcBef>
                <a:spcPts val="1200"/>
              </a:spcBef>
              <a:defRPr/>
            </a:pPr>
            <a:r>
              <a:rPr lang="ja-JP" altLang="en-US" smtClean="0"/>
              <a:t>夢の邪魔になる友人は捨てよう</a:t>
            </a:r>
            <a:endParaRPr lang="en-US" altLang="ja-JP" smtClean="0"/>
          </a:p>
          <a:p>
            <a:pPr>
              <a:spcBef>
                <a:spcPts val="1200"/>
              </a:spcBef>
              <a:defRPr/>
            </a:pPr>
            <a:r>
              <a:rPr lang="ja-JP" altLang="en-US" smtClean="0"/>
              <a:t>目標は達成できると信念をもつ努力をする</a:t>
            </a:r>
            <a:endParaRPr lang="en-US" altLang="ja-JP" smtClean="0"/>
          </a:p>
          <a:p>
            <a:pPr>
              <a:spcBef>
                <a:spcPts val="1200"/>
              </a:spcBef>
              <a:defRPr/>
            </a:pPr>
            <a:r>
              <a:rPr lang="ja-JP" altLang="en-US" smtClean="0"/>
              <a:t>大学で何を学び就職に結びつけるか</a:t>
            </a:r>
            <a:endParaRPr lang="en-US" altLang="ja-JP"/>
          </a:p>
          <a:p>
            <a:pPr>
              <a:spcBef>
                <a:spcPts val="1200"/>
              </a:spcBef>
              <a:defRPr/>
            </a:pPr>
            <a:r>
              <a:rPr lang="ja-JP" altLang="en-US" smtClean="0"/>
              <a:t>興味から好きな仕事や情熱の対象を見つける</a:t>
            </a:r>
            <a:endParaRPr lang="en-US" altLang="ja-JP"/>
          </a:p>
          <a:p>
            <a:pPr>
              <a:spcBef>
                <a:spcPts val="1200"/>
              </a:spcBef>
              <a:defRPr/>
            </a:pPr>
            <a:r>
              <a:rPr lang="ja-JP" altLang="en-US" smtClean="0"/>
              <a:t>インターネットの活用</a:t>
            </a:r>
            <a:endParaRPr lang="en-US" altLang="ja-JP" smtClean="0"/>
          </a:p>
          <a:p>
            <a:pPr>
              <a:spcBef>
                <a:spcPts val="1200"/>
              </a:spcBef>
              <a:defRPr/>
            </a:pPr>
            <a:r>
              <a:rPr lang="ja-JP" altLang="en-US" smtClean="0"/>
              <a:t>議論の仕方</a:t>
            </a:r>
            <a:endParaRPr lang="en-US" altLang="ja-JP" smtClean="0"/>
          </a:p>
          <a:p>
            <a:pPr>
              <a:spcBef>
                <a:spcPts val="1200"/>
              </a:spcBef>
              <a:defRPr/>
            </a:pPr>
            <a:r>
              <a:rPr lang="ja-JP" altLang="en-US" smtClean="0"/>
              <a:t>論理のルール</a:t>
            </a: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699683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a:t>
            </a:r>
            <a:r>
              <a:rPr kumimoji="1" lang="ja-JP" altLang="en-US" sz="2800" smtClean="0"/>
              <a:t>は</a:t>
            </a:r>
            <a:r>
              <a:rPr kumimoji="1" lang="en-US" altLang="ja-JP" sz="2800" u="sng" smtClean="0">
                <a:solidFill>
                  <a:srgbClr val="FF0000"/>
                </a:solidFill>
              </a:rPr>
              <a:t>bb</a:t>
            </a:r>
            <a:r>
              <a:rPr kumimoji="1" lang="ja-JP" altLang="en-US" sz="2800" u="sng" smtClean="0">
                <a:solidFill>
                  <a:srgbClr val="FF0000"/>
                </a:solidFill>
              </a:rPr>
              <a:t>に統一する</a:t>
            </a:r>
            <a:r>
              <a:rPr kumimoji="1" lang="ja-JP" altLang="en-US" sz="2800" smtClean="0"/>
              <a:t>ことにしました．</a:t>
            </a:r>
            <a:r>
              <a:rPr kumimoji="1" lang="en-US" altLang="ja-JP" sz="2800" smtClean="0"/>
              <a:t>teams</a:t>
            </a:r>
            <a:r>
              <a:rPr kumimoji="1" lang="ja-JP" altLang="en-US" sz="2800" smtClean="0"/>
              <a:t>で受講している学生は今度から</a:t>
            </a:r>
            <a:r>
              <a:rPr kumimoji="1" lang="en-US" altLang="ja-JP" sz="2800" smtClean="0"/>
              <a:t>bb</a:t>
            </a:r>
            <a:r>
              <a:rPr kumimoji="1" lang="ja-JP" altLang="en-US" sz="2800" smtClean="0"/>
              <a:t>で課題を提出してください．</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朝倉未来さんの言葉</a:t>
            </a:r>
          </a:p>
        </p:txBody>
      </p:sp>
      <p:sp>
        <p:nvSpPr>
          <p:cNvPr id="180227" name="Rectangle 3"/>
          <p:cNvSpPr>
            <a:spLocks noGrp="1" noChangeArrowheads="1"/>
          </p:cNvSpPr>
          <p:nvPr>
            <p:ph type="body" idx="1"/>
          </p:nvPr>
        </p:nvSpPr>
        <p:spPr>
          <a:xfrm>
            <a:off x="80000" y="1073696"/>
            <a:ext cx="10080000" cy="5940425"/>
          </a:xfrm>
        </p:spPr>
        <p:txBody>
          <a:bodyPr/>
          <a:lstStyle/>
          <a:p>
            <a:pPr>
              <a:spcBef>
                <a:spcPts val="1200"/>
              </a:spcBef>
              <a:defRPr/>
            </a:pPr>
            <a:r>
              <a:rPr lang="ja-JP" altLang="en-US" smtClean="0"/>
              <a:t>「夢を持ち，挑戦するということは非常に大事」</a:t>
            </a:r>
            <a:endParaRPr lang="en-US" altLang="ja-JP" smtClean="0"/>
          </a:p>
          <a:p>
            <a:pPr>
              <a:spcBef>
                <a:spcPts val="1200"/>
              </a:spcBef>
              <a:defRPr/>
            </a:pPr>
            <a:r>
              <a:rPr lang="ja-JP" altLang="en-US" smtClean="0"/>
              <a:t>「挑戦したいことがないなら夢のようなものを見つけるといい」「挑戦のない人生はつまらない」「何の変化もない，成長もない，悪い意味で思い通りの人生になってしまう」</a:t>
            </a:r>
            <a:endParaRPr lang="en-US" altLang="ja-JP" smtClean="0"/>
          </a:p>
          <a:p>
            <a:pPr>
              <a:spcBef>
                <a:spcPts val="1200"/>
              </a:spcBef>
              <a:defRPr/>
            </a:pPr>
            <a:r>
              <a:rPr lang="ja-JP" altLang="en-US" smtClean="0"/>
              <a:t>「失敗やミスがあったら，それを改善していけばいい」</a:t>
            </a:r>
            <a:endParaRPr lang="en-US" altLang="ja-JP" smtClean="0"/>
          </a:p>
          <a:p>
            <a:pPr>
              <a:spcBef>
                <a:spcPts val="1200"/>
              </a:spcBef>
              <a:defRPr/>
            </a:pPr>
            <a:r>
              <a:rPr lang="ja-JP" altLang="en-US" smtClean="0"/>
              <a:t>「やりたいことがないときはより広い世界をみてみる．そのような人はものを知らなすぎて，選択肢がなさすぎぎる．もっと色々なことを見聞きして，それを知ろうとすることがいい．旅をしてもよいし，読書や映画鑑賞でも構わない」</a:t>
            </a:r>
            <a:endParaRPr lang="en-US" altLang="ja-JP" smtClean="0"/>
          </a:p>
        </p:txBody>
      </p:sp>
    </p:spTree>
    <p:extLst>
      <p:ext uri="{BB962C8B-B14F-4D97-AF65-F5344CB8AC3E}">
        <p14:creationId xmlns:p14="http://schemas.microsoft.com/office/powerpoint/2010/main" val="164923952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68" name="Rectangle 2" hidden="1"/>
          <p:cNvSpPr>
            <a:spLocks noGrp="1" noChangeArrowheads="1"/>
          </p:cNvSpPr>
          <p:nvPr>
            <p:ph type="title"/>
          </p:nvPr>
        </p:nvSpPr>
        <p:spPr>
          <a:xfrm>
            <a:off x="762000" y="-269875"/>
            <a:ext cx="9000000" cy="1778000"/>
          </a:xfrm>
        </p:spPr>
        <p:txBody>
          <a:bodyPr/>
          <a:lstStyle/>
          <a:p>
            <a:r>
              <a:rPr lang="ja-JP" altLang="en-US" smtClean="0"/>
              <a:t>朝倉未来さんの言葉</a:t>
            </a:r>
            <a:r>
              <a:rPr lang="en-US" altLang="ja-JP" smtClean="0"/>
              <a:t>2</a:t>
            </a:r>
            <a:endParaRPr lang="ja-JP" altLang="en-US" smtClean="0"/>
          </a:p>
        </p:txBody>
      </p:sp>
      <p:sp>
        <p:nvSpPr>
          <p:cNvPr id="180227" name="Rectangle 3"/>
          <p:cNvSpPr>
            <a:spLocks noGrp="1" noChangeArrowheads="1"/>
          </p:cNvSpPr>
          <p:nvPr>
            <p:ph type="body" idx="1"/>
          </p:nvPr>
        </p:nvSpPr>
        <p:spPr>
          <a:xfrm>
            <a:off x="0" y="353616"/>
            <a:ext cx="9900000" cy="7056784"/>
          </a:xfrm>
        </p:spPr>
        <p:txBody>
          <a:bodyPr/>
          <a:lstStyle/>
          <a:p>
            <a:pPr>
              <a:spcBef>
                <a:spcPts val="1200"/>
              </a:spcBef>
              <a:defRPr/>
            </a:pPr>
            <a:r>
              <a:rPr lang="ja-JP" altLang="en-US" smtClean="0"/>
              <a:t>「</a:t>
            </a:r>
            <a:r>
              <a:rPr lang="ja-JP" altLang="en-US"/>
              <a:t>自分の目標を達成するためには専念することが大切です」「現実には色々と誘惑や邪魔がある」</a:t>
            </a:r>
            <a:endParaRPr lang="en-US" altLang="ja-JP"/>
          </a:p>
          <a:p>
            <a:pPr>
              <a:spcBef>
                <a:spcPts val="1200"/>
              </a:spcBef>
              <a:defRPr/>
            </a:pPr>
            <a:r>
              <a:rPr lang="ja-JP" altLang="en-US" smtClean="0"/>
              <a:t>「居酒屋で知らない人と同席したら，めちゃくちゃつまらないんですよね」</a:t>
            </a:r>
            <a:endParaRPr lang="en-US" altLang="ja-JP" smtClean="0"/>
          </a:p>
          <a:p>
            <a:pPr>
              <a:spcBef>
                <a:spcPts val="1200"/>
              </a:spcBef>
              <a:defRPr/>
            </a:pPr>
            <a:r>
              <a:rPr lang="ja-JP" altLang="en-US" smtClean="0"/>
              <a:t>「おまけに同席者に，自由に遊べなくてかわいそうというようなことを言われたりする」</a:t>
            </a:r>
            <a:endParaRPr lang="en-US" altLang="ja-JP" smtClean="0"/>
          </a:p>
          <a:p>
            <a:pPr>
              <a:spcBef>
                <a:spcPts val="1200"/>
              </a:spcBef>
              <a:defRPr/>
            </a:pPr>
            <a:r>
              <a:rPr lang="ja-JP" altLang="en-US" smtClean="0"/>
              <a:t>「どう考えてもかわいそうじゃないですよね」</a:t>
            </a:r>
            <a:endParaRPr lang="en-US" altLang="ja-JP" smtClean="0"/>
          </a:p>
          <a:p>
            <a:pPr>
              <a:spcBef>
                <a:spcPts val="1200"/>
              </a:spcBef>
              <a:defRPr/>
            </a:pPr>
            <a:r>
              <a:rPr lang="ja-JP" altLang="en-US" smtClean="0"/>
              <a:t>「むしろ僕の方こそ羨ましがるべきだろう」</a:t>
            </a:r>
            <a:endParaRPr lang="en-US" altLang="ja-JP" smtClean="0"/>
          </a:p>
          <a:p>
            <a:pPr>
              <a:spcBef>
                <a:spcPts val="1200"/>
              </a:spcBef>
              <a:defRPr/>
            </a:pPr>
            <a:r>
              <a:rPr lang="ja-JP" altLang="en-US" smtClean="0"/>
              <a:t>「しかし，成果を得られていない状態で頑張っている人からしたら，周囲の人が自由に飲んだり騒いだりして楽しんでいるのを羨ましく思ってしまう，っていうのはありえる」</a:t>
            </a:r>
            <a:endParaRPr lang="en-US" altLang="ja-JP" smtClean="0"/>
          </a:p>
          <a:p>
            <a:pPr>
              <a:spcBef>
                <a:spcPts val="1200"/>
              </a:spcBef>
              <a:defRPr/>
            </a:pPr>
            <a:r>
              <a:rPr lang="ja-JP" altLang="en-US" smtClean="0"/>
              <a:t>「ただ，それは夢を諦めさせる罠」</a:t>
            </a:r>
            <a:endParaRPr lang="en-US" altLang="ja-JP" smtClean="0"/>
          </a:p>
        </p:txBody>
      </p:sp>
    </p:spTree>
    <p:extLst>
      <p:ext uri="{BB962C8B-B14F-4D97-AF65-F5344CB8AC3E}">
        <p14:creationId xmlns:p14="http://schemas.microsoft.com/office/powerpoint/2010/main" val="76418740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68" name="Rectangle 2" hidden="1"/>
          <p:cNvSpPr>
            <a:spLocks noGrp="1" noChangeArrowheads="1"/>
          </p:cNvSpPr>
          <p:nvPr>
            <p:ph type="title"/>
          </p:nvPr>
        </p:nvSpPr>
        <p:spPr>
          <a:xfrm>
            <a:off x="762000" y="-269875"/>
            <a:ext cx="9000000" cy="1778000"/>
          </a:xfrm>
        </p:spPr>
        <p:txBody>
          <a:bodyPr/>
          <a:lstStyle/>
          <a:p>
            <a:r>
              <a:rPr lang="ja-JP" altLang="en-US" smtClean="0"/>
              <a:t>朝倉未来さんの言葉</a:t>
            </a:r>
            <a:r>
              <a:rPr lang="en-US" altLang="ja-JP" smtClean="0"/>
              <a:t>2</a:t>
            </a:r>
            <a:endParaRPr lang="ja-JP" altLang="en-US" smtClean="0"/>
          </a:p>
        </p:txBody>
      </p:sp>
      <p:sp>
        <p:nvSpPr>
          <p:cNvPr id="180227" name="Rectangle 3"/>
          <p:cNvSpPr>
            <a:spLocks noGrp="1" noChangeArrowheads="1"/>
          </p:cNvSpPr>
          <p:nvPr>
            <p:ph type="body" idx="1"/>
          </p:nvPr>
        </p:nvSpPr>
        <p:spPr>
          <a:xfrm>
            <a:off x="0" y="353616"/>
            <a:ext cx="9900000" cy="7056784"/>
          </a:xfrm>
        </p:spPr>
        <p:txBody>
          <a:bodyPr/>
          <a:lstStyle/>
          <a:p>
            <a:pPr>
              <a:spcBef>
                <a:spcPts val="1200"/>
              </a:spcBef>
              <a:defRPr/>
            </a:pPr>
            <a:r>
              <a:rPr lang="ja-JP" altLang="en-US" smtClean="0"/>
              <a:t>「本当に人から羨ましがられることをやっているのは自分なんだ，という風に信じてほしい」</a:t>
            </a:r>
            <a:endParaRPr lang="en-US" altLang="ja-JP" smtClean="0"/>
          </a:p>
          <a:p>
            <a:pPr>
              <a:spcBef>
                <a:spcPts val="1200"/>
              </a:spcBef>
              <a:defRPr/>
            </a:pPr>
            <a:r>
              <a:rPr lang="ja-JP" altLang="en-US" smtClean="0"/>
              <a:t>「息抜きのときに過ごす相手は，本当に大切な，一緒にいて楽しい仲間だけにするべき」</a:t>
            </a:r>
            <a:endParaRPr lang="en-US" altLang="ja-JP" smtClean="0"/>
          </a:p>
          <a:p>
            <a:pPr>
              <a:spcBef>
                <a:spcPts val="1200"/>
              </a:spcBef>
              <a:defRPr/>
            </a:pPr>
            <a:r>
              <a:rPr lang="ja-JP" altLang="en-US" smtClean="0"/>
              <a:t>「本当の仲間なら，頑張ってくれる姿を応援してくれるはずです」</a:t>
            </a:r>
            <a:endParaRPr lang="en-US" altLang="ja-JP" smtClean="0"/>
          </a:p>
          <a:p>
            <a:pPr>
              <a:spcBef>
                <a:spcPts val="1200"/>
              </a:spcBef>
              <a:defRPr/>
            </a:pPr>
            <a:r>
              <a:rPr lang="ja-JP" altLang="en-US" smtClean="0"/>
              <a:t>「そういう人だからこそ息抜きをすることができるんです」</a:t>
            </a:r>
            <a:endParaRPr lang="en-US" altLang="ja-JP" smtClean="0"/>
          </a:p>
          <a:p>
            <a:pPr>
              <a:spcBef>
                <a:spcPts val="1200"/>
              </a:spcBef>
              <a:defRPr/>
            </a:pPr>
            <a:r>
              <a:rPr lang="ja-JP" altLang="en-US" smtClean="0"/>
              <a:t>「夢の邪魔をする友達は，友達ではないので，捨ててしまっていいでしょう」</a:t>
            </a:r>
            <a:endParaRPr lang="en-US" altLang="ja-JP" smtClean="0"/>
          </a:p>
        </p:txBody>
      </p:sp>
    </p:spTree>
    <p:extLst>
      <p:ext uri="{BB962C8B-B14F-4D97-AF65-F5344CB8AC3E}">
        <p14:creationId xmlns:p14="http://schemas.microsoft.com/office/powerpoint/2010/main" val="11790214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朝倉未来さんの言葉のまとめ</a:t>
            </a:r>
          </a:p>
        </p:txBody>
      </p:sp>
      <p:sp>
        <p:nvSpPr>
          <p:cNvPr id="180227" name="Rectangle 3"/>
          <p:cNvSpPr>
            <a:spLocks noGrp="1" noChangeArrowheads="1"/>
          </p:cNvSpPr>
          <p:nvPr>
            <p:ph type="body" idx="1"/>
          </p:nvPr>
        </p:nvSpPr>
        <p:spPr>
          <a:xfrm>
            <a:off x="456000" y="1145704"/>
            <a:ext cx="9612000" cy="6336704"/>
          </a:xfrm>
        </p:spPr>
        <p:txBody>
          <a:bodyPr/>
          <a:lstStyle/>
          <a:p>
            <a:pPr marL="514350" indent="-514350">
              <a:spcBef>
                <a:spcPts val="1200"/>
              </a:spcBef>
              <a:buFont typeface="+mj-lt"/>
              <a:buAutoNum type="arabicPeriod"/>
              <a:defRPr/>
            </a:pPr>
            <a:r>
              <a:rPr lang="ja-JP" altLang="en-US" u="sng" smtClean="0">
                <a:solidFill>
                  <a:srgbClr val="FF0000"/>
                </a:solidFill>
              </a:rPr>
              <a:t>夢を持ち挑戦</a:t>
            </a:r>
            <a:r>
              <a:rPr lang="ja-JP" altLang="en-US" smtClean="0"/>
              <a:t>することはともて大事</a:t>
            </a:r>
            <a:endParaRPr lang="en-US" altLang="ja-JP" smtClean="0"/>
          </a:p>
          <a:p>
            <a:pPr marL="514350" indent="-514350">
              <a:spcBef>
                <a:spcPts val="1200"/>
              </a:spcBef>
              <a:buFont typeface="+mj-lt"/>
              <a:buAutoNum type="arabicPeriod"/>
              <a:defRPr/>
            </a:pPr>
            <a:r>
              <a:rPr lang="ja-JP" altLang="en-US" smtClean="0"/>
              <a:t>挑戦のない人生はつまらない</a:t>
            </a:r>
            <a:endParaRPr lang="en-US" altLang="ja-JP" smtClean="0"/>
          </a:p>
          <a:p>
            <a:pPr marL="514350" indent="-514350">
              <a:spcBef>
                <a:spcPts val="1200"/>
              </a:spcBef>
              <a:buFont typeface="+mj-lt"/>
              <a:buAutoNum type="arabicPeriod"/>
              <a:defRPr/>
            </a:pPr>
            <a:r>
              <a:rPr lang="ja-JP" altLang="en-US" smtClean="0"/>
              <a:t>やりたいことがない人は</a:t>
            </a:r>
            <a:r>
              <a:rPr lang="ja-JP" altLang="en-US" u="sng" smtClean="0">
                <a:solidFill>
                  <a:srgbClr val="FF0000"/>
                </a:solidFill>
              </a:rPr>
              <a:t>沢山のことを見聞</a:t>
            </a:r>
            <a:r>
              <a:rPr lang="ja-JP" altLang="en-US" smtClean="0"/>
              <a:t>する</a:t>
            </a:r>
            <a:endParaRPr lang="en-US" altLang="ja-JP" smtClean="0"/>
          </a:p>
          <a:p>
            <a:pPr marL="514350" indent="-514350">
              <a:spcBef>
                <a:spcPts val="1200"/>
              </a:spcBef>
              <a:buFont typeface="+mj-lt"/>
              <a:buAutoNum type="arabicPeriod"/>
              <a:defRPr/>
            </a:pPr>
            <a:r>
              <a:rPr lang="ja-JP" altLang="en-US" smtClean="0"/>
              <a:t>目標</a:t>
            </a:r>
            <a:r>
              <a:rPr lang="ja-JP" altLang="en-US"/>
              <a:t>を達成するためには</a:t>
            </a:r>
            <a:r>
              <a:rPr lang="ja-JP" altLang="en-US" u="sng">
                <a:solidFill>
                  <a:srgbClr val="FF0000"/>
                </a:solidFill>
              </a:rPr>
              <a:t>専念することが</a:t>
            </a:r>
            <a:r>
              <a:rPr lang="ja-JP" altLang="en-US" u="sng" smtClean="0">
                <a:solidFill>
                  <a:srgbClr val="FF0000"/>
                </a:solidFill>
              </a:rPr>
              <a:t>大切</a:t>
            </a:r>
            <a:endParaRPr lang="en-US" altLang="ja-JP" smtClean="0"/>
          </a:p>
          <a:p>
            <a:pPr marL="514350" indent="-514350">
              <a:spcBef>
                <a:spcPts val="1200"/>
              </a:spcBef>
              <a:buFont typeface="+mj-lt"/>
              <a:buAutoNum type="arabicPeriod"/>
              <a:defRPr/>
            </a:pPr>
            <a:r>
              <a:rPr lang="ja-JP" altLang="en-US" smtClean="0"/>
              <a:t>自由に遊んでいるのを羨ましがるのは夢</a:t>
            </a:r>
            <a:r>
              <a:rPr lang="ja-JP" altLang="en-US"/>
              <a:t>を諦めさせる</a:t>
            </a:r>
            <a:r>
              <a:rPr lang="ja-JP" altLang="en-US" smtClean="0"/>
              <a:t>罠です</a:t>
            </a:r>
            <a:endParaRPr lang="en-US" altLang="ja-JP" smtClean="0"/>
          </a:p>
          <a:p>
            <a:pPr marL="514350" indent="-514350">
              <a:spcBef>
                <a:spcPts val="1200"/>
              </a:spcBef>
              <a:buFont typeface="+mj-lt"/>
              <a:buAutoNum type="arabicPeriod"/>
              <a:defRPr/>
            </a:pPr>
            <a:r>
              <a:rPr lang="ja-JP" altLang="en-US" smtClean="0"/>
              <a:t>羨ましがられるのは</a:t>
            </a:r>
            <a:r>
              <a:rPr lang="ja-JP" altLang="en-US" u="sng" smtClean="0">
                <a:solidFill>
                  <a:srgbClr val="FF0000"/>
                </a:solidFill>
              </a:rPr>
              <a:t>自分という信念</a:t>
            </a:r>
            <a:r>
              <a:rPr lang="ja-JP" altLang="en-US" smtClean="0"/>
              <a:t>をもつ</a:t>
            </a:r>
            <a:endParaRPr lang="en-US" altLang="ja-JP" smtClean="0"/>
          </a:p>
          <a:p>
            <a:pPr marL="514350" indent="-514350">
              <a:spcBef>
                <a:spcPts val="1200"/>
              </a:spcBef>
              <a:buFont typeface="+mj-lt"/>
              <a:buAutoNum type="arabicPeriod"/>
              <a:defRPr/>
            </a:pPr>
            <a:r>
              <a:rPr lang="ja-JP" altLang="en-US"/>
              <a:t>夢の邪魔をする友達</a:t>
            </a:r>
            <a:r>
              <a:rPr lang="ja-JP" altLang="en-US" smtClean="0"/>
              <a:t>は捨てましょう</a:t>
            </a:r>
            <a:endParaRPr lang="en-US" altLang="ja-JP" smtClean="0"/>
          </a:p>
        </p:txBody>
      </p:sp>
    </p:spTree>
    <p:extLst>
      <p:ext uri="{BB962C8B-B14F-4D97-AF65-F5344CB8AC3E}">
        <p14:creationId xmlns:p14="http://schemas.microsoft.com/office/powerpoint/2010/main" val="1524983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究極の目標達成のための信念</a:t>
            </a:r>
          </a:p>
        </p:txBody>
      </p:sp>
      <p:sp>
        <p:nvSpPr>
          <p:cNvPr id="180227" name="Rectangle 3"/>
          <p:cNvSpPr>
            <a:spLocks noGrp="1" noChangeArrowheads="1"/>
          </p:cNvSpPr>
          <p:nvPr>
            <p:ph type="body" idx="1"/>
          </p:nvPr>
        </p:nvSpPr>
        <p:spPr>
          <a:xfrm>
            <a:off x="566936" y="1145704"/>
            <a:ext cx="9612000" cy="5940425"/>
          </a:xfrm>
        </p:spPr>
        <p:txBody>
          <a:bodyPr/>
          <a:lstStyle/>
          <a:p>
            <a:pPr>
              <a:spcBef>
                <a:spcPts val="1200"/>
              </a:spcBef>
              <a:defRPr/>
            </a:pPr>
            <a:r>
              <a:rPr lang="en-US" altLang="ja-JP"/>
              <a:t>5</a:t>
            </a:r>
            <a:r>
              <a:rPr lang="ja-JP" altLang="en-US"/>
              <a:t>つに絞った究極の目標に専心する</a:t>
            </a:r>
            <a:endParaRPr lang="en-US" altLang="ja-JP"/>
          </a:p>
          <a:p>
            <a:pPr>
              <a:spcBef>
                <a:spcPts val="1200"/>
              </a:spcBef>
              <a:defRPr/>
            </a:pPr>
            <a:r>
              <a:rPr lang="ja-JP" altLang="en-US"/>
              <a:t>気晴らしに</a:t>
            </a:r>
            <a:r>
              <a:rPr lang="en-US" altLang="ja-JP"/>
              <a:t>20</a:t>
            </a:r>
            <a:r>
              <a:rPr lang="ja-JP" altLang="en-US"/>
              <a:t>個の目標を行っても良い</a:t>
            </a:r>
            <a:endParaRPr lang="en-US" altLang="ja-JP"/>
          </a:p>
          <a:p>
            <a:pPr>
              <a:spcBef>
                <a:spcPts val="1200"/>
              </a:spcBef>
              <a:defRPr/>
            </a:pPr>
            <a:r>
              <a:rPr lang="ja-JP" altLang="en-US"/>
              <a:t>それ以外の特に依存対象はやらない</a:t>
            </a:r>
            <a:endParaRPr lang="en-US" altLang="ja-JP"/>
          </a:p>
          <a:p>
            <a:pPr>
              <a:spcBef>
                <a:spcPts val="1200"/>
              </a:spcBef>
              <a:defRPr/>
            </a:pPr>
            <a:r>
              <a:rPr lang="ja-JP" altLang="en-US" smtClean="0"/>
              <a:t>正しい</a:t>
            </a:r>
            <a:r>
              <a:rPr lang="ja-JP" altLang="en-US"/>
              <a:t>ことを信じる</a:t>
            </a:r>
            <a:r>
              <a:rPr lang="ja-JP" altLang="en-US" smtClean="0"/>
              <a:t>．それを疑う</a:t>
            </a:r>
            <a:r>
              <a:rPr lang="ja-JP" altLang="en-US"/>
              <a:t>ことを</a:t>
            </a:r>
            <a:r>
              <a:rPr lang="ja-JP" altLang="en-US" smtClean="0"/>
              <a:t>やめる</a:t>
            </a:r>
            <a:endParaRPr lang="en-US" altLang="ja-JP" smtClean="0"/>
          </a:p>
          <a:p>
            <a:pPr>
              <a:spcBef>
                <a:spcPts val="1200"/>
              </a:spcBef>
              <a:defRPr/>
            </a:pPr>
            <a:r>
              <a:rPr lang="ja-JP" altLang="en-US" smtClean="0"/>
              <a:t>ひたむきに自分を信じることが重要</a:t>
            </a:r>
            <a:endParaRPr lang="en-US" altLang="ja-JP" smtClean="0"/>
          </a:p>
          <a:p>
            <a:pPr>
              <a:spcBef>
                <a:spcPts val="1200"/>
              </a:spcBef>
              <a:defRPr/>
            </a:pPr>
            <a:r>
              <a:rPr lang="ja-JP" altLang="en-US" smtClean="0"/>
              <a:t>目標達成に対して純真な気持ちで対応する</a:t>
            </a:r>
            <a:endParaRPr lang="en-US" altLang="ja-JP" smtClean="0"/>
          </a:p>
          <a:p>
            <a:pPr>
              <a:spcBef>
                <a:spcPts val="1200"/>
              </a:spcBef>
              <a:defRPr/>
            </a:pPr>
            <a:r>
              <a:rPr lang="ja-JP" altLang="en-US" smtClean="0"/>
              <a:t>目標達成を信じることに努力する</a:t>
            </a:r>
            <a:endParaRPr lang="en-US" altLang="ja-JP" smtClean="0"/>
          </a:p>
          <a:p>
            <a:pPr>
              <a:spcBef>
                <a:spcPts val="1200"/>
              </a:spcBef>
              <a:defRPr/>
            </a:pPr>
            <a:r>
              <a:rPr lang="ja-JP" altLang="en-US" smtClean="0"/>
              <a:t>自分の中から自然と出てくる信念の煥発</a:t>
            </a:r>
            <a:r>
              <a:rPr lang="en-US" altLang="ja-JP" smtClean="0"/>
              <a:t>(</a:t>
            </a:r>
            <a:r>
              <a:rPr lang="ja-JP" altLang="en-US" smtClean="0"/>
              <a:t>ｶﾝﾊﾟﾂ</a:t>
            </a:r>
            <a:r>
              <a:rPr lang="en-US" altLang="ja-JP" smtClean="0"/>
              <a:t>)</a:t>
            </a:r>
          </a:p>
          <a:p>
            <a:pPr>
              <a:spcBef>
                <a:spcPts val="1200"/>
              </a:spcBef>
              <a:defRPr/>
            </a:pPr>
            <a:r>
              <a:rPr lang="ja-JP" altLang="en-US" smtClean="0"/>
              <a:t>状況が不利になっても確固とした信念をもつ</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1540771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興味と関心を育む</a:t>
            </a:r>
          </a:p>
        </p:txBody>
      </p:sp>
      <p:sp>
        <p:nvSpPr>
          <p:cNvPr id="180227" name="Rectangle 3"/>
          <p:cNvSpPr>
            <a:spLocks noGrp="1" noChangeArrowheads="1"/>
          </p:cNvSpPr>
          <p:nvPr>
            <p:ph type="body" idx="1"/>
          </p:nvPr>
        </p:nvSpPr>
        <p:spPr>
          <a:xfrm>
            <a:off x="255464" y="1145704"/>
            <a:ext cx="9612000" cy="5940425"/>
          </a:xfrm>
        </p:spPr>
        <p:txBody>
          <a:bodyPr/>
          <a:lstStyle/>
          <a:p>
            <a:pPr>
              <a:spcBef>
                <a:spcPts val="1200"/>
              </a:spcBef>
              <a:defRPr/>
            </a:pPr>
            <a:r>
              <a:rPr lang="ja-JP" altLang="en-US" smtClean="0"/>
              <a:t>大学で何を学び，そして就職に結びつけるか真剣に考える</a:t>
            </a:r>
            <a:endParaRPr lang="en-US" altLang="ja-JP" smtClean="0"/>
          </a:p>
          <a:p>
            <a:pPr>
              <a:spcBef>
                <a:spcPts val="1200"/>
              </a:spcBef>
              <a:defRPr/>
            </a:pPr>
            <a:r>
              <a:rPr lang="ja-JP" altLang="en-US" smtClean="0"/>
              <a:t>興味や関心は外部との交流で生まれる</a:t>
            </a:r>
            <a:endParaRPr lang="en-US" altLang="ja-JP" smtClean="0"/>
          </a:p>
          <a:p>
            <a:pPr>
              <a:spcBef>
                <a:spcPts val="1200"/>
              </a:spcBef>
              <a:defRPr/>
            </a:pPr>
            <a:r>
              <a:rPr lang="ja-JP" altLang="en-US" smtClean="0"/>
              <a:t>親，先生，仲間など周囲の励ましや応援が必要</a:t>
            </a:r>
            <a:endParaRPr lang="en-US" altLang="ja-JP" smtClean="0"/>
          </a:p>
          <a:p>
            <a:pPr>
              <a:spcBef>
                <a:spcPts val="1200"/>
              </a:spcBef>
              <a:defRPr/>
            </a:pPr>
            <a:r>
              <a:rPr lang="ja-JP" altLang="en-US" smtClean="0"/>
              <a:t>努力するには好きになることが大事</a:t>
            </a:r>
            <a:endParaRPr lang="en-US" altLang="ja-JP" smtClean="0"/>
          </a:p>
          <a:p>
            <a:pPr>
              <a:spcBef>
                <a:spcPts val="1200"/>
              </a:spcBef>
              <a:defRPr/>
            </a:pPr>
            <a:r>
              <a:rPr lang="ja-JP" altLang="en-US" smtClean="0"/>
              <a:t>自分のやっていることを心から楽しんでこそ</a:t>
            </a:r>
            <a:r>
              <a:rPr lang="ja-JP" altLang="en-US" u="sng" smtClean="0">
                <a:solidFill>
                  <a:srgbClr val="FF0000"/>
                </a:solidFill>
              </a:rPr>
              <a:t>情熱</a:t>
            </a:r>
            <a:r>
              <a:rPr lang="ja-JP" altLang="en-US" smtClean="0"/>
              <a:t>が生まれる</a:t>
            </a:r>
            <a:endParaRPr lang="en-US" altLang="ja-JP" smtClean="0"/>
          </a:p>
          <a:p>
            <a:pPr>
              <a:spcBef>
                <a:spcPts val="1200"/>
              </a:spcBef>
              <a:defRPr/>
            </a:pPr>
            <a:r>
              <a:rPr lang="ja-JP" altLang="en-US" smtClean="0"/>
              <a:t>つまらない仕事があるかも知れないが，全体的には目標に向かって努力することに喜びを感じる</a:t>
            </a:r>
            <a:endParaRPr lang="en-US" altLang="ja-JP"/>
          </a:p>
          <a:p>
            <a:pPr>
              <a:spcBef>
                <a:spcPts val="1200"/>
              </a:spcBef>
              <a:defRPr/>
            </a:pPr>
            <a:r>
              <a:rPr lang="ja-JP" altLang="en-US" smtClean="0"/>
              <a:t>興味と好奇心をもって</a:t>
            </a:r>
            <a:r>
              <a:rPr lang="ja-JP" altLang="en-US" u="sng" smtClean="0">
                <a:solidFill>
                  <a:srgbClr val="FF0000"/>
                </a:solidFill>
              </a:rPr>
              <a:t>この仕事が大好きだ</a:t>
            </a:r>
            <a:endParaRPr lang="en-US" altLang="ja-JP" u="sng" smtClean="0">
              <a:solidFill>
                <a:srgbClr val="FF0000"/>
              </a:solidFill>
            </a:endParaRPr>
          </a:p>
        </p:txBody>
      </p:sp>
    </p:spTree>
    <p:extLst>
      <p:ext uri="{BB962C8B-B14F-4D97-AF65-F5344CB8AC3E}">
        <p14:creationId xmlns:p14="http://schemas.microsoft.com/office/powerpoint/2010/main" val="362485522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10</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a:t>
            </a:r>
            <a:r>
              <a:rPr lang="en-US" altLang="ja-JP" smtClean="0"/>
              <a:t>9</a:t>
            </a:r>
            <a:r>
              <a:rPr lang="ja-JP" altLang="en-US" smtClean="0"/>
              <a:t>章 インターネットの活用</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インターネットを利用するための準備</a:t>
            </a:r>
            <a:endParaRPr lang="en-US" altLang="ja-JP" smtClean="0"/>
          </a:p>
          <a:p>
            <a:pPr>
              <a:spcBef>
                <a:spcPts val="1200"/>
              </a:spcBef>
              <a:defRPr/>
            </a:pPr>
            <a:r>
              <a:rPr lang="ja-JP" altLang="en-US" smtClean="0"/>
              <a:t>情報収集の方法</a:t>
            </a:r>
            <a:endParaRPr lang="en-US" altLang="ja-JP" smtClean="0"/>
          </a:p>
          <a:p>
            <a:pPr>
              <a:spcBef>
                <a:spcPts val="1200"/>
              </a:spcBef>
              <a:defRPr/>
            </a:pPr>
            <a:r>
              <a:rPr lang="en-US" altLang="ja-JP" smtClean="0"/>
              <a:t>Google</a:t>
            </a:r>
            <a:r>
              <a:rPr lang="ja-JP" altLang="en-US" smtClean="0"/>
              <a:t>による検索</a:t>
            </a:r>
            <a:endParaRPr lang="en-US" altLang="ja-JP" smtClean="0"/>
          </a:p>
          <a:p>
            <a:pPr>
              <a:lnSpc>
                <a:spcPct val="130000"/>
              </a:lnSpc>
              <a:defRPr/>
            </a:pPr>
            <a:r>
              <a:rPr lang="ja-JP" altLang="en-US" smtClean="0"/>
              <a:t>政府関係の各統計の閲覧・ダウンロード</a:t>
            </a:r>
            <a:endParaRPr lang="en-US" altLang="ja-JP" smtClean="0"/>
          </a:p>
          <a:p>
            <a:pPr>
              <a:lnSpc>
                <a:spcPct val="130000"/>
              </a:lnSpc>
              <a:defRPr/>
            </a:pPr>
            <a:r>
              <a:rPr lang="ja-JP" altLang="en-US" smtClean="0"/>
              <a:t>拓殖大学図書館の</a:t>
            </a:r>
            <a:r>
              <a:rPr lang="en-US" altLang="ja-JP" smtClean="0"/>
              <a:t>HP</a:t>
            </a:r>
            <a:r>
              <a:rPr lang="ja-JP" altLang="en-US" smtClean="0"/>
              <a:t>の活用</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03791816"/>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9D9D5794B8B604FBAAB702E58065B2A" ma:contentTypeVersion="2" ma:contentTypeDescription="新しいドキュメントを作成します。" ma:contentTypeScope="" ma:versionID="14e00d281b2ed2268f77ea2eb5b5f9f3">
  <xsd:schema xmlns:xsd="http://www.w3.org/2001/XMLSchema" xmlns:xs="http://www.w3.org/2001/XMLSchema" xmlns:p="http://schemas.microsoft.com/office/2006/metadata/properties" xmlns:ns2="96066d16-05cd-4ba3-a019-11eff8d81ce6" targetNamespace="http://schemas.microsoft.com/office/2006/metadata/properties" ma:root="true" ma:fieldsID="96b78ecb0342882ca53cf3a98abfd0e3" ns2:_="">
    <xsd:import namespace="96066d16-05cd-4ba3-a019-11eff8d81c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066d16-05cd-4ba3-a019-11eff8d81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30B754-0C98-416D-82CB-289C695E3E7F}">
  <ds:schemaRefs>
    <ds:schemaRef ds:uri="http://schemas.microsoft.com/sharepoint/v3/contenttype/forms"/>
  </ds:schemaRefs>
</ds:datastoreItem>
</file>

<file path=customXml/itemProps2.xml><?xml version="1.0" encoding="utf-8"?>
<ds:datastoreItem xmlns:ds="http://schemas.openxmlformats.org/officeDocument/2006/customXml" ds:itemID="{8050C91F-5959-4DF0-A911-5E7D992D3891}">
  <ds:schemaRefs>
    <ds:schemaRef ds:uri="http://schemas.microsoft.com/office/2006/documentManagement/types"/>
    <ds:schemaRef ds:uri="http://schemas.microsoft.com/office/2006/metadata/properties"/>
    <ds:schemaRef ds:uri="96066d16-05cd-4ba3-a019-11eff8d81ce6"/>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B729A790-4EA1-4869-A833-DA60650017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066d16-05cd-4ba3-a019-11eff8d81c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14324</TotalTime>
  <Words>1076</Words>
  <Application>Microsoft Office PowerPoint</Application>
  <PresentationFormat>ユーザー設定</PresentationFormat>
  <Paragraphs>147</Paragraphs>
  <Slides>12</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ＭＳ Ｐゴシック</vt:lpstr>
      <vt:lpstr>ＭＳ ゴシック</vt:lpstr>
      <vt:lpstr>Arial</vt:lpstr>
      <vt:lpstr>Calibri</vt:lpstr>
      <vt:lpstr>Times New Roman</vt:lpstr>
      <vt:lpstr>Wingdings</vt:lpstr>
      <vt:lpstr>Default Design</vt:lpstr>
      <vt:lpstr>デザインの設定</vt:lpstr>
      <vt:lpstr>アカデミック・スキル  (10)インターネットの活用</vt:lpstr>
      <vt:lpstr>講義の進め方．使い方</vt:lpstr>
      <vt:lpstr>朝倉未来さんの言葉</vt:lpstr>
      <vt:lpstr>朝倉未来さんの言葉2</vt:lpstr>
      <vt:lpstr>朝倉未来さんの言葉2</vt:lpstr>
      <vt:lpstr>朝倉未来さんの言葉のまとめ</vt:lpstr>
      <vt:lpstr>究極の目標達成のための信念</vt:lpstr>
      <vt:lpstr>興味と関心を育む</vt:lpstr>
      <vt:lpstr>第9章 インターネットの活用</vt:lpstr>
      <vt:lpstr>第10章 議論の仕方</vt:lpstr>
      <vt:lpstr>第11章 論理のルール</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621</cp:revision>
  <cp:lastPrinted>2017-04-12T01:17:40Z</cp:lastPrinted>
  <dcterms:created xsi:type="dcterms:W3CDTF">2004-05-06T09:28:21Z</dcterms:created>
  <dcterms:modified xsi:type="dcterms:W3CDTF">2020-07-31T18:35:23Z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0x010100D9D9D5794B8B604FBAAB702E58065B2A</vt:lpwstr>
  </property>
</Properties>
</file>