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19"/>
  </p:notesMasterIdLst>
  <p:handoutMasterIdLst>
    <p:handoutMasterId r:id="rId20"/>
  </p:handoutMasterIdLst>
  <p:sldIdLst>
    <p:sldId id="413" r:id="rId6"/>
    <p:sldId id="474" r:id="rId7"/>
    <p:sldId id="514" r:id="rId8"/>
    <p:sldId id="519" r:id="rId9"/>
    <p:sldId id="522" r:id="rId10"/>
    <p:sldId id="517" r:id="rId11"/>
    <p:sldId id="508" r:id="rId12"/>
    <p:sldId id="523" r:id="rId13"/>
    <p:sldId id="506" r:id="rId14"/>
    <p:sldId id="518" r:id="rId15"/>
    <p:sldId id="524" r:id="rId16"/>
    <p:sldId id="525" r:id="rId17"/>
    <p:sldId id="487" r:id="rId18"/>
  </p:sldIdLst>
  <p:sldSz cx="10160000" cy="7620000"/>
  <p:notesSz cx="6735763" cy="9866313"/>
  <p:custDataLst>
    <p:tags r:id="rId21"/>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3"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9" autoAdjust="0"/>
    <p:restoredTop sz="94600" autoAdjust="0"/>
  </p:normalViewPr>
  <p:slideViewPr>
    <p:cSldViewPr>
      <p:cViewPr varScale="1">
        <p:scale>
          <a:sx n="56" d="100"/>
          <a:sy n="56" d="100"/>
        </p:scale>
        <p:origin x="988" y="64"/>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11</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2020/8/4</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2020/8/4</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11</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649493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12</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74753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13</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0157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3</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52293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187840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5</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98912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6</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893068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7</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47377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8</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289533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9</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53590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11</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2020/8/4</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10</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27735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2020/8/4</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アカデミック・スキル </a:t>
            </a:r>
            <a:r>
              <a:rPr lang="en-US" altLang="ja-JP" smtClean="0"/>
              <a:t>11</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2020/8/4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11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2020/8/4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11</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2020/8/4</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アカデミック・スキル </a:t>
            </a:r>
            <a:r>
              <a:rPr lang="en-US" altLang="ja-JP" smtClean="0"/>
              <a:t>11</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2020/8/4</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アカデミック・スキル </a:t>
            </a:r>
            <a:r>
              <a:rPr lang="en-US" altLang="ja-JP" smtClean="0"/>
              <a:t>11</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アカデミック・スキル</a:t>
            </a:r>
            <a:r>
              <a:rPr lang="en-US" altLang="ja-JP" smtClean="0"/>
              <a:t/>
            </a:r>
            <a:br>
              <a:rPr lang="en-US" altLang="ja-JP" smtClean="0"/>
            </a:br>
            <a:r>
              <a:rPr lang="en-US" altLang="ja-JP" smtClean="0"/>
              <a:t/>
            </a:r>
            <a:br>
              <a:rPr lang="en-US" altLang="ja-JP" smtClean="0"/>
            </a:br>
            <a:r>
              <a:rPr lang="en-US" altLang="ja-JP" sz="3200" smtClean="0"/>
              <a:t>(11)</a:t>
            </a:r>
            <a:r>
              <a:rPr lang="ja-JP" altLang="en-US" sz="3200" smtClean="0"/>
              <a:t>レポートの書き方</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8</a:t>
            </a:r>
            <a:r>
              <a:rPr lang="ja-JP" altLang="en-US" sz="3100" smtClean="0"/>
              <a:t>月</a:t>
            </a:r>
            <a:r>
              <a:rPr lang="en-US" altLang="ja-JP" sz="3100" smtClean="0"/>
              <a:t>4</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pPr>
              <a:spcBef>
                <a:spcPts val="1200"/>
              </a:spcBef>
            </a:pPr>
            <a:r>
              <a:rPr lang="ja-JP" altLang="en-US" smtClean="0"/>
              <a:t>第</a:t>
            </a:r>
            <a:r>
              <a:rPr lang="en-US" altLang="ja-JP" smtClean="0"/>
              <a:t>14</a:t>
            </a:r>
            <a:r>
              <a:rPr lang="ja-JP" altLang="en-US" smtClean="0"/>
              <a:t>章 レポートの書き方</a:t>
            </a:r>
          </a:p>
        </p:txBody>
      </p:sp>
      <p:sp>
        <p:nvSpPr>
          <p:cNvPr id="180227" name="Rectangle 3"/>
          <p:cNvSpPr>
            <a:spLocks noGrp="1" noChangeArrowheads="1"/>
          </p:cNvSpPr>
          <p:nvPr>
            <p:ph type="body" idx="1"/>
          </p:nvPr>
        </p:nvSpPr>
        <p:spPr>
          <a:xfrm>
            <a:off x="400050" y="989013"/>
            <a:ext cx="9612000" cy="5940425"/>
          </a:xfrm>
        </p:spPr>
        <p:txBody>
          <a:bodyPr/>
          <a:lstStyle/>
          <a:p>
            <a:pPr>
              <a:lnSpc>
                <a:spcPts val="4000"/>
              </a:lnSpc>
              <a:spcBef>
                <a:spcPts val="1200"/>
              </a:spcBef>
              <a:defRPr/>
            </a:pPr>
            <a:r>
              <a:rPr lang="ja-JP" altLang="en-US" u="sng" smtClean="0">
                <a:solidFill>
                  <a:srgbClr val="FF0000"/>
                </a:solidFill>
              </a:rPr>
              <a:t>レポート</a:t>
            </a:r>
            <a:r>
              <a:rPr lang="ja-JP" altLang="en-US" smtClean="0"/>
              <a:t>は調査や研究の結果を報告すること</a:t>
            </a:r>
            <a:endParaRPr lang="en-US" altLang="ja-JP" smtClean="0"/>
          </a:p>
          <a:p>
            <a:pPr>
              <a:lnSpc>
                <a:spcPts val="4000"/>
              </a:lnSpc>
              <a:spcBef>
                <a:spcPts val="1200"/>
              </a:spcBef>
              <a:defRPr/>
            </a:pPr>
            <a:r>
              <a:rPr lang="ja-JP" altLang="en-US" smtClean="0"/>
              <a:t>問に対して自ら調べて考えたことを論理的に報告</a:t>
            </a:r>
            <a:endParaRPr lang="en-US" altLang="ja-JP" smtClean="0"/>
          </a:p>
          <a:p>
            <a:pPr>
              <a:lnSpc>
                <a:spcPts val="4000"/>
              </a:lnSpc>
              <a:spcBef>
                <a:spcPts val="1200"/>
              </a:spcBef>
              <a:defRPr/>
            </a:pPr>
            <a:r>
              <a:rPr lang="ja-JP" altLang="en-US" smtClean="0"/>
              <a:t>レポート作成は大学で修得することが期待されている能力を総合的に発揮する機会</a:t>
            </a:r>
            <a:endParaRPr lang="en-US" altLang="ja-JP" smtClean="0"/>
          </a:p>
          <a:p>
            <a:pPr>
              <a:lnSpc>
                <a:spcPts val="4000"/>
              </a:lnSpc>
              <a:spcBef>
                <a:spcPts val="1200"/>
              </a:spcBef>
              <a:defRPr/>
            </a:pPr>
            <a:r>
              <a:rPr lang="ja-JP" altLang="en-US" u="sng" smtClean="0">
                <a:solidFill>
                  <a:srgbClr val="FF0000"/>
                </a:solidFill>
              </a:rPr>
              <a:t>課題の理解</a:t>
            </a:r>
            <a:r>
              <a:rPr lang="ja-JP" altLang="en-US" smtClean="0"/>
              <a:t>→仮テーマ設定→資料調査</a:t>
            </a:r>
            <a:endParaRPr lang="en-US" altLang="ja-JP" smtClean="0"/>
          </a:p>
          <a:p>
            <a:pPr>
              <a:lnSpc>
                <a:spcPts val="4000"/>
              </a:lnSpc>
              <a:spcBef>
                <a:spcPts val="1200"/>
              </a:spcBef>
              <a:defRPr/>
            </a:pPr>
            <a:r>
              <a:rPr lang="ja-JP" altLang="en-US" smtClean="0"/>
              <a:t>→テーマ設定→具体的な</a:t>
            </a:r>
            <a:r>
              <a:rPr lang="ja-JP" altLang="en-US" u="sng" smtClean="0">
                <a:solidFill>
                  <a:srgbClr val="FF0000"/>
                </a:solidFill>
              </a:rPr>
              <a:t>問いの設定</a:t>
            </a:r>
            <a:endParaRPr lang="en-US" altLang="ja-JP" u="sng" smtClean="0">
              <a:solidFill>
                <a:srgbClr val="FF0000"/>
              </a:solidFill>
            </a:endParaRPr>
          </a:p>
          <a:p>
            <a:pPr>
              <a:lnSpc>
                <a:spcPts val="4000"/>
              </a:lnSpc>
              <a:spcBef>
                <a:spcPts val="1200"/>
              </a:spcBef>
              <a:defRPr/>
            </a:pPr>
            <a:r>
              <a:rPr lang="ja-JP" altLang="en-US" smtClean="0"/>
              <a:t>→アウトラインの作成→</a:t>
            </a:r>
            <a:r>
              <a:rPr lang="ja-JP" altLang="en-US" u="sng" smtClean="0">
                <a:solidFill>
                  <a:srgbClr val="FF0000"/>
                </a:solidFill>
              </a:rPr>
              <a:t>執筆</a:t>
            </a:r>
            <a:r>
              <a:rPr lang="ja-JP" altLang="en-US" smtClean="0"/>
              <a:t>→推敲・見直し</a:t>
            </a:r>
            <a:endParaRPr lang="en-US" altLang="ja-JP" smtClean="0"/>
          </a:p>
          <a:p>
            <a:pPr>
              <a:lnSpc>
                <a:spcPts val="4000"/>
              </a:lnSpc>
              <a:spcBef>
                <a:spcPts val="1200"/>
              </a:spcBef>
              <a:defRPr/>
            </a:pPr>
            <a:r>
              <a:rPr lang="ja-JP" altLang="en-US" smtClean="0"/>
              <a:t>→完成</a:t>
            </a:r>
            <a:endParaRPr lang="en-US" altLang="ja-JP" smtClean="0"/>
          </a:p>
          <a:p>
            <a:pPr>
              <a:lnSpc>
                <a:spcPts val="4000"/>
              </a:lnSpc>
              <a:spcBef>
                <a:spcPts val="1200"/>
              </a:spcBef>
              <a:defRPr/>
            </a:pPr>
            <a:r>
              <a:rPr lang="ja-JP" altLang="en-US" smtClean="0"/>
              <a:t>問は証拠に依拠して自分で解答できる問の大きさ</a:t>
            </a:r>
            <a:endParaRPr lang="en-US" altLang="ja-JP" smtClean="0"/>
          </a:p>
          <a:p>
            <a:pPr>
              <a:lnSpc>
                <a:spcPts val="4000"/>
              </a:lnSpc>
              <a:spcBef>
                <a:spcPts val="1200"/>
              </a:spcBef>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23448023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pPr>
              <a:spcBef>
                <a:spcPts val="1200"/>
              </a:spcBef>
            </a:pPr>
            <a:r>
              <a:rPr lang="ja-JP" altLang="en-US" smtClean="0"/>
              <a:t> レポートの構成</a:t>
            </a:r>
          </a:p>
        </p:txBody>
      </p:sp>
      <p:sp>
        <p:nvSpPr>
          <p:cNvPr id="180227" name="Rectangle 3"/>
          <p:cNvSpPr>
            <a:spLocks noGrp="1" noChangeArrowheads="1"/>
          </p:cNvSpPr>
          <p:nvPr>
            <p:ph type="body" idx="1"/>
          </p:nvPr>
        </p:nvSpPr>
        <p:spPr>
          <a:xfrm>
            <a:off x="400050" y="989013"/>
            <a:ext cx="9612000" cy="5940425"/>
          </a:xfrm>
        </p:spPr>
        <p:txBody>
          <a:bodyPr/>
          <a:lstStyle/>
          <a:p>
            <a:pPr>
              <a:lnSpc>
                <a:spcPts val="4000"/>
              </a:lnSpc>
              <a:spcBef>
                <a:spcPts val="1200"/>
              </a:spcBef>
              <a:defRPr/>
            </a:pPr>
            <a:r>
              <a:rPr lang="ja-JP" altLang="en-US" smtClean="0"/>
              <a:t>アウトラインに従って，収集した情報を使いながら，執筆を進める．レポートの書き直しを行う</a:t>
            </a:r>
            <a:endParaRPr lang="en-US" altLang="ja-JP" smtClean="0"/>
          </a:p>
          <a:p>
            <a:pPr>
              <a:lnSpc>
                <a:spcPts val="4000"/>
              </a:lnSpc>
              <a:spcBef>
                <a:spcPts val="1200"/>
              </a:spcBef>
              <a:defRPr/>
            </a:pPr>
            <a:r>
              <a:rPr lang="ja-JP" altLang="en-US" smtClean="0"/>
              <a:t>誤字脱字がないかチェックする</a:t>
            </a:r>
            <a:endParaRPr lang="en-US" altLang="ja-JP" smtClean="0"/>
          </a:p>
          <a:p>
            <a:pPr>
              <a:lnSpc>
                <a:spcPts val="4000"/>
              </a:lnSpc>
              <a:spcBef>
                <a:spcPts val="1200"/>
              </a:spcBef>
              <a:defRPr/>
            </a:pPr>
            <a:r>
              <a:rPr lang="ja-JP" altLang="en-US" smtClean="0"/>
              <a:t>表紙（必要ないときもある）</a:t>
            </a:r>
            <a:endParaRPr lang="en-US" altLang="ja-JP" smtClean="0"/>
          </a:p>
          <a:p>
            <a:pPr>
              <a:lnSpc>
                <a:spcPts val="4000"/>
              </a:lnSpc>
              <a:spcBef>
                <a:spcPts val="1200"/>
              </a:spcBef>
              <a:defRPr/>
            </a:pPr>
            <a:r>
              <a:rPr lang="ja-JP" altLang="en-US" smtClean="0"/>
              <a:t>本文：序論，本論，結論</a:t>
            </a:r>
            <a:endParaRPr lang="en-US" altLang="ja-JP" smtClean="0"/>
          </a:p>
          <a:p>
            <a:pPr>
              <a:lnSpc>
                <a:spcPts val="4000"/>
              </a:lnSpc>
              <a:spcBef>
                <a:spcPts val="1200"/>
              </a:spcBef>
              <a:defRPr/>
            </a:pPr>
            <a:r>
              <a:rPr lang="ja-JP" altLang="en-US" smtClean="0"/>
              <a:t>文献リスト</a:t>
            </a:r>
            <a:endParaRPr lang="en-US" altLang="ja-JP" smtClean="0"/>
          </a:p>
          <a:p>
            <a:pPr>
              <a:lnSpc>
                <a:spcPts val="4000"/>
              </a:lnSpc>
              <a:spcBef>
                <a:spcPts val="1200"/>
              </a:spcBef>
              <a:defRPr/>
            </a:pPr>
            <a:r>
              <a:rPr lang="ja-JP" altLang="en-US" smtClean="0"/>
              <a:t>接続詞と</a:t>
            </a:r>
            <a:r>
              <a:rPr lang="ja-JP" altLang="en-US" smtClean="0"/>
              <a:t>パラグラフ</a:t>
            </a:r>
            <a:endParaRPr lang="en-US" altLang="ja-JP" smtClean="0"/>
          </a:p>
          <a:p>
            <a:pPr>
              <a:lnSpc>
                <a:spcPts val="4000"/>
              </a:lnSpc>
              <a:spcBef>
                <a:spcPts val="1200"/>
              </a:spcBef>
              <a:defRPr/>
            </a:pPr>
            <a:r>
              <a:rPr lang="ja-JP" altLang="en-US" smtClean="0"/>
              <a:t>他人の文献からの記述を使用する場合には</a:t>
            </a:r>
            <a:r>
              <a:rPr lang="ja-JP" altLang="en-US" u="sng" smtClean="0">
                <a:solidFill>
                  <a:srgbClr val="FF0000"/>
                </a:solidFill>
              </a:rPr>
              <a:t>引用</a:t>
            </a:r>
            <a:r>
              <a:rPr lang="ja-JP" altLang="en-US" smtClean="0"/>
              <a:t>の仕方のルールを知り，それに従うに記載</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79147688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pPr>
              <a:spcBef>
                <a:spcPts val="1200"/>
              </a:spcBef>
            </a:pPr>
            <a:r>
              <a:rPr lang="ja-JP" altLang="en-US" smtClean="0"/>
              <a:t> レポートの構成</a:t>
            </a:r>
          </a:p>
        </p:txBody>
      </p:sp>
      <p:sp>
        <p:nvSpPr>
          <p:cNvPr id="180227" name="Rectangle 3"/>
          <p:cNvSpPr>
            <a:spLocks noGrp="1" noChangeArrowheads="1"/>
          </p:cNvSpPr>
          <p:nvPr>
            <p:ph type="body" idx="1"/>
          </p:nvPr>
        </p:nvSpPr>
        <p:spPr>
          <a:xfrm>
            <a:off x="400050" y="989013"/>
            <a:ext cx="9612000" cy="5940425"/>
          </a:xfrm>
        </p:spPr>
        <p:txBody>
          <a:bodyPr/>
          <a:lstStyle/>
          <a:p>
            <a:pPr>
              <a:lnSpc>
                <a:spcPts val="4000"/>
              </a:lnSpc>
              <a:spcBef>
                <a:spcPts val="1200"/>
              </a:spcBef>
              <a:defRPr/>
            </a:pPr>
            <a:r>
              <a:rPr lang="ja-JP" altLang="en-US" smtClean="0"/>
              <a:t>一重カギ括弧「」で括る</a:t>
            </a:r>
            <a:endParaRPr lang="en-US" altLang="ja-JP" smtClean="0"/>
          </a:p>
          <a:p>
            <a:pPr>
              <a:lnSpc>
                <a:spcPts val="4000"/>
              </a:lnSpc>
              <a:spcBef>
                <a:spcPts val="1200"/>
              </a:spcBef>
              <a:defRPr/>
            </a:pPr>
            <a:r>
              <a:rPr lang="ja-JP" altLang="en-US" smtClean="0"/>
              <a:t>括弧で著者の名字，発行年を記載</a:t>
            </a:r>
            <a:endParaRPr lang="en-US" altLang="ja-JP" smtClean="0"/>
          </a:p>
          <a:p>
            <a:pPr>
              <a:lnSpc>
                <a:spcPts val="4000"/>
              </a:lnSpc>
              <a:spcBef>
                <a:spcPts val="1200"/>
              </a:spcBef>
              <a:defRPr/>
            </a:pPr>
            <a:r>
              <a:rPr lang="ja-JP" altLang="en-US" smtClean="0"/>
              <a:t>参考にした文献は後ろの文献リストに記載</a:t>
            </a:r>
            <a:endParaRPr lang="en-US" altLang="ja-JP"/>
          </a:p>
          <a:p>
            <a:pPr>
              <a:lnSpc>
                <a:spcPts val="4000"/>
              </a:lnSpc>
              <a:spcBef>
                <a:spcPts val="1200"/>
              </a:spcBef>
              <a:defRPr/>
            </a:pPr>
            <a:r>
              <a:rPr lang="ja-JP" altLang="en-US" smtClean="0"/>
              <a:t>著者の名字の五十音順に並べる</a:t>
            </a:r>
            <a:endParaRPr lang="en-US" altLang="ja-JP" smtClean="0"/>
          </a:p>
          <a:p>
            <a:pPr>
              <a:lnSpc>
                <a:spcPts val="4000"/>
              </a:lnSpc>
              <a:spcBef>
                <a:spcPts val="1200"/>
              </a:spcBef>
              <a:defRPr/>
            </a:pPr>
            <a:r>
              <a:rPr lang="ja-JP" altLang="en-US" smtClean="0"/>
              <a:t>単行本：</a:t>
            </a:r>
            <a:endParaRPr lang="en-US" altLang="ja-JP" smtClean="0"/>
          </a:p>
          <a:p>
            <a:pPr marL="0" indent="0" algn="ctr">
              <a:lnSpc>
                <a:spcPts val="4000"/>
              </a:lnSpc>
              <a:spcBef>
                <a:spcPts val="1200"/>
              </a:spcBef>
              <a:buNone/>
              <a:defRPr/>
            </a:pPr>
            <a:r>
              <a:rPr lang="ja-JP" altLang="en-US" smtClean="0"/>
              <a:t> 著者（出版年）</a:t>
            </a:r>
            <a:r>
              <a:rPr lang="en-US" altLang="ja-JP" smtClean="0"/>
              <a:t>『</a:t>
            </a:r>
            <a:r>
              <a:rPr lang="ja-JP" altLang="en-US" smtClean="0"/>
              <a:t>本のタイトル</a:t>
            </a:r>
            <a:r>
              <a:rPr lang="en-US" altLang="ja-JP" smtClean="0"/>
              <a:t>』</a:t>
            </a:r>
            <a:r>
              <a:rPr lang="ja-JP" altLang="en-US" smtClean="0"/>
              <a:t>出版社名</a:t>
            </a:r>
            <a:endParaRPr lang="en-US" altLang="ja-JP"/>
          </a:p>
          <a:p>
            <a:pPr>
              <a:lnSpc>
                <a:spcPts val="4000"/>
              </a:lnSpc>
              <a:spcBef>
                <a:spcPts val="1200"/>
              </a:spcBef>
              <a:defRPr/>
            </a:pPr>
            <a:r>
              <a:rPr lang="ja-JP" altLang="en-US" smtClean="0"/>
              <a:t>授業の中で基礎的な学習能力を養う</a:t>
            </a:r>
            <a:endParaRPr lang="en-US" altLang="ja-JP" smtClean="0"/>
          </a:p>
          <a:p>
            <a:pPr>
              <a:lnSpc>
                <a:spcPts val="4000"/>
              </a:lnSpc>
              <a:spcBef>
                <a:spcPts val="1200"/>
              </a:spcBef>
              <a:defRPr/>
            </a:pPr>
            <a:r>
              <a:rPr lang="ja-JP" altLang="en-US" smtClean="0"/>
              <a:t>他人のレポートを読んで学ぶ</a:t>
            </a:r>
            <a:endParaRPr lang="en-US" altLang="ja-JP" smtClean="0"/>
          </a:p>
          <a:p>
            <a:pPr>
              <a:lnSpc>
                <a:spcPts val="4000"/>
              </a:lnSpc>
              <a:spcBef>
                <a:spcPts val="1200"/>
              </a:spcBef>
              <a:defRPr/>
            </a:pPr>
            <a:r>
              <a:rPr lang="ja-JP" altLang="en-US" u="sng" smtClean="0">
                <a:solidFill>
                  <a:srgbClr val="FF0000"/>
                </a:solidFill>
              </a:rPr>
              <a:t>書きながら学ぶ</a:t>
            </a:r>
            <a:r>
              <a:rPr lang="ja-JP" altLang="en-US" smtClean="0"/>
              <a:t>．</a:t>
            </a:r>
            <a:r>
              <a:rPr lang="ja-JP" altLang="en-US" u="sng" smtClean="0">
                <a:solidFill>
                  <a:srgbClr val="FF0000"/>
                </a:solidFill>
              </a:rPr>
              <a:t>書きながら発見する</a:t>
            </a:r>
            <a:endParaRPr lang="en-US" altLang="ja-JP" u="sng" smtClean="0">
              <a:solidFill>
                <a:srgbClr val="FF0000"/>
              </a:solidFill>
            </a:endParaRPr>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277500141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spcBef>
                <a:spcPts val="1200"/>
              </a:spcBef>
              <a:defRPr/>
            </a:pPr>
            <a:r>
              <a:rPr lang="ja-JP" altLang="en-US" smtClean="0"/>
              <a:t>目標を公言する</a:t>
            </a:r>
            <a:endParaRPr lang="en-US" altLang="ja-JP" smtClean="0"/>
          </a:p>
          <a:p>
            <a:pPr>
              <a:spcBef>
                <a:spcPts val="1200"/>
              </a:spcBef>
              <a:defRPr/>
            </a:pPr>
            <a:r>
              <a:rPr lang="ja-JP" altLang="en-US" smtClean="0"/>
              <a:t>不安が出たら努力して解消する</a:t>
            </a:r>
            <a:endParaRPr lang="en-US" altLang="ja-JP" smtClean="0"/>
          </a:p>
          <a:p>
            <a:pPr>
              <a:spcBef>
                <a:spcPts val="1200"/>
              </a:spcBef>
              <a:defRPr/>
            </a:pPr>
            <a:r>
              <a:rPr lang="ja-JP" altLang="en-US" smtClean="0"/>
              <a:t>挑戦することは大切</a:t>
            </a:r>
            <a:endParaRPr lang="en-US" altLang="ja-JP" smtClean="0"/>
          </a:p>
          <a:p>
            <a:pPr>
              <a:spcBef>
                <a:spcPts val="1200"/>
              </a:spcBef>
              <a:defRPr/>
            </a:pPr>
            <a:r>
              <a:rPr lang="ja-JP" altLang="en-US" smtClean="0"/>
              <a:t>失敗しても振り返らない</a:t>
            </a:r>
            <a:endParaRPr lang="en-US" altLang="ja-JP" smtClean="0"/>
          </a:p>
          <a:p>
            <a:pPr>
              <a:spcBef>
                <a:spcPts val="1200"/>
              </a:spcBef>
              <a:defRPr/>
            </a:pPr>
            <a:r>
              <a:rPr lang="ja-JP" altLang="en-US" smtClean="0"/>
              <a:t>挑戦しないことを恐れる</a:t>
            </a:r>
            <a:endParaRPr lang="en-US" altLang="ja-JP" smtClean="0"/>
          </a:p>
          <a:p>
            <a:pPr>
              <a:spcBef>
                <a:spcPts val="1200"/>
              </a:spcBef>
              <a:defRPr/>
            </a:pPr>
            <a:r>
              <a:rPr lang="ja-JP" altLang="en-US" smtClean="0"/>
              <a:t>目標を決めたら</a:t>
            </a:r>
            <a:r>
              <a:rPr lang="en-US" altLang="ja-JP" smtClean="0"/>
              <a:t>110</a:t>
            </a:r>
            <a:r>
              <a:rPr lang="ja-JP" altLang="en-US" smtClean="0"/>
              <a:t>％努力する</a:t>
            </a:r>
            <a:endParaRPr lang="en-US" altLang="ja-JP" smtClean="0"/>
          </a:p>
          <a:p>
            <a:pPr>
              <a:spcBef>
                <a:spcPts val="1200"/>
              </a:spcBef>
              <a:defRPr/>
            </a:pPr>
            <a:r>
              <a:rPr lang="ja-JP" altLang="en-US" smtClean="0"/>
              <a:t>ゼミ発表の仕方，レジュメの書き方</a:t>
            </a:r>
            <a:endParaRPr lang="en-US" altLang="ja-JP" smtClean="0"/>
          </a:p>
          <a:p>
            <a:pPr>
              <a:spcBef>
                <a:spcPts val="1200"/>
              </a:spcBef>
              <a:defRPr/>
            </a:pPr>
            <a:r>
              <a:rPr lang="ja-JP" altLang="en-US" smtClean="0"/>
              <a:t>データの整理</a:t>
            </a:r>
            <a:endParaRPr lang="en-US" altLang="ja-JP" smtClean="0"/>
          </a:p>
          <a:p>
            <a:pPr>
              <a:spcBef>
                <a:spcPts val="1200"/>
              </a:spcBef>
              <a:defRPr/>
            </a:pPr>
            <a:r>
              <a:rPr lang="ja-JP" altLang="en-US" smtClean="0"/>
              <a:t>レポートの書き方，引用の仕方，文献リスト</a:t>
            </a:r>
            <a:endParaRPr lang="en-US" altLang="ja-JP" smtClean="0"/>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699683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a:t>
            </a:r>
            <a:r>
              <a:rPr kumimoji="1" lang="ja-JP" altLang="en-US" sz="2800" smtClean="0"/>
              <a:t>は</a:t>
            </a:r>
            <a:r>
              <a:rPr kumimoji="1" lang="en-US" altLang="ja-JP" sz="2800" u="sng" smtClean="0">
                <a:solidFill>
                  <a:srgbClr val="FF0000"/>
                </a:solidFill>
              </a:rPr>
              <a:t>bb</a:t>
            </a:r>
            <a:r>
              <a:rPr kumimoji="1" lang="ja-JP" altLang="en-US" sz="2800" u="sng" smtClean="0">
                <a:solidFill>
                  <a:srgbClr val="FF0000"/>
                </a:solidFill>
              </a:rPr>
              <a:t>に統一する</a:t>
            </a:r>
            <a:r>
              <a:rPr kumimoji="1" lang="ja-JP" altLang="en-US" sz="2800" smtClean="0"/>
              <a:t>ことにしました．</a:t>
            </a:r>
            <a:r>
              <a:rPr kumimoji="1" lang="en-US" altLang="ja-JP" sz="2800" smtClean="0"/>
              <a:t>teams</a:t>
            </a:r>
            <a:r>
              <a:rPr kumimoji="1" lang="ja-JP" altLang="en-US" sz="2800" smtClean="0"/>
              <a:t>で受講している学生は今度から</a:t>
            </a:r>
            <a:r>
              <a:rPr kumimoji="1" lang="en-US" altLang="ja-JP" sz="2800" smtClean="0"/>
              <a:t>bb</a:t>
            </a:r>
            <a:r>
              <a:rPr kumimoji="1" lang="ja-JP" altLang="en-US" sz="2800" smtClean="0"/>
              <a:t>で課題を提出してください．</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70"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朝倉未来さんの言葉</a:t>
            </a:r>
          </a:p>
        </p:txBody>
      </p:sp>
      <p:sp>
        <p:nvSpPr>
          <p:cNvPr id="180227" name="Rectangle 3"/>
          <p:cNvSpPr>
            <a:spLocks noGrp="1" noChangeArrowheads="1"/>
          </p:cNvSpPr>
          <p:nvPr>
            <p:ph type="body" idx="1"/>
          </p:nvPr>
        </p:nvSpPr>
        <p:spPr>
          <a:xfrm>
            <a:off x="80000" y="1073696"/>
            <a:ext cx="10080000" cy="5940425"/>
          </a:xfrm>
        </p:spPr>
        <p:txBody>
          <a:bodyPr/>
          <a:lstStyle/>
          <a:p>
            <a:pPr>
              <a:spcBef>
                <a:spcPts val="1200"/>
              </a:spcBef>
              <a:defRPr/>
            </a:pPr>
            <a:r>
              <a:rPr lang="ja-JP" altLang="en-US" smtClean="0"/>
              <a:t>「自分の弱点につていも客観的に認識しているので誘惑に負けないように保険をかける」</a:t>
            </a:r>
            <a:endParaRPr lang="en-US" altLang="ja-JP" smtClean="0"/>
          </a:p>
          <a:p>
            <a:pPr>
              <a:spcBef>
                <a:spcPts val="1200"/>
              </a:spcBef>
              <a:defRPr/>
            </a:pPr>
            <a:r>
              <a:rPr lang="ja-JP" altLang="en-US" smtClean="0"/>
              <a:t>「決めたことを本当ににやり遂げたいなら周りに公言してしまう」</a:t>
            </a:r>
            <a:endParaRPr lang="en-US" altLang="ja-JP" smtClean="0"/>
          </a:p>
          <a:p>
            <a:pPr>
              <a:spcBef>
                <a:spcPts val="1200"/>
              </a:spcBef>
              <a:defRPr/>
            </a:pPr>
            <a:r>
              <a:rPr lang="ja-JP" altLang="en-US" smtClean="0"/>
              <a:t>「負けられないという気持ちが誘惑を断ち切る」</a:t>
            </a:r>
            <a:endParaRPr lang="en-US" altLang="ja-JP" smtClean="0"/>
          </a:p>
          <a:p>
            <a:pPr>
              <a:spcBef>
                <a:spcPts val="1200"/>
              </a:spcBef>
              <a:defRPr/>
            </a:pPr>
            <a:r>
              <a:rPr lang="ja-JP" altLang="en-US" smtClean="0"/>
              <a:t>「自分の目標を公言すると，邪魔する人も出てきますが，助けてくれる人も出てくるんです」</a:t>
            </a:r>
            <a:endParaRPr lang="en-US" altLang="ja-JP" smtClean="0"/>
          </a:p>
          <a:p>
            <a:pPr>
              <a:spcBef>
                <a:spcPts val="1200"/>
              </a:spcBef>
              <a:defRPr/>
            </a:pPr>
            <a:r>
              <a:rPr lang="ja-JP" altLang="en-US" smtClean="0"/>
              <a:t>「不安を克服する方法は，努力をする，ということに尽きます」</a:t>
            </a:r>
            <a:endParaRPr lang="en-US" altLang="ja-JP" smtClean="0"/>
          </a:p>
          <a:p>
            <a:pPr>
              <a:spcBef>
                <a:spcPts val="1200"/>
              </a:spcBef>
              <a:defRPr/>
            </a:pPr>
            <a:r>
              <a:rPr lang="ja-JP" altLang="en-US" smtClean="0"/>
              <a:t>「不安というのは臆病さと関係しています」</a:t>
            </a:r>
            <a:endParaRPr lang="en-US" altLang="ja-JP" smtClean="0"/>
          </a:p>
        </p:txBody>
      </p:sp>
    </p:spTree>
    <p:extLst>
      <p:ext uri="{BB962C8B-B14F-4D97-AF65-F5344CB8AC3E}">
        <p14:creationId xmlns:p14="http://schemas.microsoft.com/office/powerpoint/2010/main" val="164923952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70" name="スライド番号プレースホルダ 5" hidden="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11267"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hidden="1"/>
          <p:cNvSpPr>
            <a:spLocks noGrp="1" noChangeArrowheads="1"/>
          </p:cNvSpPr>
          <p:nvPr>
            <p:ph type="title"/>
          </p:nvPr>
        </p:nvSpPr>
        <p:spPr>
          <a:xfrm>
            <a:off x="762000" y="-269875"/>
            <a:ext cx="9000000" cy="1778000"/>
          </a:xfrm>
        </p:spPr>
        <p:txBody>
          <a:bodyPr/>
          <a:lstStyle/>
          <a:p>
            <a:r>
              <a:rPr lang="ja-JP" altLang="en-US" smtClean="0"/>
              <a:t>朝倉未来さんの言葉</a:t>
            </a:r>
            <a:r>
              <a:rPr lang="en-US" altLang="ja-JP" smtClean="0"/>
              <a:t>2</a:t>
            </a:r>
            <a:endParaRPr lang="ja-JP" altLang="en-US" smtClean="0"/>
          </a:p>
        </p:txBody>
      </p:sp>
      <p:sp>
        <p:nvSpPr>
          <p:cNvPr id="180227" name="Rectangle 3"/>
          <p:cNvSpPr>
            <a:spLocks noGrp="1" noChangeArrowheads="1"/>
          </p:cNvSpPr>
          <p:nvPr>
            <p:ph type="body" idx="1"/>
          </p:nvPr>
        </p:nvSpPr>
        <p:spPr>
          <a:xfrm>
            <a:off x="0" y="353616"/>
            <a:ext cx="9900000" cy="7056784"/>
          </a:xfrm>
        </p:spPr>
        <p:txBody>
          <a:bodyPr/>
          <a:lstStyle/>
          <a:p>
            <a:pPr>
              <a:spcBef>
                <a:spcPts val="1200"/>
              </a:spcBef>
              <a:defRPr/>
            </a:pPr>
            <a:r>
              <a:rPr lang="ja-JP" altLang="en-US" smtClean="0"/>
              <a:t>「必要以上の不安を感じているのだとすれば，それはまだ努力が足りていないというシグナルです」</a:t>
            </a:r>
            <a:endParaRPr lang="en-US" altLang="ja-JP"/>
          </a:p>
          <a:p>
            <a:pPr>
              <a:spcBef>
                <a:spcPts val="1200"/>
              </a:spcBef>
              <a:defRPr/>
            </a:pPr>
            <a:r>
              <a:rPr lang="ja-JP" altLang="en-US" smtClean="0"/>
              <a:t>「当日が不安ならば，原稿を完全に暗記して，それを実際に話すという練習を二〇〇回くらいしてみればいいんです」</a:t>
            </a:r>
            <a:endParaRPr lang="en-US" altLang="ja-JP" smtClean="0"/>
          </a:p>
          <a:p>
            <a:pPr>
              <a:spcBef>
                <a:spcPts val="1200"/>
              </a:spcBef>
              <a:defRPr/>
            </a:pPr>
            <a:r>
              <a:rPr lang="ja-JP" altLang="en-US" smtClean="0"/>
              <a:t>「それくらいしたら完全に暗記もできていて，噛まずに人前でしゃべることができるようになるのではないでしょうか」</a:t>
            </a:r>
            <a:endParaRPr lang="en-US" altLang="ja-JP" smtClean="0"/>
          </a:p>
          <a:p>
            <a:pPr>
              <a:spcBef>
                <a:spcPts val="1200"/>
              </a:spcBef>
              <a:defRPr/>
            </a:pPr>
            <a:r>
              <a:rPr lang="ja-JP" altLang="en-US" smtClean="0"/>
              <a:t>「重要なのは</a:t>
            </a:r>
            <a:r>
              <a:rPr lang="en-US" altLang="ja-JP" smtClean="0"/>
              <a:t>『</a:t>
            </a:r>
            <a:r>
              <a:rPr lang="ja-JP" altLang="en-US" smtClean="0"/>
              <a:t>こんなに努力してもダメだったらもう仕方ない</a:t>
            </a:r>
            <a:r>
              <a:rPr lang="en-US" altLang="ja-JP" smtClean="0"/>
              <a:t>』</a:t>
            </a:r>
            <a:r>
              <a:rPr lang="ja-JP" altLang="en-US" smtClean="0"/>
              <a:t>と思えるかどうかです」</a:t>
            </a:r>
            <a:endParaRPr lang="en-US" altLang="ja-JP" smtClean="0"/>
          </a:p>
          <a:p>
            <a:pPr>
              <a:spcBef>
                <a:spcPts val="1200"/>
              </a:spcBef>
              <a:defRPr/>
            </a:pPr>
            <a:r>
              <a:rPr lang="ja-JP" altLang="en-US" smtClean="0"/>
              <a:t>「世界で戦うということは自分が負けるなんて想像もしたことがないような強者たちと競い合うことなので，限界まで努力する必要があるんです」</a:t>
            </a:r>
            <a:endParaRPr lang="en-US" altLang="ja-JP" smtClean="0"/>
          </a:p>
        </p:txBody>
      </p:sp>
    </p:spTree>
    <p:extLst>
      <p:ext uri="{BB962C8B-B14F-4D97-AF65-F5344CB8AC3E}">
        <p14:creationId xmlns:p14="http://schemas.microsoft.com/office/powerpoint/2010/main" val="76418740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416272"/>
            <a:ext cx="9000000" cy="1778000"/>
          </a:xfrm>
        </p:spPr>
        <p:txBody>
          <a:bodyPr/>
          <a:lstStyle/>
          <a:p>
            <a:r>
              <a:rPr lang="ja-JP" altLang="en-US" smtClean="0"/>
              <a:t>挑戦することをあきらめない</a:t>
            </a:r>
          </a:p>
        </p:txBody>
      </p:sp>
      <p:sp>
        <p:nvSpPr>
          <p:cNvPr id="180227" name="Rectangle 3"/>
          <p:cNvSpPr>
            <a:spLocks noGrp="1" noChangeArrowheads="1"/>
          </p:cNvSpPr>
          <p:nvPr>
            <p:ph type="body" idx="1"/>
          </p:nvPr>
        </p:nvSpPr>
        <p:spPr>
          <a:xfrm>
            <a:off x="399480" y="857672"/>
            <a:ext cx="9612000" cy="5940425"/>
          </a:xfrm>
        </p:spPr>
        <p:txBody>
          <a:bodyPr/>
          <a:lstStyle/>
          <a:p>
            <a:pPr>
              <a:spcBef>
                <a:spcPts val="1200"/>
              </a:spcBef>
              <a:defRPr/>
            </a:pPr>
            <a:r>
              <a:rPr lang="ja-JP" altLang="en-US" smtClean="0"/>
              <a:t>大事なシュートを失敗しても，ぼくはその原因を考えたことは一度もない</a:t>
            </a:r>
            <a:endParaRPr lang="en-US" altLang="ja-JP" smtClean="0"/>
          </a:p>
          <a:p>
            <a:pPr>
              <a:spcBef>
                <a:spcPts val="1200"/>
              </a:spcBef>
              <a:defRPr/>
            </a:pPr>
            <a:r>
              <a:rPr lang="ja-JP" altLang="en-US" smtClean="0"/>
              <a:t>人生で何かを達成したいと思うときは，積極的かつ，攻撃的にならなければならない</a:t>
            </a:r>
            <a:endParaRPr lang="en-US" altLang="ja-JP" smtClean="0"/>
          </a:p>
          <a:p>
            <a:pPr>
              <a:spcBef>
                <a:spcPts val="1200"/>
              </a:spcBef>
              <a:defRPr/>
            </a:pPr>
            <a:r>
              <a:rPr lang="ja-JP" altLang="en-US" smtClean="0"/>
              <a:t>目標を決めたら，それに向かってひたすら努力するだけだ</a:t>
            </a:r>
            <a:endParaRPr lang="en-US" altLang="ja-JP" smtClean="0"/>
          </a:p>
          <a:p>
            <a:pPr>
              <a:spcBef>
                <a:spcPts val="1200"/>
              </a:spcBef>
              <a:defRPr/>
            </a:pPr>
            <a:r>
              <a:rPr lang="ja-JP" altLang="en-US" smtClean="0"/>
              <a:t>何かに着手した場合，それを達成すること以外，何も考えないことにしている</a:t>
            </a:r>
            <a:endParaRPr lang="en-US" altLang="ja-JP" smtClean="0"/>
          </a:p>
          <a:p>
            <a:pPr>
              <a:spcBef>
                <a:spcPts val="1200"/>
              </a:spcBef>
              <a:defRPr/>
            </a:pPr>
            <a:r>
              <a:rPr lang="ja-JP" altLang="en-US" smtClean="0"/>
              <a:t>あらゆる恐怖心は，すべて幻想だ</a:t>
            </a:r>
            <a:endParaRPr lang="en-US" altLang="ja-JP"/>
          </a:p>
          <a:p>
            <a:pPr>
              <a:spcBef>
                <a:spcPts val="1200"/>
              </a:spcBef>
              <a:defRPr/>
            </a:pPr>
            <a:r>
              <a:rPr lang="ja-JP" altLang="en-US" smtClean="0"/>
              <a:t>ベストをつくすチャンスと成功を収められる可能性があるだけだ</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2631892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416272"/>
            <a:ext cx="9000000" cy="1778000"/>
          </a:xfrm>
        </p:spPr>
        <p:txBody>
          <a:bodyPr/>
          <a:lstStyle/>
          <a:p>
            <a:r>
              <a:rPr lang="ja-JP" altLang="en-US" smtClean="0"/>
              <a:t>挑戦する</a:t>
            </a:r>
          </a:p>
        </p:txBody>
      </p:sp>
      <p:sp>
        <p:nvSpPr>
          <p:cNvPr id="180227" name="Rectangle 3"/>
          <p:cNvSpPr>
            <a:spLocks noGrp="1" noChangeArrowheads="1"/>
          </p:cNvSpPr>
          <p:nvPr>
            <p:ph type="body" idx="1"/>
          </p:nvPr>
        </p:nvSpPr>
        <p:spPr>
          <a:xfrm>
            <a:off x="399480" y="857672"/>
            <a:ext cx="9612000" cy="5940425"/>
          </a:xfrm>
        </p:spPr>
        <p:txBody>
          <a:bodyPr/>
          <a:lstStyle/>
          <a:p>
            <a:pPr>
              <a:spcBef>
                <a:spcPts val="1200"/>
              </a:spcBef>
              <a:defRPr/>
            </a:pPr>
            <a:r>
              <a:rPr lang="ja-JP" altLang="en-US"/>
              <a:t>もし，ベストをつくしたにもかかわらず，思ったとおりに達成</a:t>
            </a:r>
            <a:r>
              <a:rPr lang="ja-JP" altLang="en-US" smtClean="0"/>
              <a:t>できなかったとしても，ぼくは過去を振り返らないし，挑戦するのが怖かったのだとは言わない</a:t>
            </a:r>
            <a:endParaRPr lang="en-US" altLang="ja-JP"/>
          </a:p>
          <a:p>
            <a:pPr>
              <a:spcBef>
                <a:spcPts val="1200"/>
              </a:spcBef>
              <a:defRPr/>
            </a:pPr>
            <a:r>
              <a:rPr lang="ja-JP" altLang="en-US"/>
              <a:t>ぼくは失敗を受け入れることができる，しかし</a:t>
            </a:r>
            <a:r>
              <a:rPr lang="ja-JP" altLang="en-US" smtClean="0"/>
              <a:t>，ぼく</a:t>
            </a:r>
            <a:r>
              <a:rPr lang="ja-JP" altLang="en-US"/>
              <a:t>は挑戦することをあきめることは絶対にできない</a:t>
            </a:r>
            <a:endParaRPr lang="en-US" altLang="ja-JP"/>
          </a:p>
          <a:p>
            <a:pPr>
              <a:spcBef>
                <a:spcPts val="1200"/>
              </a:spcBef>
              <a:defRPr/>
            </a:pPr>
            <a:r>
              <a:rPr lang="ja-JP" altLang="en-US" smtClean="0"/>
              <a:t>情熱のすべてを注ぎ，</a:t>
            </a:r>
            <a:r>
              <a:rPr lang="en-US" altLang="ja-JP" smtClean="0"/>
              <a:t>110</a:t>
            </a:r>
            <a:r>
              <a:rPr lang="ja-JP" altLang="en-US" smtClean="0"/>
              <a:t>パーセントの努力をしている限り，結果はどうでもよい</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1540771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a:t>
            </a:r>
            <a:r>
              <a:rPr lang="en-US" altLang="ja-JP" smtClean="0"/>
              <a:t>12</a:t>
            </a:r>
            <a:r>
              <a:rPr lang="ja-JP" altLang="en-US" smtClean="0"/>
              <a:t>章 ゼミ発表の仕方</a:t>
            </a:r>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ゼミでの研究発表は準備にかなりの時間と労力を必要とする</a:t>
            </a:r>
            <a:endParaRPr lang="en-US" altLang="ja-JP" smtClean="0"/>
          </a:p>
          <a:p>
            <a:pPr>
              <a:spcBef>
                <a:spcPts val="1200"/>
              </a:spcBef>
              <a:defRPr/>
            </a:pPr>
            <a:r>
              <a:rPr lang="ja-JP" altLang="en-US" smtClean="0"/>
              <a:t>大学で本当に勉強したという充実感を味わえるのも，ゼミ発表のとき</a:t>
            </a:r>
            <a:endParaRPr lang="en-US" altLang="ja-JP" smtClean="0"/>
          </a:p>
          <a:p>
            <a:pPr>
              <a:spcBef>
                <a:spcPts val="1200"/>
              </a:spcBef>
              <a:defRPr/>
            </a:pPr>
            <a:r>
              <a:rPr lang="ja-JP" altLang="en-US" smtClean="0"/>
              <a:t>ゼミ発表のための準備</a:t>
            </a:r>
            <a:endParaRPr lang="en-US" altLang="ja-JP" smtClean="0"/>
          </a:p>
          <a:p>
            <a:pPr>
              <a:spcBef>
                <a:spcPts val="1200"/>
              </a:spcBef>
              <a:defRPr/>
            </a:pPr>
            <a:r>
              <a:rPr lang="ja-JP" altLang="en-US" smtClean="0"/>
              <a:t>研究テーマを決める</a:t>
            </a:r>
            <a:endParaRPr lang="en-US" altLang="ja-JP" smtClean="0"/>
          </a:p>
          <a:p>
            <a:pPr>
              <a:spcBef>
                <a:spcPts val="1200"/>
              </a:spcBef>
              <a:defRPr/>
            </a:pPr>
            <a:r>
              <a:rPr lang="ja-JP" altLang="en-US" smtClean="0"/>
              <a:t>多くのゼミでは自分で見つけ出すことが求められている</a:t>
            </a:r>
            <a:endParaRPr lang="en-US" altLang="ja-JP" smtClean="0"/>
          </a:p>
          <a:p>
            <a:pPr>
              <a:spcBef>
                <a:spcPts val="1200"/>
              </a:spcBef>
              <a:defRPr/>
            </a:pPr>
            <a:r>
              <a:rPr lang="ja-JP" altLang="en-US" smtClean="0"/>
              <a:t>常日頃から世界のうちで生じている問題に強い関心をもつ</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0379181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ゼミ発表</a:t>
            </a:r>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研究テーマを</a:t>
            </a:r>
            <a:r>
              <a:rPr lang="ja-JP" altLang="en-US" u="sng" smtClean="0">
                <a:solidFill>
                  <a:srgbClr val="FF0000"/>
                </a:solidFill>
              </a:rPr>
              <a:t>疑問文</a:t>
            </a:r>
            <a:r>
              <a:rPr lang="ja-JP" altLang="en-US" smtClean="0"/>
              <a:t>の形にする</a:t>
            </a:r>
            <a:endParaRPr lang="en-US" altLang="ja-JP" smtClean="0"/>
          </a:p>
          <a:p>
            <a:pPr>
              <a:spcBef>
                <a:spcPts val="1200"/>
              </a:spcBef>
              <a:defRPr/>
            </a:pPr>
            <a:r>
              <a:rPr lang="ja-JP" altLang="en-US" smtClean="0"/>
              <a:t>良いか悪いかという価値判断の観点から，この問題をあつかうことを意味する</a:t>
            </a:r>
            <a:endParaRPr lang="en-US" altLang="ja-JP" smtClean="0"/>
          </a:p>
          <a:p>
            <a:pPr>
              <a:spcBef>
                <a:spcPts val="1200"/>
              </a:spcBef>
              <a:defRPr/>
            </a:pPr>
            <a:r>
              <a:rPr lang="ja-JP" altLang="en-US" smtClean="0"/>
              <a:t>現象の本質や原因，あるいはその結果を問う観点</a:t>
            </a:r>
            <a:endParaRPr lang="en-US" altLang="ja-JP" smtClean="0"/>
          </a:p>
          <a:p>
            <a:pPr>
              <a:spcBef>
                <a:spcPts val="1200"/>
              </a:spcBef>
              <a:defRPr/>
            </a:pPr>
            <a:r>
              <a:rPr lang="ja-JP" altLang="en-US" u="sng" smtClean="0">
                <a:solidFill>
                  <a:srgbClr val="FF0000"/>
                </a:solidFill>
              </a:rPr>
              <a:t>レジュメ</a:t>
            </a:r>
            <a:r>
              <a:rPr lang="ja-JP" altLang="en-US" smtClean="0"/>
              <a:t>とは発表要旨のことであり，発表すべき内容の順序，要点を紙媒体で数頁にまとめたもの</a:t>
            </a:r>
            <a:endParaRPr lang="en-US" altLang="ja-JP" smtClean="0"/>
          </a:p>
          <a:p>
            <a:pPr>
              <a:spcBef>
                <a:spcPts val="1200"/>
              </a:spcBef>
              <a:defRPr/>
            </a:pPr>
            <a:r>
              <a:rPr lang="ja-JP" altLang="en-US" smtClean="0"/>
              <a:t>レジュメは口頭で発表された内容を聞き手が理解し，記憶にとどめるための補助として活用される</a:t>
            </a:r>
            <a:endParaRPr lang="en-US" altLang="ja-JP" smtClean="0"/>
          </a:p>
          <a:p>
            <a:pPr>
              <a:spcBef>
                <a:spcPts val="1200"/>
              </a:spcBef>
              <a:defRPr/>
            </a:pPr>
            <a:r>
              <a:rPr lang="ja-JP" altLang="en-US" smtClean="0"/>
              <a:t>要点だけを書く．現状分析をする．問題の経緯．主張を最初に提示．発表原稿に何度も目を通す</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51332515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2020/8/4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11</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a:t>
            </a:r>
            <a:r>
              <a:rPr lang="en-US" altLang="ja-JP" smtClean="0"/>
              <a:t>13</a:t>
            </a:r>
            <a:r>
              <a:rPr lang="ja-JP" altLang="en-US" smtClean="0"/>
              <a:t>章 データの整理</a:t>
            </a:r>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データで説得する</a:t>
            </a:r>
            <a:endParaRPr lang="en-US" altLang="ja-JP" smtClean="0"/>
          </a:p>
          <a:p>
            <a:pPr>
              <a:lnSpc>
                <a:spcPct val="130000"/>
              </a:lnSpc>
              <a:defRPr/>
            </a:pPr>
            <a:r>
              <a:rPr lang="ja-JP" altLang="en-US" smtClean="0"/>
              <a:t>論文などは科学的な裏付けが無くてはならない</a:t>
            </a:r>
            <a:endParaRPr lang="en-US" altLang="ja-JP" smtClean="0"/>
          </a:p>
          <a:p>
            <a:pPr>
              <a:lnSpc>
                <a:spcPct val="130000"/>
              </a:lnSpc>
              <a:defRPr/>
            </a:pPr>
            <a:r>
              <a:rPr lang="ja-JP" altLang="en-US" smtClean="0"/>
              <a:t>客観性のための方法はデータを示すこと</a:t>
            </a:r>
            <a:endParaRPr lang="en-US" altLang="ja-JP" smtClean="0"/>
          </a:p>
          <a:p>
            <a:pPr>
              <a:lnSpc>
                <a:spcPct val="130000"/>
              </a:lnSpc>
              <a:defRPr/>
            </a:pPr>
            <a:r>
              <a:rPr lang="ja-JP" altLang="en-US" smtClean="0"/>
              <a:t>沖縄の例</a:t>
            </a:r>
            <a:endParaRPr lang="en-US" altLang="ja-JP" smtClean="0"/>
          </a:p>
          <a:p>
            <a:pPr>
              <a:lnSpc>
                <a:spcPct val="130000"/>
              </a:lnSpc>
              <a:defRPr/>
            </a:pPr>
            <a:r>
              <a:rPr lang="ja-JP" altLang="en-US" smtClean="0"/>
              <a:t>事実や問題を発見するためにデータを使用</a:t>
            </a:r>
            <a:endParaRPr lang="en-US" altLang="ja-JP" smtClean="0"/>
          </a:p>
          <a:p>
            <a:pPr>
              <a:lnSpc>
                <a:spcPct val="130000"/>
              </a:lnSpc>
              <a:defRPr/>
            </a:pPr>
            <a:r>
              <a:rPr lang="en-US" altLang="ja-JP" smtClean="0"/>
              <a:t>M</a:t>
            </a:r>
            <a:r>
              <a:rPr lang="ja-JP" altLang="en-US" smtClean="0"/>
              <a:t>旅行者の沖縄旅行の参加者</a:t>
            </a:r>
            <a:r>
              <a:rPr lang="ja-JP" altLang="en-US" smtClean="0"/>
              <a:t>の例</a:t>
            </a:r>
            <a:endParaRPr lang="en-US" altLang="ja-JP" smtClean="0"/>
          </a:p>
          <a:p>
            <a:pPr>
              <a:lnSpc>
                <a:spcPct val="130000"/>
              </a:lnSpc>
              <a:defRPr/>
            </a:pPr>
            <a:r>
              <a:rPr lang="ja-JP" altLang="en-US" smtClean="0"/>
              <a:t>データから面白い特徴や何らかの傾向が読み取れたら，必ずその理由を考えよう</a:t>
            </a:r>
            <a:endParaRPr lang="en-US" altLang="ja-JP" smtClean="0"/>
          </a:p>
          <a:p>
            <a:pPr>
              <a:lnSpc>
                <a:spcPct val="130000"/>
              </a:lnSpc>
              <a:defRPr/>
            </a:pPr>
            <a:endParaRPr lang="en-US" altLang="ja-JP"/>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2862631"/>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9D9D5794B8B604FBAAB702E58065B2A" ma:contentTypeVersion="2" ma:contentTypeDescription="新しいドキュメントを作成します。" ma:contentTypeScope="" ma:versionID="14e00d281b2ed2268f77ea2eb5b5f9f3">
  <xsd:schema xmlns:xsd="http://www.w3.org/2001/XMLSchema" xmlns:xs="http://www.w3.org/2001/XMLSchema" xmlns:p="http://schemas.microsoft.com/office/2006/metadata/properties" xmlns:ns2="96066d16-05cd-4ba3-a019-11eff8d81ce6" targetNamespace="http://schemas.microsoft.com/office/2006/metadata/properties" ma:root="true" ma:fieldsID="96b78ecb0342882ca53cf3a98abfd0e3" ns2:_="">
    <xsd:import namespace="96066d16-05cd-4ba3-a019-11eff8d81ce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066d16-05cd-4ba3-a019-11eff8d81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50C91F-5959-4DF0-A911-5E7D992D3891}">
  <ds:schemaRefs>
    <ds:schemaRef ds:uri="http://purl.org/dc/dcmitype/"/>
    <ds:schemaRef ds:uri="http://schemas.microsoft.com/office/infopath/2007/PartnerControls"/>
    <ds:schemaRef ds:uri="http://purl.org/dc/elements/1.1/"/>
    <ds:schemaRef ds:uri="http://schemas.microsoft.com/office/2006/metadata/properties"/>
    <ds:schemaRef ds:uri="96066d16-05cd-4ba3-a019-11eff8d81ce6"/>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B729A790-4EA1-4869-A833-DA60650017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066d16-05cd-4ba3-a019-11eff8d81c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30B754-0C98-416D-82CB-289C695E3E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14469</TotalTime>
  <Words>1283</Words>
  <Application>Microsoft Office PowerPoint</Application>
  <PresentationFormat>ユーザー設定</PresentationFormat>
  <Paragraphs>165</Paragraphs>
  <Slides>13</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ＭＳ Ｐゴシック</vt:lpstr>
      <vt:lpstr>ＭＳ ゴシック</vt:lpstr>
      <vt:lpstr>Arial</vt:lpstr>
      <vt:lpstr>Calibri</vt:lpstr>
      <vt:lpstr>Times New Roman</vt:lpstr>
      <vt:lpstr>Wingdings</vt:lpstr>
      <vt:lpstr>Default Design</vt:lpstr>
      <vt:lpstr>デザインの設定</vt:lpstr>
      <vt:lpstr>アカデミック・スキル  (11)レポートの書き方</vt:lpstr>
      <vt:lpstr>講義の進め方．使い方</vt:lpstr>
      <vt:lpstr>朝倉未来さんの言葉</vt:lpstr>
      <vt:lpstr>朝倉未来さんの言葉2</vt:lpstr>
      <vt:lpstr>挑戦することをあきらめない</vt:lpstr>
      <vt:lpstr>挑戦する</vt:lpstr>
      <vt:lpstr>第12章 ゼミ発表の仕方</vt:lpstr>
      <vt:lpstr>ゼミ発表</vt:lpstr>
      <vt:lpstr>第13章 データの整理</vt:lpstr>
      <vt:lpstr>第14章 レポートの書き方</vt:lpstr>
      <vt:lpstr> レポートの構成</vt:lpstr>
      <vt:lpstr> レポートの構成</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634</cp:revision>
  <cp:lastPrinted>2017-04-12T01:17:40Z</cp:lastPrinted>
  <dcterms:created xsi:type="dcterms:W3CDTF">2004-05-06T09:28:21Z</dcterms:created>
  <dcterms:modified xsi:type="dcterms:W3CDTF">2020-08-03T15:23:50Z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0x010100D9D9D5794B8B604FBAAB702E58065B2A</vt:lpwstr>
  </property>
</Properties>
</file>