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3" r:id="rId2"/>
  </p:sldMasterIdLst>
  <p:notesMasterIdLst>
    <p:notesMasterId r:id="rId15"/>
  </p:notesMasterIdLst>
  <p:handoutMasterIdLst>
    <p:handoutMasterId r:id="rId16"/>
  </p:handoutMasterIdLst>
  <p:sldIdLst>
    <p:sldId id="413" r:id="rId3"/>
    <p:sldId id="473" r:id="rId4"/>
    <p:sldId id="456" r:id="rId5"/>
    <p:sldId id="416" r:id="rId6"/>
    <p:sldId id="422" r:id="rId7"/>
    <p:sldId id="474" r:id="rId8"/>
    <p:sldId id="475" r:id="rId9"/>
    <p:sldId id="476" r:id="rId10"/>
    <p:sldId id="477" r:id="rId11"/>
    <p:sldId id="478" r:id="rId12"/>
    <p:sldId id="479" r:id="rId13"/>
    <p:sldId id="469" r:id="rId14"/>
  </p:sldIdLst>
  <p:sldSz cx="10160000" cy="7620000"/>
  <p:notesSz cx="6735763" cy="9866313"/>
  <p:custDataLst>
    <p:tags r:id="rId17"/>
  </p:custData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84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37" autoAdjust="0"/>
    <p:restoredTop sz="94600" autoAdjust="0"/>
  </p:normalViewPr>
  <p:slideViewPr>
    <p:cSldViewPr>
      <p:cViewPr varScale="1">
        <p:scale>
          <a:sx n="63" d="100"/>
          <a:sy n="63" d="100"/>
        </p:scale>
        <p:origin x="1148" y="60"/>
      </p:cViewPr>
      <p:guideLst>
        <p:guide orient="horz" pos="2160"/>
        <p:guide pos="2880"/>
      </p:guideLst>
    </p:cSldViewPr>
  </p:slideViewPr>
  <p:outlineViewPr>
    <p:cViewPr>
      <p:scale>
        <a:sx n="33" d="100"/>
        <a:sy n="33" d="100"/>
      </p:scale>
      <p:origin x="234" y="327600"/>
    </p:cViewPr>
  </p:outlineViewPr>
  <p:notesTextViewPr>
    <p:cViewPr>
      <p:scale>
        <a:sx n="100" d="100"/>
        <a:sy n="100" d="100"/>
      </p:scale>
      <p:origin x="0" y="0"/>
    </p:cViewPr>
  </p:notesTextViewPr>
  <p:notesViewPr>
    <p:cSldViewPr>
      <p:cViewPr varScale="1">
        <p:scale>
          <a:sx n="46" d="100"/>
          <a:sy n="46" d="100"/>
        </p:scale>
        <p:origin x="-2238"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tx2"/>
            </a:solidFill>
            <a:ln>
              <a:noFill/>
            </a:ln>
            <a:effectLst/>
          </c:spPr>
          <c:invertIfNegative val="0"/>
          <c:cat>
            <c:numRef>
              <c:f>Sheet1!$A$2:$A$25</c:f>
              <c:numCache>
                <c:formatCode>General</c:formatCode>
                <c:ptCount val="24"/>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numCache>
            </c:numRef>
          </c:cat>
          <c:val>
            <c:numRef>
              <c:f>Sheet1!$B$2:$B$25</c:f>
              <c:numCache>
                <c:formatCode>General</c:formatCode>
                <c:ptCount val="24"/>
                <c:pt idx="0">
                  <c:v>206074</c:v>
                </c:pt>
                <c:pt idx="1">
                  <c:v>218260</c:v>
                </c:pt>
                <c:pt idx="2">
                  <c:v>234784</c:v>
                </c:pt>
                <c:pt idx="3">
                  <c:v>243631</c:v>
                </c:pt>
                <c:pt idx="4">
                  <c:v>257908</c:v>
                </c:pt>
                <c:pt idx="5">
                  <c:v>269577</c:v>
                </c:pt>
                <c:pt idx="6">
                  <c:v>284542</c:v>
                </c:pt>
                <c:pt idx="7">
                  <c:v>289149</c:v>
                </c:pt>
                <c:pt idx="8">
                  <c:v>295823</c:v>
                </c:pt>
                <c:pt idx="9">
                  <c:v>307019</c:v>
                </c:pt>
                <c:pt idx="10">
                  <c:v>301418</c:v>
                </c:pt>
                <c:pt idx="11">
                  <c:v>310998</c:v>
                </c:pt>
                <c:pt idx="12">
                  <c:v>309507</c:v>
                </c:pt>
                <c:pt idx="13">
                  <c:v>315375</c:v>
                </c:pt>
                <c:pt idx="14">
                  <c:v>321111</c:v>
                </c:pt>
                <c:pt idx="15">
                  <c:v>331289</c:v>
                </c:pt>
                <c:pt idx="16">
                  <c:v>331276</c:v>
                </c:pt>
                <c:pt idx="17">
                  <c:v>341360</c:v>
                </c:pt>
                <c:pt idx="18">
                  <c:v>348084</c:v>
                </c:pt>
                <c:pt idx="19">
                  <c:v>360067</c:v>
                </c:pt>
                <c:pt idx="20">
                  <c:v>374202</c:v>
                </c:pt>
                <c:pt idx="21">
                  <c:v>385850</c:v>
                </c:pt>
                <c:pt idx="22">
                  <c:v>392117</c:v>
                </c:pt>
                <c:pt idx="23">
                  <c:v>400610</c:v>
                </c:pt>
              </c:numCache>
            </c:numRef>
          </c:val>
          <c:extLst>
            <c:ext xmlns:c16="http://schemas.microsoft.com/office/drawing/2014/chart" uri="{C3380CC4-5D6E-409C-BE32-E72D297353CC}">
              <c16:uniqueId val="{00000000-9318-4150-885C-5EFD072091A2}"/>
            </c:ext>
          </c:extLst>
        </c:ser>
        <c:dLbls>
          <c:showLegendKey val="0"/>
          <c:showVal val="0"/>
          <c:showCatName val="0"/>
          <c:showSerName val="0"/>
          <c:showPercent val="0"/>
          <c:showBubbleSize val="0"/>
        </c:dLbls>
        <c:gapWidth val="150"/>
        <c:axId val="429185152"/>
        <c:axId val="429176136"/>
      </c:barChart>
      <c:lineChart>
        <c:grouping val="stacked"/>
        <c:varyColors val="0"/>
        <c:ser>
          <c:idx val="1"/>
          <c:order val="1"/>
          <c:spPr>
            <a:ln w="28575" cap="rnd">
              <a:solidFill>
                <a:schemeClr val="tx2"/>
              </a:solidFill>
              <a:round/>
            </a:ln>
            <a:effectLst/>
          </c:spPr>
          <c:marker>
            <c:symbol val="circle"/>
            <c:size val="5"/>
            <c:spPr>
              <a:solidFill>
                <a:schemeClr val="accent4">
                  <a:lumMod val="75000"/>
                </a:schemeClr>
              </a:solidFill>
              <a:ln w="9525">
                <a:solidFill>
                  <a:schemeClr val="tx2"/>
                </a:solidFill>
              </a:ln>
              <a:effectLst/>
            </c:spPr>
          </c:marker>
          <c:val>
            <c:numRef>
              <c:f>Sheet1!$C$2:$C$25</c:f>
              <c:numCache>
                <c:formatCode>General</c:formatCode>
                <c:ptCount val="24"/>
                <c:pt idx="0">
                  <c:v>5.94</c:v>
                </c:pt>
                <c:pt idx="1">
                  <c:v>5.92</c:v>
                </c:pt>
                <c:pt idx="2">
                  <c:v>6.41</c:v>
                </c:pt>
                <c:pt idx="3">
                  <c:v>6.67</c:v>
                </c:pt>
                <c:pt idx="4">
                  <c:v>7.03</c:v>
                </c:pt>
                <c:pt idx="5">
                  <c:v>7.27</c:v>
                </c:pt>
                <c:pt idx="6">
                  <c:v>7.47</c:v>
                </c:pt>
                <c:pt idx="7">
                  <c:v>7.56</c:v>
                </c:pt>
                <c:pt idx="8">
                  <c:v>8.01</c:v>
                </c:pt>
                <c:pt idx="9">
                  <c:v>8.33</c:v>
                </c:pt>
                <c:pt idx="10">
                  <c:v>8.0299999999999994</c:v>
                </c:pt>
                <c:pt idx="11">
                  <c:v>8.48</c:v>
                </c:pt>
                <c:pt idx="12">
                  <c:v>8.51</c:v>
                </c:pt>
                <c:pt idx="13">
                  <c:v>8.57</c:v>
                </c:pt>
                <c:pt idx="14">
                  <c:v>8.68</c:v>
                </c:pt>
                <c:pt idx="15">
                  <c:v>8.86</c:v>
                </c:pt>
                <c:pt idx="16">
                  <c:v>8.76</c:v>
                </c:pt>
                <c:pt idx="17">
                  <c:v>8.9499999999999993</c:v>
                </c:pt>
                <c:pt idx="18">
                  <c:v>9.8000000000000007</c:v>
                </c:pt>
                <c:pt idx="19">
                  <c:v>10.46</c:v>
                </c:pt>
                <c:pt idx="20">
                  <c:v>10.61</c:v>
                </c:pt>
                <c:pt idx="21">
                  <c:v>11.04</c:v>
                </c:pt>
                <c:pt idx="22">
                  <c:v>11.14</c:v>
                </c:pt>
                <c:pt idx="23">
                  <c:v>11.06</c:v>
                </c:pt>
              </c:numCache>
            </c:numRef>
          </c:val>
          <c:smooth val="0"/>
          <c:extLst>
            <c:ext xmlns:c16="http://schemas.microsoft.com/office/drawing/2014/chart" uri="{C3380CC4-5D6E-409C-BE32-E72D297353CC}">
              <c16:uniqueId val="{00000001-9318-4150-885C-5EFD072091A2}"/>
            </c:ext>
          </c:extLst>
        </c:ser>
        <c:dLbls>
          <c:showLegendKey val="0"/>
          <c:showVal val="0"/>
          <c:showCatName val="0"/>
          <c:showSerName val="0"/>
          <c:showPercent val="0"/>
          <c:showBubbleSize val="0"/>
        </c:dLbls>
        <c:marker val="1"/>
        <c:smooth val="0"/>
        <c:axId val="429176528"/>
        <c:axId val="429180448"/>
      </c:lineChart>
      <c:catAx>
        <c:axId val="429185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メイリオ" panose="020B0604030504040204" pitchFamily="50" charset="-128"/>
                <a:ea typeface="メイリオ" panose="020B0604030504040204" pitchFamily="50" charset="-128"/>
                <a:cs typeface="+mn-cs"/>
              </a:defRPr>
            </a:pPr>
            <a:endParaRPr lang="ja-JP"/>
          </a:p>
        </c:txPr>
        <c:crossAx val="429176136"/>
        <c:crosses val="autoZero"/>
        <c:auto val="1"/>
        <c:lblAlgn val="ctr"/>
        <c:lblOffset val="100"/>
        <c:noMultiLvlLbl val="0"/>
      </c:catAx>
      <c:valAx>
        <c:axId val="429176136"/>
        <c:scaling>
          <c:orientation val="minMax"/>
          <c:min val="20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crossAx val="429185152"/>
        <c:crosses val="autoZero"/>
        <c:crossBetween val="between"/>
        <c:dispUnits>
          <c:builtInUnit val="tenThousands"/>
        </c:dispUnits>
      </c:valAx>
      <c:valAx>
        <c:axId val="429180448"/>
        <c:scaling>
          <c:orientation val="minMax"/>
          <c:min val="5"/>
        </c:scaling>
        <c:delete val="0"/>
        <c:axPos val="r"/>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crossAx val="429176528"/>
        <c:crosses val="max"/>
        <c:crossBetween val="between"/>
      </c:valAx>
      <c:catAx>
        <c:axId val="429176528"/>
        <c:scaling>
          <c:orientation val="minMax"/>
        </c:scaling>
        <c:delete val="1"/>
        <c:axPos val="b"/>
        <c:majorTickMark val="none"/>
        <c:minorTickMark val="none"/>
        <c:tickLblPos val="nextTo"/>
        <c:crossAx val="429180448"/>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863975"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a:t>医療経済学</a:t>
            </a:r>
            <a:r>
              <a:rPr lang="en-US" altLang="ja-JP"/>
              <a:t>A 1</a:t>
            </a:r>
            <a:endParaRPr lang="en-US" altLang="ja-JP"/>
          </a:p>
        </p:txBody>
      </p:sp>
      <p:sp>
        <p:nvSpPr>
          <p:cNvPr id="1331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smtClean="0"/>
            </a:lvl1pPr>
          </a:lstStyle>
          <a:p>
            <a:pPr>
              <a:defRPr/>
            </a:pPr>
            <a:r>
              <a:rPr lang="en-US" altLang="ja-JP"/>
              <a:t>2020/5/27</a:t>
            </a:r>
            <a:endParaRPr lang="en-US" altLang="ja-JP"/>
          </a:p>
        </p:txBody>
      </p:sp>
      <p:sp>
        <p:nvSpPr>
          <p:cNvPr id="1331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331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744F8EEA-107E-4617-86BC-359EF604F3F2}"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smtClean="0"/>
            </a:lvl1pPr>
          </a:lstStyle>
          <a:p>
            <a:pPr>
              <a:defRPr/>
            </a:pPr>
            <a:r>
              <a:rPr lang="ja-JP" altLang="en-US"/>
              <a:t>医療経済学</a:t>
            </a:r>
            <a:r>
              <a:rPr lang="en-US" altLang="ja-JP"/>
              <a:t>A 1</a:t>
            </a:r>
            <a:endParaRPr lang="en-US" altLang="ja-JP"/>
          </a:p>
        </p:txBody>
      </p:sp>
      <p:sp>
        <p:nvSpPr>
          <p:cNvPr id="12291"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smtClean="0"/>
            </a:lvl1pPr>
          </a:lstStyle>
          <a:p>
            <a:pPr>
              <a:defRPr/>
            </a:pPr>
            <a:r>
              <a:rPr lang="en-US" altLang="ja-JP"/>
              <a:t>2020/5/27</a:t>
            </a:r>
            <a:endParaRPr lang="en-US" altLang="ja-JP"/>
          </a:p>
        </p:txBody>
      </p:sp>
      <p:sp>
        <p:nvSpPr>
          <p:cNvPr id="4100" name="Rectangle 4"/>
          <p:cNvSpPr>
            <a:spLocks noRo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29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a:t>丹野忠晋</a:t>
            </a:r>
            <a:endParaRPr lang="en-US" altLang="ja-JP"/>
          </a:p>
        </p:txBody>
      </p:sp>
      <p:sp>
        <p:nvSpPr>
          <p:cNvPr id="1229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92A8EF68-C687-4CF1-92C8-73A0B3781140}"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a:t>医療経済学</a:t>
            </a:r>
            <a:r>
              <a:rPr lang="en-US" altLang="ja-JP"/>
              <a:t>A 1</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a:t>2020/5/27</a:t>
            </a:r>
          </a:p>
        </p:txBody>
      </p:sp>
      <p:sp>
        <p:nvSpPr>
          <p:cNvPr id="717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BF7BB95-A282-445E-8B5D-F40EAC8CD88E}" type="slidenum">
              <a:rPr lang="ja-JP" altLang="en-US" smtClean="0"/>
              <a:pPr>
                <a:spcBef>
                  <a:spcPct val="0"/>
                </a:spcBef>
              </a:pPr>
              <a:t>1</a:t>
            </a:fld>
            <a:endParaRPr lang="en-US" altLang="ja-JP" smtClean="0"/>
          </a:p>
        </p:txBody>
      </p:sp>
      <p:sp>
        <p:nvSpPr>
          <p:cNvPr id="7173" name="Rectangle 2"/>
          <p:cNvSpPr>
            <a:spLocks noRot="1" noChangeArrowheads="1" noTextEdit="1"/>
          </p:cNvSpPr>
          <p:nvPr>
            <p:ph type="sldImg"/>
          </p:nvPr>
        </p:nvSpPr>
        <p:spPr>
          <a:ln/>
        </p:spPr>
      </p:sp>
      <p:sp>
        <p:nvSpPr>
          <p:cNvPr id="71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ー 1"/>
          <p:cNvSpPr>
            <a:spLocks noGrp="1" noRot="1" noChangeAspect="1" noTextEdit="1"/>
          </p:cNvSpPr>
          <p:nvPr>
            <p:ph type="sldImg"/>
          </p:nvPr>
        </p:nvSpPr>
        <p:spPr>
          <a:ln/>
        </p:spPr>
      </p:sp>
      <p:sp>
        <p:nvSpPr>
          <p:cNvPr id="26627"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ja-JP" altLang="en-US" smtClean="0"/>
          </a:p>
        </p:txBody>
      </p:sp>
      <p:sp>
        <p:nvSpPr>
          <p:cNvPr id="26628"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6D71647-B52C-417B-AE16-BE20F5D43CEF}" type="slidenum">
              <a:rPr kumimoji="1" lang="ja-JP" altLang="en-US" smtClean="0">
                <a:solidFill>
                  <a:srgbClr val="000000"/>
                </a:solidFill>
                <a:latin typeface="Calibri" panose="020F0502020204030204" pitchFamily="34" charset="0"/>
              </a:rPr>
              <a:pPr>
                <a:spcBef>
                  <a:spcPct val="0"/>
                </a:spcBef>
              </a:pPr>
              <a:t>11</a:t>
            </a:fld>
            <a:endParaRPr kumimoji="1" lang="en-US" altLang="ja-JP" smtClean="0">
              <a:solidFill>
                <a:srgbClr val="000000"/>
              </a:solidFill>
              <a:latin typeface="Calibri" panose="020F0502020204030204" pitchFamily="34" charset="0"/>
            </a:endParaRPr>
          </a:p>
        </p:txBody>
      </p:sp>
      <p:sp>
        <p:nvSpPr>
          <p:cNvPr id="26629" name="日付プレースホルダー 1"/>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ja-JP"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a:t>医療経済学</a:t>
            </a:r>
            <a:r>
              <a:rPr lang="en-US" altLang="ja-JP"/>
              <a:t>A 1</a:t>
            </a:r>
          </a:p>
        </p:txBody>
      </p:sp>
      <p:sp>
        <p:nvSpPr>
          <p:cNvPr id="2867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a:t>2020/5/27</a:t>
            </a:r>
          </a:p>
        </p:txBody>
      </p:sp>
      <p:sp>
        <p:nvSpPr>
          <p:cNvPr id="286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F54C55C-5D2F-4484-976D-26204E24BD5F}" type="slidenum">
              <a:rPr lang="ja-JP" altLang="en-US" smtClean="0"/>
              <a:pPr>
                <a:spcBef>
                  <a:spcPct val="0"/>
                </a:spcBef>
              </a:pPr>
              <a:t>12</a:t>
            </a:fld>
            <a:endParaRPr lang="en-US" altLang="ja-JP" smtClean="0"/>
          </a:p>
        </p:txBody>
      </p:sp>
      <p:sp>
        <p:nvSpPr>
          <p:cNvPr id="28677" name="Rectangle 2"/>
          <p:cNvSpPr>
            <a:spLocks noRot="1" noChangeArrowheads="1" noTextEdit="1"/>
          </p:cNvSpPr>
          <p:nvPr>
            <p:ph type="sldImg"/>
          </p:nvPr>
        </p:nvSpPr>
        <p:spPr>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a:t>医療経済学</a:t>
            </a:r>
            <a:r>
              <a:rPr lang="en-US" altLang="ja-JP"/>
              <a:t>A 1</a:t>
            </a:r>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a:t>2020/5/27</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634708A-C573-4697-957F-E4FE91F740CF}" type="slidenum">
              <a:rPr lang="ja-JP" altLang="en-US" smtClean="0"/>
              <a:pPr>
                <a:spcBef>
                  <a:spcPct val="0"/>
                </a:spcBef>
              </a:pPr>
              <a:t>3</a:t>
            </a:fld>
            <a:endParaRPr lang="en-US" altLang="ja-JP" smtClean="0"/>
          </a:p>
        </p:txBody>
      </p:sp>
      <p:sp>
        <p:nvSpPr>
          <p:cNvPr id="10245" name="Rectangle 2"/>
          <p:cNvSpPr>
            <a:spLocks noRo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a:t>医療経済学</a:t>
            </a:r>
            <a:r>
              <a:rPr lang="en-US" altLang="ja-JP"/>
              <a:t>A 1</a:t>
            </a:r>
          </a:p>
        </p:txBody>
      </p:sp>
      <p:sp>
        <p:nvSpPr>
          <p:cNvPr id="1229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a:t>2020/5/27</a:t>
            </a:r>
          </a:p>
        </p:txBody>
      </p:sp>
      <p:sp>
        <p:nvSpPr>
          <p:cNvPr id="1229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49CC05C-C144-49FC-BFBC-061CAA352F3C}" type="slidenum">
              <a:rPr lang="ja-JP" altLang="en-US" smtClean="0"/>
              <a:pPr>
                <a:spcBef>
                  <a:spcPct val="0"/>
                </a:spcBef>
              </a:pPr>
              <a:t>4</a:t>
            </a:fld>
            <a:endParaRPr lang="en-US" altLang="ja-JP" smtClean="0"/>
          </a:p>
        </p:txBody>
      </p:sp>
      <p:sp>
        <p:nvSpPr>
          <p:cNvPr id="12293" name="Rectangle 2"/>
          <p:cNvSpPr>
            <a:spLocks noRot="1" noChangeArrowheads="1" noTextEdit="1"/>
          </p:cNvSpPr>
          <p:nvPr>
            <p:ph type="sldImg"/>
          </p:nvPr>
        </p:nvSpPr>
        <p:spPr>
          <a:ln/>
        </p:spPr>
      </p:sp>
      <p:sp>
        <p:nvSpPr>
          <p:cNvPr id="1229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ja-JP" altLang="en-US"/>
              <a:t>医療経済学</a:t>
            </a:r>
            <a:r>
              <a:rPr lang="en-US" altLang="ja-JP"/>
              <a:t>A 1</a:t>
            </a:r>
          </a:p>
        </p:txBody>
      </p:sp>
      <p:sp>
        <p:nvSpPr>
          <p:cNvPr id="1433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a:t>2020/5/27</a:t>
            </a:r>
          </a:p>
        </p:txBody>
      </p:sp>
      <p:sp>
        <p:nvSpPr>
          <p:cNvPr id="1434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C3A5493-9B81-43BB-A43C-2DC9F87BFD7E}" type="slidenum">
              <a:rPr lang="ja-JP" altLang="en-US" smtClean="0"/>
              <a:pPr>
                <a:spcBef>
                  <a:spcPct val="0"/>
                </a:spcBef>
              </a:pPr>
              <a:t>5</a:t>
            </a:fld>
            <a:endParaRPr lang="en-US" altLang="ja-JP" smtClean="0"/>
          </a:p>
        </p:txBody>
      </p:sp>
      <p:sp>
        <p:nvSpPr>
          <p:cNvPr id="14341" name="Rectangle 2"/>
          <p:cNvSpPr>
            <a:spLocks noRot="1" noChangeArrowheads="1" noTextEdit="1"/>
          </p:cNvSpPr>
          <p:nvPr>
            <p:ph type="sldImg"/>
          </p:nvPr>
        </p:nvSpPr>
        <p:spPr>
          <a:ln/>
        </p:spPr>
      </p:sp>
      <p:sp>
        <p:nvSpPr>
          <p:cNvPr id="1434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p:cNvSpPr>
            <a:spLocks noGrp="1" noRot="1" noChangeAspect="1" noTextEdit="1"/>
          </p:cNvSpPr>
          <p:nvPr>
            <p:ph type="sldImg"/>
          </p:nvPr>
        </p:nvSpPr>
        <p:spPr>
          <a:ln/>
        </p:spPr>
      </p:sp>
      <p:sp>
        <p:nvSpPr>
          <p:cNvPr id="16387"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ja-JP" altLang="en-US" smtClean="0"/>
          </a:p>
        </p:txBody>
      </p:sp>
      <p:sp>
        <p:nvSpPr>
          <p:cNvPr id="16388"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392463-0C8B-46EE-99EC-E3D528947021}" type="slidenum">
              <a:rPr kumimoji="1" lang="ja-JP" altLang="en-US" smtClean="0">
                <a:solidFill>
                  <a:srgbClr val="000000"/>
                </a:solidFill>
                <a:latin typeface="Calibri" panose="020F0502020204030204" pitchFamily="34" charset="0"/>
              </a:rPr>
              <a:pPr>
                <a:spcBef>
                  <a:spcPct val="0"/>
                </a:spcBef>
              </a:pPr>
              <a:t>6</a:t>
            </a:fld>
            <a:endParaRPr kumimoji="1" lang="en-US" altLang="ja-JP" smtClean="0">
              <a:solidFill>
                <a:srgbClr val="000000"/>
              </a:solidFill>
              <a:latin typeface="Calibri" panose="020F0502020204030204" pitchFamily="34" charset="0"/>
            </a:endParaRPr>
          </a:p>
        </p:txBody>
      </p:sp>
      <p:sp>
        <p:nvSpPr>
          <p:cNvPr id="16389" name="日付プレースホルダー 1"/>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ja-JP"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 イメージ プレースホルダー 1"/>
          <p:cNvSpPr>
            <a:spLocks noGrp="1" noRot="1" noChangeAspect="1" noTextEdit="1"/>
          </p:cNvSpPr>
          <p:nvPr>
            <p:ph type="sldImg"/>
          </p:nvPr>
        </p:nvSpPr>
        <p:spPr>
          <a:ln/>
        </p:spPr>
      </p:sp>
      <p:sp>
        <p:nvSpPr>
          <p:cNvPr id="18435"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ja-JP" altLang="en-US" smtClean="0"/>
          </a:p>
        </p:txBody>
      </p:sp>
      <p:sp>
        <p:nvSpPr>
          <p:cNvPr id="18436"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78DAD26-0F99-4421-BAD0-036E030F0380}" type="slidenum">
              <a:rPr kumimoji="1" lang="ja-JP" altLang="en-US" smtClean="0">
                <a:solidFill>
                  <a:srgbClr val="000000"/>
                </a:solidFill>
                <a:latin typeface="Calibri" panose="020F0502020204030204" pitchFamily="34" charset="0"/>
              </a:rPr>
              <a:pPr>
                <a:spcBef>
                  <a:spcPct val="0"/>
                </a:spcBef>
              </a:pPr>
              <a:t>7</a:t>
            </a:fld>
            <a:endParaRPr kumimoji="1" lang="en-US" altLang="ja-JP" smtClean="0">
              <a:solidFill>
                <a:srgbClr val="000000"/>
              </a:solidFill>
              <a:latin typeface="Calibri" panose="020F0502020204030204" pitchFamily="34" charset="0"/>
            </a:endParaRPr>
          </a:p>
        </p:txBody>
      </p:sp>
      <p:sp>
        <p:nvSpPr>
          <p:cNvPr id="18437" name="日付プレースホルダー 1"/>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ja-JP"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スライド イメージ プレースホルダー 1"/>
          <p:cNvSpPr>
            <a:spLocks noGrp="1" noRot="1" noChangeAspect="1" noTextEdit="1"/>
          </p:cNvSpPr>
          <p:nvPr>
            <p:ph type="sldImg"/>
          </p:nvPr>
        </p:nvSpPr>
        <p:spPr>
          <a:ln/>
        </p:spPr>
      </p:sp>
      <p:sp>
        <p:nvSpPr>
          <p:cNvPr id="20483"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ja-JP" altLang="en-US" smtClean="0"/>
          </a:p>
        </p:txBody>
      </p:sp>
      <p:sp>
        <p:nvSpPr>
          <p:cNvPr id="20484"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5DC2545-0008-46DB-87D7-A3D41B2FCE9B}" type="slidenum">
              <a:rPr kumimoji="1" lang="ja-JP" altLang="en-US" smtClean="0">
                <a:latin typeface="Calibri" panose="020F0502020204030204" pitchFamily="34" charset="0"/>
              </a:rPr>
              <a:pPr>
                <a:spcBef>
                  <a:spcPct val="0"/>
                </a:spcBef>
              </a:pPr>
              <a:t>8</a:t>
            </a:fld>
            <a:endParaRPr kumimoji="1" lang="en-US" altLang="ja-JP" smtClean="0">
              <a:latin typeface="Calibri" panose="020F0502020204030204" pitchFamily="34" charset="0"/>
            </a:endParaRPr>
          </a:p>
        </p:txBody>
      </p:sp>
      <p:sp>
        <p:nvSpPr>
          <p:cNvPr id="20485" name="日付プレースホルダー 1"/>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ja-JP"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p:cNvSpPr>
            <a:spLocks noGrp="1" noRot="1" noChangeAspect="1" noTextEdit="1"/>
          </p:cNvSpPr>
          <p:nvPr>
            <p:ph type="sldImg"/>
          </p:nvPr>
        </p:nvSpPr>
        <p:spPr>
          <a:ln/>
        </p:spPr>
      </p:sp>
      <p:sp>
        <p:nvSpPr>
          <p:cNvPr id="22531"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ja-JP" altLang="en-US" smtClean="0"/>
          </a:p>
        </p:txBody>
      </p:sp>
      <p:sp>
        <p:nvSpPr>
          <p:cNvPr id="22532"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8E55A35-6F00-4F88-9142-6245D7C70031}" type="slidenum">
              <a:rPr kumimoji="1" lang="ja-JP" altLang="en-US" smtClean="0">
                <a:latin typeface="Calibri" panose="020F0502020204030204" pitchFamily="34" charset="0"/>
              </a:rPr>
              <a:pPr>
                <a:spcBef>
                  <a:spcPct val="0"/>
                </a:spcBef>
              </a:pPr>
              <a:t>9</a:t>
            </a:fld>
            <a:endParaRPr kumimoji="1" lang="en-US" altLang="ja-JP" smtClean="0">
              <a:latin typeface="Calibri" panose="020F0502020204030204" pitchFamily="34" charset="0"/>
            </a:endParaRPr>
          </a:p>
        </p:txBody>
      </p:sp>
      <p:sp>
        <p:nvSpPr>
          <p:cNvPr id="22533" name="日付プレースホルダー 1"/>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ja-JP"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ー 1"/>
          <p:cNvSpPr>
            <a:spLocks noGrp="1" noRot="1" noChangeAspect="1" noTextEdit="1"/>
          </p:cNvSpPr>
          <p:nvPr>
            <p:ph type="sldImg"/>
          </p:nvPr>
        </p:nvSpPr>
        <p:spPr>
          <a:ln/>
        </p:spPr>
      </p:sp>
      <p:sp>
        <p:nvSpPr>
          <p:cNvPr id="24579"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p>
        </p:txBody>
      </p:sp>
      <p:sp>
        <p:nvSpPr>
          <p:cNvPr id="24580"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DB3EFED-9C12-499A-B4A1-CD1A0F4BB724}" type="slidenum">
              <a:rPr kumimoji="1" lang="ja-JP" altLang="en-US" sz="1200" smtClean="0"/>
              <a:pPr/>
              <a:t>10</a:t>
            </a:fld>
            <a:endParaRPr kumimoji="1" lang="ja-JP" altLang="en-US" sz="1200" smtClean="0"/>
          </a:p>
        </p:txBody>
      </p:sp>
      <p:sp>
        <p:nvSpPr>
          <p:cNvPr id="24581" name="日付プレースホルダー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kumimoji="1" lang="ja-JP"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809604"/>
            <a:ext cx="8636000" cy="1633537"/>
          </a:xfrm>
        </p:spPr>
        <p:txBody>
          <a:bodyPr/>
          <a:lstStyle>
            <a:lvl1pPr>
              <a:defRPr sz="4400" baseline="0">
                <a:latin typeface="ＭＳ ゴシック" pitchFamily="49" charset="-128"/>
                <a:ea typeface="ＭＳ ゴシック" pitchFamily="49" charset="-128"/>
              </a:defRPr>
            </a:lvl1p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524000" y="3238496"/>
            <a:ext cx="7112000" cy="3027367"/>
          </a:xfrm>
        </p:spPr>
        <p:txBody>
          <a:bodyPr/>
          <a:lstStyle>
            <a:lvl1pPr marL="0" indent="0" algn="ctr">
              <a:buNone/>
              <a:defRPr baseline="0">
                <a:latin typeface="ＭＳ ゴシック" pitchFamily="49" charset="-128"/>
                <a:ea typeface="ＭＳ ゴシック" pitchFamily="49" charset="-128"/>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
        <p:nvSpPr>
          <p:cNvPr id="4" name="Rectangle 4"/>
          <p:cNvSpPr>
            <a:spLocks noGrp="1" noChangeArrowheads="1"/>
          </p:cNvSpPr>
          <p:nvPr>
            <p:ph type="dt" sz="half" idx="10"/>
          </p:nvPr>
        </p:nvSpPr>
        <p:spPr/>
        <p:txBody>
          <a:bodyPr/>
          <a:lstStyle>
            <a:lvl1pPr>
              <a:defRPr baseline="0" smtClean="0">
                <a:ea typeface="ＭＳ ゴシック" pitchFamily="49" charset="-128"/>
              </a:defRPr>
            </a:lvl1pPr>
          </a:lstStyle>
          <a:p>
            <a:pPr>
              <a:defRPr/>
            </a:pPr>
            <a:r>
              <a:rPr lang="en-US" altLang="ja-JP"/>
              <a:t>2020/5/27</a:t>
            </a:r>
            <a:endParaRPr lang="en-US" altLang="ja-JP"/>
          </a:p>
        </p:txBody>
      </p:sp>
      <p:sp>
        <p:nvSpPr>
          <p:cNvPr id="5" name="Rectangle 5"/>
          <p:cNvSpPr>
            <a:spLocks noGrp="1" noChangeArrowheads="1"/>
          </p:cNvSpPr>
          <p:nvPr>
            <p:ph type="ftr" sz="quarter" idx="11"/>
          </p:nvPr>
        </p:nvSpPr>
        <p:spPr/>
        <p:txBody>
          <a:bodyPr/>
          <a:lstStyle>
            <a:lvl1pPr>
              <a:defRPr baseline="0" smtClean="0">
                <a:ea typeface="ＭＳ ゴシック" pitchFamily="49" charset="-128"/>
              </a:defRPr>
            </a:lvl1pPr>
          </a:lstStyle>
          <a:p>
            <a:pPr>
              <a:defRPr/>
            </a:pPr>
            <a:r>
              <a:rPr lang="ja-JP" altLang="en-US"/>
              <a:t>医療経済学</a:t>
            </a:r>
            <a:r>
              <a:rPr lang="en-US" altLang="ja-JP"/>
              <a:t>A 1</a:t>
            </a:r>
            <a:endParaRPr lang="en-US" altLang="ja-JP"/>
          </a:p>
        </p:txBody>
      </p:sp>
      <p:sp>
        <p:nvSpPr>
          <p:cNvPr id="6" name="Rectangle 6"/>
          <p:cNvSpPr>
            <a:spLocks noGrp="1" noChangeArrowheads="1"/>
          </p:cNvSpPr>
          <p:nvPr>
            <p:ph type="sldNum" sz="quarter" idx="12"/>
          </p:nvPr>
        </p:nvSpPr>
        <p:spPr/>
        <p:txBody>
          <a:bodyPr/>
          <a:lstStyle>
            <a:lvl1pPr>
              <a:defRPr>
                <a:ea typeface="ＭＳ ゴシック" panose="020B0609070205080204" pitchFamily="49" charset="-128"/>
              </a:defRPr>
            </a:lvl1pPr>
          </a:lstStyle>
          <a:p>
            <a:pPr>
              <a:defRPr/>
            </a:pPr>
            <a:fld id="{1C707804-3116-4092-82D3-B07141036C47}" type="slidenum">
              <a:rPr lang="ja-JP" altLang="en-US"/>
              <a:pPr>
                <a:defRPr/>
              </a:pPr>
              <a:t>‹#›</a:t>
            </a:fld>
            <a:endParaRPr lang="en-US" altLang="ja-JP"/>
          </a:p>
        </p:txBody>
      </p:sp>
    </p:spTree>
    <p:extLst>
      <p:ext uri="{BB962C8B-B14F-4D97-AF65-F5344CB8AC3E}">
        <p14:creationId xmlns:p14="http://schemas.microsoft.com/office/powerpoint/2010/main" val="3490665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a:t>2020/5/27</a:t>
            </a:r>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t>医療経済学</a:t>
            </a:r>
            <a:r>
              <a:rPr lang="en-US" altLang="ja-JP"/>
              <a:t>A 1</a:t>
            </a:r>
          </a:p>
        </p:txBody>
      </p:sp>
      <p:sp>
        <p:nvSpPr>
          <p:cNvPr id="6" name="Rectangle 6"/>
          <p:cNvSpPr>
            <a:spLocks noGrp="1" noChangeArrowheads="1"/>
          </p:cNvSpPr>
          <p:nvPr>
            <p:ph type="sldNum" sz="quarter" idx="12"/>
          </p:nvPr>
        </p:nvSpPr>
        <p:spPr>
          <a:ln/>
        </p:spPr>
        <p:txBody>
          <a:bodyPr/>
          <a:lstStyle>
            <a:lvl1pPr>
              <a:defRPr/>
            </a:lvl1pPr>
          </a:lstStyle>
          <a:p>
            <a:pPr>
              <a:defRPr/>
            </a:pPr>
            <a:fld id="{156BBFEF-1599-4C32-846B-F40BB4DC87F9}" type="slidenum">
              <a:rPr lang="ja-JP" altLang="en-US"/>
              <a:pPr>
                <a:defRPr/>
              </a:pPr>
              <a:t>‹#›</a:t>
            </a:fld>
            <a:endParaRPr lang="en-US" altLang="ja-JP"/>
          </a:p>
        </p:txBody>
      </p:sp>
    </p:spTree>
    <p:extLst>
      <p:ext uri="{BB962C8B-B14F-4D97-AF65-F5344CB8AC3E}">
        <p14:creationId xmlns:p14="http://schemas.microsoft.com/office/powerpoint/2010/main" val="3763848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39000" y="676275"/>
            <a:ext cx="2159000" cy="60975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62000" y="676275"/>
            <a:ext cx="6324600" cy="60975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a:t>2020/5/27</a:t>
            </a:r>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t>医療経済学</a:t>
            </a:r>
            <a:r>
              <a:rPr lang="en-US" altLang="ja-JP"/>
              <a:t>A 1</a:t>
            </a:r>
          </a:p>
        </p:txBody>
      </p:sp>
      <p:sp>
        <p:nvSpPr>
          <p:cNvPr id="6" name="Rectangle 6"/>
          <p:cNvSpPr>
            <a:spLocks noGrp="1" noChangeArrowheads="1"/>
          </p:cNvSpPr>
          <p:nvPr>
            <p:ph type="sldNum" sz="quarter" idx="12"/>
          </p:nvPr>
        </p:nvSpPr>
        <p:spPr>
          <a:ln/>
        </p:spPr>
        <p:txBody>
          <a:bodyPr/>
          <a:lstStyle>
            <a:lvl1pPr>
              <a:defRPr/>
            </a:lvl1pPr>
          </a:lstStyle>
          <a:p>
            <a:pPr>
              <a:defRPr/>
            </a:pPr>
            <a:fld id="{DDD57BD5-E0BC-4719-8A3B-7A9DB529359B}" type="slidenum">
              <a:rPr lang="ja-JP" altLang="en-US"/>
              <a:pPr>
                <a:defRPr/>
              </a:pPr>
              <a:t>‹#›</a:t>
            </a:fld>
            <a:endParaRPr lang="en-US" altLang="ja-JP"/>
          </a:p>
        </p:txBody>
      </p:sp>
    </p:spTree>
    <p:extLst>
      <p:ext uri="{BB962C8B-B14F-4D97-AF65-F5344CB8AC3E}">
        <p14:creationId xmlns:p14="http://schemas.microsoft.com/office/powerpoint/2010/main" val="23248376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a:t>2020/5/27</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a:t>医療経済学</a:t>
            </a:r>
            <a:r>
              <a:rPr lang="en-US" altLang="ja-JP"/>
              <a:t>A 1</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F216167-A41D-4239-B445-67511D06E37F}" type="slidenum">
              <a:rPr lang="ja-JP" altLang="en-US"/>
              <a:pPr>
                <a:defRPr/>
              </a:pPr>
              <a:t>‹#›</a:t>
            </a:fld>
            <a:endParaRPr lang="ja-JP" altLang="en-US"/>
          </a:p>
        </p:txBody>
      </p:sp>
    </p:spTree>
    <p:extLst>
      <p:ext uri="{BB962C8B-B14F-4D97-AF65-F5344CB8AC3E}">
        <p14:creationId xmlns:p14="http://schemas.microsoft.com/office/powerpoint/2010/main" val="15489338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a:t>2020/5/27</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a:t>医療経済学</a:t>
            </a:r>
            <a:r>
              <a:rPr lang="en-US" altLang="ja-JP"/>
              <a:t>A 1</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12AC245-BD95-4C4D-BC1B-3F906D1E700B}" type="slidenum">
              <a:rPr lang="ja-JP" altLang="en-US"/>
              <a:pPr>
                <a:defRPr/>
              </a:pPr>
              <a:t>‹#›</a:t>
            </a:fld>
            <a:endParaRPr lang="ja-JP" altLang="en-US"/>
          </a:p>
        </p:txBody>
      </p:sp>
    </p:spTree>
    <p:extLst>
      <p:ext uri="{BB962C8B-B14F-4D97-AF65-F5344CB8AC3E}">
        <p14:creationId xmlns:p14="http://schemas.microsoft.com/office/powerpoint/2010/main" val="26736718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a:t>2020/5/27</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a:t>医療経済学</a:t>
            </a:r>
            <a:r>
              <a:rPr lang="en-US" altLang="ja-JP"/>
              <a:t>A 1</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497111A-3A21-4116-B6D5-16A94548FAEC}" type="slidenum">
              <a:rPr lang="ja-JP" altLang="en-US"/>
              <a:pPr>
                <a:defRPr/>
              </a:pPr>
              <a:t>‹#›</a:t>
            </a:fld>
            <a:endParaRPr lang="ja-JP" altLang="en-US"/>
          </a:p>
        </p:txBody>
      </p:sp>
    </p:spTree>
    <p:extLst>
      <p:ext uri="{BB962C8B-B14F-4D97-AF65-F5344CB8AC3E}">
        <p14:creationId xmlns:p14="http://schemas.microsoft.com/office/powerpoint/2010/main" val="1956565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80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a:t>2020/5/27</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a:t>医療経済学</a:t>
            </a:r>
            <a:r>
              <a:rPr lang="en-US" altLang="ja-JP"/>
              <a:t>A 1</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3D1D9A7-1418-4099-ADD8-D7D44039420E}" type="slidenum">
              <a:rPr lang="ja-JP" altLang="en-US"/>
              <a:pPr>
                <a:defRPr/>
              </a:pPr>
              <a:t>‹#›</a:t>
            </a:fld>
            <a:endParaRPr lang="ja-JP" altLang="en-US"/>
          </a:p>
        </p:txBody>
      </p:sp>
    </p:spTree>
    <p:extLst>
      <p:ext uri="{BB962C8B-B14F-4D97-AF65-F5344CB8AC3E}">
        <p14:creationId xmlns:p14="http://schemas.microsoft.com/office/powerpoint/2010/main" val="4220616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a:t>2020/5/27</a:t>
            </a: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r>
              <a:rPr lang="ja-JP" altLang="en-US"/>
              <a:t>医療経済学</a:t>
            </a:r>
            <a:r>
              <a:rPr lang="en-US" altLang="ja-JP"/>
              <a:t>A 1</a:t>
            </a: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1948F78D-A8EA-4164-AB6B-C2D5217E32FE}" type="slidenum">
              <a:rPr lang="ja-JP" altLang="en-US"/>
              <a:pPr>
                <a:defRPr/>
              </a:pPr>
              <a:t>‹#›</a:t>
            </a:fld>
            <a:endParaRPr lang="ja-JP" altLang="en-US"/>
          </a:p>
        </p:txBody>
      </p:sp>
    </p:spTree>
    <p:extLst>
      <p:ext uri="{BB962C8B-B14F-4D97-AF65-F5344CB8AC3E}">
        <p14:creationId xmlns:p14="http://schemas.microsoft.com/office/powerpoint/2010/main" val="12930580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a:t>2020/5/27</a:t>
            </a: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r>
              <a:rPr lang="ja-JP" altLang="en-US"/>
              <a:t>医療経済学</a:t>
            </a:r>
            <a:r>
              <a:rPr lang="en-US" altLang="ja-JP"/>
              <a:t>A 1</a:t>
            </a: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E7AC06EC-13F3-4324-9CE6-4ECCFA167735}" type="slidenum">
              <a:rPr lang="ja-JP" altLang="en-US"/>
              <a:pPr>
                <a:defRPr/>
              </a:pPr>
              <a:t>‹#›</a:t>
            </a:fld>
            <a:endParaRPr lang="ja-JP" altLang="en-US"/>
          </a:p>
        </p:txBody>
      </p:sp>
    </p:spTree>
    <p:extLst>
      <p:ext uri="{BB962C8B-B14F-4D97-AF65-F5344CB8AC3E}">
        <p14:creationId xmlns:p14="http://schemas.microsoft.com/office/powerpoint/2010/main" val="175263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a:t>2020/5/27</a:t>
            </a: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r>
              <a:rPr lang="ja-JP" altLang="en-US"/>
              <a:t>医療経済学</a:t>
            </a:r>
            <a:r>
              <a:rPr lang="en-US" altLang="ja-JP"/>
              <a:t>A 1</a:t>
            </a: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DFA58FA5-2813-4389-9F11-C3551FAF4356}" type="slidenum">
              <a:rPr lang="ja-JP" altLang="en-US"/>
              <a:pPr>
                <a:defRPr/>
              </a:pPr>
              <a:t>‹#›</a:t>
            </a:fld>
            <a:endParaRPr lang="ja-JP" altLang="en-US"/>
          </a:p>
        </p:txBody>
      </p:sp>
    </p:spTree>
    <p:extLst>
      <p:ext uri="{BB962C8B-B14F-4D97-AF65-F5344CB8AC3E}">
        <p14:creationId xmlns:p14="http://schemas.microsoft.com/office/powerpoint/2010/main" val="32060189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a:t>2020/5/27</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a:t>医療経済学</a:t>
            </a:r>
            <a:r>
              <a:rPr lang="en-US" altLang="ja-JP"/>
              <a:t>A 1</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7A2B2533-7602-4CE8-B7F6-6EA369AECF11}" type="slidenum">
              <a:rPr lang="ja-JP" altLang="en-US"/>
              <a:pPr>
                <a:defRPr/>
              </a:pPr>
              <a:t>‹#›</a:t>
            </a:fld>
            <a:endParaRPr lang="ja-JP" altLang="en-US"/>
          </a:p>
        </p:txBody>
      </p:sp>
    </p:spTree>
    <p:extLst>
      <p:ext uri="{BB962C8B-B14F-4D97-AF65-F5344CB8AC3E}">
        <p14:creationId xmlns:p14="http://schemas.microsoft.com/office/powerpoint/2010/main" val="3704801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2282" y="380976"/>
            <a:ext cx="8636000" cy="1271588"/>
          </a:xfrm>
        </p:spPr>
        <p:txBody>
          <a:bodyPr/>
          <a:lstStyle>
            <a:lvl1pPr>
              <a:defRPr sz="4400" baseline="0">
                <a:latin typeface="ＭＳ Ｐゴシック" pitchFamily="50" charset="-128"/>
                <a:ea typeface="ＭＳ Ｐゴシック"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650844" y="1738298"/>
            <a:ext cx="8636000" cy="5072098"/>
          </a:xfrm>
        </p:spPr>
        <p:txBody>
          <a:bodyPr/>
          <a:lstStyle>
            <a:lvl1pPr>
              <a:buClr>
                <a:schemeClr val="tx1">
                  <a:lumMod val="75000"/>
                  <a:lumOff val="25000"/>
                </a:schemeClr>
              </a:buClr>
              <a:buSzPct val="70000"/>
              <a:buFont typeface="Wingdings" pitchFamily="2" charset="2"/>
              <a:buChar char="p"/>
              <a:defRPr baseline="0">
                <a:ea typeface="ＭＳ ゴシック" pitchFamily="49" charset="-128"/>
              </a:defRPr>
            </a:lvl1pPr>
            <a:lvl2pPr>
              <a:buClr>
                <a:schemeClr val="tx1">
                  <a:lumMod val="85000"/>
                  <a:lumOff val="15000"/>
                </a:schemeClr>
              </a:buClr>
              <a:buSzPct val="90000"/>
              <a:buFont typeface="Wingdings" pitchFamily="2" charset="2"/>
              <a:buChar char="l"/>
              <a:defRPr/>
            </a:lvl2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a:t>2020/5/27</a:t>
            </a:r>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t>医療経済学</a:t>
            </a:r>
            <a:r>
              <a:rPr lang="en-US" altLang="ja-JP"/>
              <a:t>A 1</a:t>
            </a:r>
          </a:p>
        </p:txBody>
      </p:sp>
      <p:sp>
        <p:nvSpPr>
          <p:cNvPr id="6" name="Rectangle 6"/>
          <p:cNvSpPr>
            <a:spLocks noGrp="1" noChangeArrowheads="1"/>
          </p:cNvSpPr>
          <p:nvPr>
            <p:ph type="sldNum" sz="quarter" idx="12"/>
          </p:nvPr>
        </p:nvSpPr>
        <p:spPr>
          <a:ln/>
        </p:spPr>
        <p:txBody>
          <a:bodyPr/>
          <a:lstStyle>
            <a:lvl1pPr>
              <a:defRPr/>
            </a:lvl1pPr>
          </a:lstStyle>
          <a:p>
            <a:pPr>
              <a:defRPr/>
            </a:pPr>
            <a:fld id="{799DFB20-78B3-43B1-B679-B558C593300F}" type="slidenum">
              <a:rPr lang="ja-JP" altLang="en-US"/>
              <a:pPr>
                <a:defRPr/>
              </a:pPr>
              <a:t>‹#›</a:t>
            </a:fld>
            <a:endParaRPr lang="en-US" altLang="ja-JP"/>
          </a:p>
        </p:txBody>
      </p:sp>
    </p:spTree>
    <p:extLst>
      <p:ext uri="{BB962C8B-B14F-4D97-AF65-F5344CB8AC3E}">
        <p14:creationId xmlns:p14="http://schemas.microsoft.com/office/powerpoint/2010/main" val="1002871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a:t>2020/5/27</a:t>
            </a: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r>
              <a:rPr lang="ja-JP" altLang="en-US"/>
              <a:t>医療経済学</a:t>
            </a:r>
            <a:r>
              <a:rPr lang="en-US" altLang="ja-JP"/>
              <a:t>A 1</a:t>
            </a: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5F4AEF69-AD2C-46DF-BB29-E2E6465F1523}" type="slidenum">
              <a:rPr lang="ja-JP" altLang="en-US"/>
              <a:pPr>
                <a:defRPr/>
              </a:pPr>
              <a:t>‹#›</a:t>
            </a:fld>
            <a:endParaRPr lang="ja-JP" altLang="en-US"/>
          </a:p>
        </p:txBody>
      </p:sp>
    </p:spTree>
    <p:extLst>
      <p:ext uri="{BB962C8B-B14F-4D97-AF65-F5344CB8AC3E}">
        <p14:creationId xmlns:p14="http://schemas.microsoft.com/office/powerpoint/2010/main" val="10580442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a:t>2020/5/27</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a:t>医療経済学</a:t>
            </a:r>
            <a:r>
              <a:rPr lang="en-US" altLang="ja-JP"/>
              <a:t>A 1</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BD432E0-27D8-4A69-8B17-66A100ADB89E}" type="slidenum">
              <a:rPr lang="ja-JP" altLang="en-US"/>
              <a:pPr>
                <a:defRPr/>
              </a:pPr>
              <a:t>‹#›</a:t>
            </a:fld>
            <a:endParaRPr lang="ja-JP" altLang="en-US"/>
          </a:p>
        </p:txBody>
      </p:sp>
    </p:spTree>
    <p:extLst>
      <p:ext uri="{BB962C8B-B14F-4D97-AF65-F5344CB8AC3E}">
        <p14:creationId xmlns:p14="http://schemas.microsoft.com/office/powerpoint/2010/main" val="23733114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304800"/>
            <a:ext cx="2286000" cy="6502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304800"/>
            <a:ext cx="6705600" cy="6502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a:t>2020/5/27</a:t>
            </a: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r>
              <a:rPr lang="ja-JP" altLang="en-US"/>
              <a:t>医療経済学</a:t>
            </a:r>
            <a:r>
              <a:rPr lang="en-US" altLang="ja-JP"/>
              <a:t>A 1</a:t>
            </a: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01E99B6-A4C3-4D0A-B123-7079DBC61810}" type="slidenum">
              <a:rPr lang="ja-JP" altLang="en-US"/>
              <a:pPr>
                <a:defRPr/>
              </a:pPr>
              <a:t>‹#›</a:t>
            </a:fld>
            <a:endParaRPr lang="ja-JP" altLang="en-US"/>
          </a:p>
        </p:txBody>
      </p:sp>
    </p:spTree>
    <p:extLst>
      <p:ext uri="{BB962C8B-B14F-4D97-AF65-F5344CB8AC3E}">
        <p14:creationId xmlns:p14="http://schemas.microsoft.com/office/powerpoint/2010/main" val="3988591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a:t>2020/5/27</a:t>
            </a:r>
          </a:p>
        </p:txBody>
      </p:sp>
      <p:sp>
        <p:nvSpPr>
          <p:cNvPr id="5" name="Rectangle 5"/>
          <p:cNvSpPr>
            <a:spLocks noGrp="1" noChangeArrowheads="1"/>
          </p:cNvSpPr>
          <p:nvPr>
            <p:ph type="ftr" sz="quarter" idx="11"/>
          </p:nvPr>
        </p:nvSpPr>
        <p:spPr>
          <a:ln/>
        </p:spPr>
        <p:txBody>
          <a:bodyPr/>
          <a:lstStyle>
            <a:lvl1pPr>
              <a:defRPr/>
            </a:lvl1pPr>
          </a:lstStyle>
          <a:p>
            <a:pPr>
              <a:defRPr/>
            </a:pPr>
            <a:r>
              <a:rPr lang="ja-JP" altLang="en-US"/>
              <a:t>医療経済学</a:t>
            </a:r>
            <a:r>
              <a:rPr lang="en-US" altLang="ja-JP"/>
              <a:t>A 1</a:t>
            </a:r>
          </a:p>
        </p:txBody>
      </p:sp>
      <p:sp>
        <p:nvSpPr>
          <p:cNvPr id="6" name="Rectangle 6"/>
          <p:cNvSpPr>
            <a:spLocks noGrp="1" noChangeArrowheads="1"/>
          </p:cNvSpPr>
          <p:nvPr>
            <p:ph type="sldNum" sz="quarter" idx="12"/>
          </p:nvPr>
        </p:nvSpPr>
        <p:spPr>
          <a:ln/>
        </p:spPr>
        <p:txBody>
          <a:bodyPr/>
          <a:lstStyle>
            <a:lvl1pPr>
              <a:defRPr/>
            </a:lvl1pPr>
          </a:lstStyle>
          <a:p>
            <a:pPr>
              <a:defRPr/>
            </a:pPr>
            <a:fld id="{DAEBE8B6-F08B-4945-AD04-011528E9B8A0}" type="slidenum">
              <a:rPr lang="ja-JP" altLang="en-US"/>
              <a:pPr>
                <a:defRPr/>
              </a:pPr>
              <a:t>‹#›</a:t>
            </a:fld>
            <a:endParaRPr lang="en-US" altLang="ja-JP"/>
          </a:p>
        </p:txBody>
      </p:sp>
    </p:spTree>
    <p:extLst>
      <p:ext uri="{BB962C8B-B14F-4D97-AF65-F5344CB8AC3E}">
        <p14:creationId xmlns:p14="http://schemas.microsoft.com/office/powerpoint/2010/main" val="5212486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a:t>2020/5/27</a:t>
            </a:r>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a:t>医療経済学</a:t>
            </a:r>
            <a:r>
              <a:rPr lang="en-US" altLang="ja-JP"/>
              <a:t>A 1</a:t>
            </a:r>
          </a:p>
        </p:txBody>
      </p:sp>
      <p:sp>
        <p:nvSpPr>
          <p:cNvPr id="7" name="Rectangle 6"/>
          <p:cNvSpPr>
            <a:spLocks noGrp="1" noChangeArrowheads="1"/>
          </p:cNvSpPr>
          <p:nvPr>
            <p:ph type="sldNum" sz="quarter" idx="12"/>
          </p:nvPr>
        </p:nvSpPr>
        <p:spPr>
          <a:ln/>
        </p:spPr>
        <p:txBody>
          <a:bodyPr/>
          <a:lstStyle>
            <a:lvl1pPr>
              <a:defRPr/>
            </a:lvl1pPr>
          </a:lstStyle>
          <a:p>
            <a:pPr>
              <a:defRPr/>
            </a:pPr>
            <a:fld id="{E012668F-6AA3-4B86-96A1-1AAE224C8E3B}" type="slidenum">
              <a:rPr lang="ja-JP" altLang="en-US"/>
              <a:pPr>
                <a:defRPr/>
              </a:pPr>
              <a:t>‹#›</a:t>
            </a:fld>
            <a:endParaRPr lang="en-US" altLang="ja-JP"/>
          </a:p>
        </p:txBody>
      </p:sp>
    </p:spTree>
    <p:extLst>
      <p:ext uri="{BB962C8B-B14F-4D97-AF65-F5344CB8AC3E}">
        <p14:creationId xmlns:p14="http://schemas.microsoft.com/office/powerpoint/2010/main" val="2785802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a:t>2020/5/27</a:t>
            </a:r>
          </a:p>
        </p:txBody>
      </p:sp>
      <p:sp>
        <p:nvSpPr>
          <p:cNvPr id="8" name="Rectangle 5"/>
          <p:cNvSpPr>
            <a:spLocks noGrp="1" noChangeArrowheads="1"/>
          </p:cNvSpPr>
          <p:nvPr>
            <p:ph type="ftr" sz="quarter" idx="11"/>
          </p:nvPr>
        </p:nvSpPr>
        <p:spPr>
          <a:ln/>
        </p:spPr>
        <p:txBody>
          <a:bodyPr/>
          <a:lstStyle>
            <a:lvl1pPr>
              <a:defRPr/>
            </a:lvl1pPr>
          </a:lstStyle>
          <a:p>
            <a:pPr>
              <a:defRPr/>
            </a:pPr>
            <a:r>
              <a:rPr lang="ja-JP" altLang="en-US"/>
              <a:t>医療経済学</a:t>
            </a:r>
            <a:r>
              <a:rPr lang="en-US" altLang="ja-JP"/>
              <a:t>A 1</a:t>
            </a:r>
          </a:p>
        </p:txBody>
      </p:sp>
      <p:sp>
        <p:nvSpPr>
          <p:cNvPr id="9" name="Rectangle 6"/>
          <p:cNvSpPr>
            <a:spLocks noGrp="1" noChangeArrowheads="1"/>
          </p:cNvSpPr>
          <p:nvPr>
            <p:ph type="sldNum" sz="quarter" idx="12"/>
          </p:nvPr>
        </p:nvSpPr>
        <p:spPr>
          <a:ln/>
        </p:spPr>
        <p:txBody>
          <a:bodyPr/>
          <a:lstStyle>
            <a:lvl1pPr>
              <a:defRPr/>
            </a:lvl1pPr>
          </a:lstStyle>
          <a:p>
            <a:pPr>
              <a:defRPr/>
            </a:pPr>
            <a:fld id="{0D15D466-27BC-4704-B63D-9CADCE83C960}" type="slidenum">
              <a:rPr lang="ja-JP" altLang="en-US"/>
              <a:pPr>
                <a:defRPr/>
              </a:pPr>
              <a:t>‹#›</a:t>
            </a:fld>
            <a:endParaRPr lang="en-US" altLang="ja-JP"/>
          </a:p>
        </p:txBody>
      </p:sp>
    </p:spTree>
    <p:extLst>
      <p:ext uri="{BB962C8B-B14F-4D97-AF65-F5344CB8AC3E}">
        <p14:creationId xmlns:p14="http://schemas.microsoft.com/office/powerpoint/2010/main" val="792679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a:t>2020/5/27</a:t>
            </a:r>
          </a:p>
        </p:txBody>
      </p:sp>
      <p:sp>
        <p:nvSpPr>
          <p:cNvPr id="4" name="Rectangle 5"/>
          <p:cNvSpPr>
            <a:spLocks noGrp="1" noChangeArrowheads="1"/>
          </p:cNvSpPr>
          <p:nvPr>
            <p:ph type="ftr" sz="quarter" idx="11"/>
          </p:nvPr>
        </p:nvSpPr>
        <p:spPr>
          <a:ln/>
        </p:spPr>
        <p:txBody>
          <a:bodyPr/>
          <a:lstStyle>
            <a:lvl1pPr>
              <a:defRPr/>
            </a:lvl1pPr>
          </a:lstStyle>
          <a:p>
            <a:pPr>
              <a:defRPr/>
            </a:pPr>
            <a:r>
              <a:rPr lang="ja-JP" altLang="en-US"/>
              <a:t>医療経済学</a:t>
            </a:r>
            <a:r>
              <a:rPr lang="en-US" altLang="ja-JP"/>
              <a:t>A 1</a:t>
            </a:r>
          </a:p>
        </p:txBody>
      </p:sp>
      <p:sp>
        <p:nvSpPr>
          <p:cNvPr id="5" name="Rectangle 6"/>
          <p:cNvSpPr>
            <a:spLocks noGrp="1" noChangeArrowheads="1"/>
          </p:cNvSpPr>
          <p:nvPr>
            <p:ph type="sldNum" sz="quarter" idx="12"/>
          </p:nvPr>
        </p:nvSpPr>
        <p:spPr>
          <a:ln/>
        </p:spPr>
        <p:txBody>
          <a:bodyPr/>
          <a:lstStyle>
            <a:lvl1pPr>
              <a:defRPr/>
            </a:lvl1pPr>
          </a:lstStyle>
          <a:p>
            <a:pPr>
              <a:defRPr/>
            </a:pPr>
            <a:fld id="{4775ADE9-E69B-4D43-BEFD-261E38766BD3}" type="slidenum">
              <a:rPr lang="ja-JP" altLang="en-US"/>
              <a:pPr>
                <a:defRPr/>
              </a:pPr>
              <a:t>‹#›</a:t>
            </a:fld>
            <a:endParaRPr lang="en-US" altLang="ja-JP"/>
          </a:p>
        </p:txBody>
      </p:sp>
    </p:spTree>
    <p:extLst>
      <p:ext uri="{BB962C8B-B14F-4D97-AF65-F5344CB8AC3E}">
        <p14:creationId xmlns:p14="http://schemas.microsoft.com/office/powerpoint/2010/main" val="403778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a:t>2020/5/27</a:t>
            </a:r>
          </a:p>
        </p:txBody>
      </p:sp>
      <p:sp>
        <p:nvSpPr>
          <p:cNvPr id="3" name="Rectangle 5"/>
          <p:cNvSpPr>
            <a:spLocks noGrp="1" noChangeArrowheads="1"/>
          </p:cNvSpPr>
          <p:nvPr>
            <p:ph type="ftr" sz="quarter" idx="11"/>
          </p:nvPr>
        </p:nvSpPr>
        <p:spPr>
          <a:ln/>
        </p:spPr>
        <p:txBody>
          <a:bodyPr/>
          <a:lstStyle>
            <a:lvl1pPr>
              <a:defRPr/>
            </a:lvl1pPr>
          </a:lstStyle>
          <a:p>
            <a:pPr>
              <a:defRPr/>
            </a:pPr>
            <a:r>
              <a:rPr lang="ja-JP" altLang="en-US"/>
              <a:t>医療経済学</a:t>
            </a:r>
            <a:r>
              <a:rPr lang="en-US" altLang="ja-JP"/>
              <a:t>A 1</a:t>
            </a:r>
          </a:p>
        </p:txBody>
      </p:sp>
      <p:sp>
        <p:nvSpPr>
          <p:cNvPr id="4" name="Rectangle 6"/>
          <p:cNvSpPr>
            <a:spLocks noGrp="1" noChangeArrowheads="1"/>
          </p:cNvSpPr>
          <p:nvPr>
            <p:ph type="sldNum" sz="quarter" idx="12"/>
          </p:nvPr>
        </p:nvSpPr>
        <p:spPr>
          <a:ln/>
        </p:spPr>
        <p:txBody>
          <a:bodyPr/>
          <a:lstStyle>
            <a:lvl1pPr>
              <a:defRPr/>
            </a:lvl1pPr>
          </a:lstStyle>
          <a:p>
            <a:pPr>
              <a:defRPr/>
            </a:pPr>
            <a:fld id="{48463157-9F07-4166-ADD7-2BEBE8CE353A}" type="slidenum">
              <a:rPr lang="ja-JP" altLang="en-US"/>
              <a:pPr>
                <a:defRPr/>
              </a:pPr>
              <a:t>‹#›</a:t>
            </a:fld>
            <a:endParaRPr lang="en-US" altLang="ja-JP"/>
          </a:p>
        </p:txBody>
      </p:sp>
    </p:spTree>
    <p:extLst>
      <p:ext uri="{BB962C8B-B14F-4D97-AF65-F5344CB8AC3E}">
        <p14:creationId xmlns:p14="http://schemas.microsoft.com/office/powerpoint/2010/main" val="3496131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a:t>2020/5/27</a:t>
            </a:r>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a:t>医療経済学</a:t>
            </a:r>
            <a:r>
              <a:rPr lang="en-US" altLang="ja-JP"/>
              <a:t>A 1</a:t>
            </a:r>
          </a:p>
        </p:txBody>
      </p:sp>
      <p:sp>
        <p:nvSpPr>
          <p:cNvPr id="7" name="Rectangle 6"/>
          <p:cNvSpPr>
            <a:spLocks noGrp="1" noChangeArrowheads="1"/>
          </p:cNvSpPr>
          <p:nvPr>
            <p:ph type="sldNum" sz="quarter" idx="12"/>
          </p:nvPr>
        </p:nvSpPr>
        <p:spPr>
          <a:ln/>
        </p:spPr>
        <p:txBody>
          <a:bodyPr/>
          <a:lstStyle>
            <a:lvl1pPr>
              <a:defRPr/>
            </a:lvl1pPr>
          </a:lstStyle>
          <a:p>
            <a:pPr>
              <a:defRPr/>
            </a:pPr>
            <a:fld id="{1C0A481C-C5CD-4A05-A165-14D90DD8E71F}" type="slidenum">
              <a:rPr lang="ja-JP" altLang="en-US"/>
              <a:pPr>
                <a:defRPr/>
              </a:pPr>
              <a:t>‹#›</a:t>
            </a:fld>
            <a:endParaRPr lang="en-US" altLang="ja-JP"/>
          </a:p>
        </p:txBody>
      </p:sp>
    </p:spTree>
    <p:extLst>
      <p:ext uri="{BB962C8B-B14F-4D97-AF65-F5344CB8AC3E}">
        <p14:creationId xmlns:p14="http://schemas.microsoft.com/office/powerpoint/2010/main" val="3780244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a:t>2020/5/27</a:t>
            </a:r>
          </a:p>
        </p:txBody>
      </p:sp>
      <p:sp>
        <p:nvSpPr>
          <p:cNvPr id="6" name="Rectangle 5"/>
          <p:cNvSpPr>
            <a:spLocks noGrp="1" noChangeArrowheads="1"/>
          </p:cNvSpPr>
          <p:nvPr>
            <p:ph type="ftr" sz="quarter" idx="11"/>
          </p:nvPr>
        </p:nvSpPr>
        <p:spPr>
          <a:ln/>
        </p:spPr>
        <p:txBody>
          <a:bodyPr/>
          <a:lstStyle>
            <a:lvl1pPr>
              <a:defRPr/>
            </a:lvl1pPr>
          </a:lstStyle>
          <a:p>
            <a:pPr>
              <a:defRPr/>
            </a:pPr>
            <a:r>
              <a:rPr lang="ja-JP" altLang="en-US"/>
              <a:t>医療経済学</a:t>
            </a:r>
            <a:r>
              <a:rPr lang="en-US" altLang="ja-JP"/>
              <a:t>A 1</a:t>
            </a:r>
          </a:p>
        </p:txBody>
      </p:sp>
      <p:sp>
        <p:nvSpPr>
          <p:cNvPr id="7" name="Rectangle 6"/>
          <p:cNvSpPr>
            <a:spLocks noGrp="1" noChangeArrowheads="1"/>
          </p:cNvSpPr>
          <p:nvPr>
            <p:ph type="sldNum" sz="quarter" idx="12"/>
          </p:nvPr>
        </p:nvSpPr>
        <p:spPr>
          <a:ln/>
        </p:spPr>
        <p:txBody>
          <a:bodyPr/>
          <a:lstStyle>
            <a:lvl1pPr>
              <a:defRPr/>
            </a:lvl1pPr>
          </a:lstStyle>
          <a:p>
            <a:pPr>
              <a:defRPr/>
            </a:pPr>
            <a:fld id="{EB066AA0-BEE6-4D7E-B2A7-D1CBE1561CF0}" type="slidenum">
              <a:rPr lang="ja-JP" altLang="en-US"/>
              <a:pPr>
                <a:defRPr/>
              </a:pPr>
              <a:t>‹#›</a:t>
            </a:fld>
            <a:endParaRPr lang="en-US" altLang="ja-JP"/>
          </a:p>
        </p:txBody>
      </p:sp>
    </p:spTree>
    <p:extLst>
      <p:ext uri="{BB962C8B-B14F-4D97-AF65-F5344CB8AC3E}">
        <p14:creationId xmlns:p14="http://schemas.microsoft.com/office/powerpoint/2010/main" val="1393969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ea typeface="ＭＳ Ｐゴシック" pitchFamily="50" charset="-128"/>
              </a:defRPr>
            </a:lvl1pPr>
          </a:lstStyle>
          <a:p>
            <a:pPr>
              <a:defRPr/>
            </a:pPr>
            <a:r>
              <a:rPr lang="en-US" altLang="ja-JP"/>
              <a:t>2020/5/27</a:t>
            </a:r>
            <a:endParaRPr lang="en-US" altLang="ja-JP"/>
          </a:p>
        </p:txBody>
      </p:sp>
      <p:sp>
        <p:nvSpPr>
          <p:cNvPr id="1029" name="Rectangle 5"/>
          <p:cNvSpPr>
            <a:spLocks noGrp="1" noChangeArrowheads="1"/>
          </p:cNvSpPr>
          <p:nvPr>
            <p:ph type="ftr" sz="quarter" idx="3"/>
          </p:nvPr>
        </p:nvSpPr>
        <p:spPr bwMode="auto">
          <a:xfrm>
            <a:off x="2271713" y="6942138"/>
            <a:ext cx="521017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ea typeface="ＭＳ Ｐゴシック" pitchFamily="50" charset="-128"/>
              </a:defRPr>
            </a:lvl1pPr>
          </a:lstStyle>
          <a:p>
            <a:pPr>
              <a:defRPr/>
            </a:pPr>
            <a:r>
              <a:rPr lang="ja-JP" altLang="en-US"/>
              <a:t>医療経済学</a:t>
            </a:r>
            <a:r>
              <a:rPr lang="en-US" altLang="ja-JP"/>
              <a:t>A 1</a:t>
            </a:r>
            <a:endParaRPr lang="en-US" altLang="ja-JP"/>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D631046-382B-4C00-9B13-F64445EAE10A}"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4651" r:id="rId1"/>
    <p:sldLayoutId id="2147484630" r:id="rId2"/>
    <p:sldLayoutId id="2147484631" r:id="rId3"/>
    <p:sldLayoutId id="2147484632" r:id="rId4"/>
    <p:sldLayoutId id="2147484633" r:id="rId5"/>
    <p:sldLayoutId id="2147484634" r:id="rId6"/>
    <p:sldLayoutId id="2147484635" r:id="rId7"/>
    <p:sldLayoutId id="2147484636" r:id="rId8"/>
    <p:sldLayoutId id="2147484637" r:id="rId9"/>
    <p:sldLayoutId id="2147484638" r:id="rId10"/>
    <p:sldLayoutId id="2147484639"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Font typeface="Times New Roman"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508000" y="304800"/>
            <a:ext cx="9144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508000" y="17780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08000" y="7062788"/>
            <a:ext cx="2370138" cy="404812"/>
          </a:xfrm>
          <a:prstGeom prst="rect">
            <a:avLst/>
          </a:prstGeom>
        </p:spPr>
        <p:txBody>
          <a:bodyPr vert="horz" lIns="91440" tIns="45720" rIns="91440" bIns="45720" rtlCol="0" anchor="ctr"/>
          <a:lstStyle>
            <a:lvl1pPr algn="l" eaLnBrk="1" hangingPunct="1">
              <a:defRPr kumimoji="1" sz="1200" smtClean="0">
                <a:solidFill>
                  <a:schemeClr val="tx1">
                    <a:tint val="75000"/>
                  </a:schemeClr>
                </a:solidFill>
              </a:defRPr>
            </a:lvl1pPr>
          </a:lstStyle>
          <a:p>
            <a:pPr>
              <a:defRPr/>
            </a:pPr>
            <a:r>
              <a:rPr lang="en-US" altLang="ja-JP"/>
              <a:t>2020/5/27</a:t>
            </a:r>
            <a:endParaRPr lang="ja-JP" altLang="en-US"/>
          </a:p>
        </p:txBody>
      </p:sp>
      <p:sp>
        <p:nvSpPr>
          <p:cNvPr id="5" name="フッター プレースホルダ 4"/>
          <p:cNvSpPr>
            <a:spLocks noGrp="1"/>
          </p:cNvSpPr>
          <p:nvPr>
            <p:ph type="ftr" sz="quarter" idx="3"/>
          </p:nvPr>
        </p:nvSpPr>
        <p:spPr>
          <a:xfrm>
            <a:off x="3471863" y="7062788"/>
            <a:ext cx="3216275" cy="404812"/>
          </a:xfrm>
          <a:prstGeom prst="rect">
            <a:avLst/>
          </a:prstGeom>
        </p:spPr>
        <p:txBody>
          <a:bodyPr vert="horz" lIns="91440" tIns="45720" rIns="91440" bIns="45720" rtlCol="0" anchor="ctr"/>
          <a:lstStyle>
            <a:lvl1pPr algn="ctr" eaLnBrk="1" hangingPunct="1">
              <a:defRPr kumimoji="1" sz="1200" smtClean="0">
                <a:solidFill>
                  <a:schemeClr val="tx1">
                    <a:tint val="75000"/>
                  </a:schemeClr>
                </a:solidFill>
              </a:defRPr>
            </a:lvl1pPr>
          </a:lstStyle>
          <a:p>
            <a:pPr>
              <a:defRPr/>
            </a:pPr>
            <a:r>
              <a:rPr lang="ja-JP" altLang="en-US"/>
              <a:t>医療経済学</a:t>
            </a:r>
            <a:r>
              <a:rPr lang="en-US" altLang="ja-JP"/>
              <a:t>A 1</a:t>
            </a:r>
            <a:endParaRPr lang="ja-JP" altLang="en-US"/>
          </a:p>
        </p:txBody>
      </p:sp>
      <p:sp>
        <p:nvSpPr>
          <p:cNvPr id="6" name="スライド番号プレースホルダ 5"/>
          <p:cNvSpPr>
            <a:spLocks noGrp="1"/>
          </p:cNvSpPr>
          <p:nvPr>
            <p:ph type="sldNum" sz="quarter" idx="4"/>
          </p:nvPr>
        </p:nvSpPr>
        <p:spPr>
          <a:xfrm>
            <a:off x="7281863" y="7062788"/>
            <a:ext cx="2370137" cy="404812"/>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200">
                <a:solidFill>
                  <a:srgbClr val="898989"/>
                </a:solidFill>
              </a:defRPr>
            </a:lvl1pPr>
          </a:lstStyle>
          <a:p>
            <a:pPr>
              <a:defRPr/>
            </a:pPr>
            <a:fld id="{0467573E-F7DD-4EB8-8C82-39C8E66769A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640" r:id="rId1"/>
    <p:sldLayoutId id="2147484641" r:id="rId2"/>
    <p:sldLayoutId id="2147484642" r:id="rId3"/>
    <p:sldLayoutId id="2147484643" r:id="rId4"/>
    <p:sldLayoutId id="2147484644" r:id="rId5"/>
    <p:sldLayoutId id="2147484645" r:id="rId6"/>
    <p:sldLayoutId id="2147484646" r:id="rId7"/>
    <p:sldLayoutId id="2147484647" r:id="rId8"/>
    <p:sldLayoutId id="2147484648" r:id="rId9"/>
    <p:sldLayoutId id="2147484649" r:id="rId10"/>
    <p:sldLayoutId id="2147484650" r:id="rId11"/>
  </p:sldLayoutIdLst>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0413" y="1625600"/>
            <a:ext cx="8397875" cy="2327275"/>
          </a:xfrm>
        </p:spPr>
        <p:txBody>
          <a:bodyPr/>
          <a:lstStyle/>
          <a:p>
            <a:pPr algn="ctr"/>
            <a:r>
              <a:rPr lang="ja-JP" altLang="en-US" smtClean="0"/>
              <a:t>医療経済学</a:t>
            </a:r>
            <a:r>
              <a:rPr lang="en-US" altLang="ja-JP" smtClean="0"/>
              <a:t>A</a:t>
            </a:r>
            <a:br>
              <a:rPr lang="en-US" altLang="ja-JP" smtClean="0"/>
            </a:br>
            <a:r>
              <a:rPr lang="en-US" altLang="ja-JP" smtClean="0"/>
              <a:t/>
            </a:r>
            <a:br>
              <a:rPr lang="en-US" altLang="ja-JP" smtClean="0"/>
            </a:br>
            <a:r>
              <a:rPr lang="en-US" altLang="ja-JP" sz="3200" smtClean="0"/>
              <a:t>(1) </a:t>
            </a:r>
            <a:r>
              <a:rPr lang="ja-JP" altLang="en-US" sz="3200" smtClean="0"/>
              <a:t>医療経済学とは何か</a:t>
            </a:r>
            <a:endParaRPr lang="en-US" altLang="ja-JP" smtClean="0"/>
          </a:p>
        </p:txBody>
      </p:sp>
      <p:sp>
        <p:nvSpPr>
          <p:cNvPr id="6147" name="Rectangle 3"/>
          <p:cNvSpPr>
            <a:spLocks noGrp="1" noChangeArrowheads="1"/>
          </p:cNvSpPr>
          <p:nvPr>
            <p:ph type="subTitle" idx="1"/>
          </p:nvPr>
        </p:nvSpPr>
        <p:spPr>
          <a:xfrm>
            <a:off x="1524000" y="4318000"/>
            <a:ext cx="7112000" cy="2773363"/>
          </a:xfrm>
        </p:spPr>
        <p:txBody>
          <a:bodyPr/>
          <a:lstStyle/>
          <a:p>
            <a:pPr>
              <a:lnSpc>
                <a:spcPct val="90000"/>
              </a:lnSpc>
            </a:pPr>
            <a:endParaRPr lang="ja-JP" altLang="en-US" sz="3100" smtClean="0"/>
          </a:p>
          <a:p>
            <a:pPr>
              <a:lnSpc>
                <a:spcPct val="90000"/>
              </a:lnSpc>
            </a:pPr>
            <a:r>
              <a:rPr lang="ja-JP" altLang="en-US" sz="3100" smtClean="0"/>
              <a:t>丹野忠晋</a:t>
            </a:r>
          </a:p>
          <a:p>
            <a:pPr>
              <a:lnSpc>
                <a:spcPct val="90000"/>
              </a:lnSpc>
            </a:pPr>
            <a:r>
              <a:rPr lang="ja-JP" altLang="en-US" sz="3100" smtClean="0"/>
              <a:t>拓殖大学政経学部</a:t>
            </a:r>
          </a:p>
          <a:p>
            <a:pPr>
              <a:lnSpc>
                <a:spcPct val="90000"/>
              </a:lnSpc>
            </a:pPr>
            <a:r>
              <a:rPr lang="en-US" altLang="ja-JP" sz="3100" smtClean="0"/>
              <a:t>2020</a:t>
            </a:r>
            <a:r>
              <a:rPr lang="ja-JP" altLang="en-US" sz="3100" smtClean="0"/>
              <a:t>年</a:t>
            </a:r>
            <a:r>
              <a:rPr lang="en-US" altLang="ja-JP" sz="3100" smtClean="0"/>
              <a:t>5</a:t>
            </a:r>
            <a:r>
              <a:rPr lang="ja-JP" altLang="en-US" sz="3100" smtClean="0"/>
              <a:t>月</a:t>
            </a:r>
            <a:r>
              <a:rPr lang="en-US" altLang="ja-JP" sz="3100" smtClean="0"/>
              <a:t>26</a:t>
            </a:r>
            <a:r>
              <a:rPr lang="ja-JP" altLang="en-US" sz="3100" smtClean="0"/>
              <a:t>日</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a:xfrm>
            <a:off x="722313" y="381000"/>
            <a:ext cx="8636000" cy="1271588"/>
          </a:xfrm>
        </p:spPr>
        <p:txBody>
          <a:bodyPr/>
          <a:lstStyle/>
          <a:p>
            <a:r>
              <a:rPr kumimoji="1" lang="ja-JP" altLang="en-US" smtClean="0"/>
              <a:t>国民医療費の推移</a:t>
            </a:r>
          </a:p>
        </p:txBody>
      </p:sp>
      <p:sp>
        <p:nvSpPr>
          <p:cNvPr id="5" name="テキスト ボックス 4"/>
          <p:cNvSpPr txBox="1"/>
          <p:nvPr/>
        </p:nvSpPr>
        <p:spPr>
          <a:xfrm>
            <a:off x="9120188" y="1481138"/>
            <a:ext cx="904875" cy="503237"/>
          </a:xfrm>
          <a:prstGeom prst="rect">
            <a:avLst/>
          </a:prstGeom>
          <a:noFill/>
        </p:spPr>
        <p:txBody>
          <a:bodyPr>
            <a:spAutoFit/>
          </a:bodyPr>
          <a:lstStyle/>
          <a:p>
            <a:pPr>
              <a:defRPr/>
            </a:pPr>
            <a:r>
              <a:rPr kumimoji="1" lang="en-US" altLang="ja-JP" sz="2667"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667"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401638" y="1420813"/>
            <a:ext cx="906462" cy="503237"/>
          </a:xfrm>
          <a:prstGeom prst="rect">
            <a:avLst/>
          </a:prstGeom>
          <a:noFill/>
        </p:spPr>
        <p:txBody>
          <a:bodyPr>
            <a:spAutoFit/>
          </a:bodyPr>
          <a:lstStyle/>
          <a:p>
            <a:pPr>
              <a:defRPr/>
            </a:pPr>
            <a:r>
              <a:rPr lang="ja-JP" altLang="en-US" sz="2667" dirty="0">
                <a:latin typeface="メイリオ" panose="020B0604030504040204" pitchFamily="50" charset="-128"/>
                <a:ea typeface="メイリオ" panose="020B0604030504040204" pitchFamily="50" charset="-128"/>
                <a:cs typeface="メイリオ" panose="020B0604030504040204" pitchFamily="50" charset="-128"/>
              </a:rPr>
              <a:t>兆円</a:t>
            </a:r>
            <a:endParaRPr kumimoji="1" lang="ja-JP" altLang="en-US" sz="2667"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1493838" y="2193925"/>
            <a:ext cx="5667375" cy="434975"/>
          </a:xfrm>
          <a:prstGeom prst="rect">
            <a:avLst/>
          </a:prstGeom>
          <a:noFill/>
        </p:spPr>
        <p:txBody>
          <a:bodyPr>
            <a:spAutoFit/>
          </a:bodyPr>
          <a:lstStyle/>
          <a:p>
            <a:pPr>
              <a:defRPr/>
            </a:pPr>
            <a:r>
              <a:rPr kumimoji="1" lang="ja-JP" altLang="en-US" sz="2222" dirty="0">
                <a:latin typeface="メイリオ" panose="020B0604030504040204" pitchFamily="50" charset="-128"/>
                <a:ea typeface="メイリオ" panose="020B0604030504040204" pitchFamily="50" charset="-128"/>
                <a:cs typeface="メイリオ" panose="020B0604030504040204" pitchFamily="50" charset="-128"/>
              </a:rPr>
              <a:t>折れ線グラフ：</a:t>
            </a:r>
            <a:r>
              <a:rPr kumimoji="1" lang="ja-JP" altLang="en-US" sz="2222"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国民医療費</a:t>
            </a:r>
            <a:r>
              <a:rPr kumimoji="1" lang="en-US" altLang="ja-JP" sz="2222"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222"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国民所得</a:t>
            </a:r>
            <a:endParaRPr kumimoji="1" lang="ja-JP" altLang="en-US" sz="2222"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558" name="スライド番号プレースホルダー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722CD52D-5E70-473E-B585-DAA5B6EC922F}" type="slidenum">
              <a:rPr kumimoji="1" lang="ja-JP" altLang="en-US" sz="1400" smtClean="0"/>
              <a:pPr/>
              <a:t>10</a:t>
            </a:fld>
            <a:endParaRPr kumimoji="1" lang="ja-JP" altLang="en-US" sz="1400" smtClean="0"/>
          </a:p>
        </p:txBody>
      </p:sp>
      <p:graphicFrame>
        <p:nvGraphicFramePr>
          <p:cNvPr id="9" name="コンテンツ プレースホルダー 8"/>
          <p:cNvGraphicFramePr>
            <a:graphicFrameLocks noGrp="1"/>
          </p:cNvGraphicFramePr>
          <p:nvPr>
            <p:ph idx="1"/>
          </p:nvPr>
        </p:nvGraphicFramePr>
        <p:xfrm>
          <a:off x="508000" y="1778000"/>
          <a:ext cx="9144000" cy="5028848"/>
        </p:xfrm>
        <a:graphic>
          <a:graphicData uri="http://schemas.openxmlformats.org/drawingml/2006/chart">
            <c:chart xmlns:c="http://schemas.openxmlformats.org/drawingml/2006/chart" xmlns:r="http://schemas.openxmlformats.org/officeDocument/2006/relationships" r:id="rId3"/>
          </a:graphicData>
        </a:graphic>
      </p:graphicFrame>
      <p:sp>
        <p:nvSpPr>
          <p:cNvPr id="23560" name="日付プレースホルダー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400"/>
              <a:t>2020/5/27</a:t>
            </a:r>
          </a:p>
        </p:txBody>
      </p:sp>
      <p:sp>
        <p:nvSpPr>
          <p:cNvPr id="23561" name="フッター プレースホルダー 7"/>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ja-JP" altLang="en-US" sz="1400"/>
              <a:t>医療経済学</a:t>
            </a:r>
            <a:r>
              <a:rPr lang="en-US" altLang="ja-JP" sz="1400"/>
              <a:t>A 1</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1"/>
          <p:cNvSpPr>
            <a:spLocks noGrp="1"/>
          </p:cNvSpPr>
          <p:nvPr>
            <p:ph type="title"/>
          </p:nvPr>
        </p:nvSpPr>
        <p:spPr>
          <a:xfrm>
            <a:off x="722313" y="381000"/>
            <a:ext cx="8636000" cy="1271588"/>
          </a:xfrm>
        </p:spPr>
        <p:txBody>
          <a:bodyPr/>
          <a:lstStyle/>
          <a:p>
            <a:r>
              <a:rPr lang="ja-JP" altLang="en-US" smtClean="0"/>
              <a:t>国民医療費</a:t>
            </a:r>
          </a:p>
        </p:txBody>
      </p:sp>
      <p:sp>
        <p:nvSpPr>
          <p:cNvPr id="27651" name="コンテンツ プレースホルダー 2"/>
          <p:cNvSpPr>
            <a:spLocks noGrp="1"/>
          </p:cNvSpPr>
          <p:nvPr>
            <p:ph idx="1"/>
          </p:nvPr>
        </p:nvSpPr>
        <p:spPr>
          <a:xfrm>
            <a:off x="650875" y="1738313"/>
            <a:ext cx="8636000" cy="5072062"/>
          </a:xfrm>
        </p:spPr>
        <p:txBody>
          <a:bodyPr>
            <a:normAutofit/>
          </a:bodyPr>
          <a:lstStyle/>
          <a:p>
            <a:pPr>
              <a:lnSpc>
                <a:spcPct val="90000"/>
              </a:lnSpc>
              <a:buClr>
                <a:srgbClr val="404040"/>
              </a:buClr>
            </a:pPr>
            <a:r>
              <a:rPr lang="ja-JP" altLang="en-US" smtClean="0"/>
              <a:t>国民医療費は</a:t>
            </a:r>
            <a:r>
              <a:rPr lang="en-US" altLang="ja-JP" smtClean="0"/>
              <a:t>H27</a:t>
            </a:r>
            <a:r>
              <a:rPr lang="ja-JP" altLang="en-US" smtClean="0"/>
              <a:t>で　</a:t>
            </a:r>
            <a:r>
              <a:rPr lang="ja-JP" altLang="en-US" b="1" smtClean="0">
                <a:solidFill>
                  <a:srgbClr val="FF0000"/>
                </a:solidFill>
              </a:rPr>
              <a:t>約</a:t>
            </a:r>
            <a:r>
              <a:rPr lang="en-US" altLang="ja-JP" b="1" smtClean="0">
                <a:solidFill>
                  <a:srgbClr val="FF0000"/>
                </a:solidFill>
              </a:rPr>
              <a:t>42</a:t>
            </a:r>
            <a:r>
              <a:rPr lang="ja-JP" altLang="en-US" b="1" smtClean="0">
                <a:solidFill>
                  <a:srgbClr val="FF0000"/>
                </a:solidFill>
              </a:rPr>
              <a:t>兆円</a:t>
            </a:r>
          </a:p>
          <a:p>
            <a:pPr>
              <a:lnSpc>
                <a:spcPct val="90000"/>
              </a:lnSpc>
              <a:buClr>
                <a:srgbClr val="404040"/>
              </a:buClr>
            </a:pPr>
            <a:r>
              <a:rPr lang="ja-JP" altLang="en-US" smtClean="0"/>
              <a:t>国民所得比で見ると　</a:t>
            </a:r>
            <a:r>
              <a:rPr lang="ja-JP" altLang="en-US" b="1" smtClean="0">
                <a:solidFill>
                  <a:srgbClr val="FF0000"/>
                </a:solidFill>
              </a:rPr>
              <a:t>約</a:t>
            </a:r>
            <a:r>
              <a:rPr lang="en-US" altLang="ja-JP" b="1" smtClean="0">
                <a:solidFill>
                  <a:srgbClr val="FF0000"/>
                </a:solidFill>
              </a:rPr>
              <a:t>11%</a:t>
            </a:r>
          </a:p>
          <a:p>
            <a:pPr lvl="1">
              <a:lnSpc>
                <a:spcPct val="90000"/>
              </a:lnSpc>
              <a:buClr>
                <a:srgbClr val="262626"/>
              </a:buClr>
            </a:pPr>
            <a:r>
              <a:rPr lang="ja-JP" altLang="en-US" b="1" smtClean="0">
                <a:solidFill>
                  <a:srgbClr val="0070C0"/>
                </a:solidFill>
                <a:ea typeface="ＭＳ Ｐゴシック" panose="020B0600070205080204" pitchFamily="50" charset="-128"/>
              </a:rPr>
              <a:t>国民所得＝日本国民の</a:t>
            </a:r>
            <a:r>
              <a:rPr lang="en-US" altLang="ja-JP" b="1" smtClean="0">
                <a:solidFill>
                  <a:srgbClr val="0070C0"/>
                </a:solidFill>
                <a:ea typeface="ＭＳ Ｐゴシック" panose="020B0600070205080204" pitchFamily="50" charset="-128"/>
              </a:rPr>
              <a:t>1</a:t>
            </a:r>
            <a:r>
              <a:rPr lang="ja-JP" altLang="en-US" b="1" smtClean="0">
                <a:solidFill>
                  <a:srgbClr val="0070C0"/>
                </a:solidFill>
                <a:ea typeface="ＭＳ Ｐゴシック" panose="020B0600070205080204" pitchFamily="50" charset="-128"/>
              </a:rPr>
              <a:t>年間の収入合計</a:t>
            </a:r>
          </a:p>
          <a:p>
            <a:pPr lvl="1">
              <a:lnSpc>
                <a:spcPct val="90000"/>
              </a:lnSpc>
              <a:buClr>
                <a:srgbClr val="262626"/>
              </a:buClr>
            </a:pPr>
            <a:r>
              <a:rPr lang="ja-JP" altLang="en-US" smtClean="0">
                <a:ea typeface="ＭＳ Ｐゴシック" panose="020B0600070205080204" pitchFamily="50" charset="-128"/>
              </a:rPr>
              <a:t>平均的に見て、</a:t>
            </a:r>
            <a:r>
              <a:rPr lang="en-US" altLang="ja-JP" smtClean="0">
                <a:ea typeface="ＭＳ Ｐゴシック" panose="020B0600070205080204" pitchFamily="50" charset="-128"/>
              </a:rPr>
              <a:t>1</a:t>
            </a:r>
            <a:r>
              <a:rPr lang="ja-JP" altLang="en-US" smtClean="0">
                <a:ea typeface="ＭＳ Ｐゴシック" panose="020B0600070205080204" pitchFamily="50" charset="-128"/>
              </a:rPr>
              <a:t>年間の収入のうち約</a:t>
            </a:r>
            <a:r>
              <a:rPr lang="en-US" altLang="ja-JP" smtClean="0">
                <a:ea typeface="ＭＳ Ｐゴシック" panose="020B0600070205080204" pitchFamily="50" charset="-128"/>
              </a:rPr>
              <a:t>1</a:t>
            </a:r>
            <a:r>
              <a:rPr lang="ja-JP" altLang="en-US" smtClean="0">
                <a:ea typeface="ＭＳ Ｐゴシック" panose="020B0600070205080204" pitchFamily="50" charset="-128"/>
              </a:rPr>
              <a:t>割を医療に出費している計算</a:t>
            </a:r>
          </a:p>
          <a:p>
            <a:pPr>
              <a:lnSpc>
                <a:spcPct val="90000"/>
              </a:lnSpc>
              <a:buClr>
                <a:srgbClr val="404040"/>
              </a:buClr>
            </a:pPr>
            <a:r>
              <a:rPr lang="ja-JP" altLang="en-US" smtClean="0"/>
              <a:t>医療に関する支出は大きい</a:t>
            </a:r>
            <a:endParaRPr lang="en-US" altLang="ja-JP" smtClean="0"/>
          </a:p>
          <a:p>
            <a:pPr>
              <a:lnSpc>
                <a:spcPct val="90000"/>
              </a:lnSpc>
              <a:buClr>
                <a:srgbClr val="404040"/>
              </a:buClr>
            </a:pPr>
            <a:r>
              <a:rPr lang="ja-JP" altLang="en-US" smtClean="0"/>
              <a:t>医療費はなぜ増加する？</a:t>
            </a:r>
            <a:endParaRPr lang="en-US" altLang="ja-JP" smtClean="0"/>
          </a:p>
          <a:p>
            <a:pPr>
              <a:lnSpc>
                <a:spcPct val="90000"/>
              </a:lnSpc>
              <a:buClr>
                <a:srgbClr val="404040"/>
              </a:buClr>
            </a:pPr>
            <a:endParaRPr lang="ja-JP" altLang="en-US" smtClean="0"/>
          </a:p>
          <a:p>
            <a:pPr lvl="1">
              <a:lnSpc>
                <a:spcPct val="90000"/>
              </a:lnSpc>
              <a:buClr>
                <a:srgbClr val="262626"/>
              </a:buClr>
            </a:pPr>
            <a:r>
              <a:rPr lang="ja-JP" altLang="en-US" b="1" smtClean="0">
                <a:solidFill>
                  <a:srgbClr val="FF0000"/>
                </a:solidFill>
                <a:ea typeface="ＭＳ Ｐゴシック" panose="020B0600070205080204" pitchFamily="50" charset="-128"/>
              </a:rPr>
              <a:t>高齢化の進展</a:t>
            </a:r>
          </a:p>
          <a:p>
            <a:pPr lvl="1">
              <a:lnSpc>
                <a:spcPct val="90000"/>
              </a:lnSpc>
              <a:buClr>
                <a:srgbClr val="262626"/>
              </a:buClr>
            </a:pPr>
            <a:r>
              <a:rPr lang="ja-JP" altLang="en-US" b="1" smtClean="0">
                <a:solidFill>
                  <a:srgbClr val="FF0000"/>
                </a:solidFill>
                <a:ea typeface="ＭＳ Ｐゴシック" panose="020B0600070205080204" pitchFamily="50" charset="-128"/>
              </a:rPr>
              <a:t>医療技術の進歩</a:t>
            </a:r>
            <a:endParaRPr lang="ja-JP" altLang="en-US" smtClean="0">
              <a:ea typeface="ＭＳ Ｐゴシック" panose="020B0600070205080204" pitchFamily="50" charset="-128"/>
            </a:endParaRPr>
          </a:p>
        </p:txBody>
      </p:sp>
      <p:sp>
        <p:nvSpPr>
          <p:cNvPr id="25604" name="スライド番号プレースホルダー 8"/>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78A7EAD7-E39D-4139-904A-BBFA478B0ECA}" type="slidenum">
              <a:rPr kumimoji="1" lang="ja-JP" altLang="en-US" sz="1400" smtClean="0"/>
              <a:pPr/>
              <a:t>11</a:t>
            </a:fld>
            <a:endParaRPr kumimoji="1" lang="ja-JP" altLang="en-US" sz="1400" smtClean="0"/>
          </a:p>
        </p:txBody>
      </p:sp>
      <p:sp>
        <p:nvSpPr>
          <p:cNvPr id="25605"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400"/>
              <a:t>2020/5/27</a:t>
            </a:r>
          </a:p>
        </p:txBody>
      </p:sp>
      <p:sp>
        <p:nvSpPr>
          <p:cNvPr id="25606"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ja-JP" altLang="en-US" sz="1400"/>
              <a:t>医療経済学</a:t>
            </a:r>
            <a:r>
              <a:rPr lang="en-US" altLang="ja-JP" sz="1400"/>
              <a:t>A 1</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a:latin typeface="Times New Roman" panose="02020603050405020304" pitchFamily="18" charset="0"/>
              </a:rPr>
              <a:t>2020/5/27</a:t>
            </a:r>
          </a:p>
        </p:txBody>
      </p:sp>
      <p:sp>
        <p:nvSpPr>
          <p:cNvPr id="27651"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a:latin typeface="Times New Roman" panose="02020603050405020304" pitchFamily="18" charset="0"/>
              </a:rPr>
              <a:t>医療経済学</a:t>
            </a:r>
            <a:r>
              <a:rPr lang="en-US" altLang="ja-JP" sz="1400">
                <a:latin typeface="Times New Roman" panose="02020603050405020304" pitchFamily="18" charset="0"/>
              </a:rPr>
              <a:t>A 1</a:t>
            </a:r>
          </a:p>
        </p:txBody>
      </p:sp>
      <p:sp>
        <p:nvSpPr>
          <p:cNvPr id="27652" name="Rectangle 2"/>
          <p:cNvSpPr>
            <a:spLocks noGrp="1" noChangeArrowheads="1"/>
          </p:cNvSpPr>
          <p:nvPr>
            <p:ph type="title"/>
          </p:nvPr>
        </p:nvSpPr>
        <p:spPr>
          <a:xfrm>
            <a:off x="762000" y="-269875"/>
            <a:ext cx="7634288" cy="1778000"/>
          </a:xfrm>
        </p:spPr>
        <p:txBody>
          <a:bodyPr/>
          <a:lstStyle/>
          <a:p>
            <a:r>
              <a:rPr lang="ja-JP" altLang="en-US" smtClean="0"/>
              <a:t>まとめ</a:t>
            </a:r>
          </a:p>
        </p:txBody>
      </p:sp>
      <p:sp>
        <p:nvSpPr>
          <p:cNvPr id="5125" name="Rectangle 3"/>
          <p:cNvSpPr>
            <a:spLocks noGrp="1" noChangeArrowheads="1"/>
          </p:cNvSpPr>
          <p:nvPr>
            <p:ph type="body" idx="1"/>
          </p:nvPr>
        </p:nvSpPr>
        <p:spPr>
          <a:xfrm>
            <a:off x="184150" y="1001713"/>
            <a:ext cx="9720263" cy="5832475"/>
          </a:xfrm>
        </p:spPr>
        <p:txBody>
          <a:bodyPr/>
          <a:lstStyle/>
          <a:p>
            <a:pPr>
              <a:defRPr/>
            </a:pPr>
            <a:r>
              <a:rPr lang="ja-JP" altLang="en-US" smtClean="0">
                <a:solidFill>
                  <a:srgbClr val="000000"/>
                </a:solidFill>
              </a:rPr>
              <a:t>医療経済学</a:t>
            </a:r>
            <a:endParaRPr lang="en-US" altLang="ja-JP" smtClean="0">
              <a:solidFill>
                <a:srgbClr val="000000"/>
              </a:solidFill>
            </a:endParaRPr>
          </a:p>
          <a:p>
            <a:pPr>
              <a:defRPr/>
            </a:pPr>
            <a:r>
              <a:rPr lang="ja-JP" altLang="en-US" smtClean="0">
                <a:solidFill>
                  <a:srgbClr val="000000"/>
                </a:solidFill>
              </a:rPr>
              <a:t>健康になるには医療サービスを需要</a:t>
            </a:r>
            <a:endParaRPr lang="en-US" altLang="ja-JP" smtClean="0">
              <a:solidFill>
                <a:srgbClr val="000000"/>
              </a:solidFill>
            </a:endParaRPr>
          </a:p>
          <a:p>
            <a:pPr>
              <a:defRPr/>
            </a:pPr>
            <a:r>
              <a:rPr lang="ja-JP" altLang="en-US" smtClean="0">
                <a:solidFill>
                  <a:srgbClr val="000000"/>
                </a:solidFill>
              </a:rPr>
              <a:t>病気は大きなリスク</a:t>
            </a:r>
            <a:endParaRPr lang="en-US" altLang="ja-JP" smtClean="0">
              <a:solidFill>
                <a:srgbClr val="000000"/>
              </a:solidFill>
            </a:endParaRPr>
          </a:p>
          <a:p>
            <a:pPr>
              <a:defRPr/>
            </a:pPr>
            <a:r>
              <a:rPr lang="ja-JP" altLang="en-US" smtClean="0">
                <a:solidFill>
                  <a:srgbClr val="000000"/>
                </a:solidFill>
              </a:rPr>
              <a:t>保険でリスクを分散する</a:t>
            </a:r>
            <a:endParaRPr lang="en-US" altLang="ja-JP" smtClean="0">
              <a:solidFill>
                <a:srgbClr val="000000"/>
              </a:solidFill>
            </a:endParaRPr>
          </a:p>
          <a:p>
            <a:pPr>
              <a:defRPr/>
            </a:pPr>
            <a:r>
              <a:rPr lang="ja-JP" altLang="en-US">
                <a:solidFill>
                  <a:srgbClr val="000000"/>
                </a:solidFill>
              </a:rPr>
              <a:t>社会保障，貧富の</a:t>
            </a:r>
            <a:r>
              <a:rPr lang="ja-JP" altLang="en-US" smtClean="0">
                <a:solidFill>
                  <a:srgbClr val="000000"/>
                </a:solidFill>
              </a:rPr>
              <a:t>差，所得の再分配</a:t>
            </a:r>
            <a:endParaRPr lang="en-US" altLang="ja-JP">
              <a:solidFill>
                <a:srgbClr val="000000"/>
              </a:solidFill>
            </a:endParaRPr>
          </a:p>
          <a:p>
            <a:pPr>
              <a:defRPr/>
            </a:pPr>
            <a:r>
              <a:rPr lang="ja-JP" altLang="en-US">
                <a:solidFill>
                  <a:srgbClr val="000000"/>
                </a:solidFill>
              </a:rPr>
              <a:t>社会と健康</a:t>
            </a:r>
            <a:r>
              <a:rPr lang="ja-JP" altLang="en-US" smtClean="0">
                <a:solidFill>
                  <a:srgbClr val="000000"/>
                </a:solidFill>
              </a:rPr>
              <a:t>，習慣，依存症</a:t>
            </a:r>
            <a:endParaRPr lang="en-US" altLang="ja-JP">
              <a:solidFill>
                <a:srgbClr val="000000"/>
              </a:solidFill>
            </a:endParaRPr>
          </a:p>
          <a:p>
            <a:pPr>
              <a:defRPr/>
            </a:pPr>
            <a:r>
              <a:rPr lang="ja-JP" altLang="en-US" smtClean="0">
                <a:solidFill>
                  <a:srgbClr val="000000"/>
                </a:solidFill>
              </a:rPr>
              <a:t>理論，実証，政策</a:t>
            </a:r>
            <a:endParaRPr lang="en-US" altLang="ja-JP" smtClean="0">
              <a:solidFill>
                <a:srgbClr val="000000"/>
              </a:solidFill>
            </a:endParaRPr>
          </a:p>
          <a:p>
            <a:pPr>
              <a:defRPr/>
            </a:pPr>
            <a:r>
              <a:rPr lang="en-US" altLang="ja-JP" smtClean="0">
                <a:solidFill>
                  <a:srgbClr val="000000"/>
                </a:solidFill>
              </a:rPr>
              <a:t>EBPM</a:t>
            </a:r>
            <a:r>
              <a:rPr lang="ja-JP" altLang="en-US">
                <a:solidFill>
                  <a:srgbClr val="000000"/>
                </a:solidFill>
              </a:rPr>
              <a:t> </a:t>
            </a:r>
            <a:r>
              <a:rPr lang="en-US" altLang="ja-JP" smtClean="0"/>
              <a:t>(Evidence-Based </a:t>
            </a:r>
            <a:r>
              <a:rPr lang="en-US" altLang="ja-JP"/>
              <a:t>Policy Making)</a:t>
            </a:r>
            <a:endParaRPr lang="en-US" altLang="ja-JP" smtClean="0">
              <a:solidFill>
                <a:srgbClr val="000000"/>
              </a:solidFill>
            </a:endParaRPr>
          </a:p>
          <a:p>
            <a:pPr>
              <a:defRPr/>
            </a:pPr>
            <a:r>
              <a:rPr lang="ja-JP" altLang="en-US" smtClean="0">
                <a:solidFill>
                  <a:srgbClr val="000000"/>
                </a:solidFill>
              </a:rPr>
              <a:t>大きな医療費</a:t>
            </a:r>
            <a:endParaRPr lang="en-US" altLang="ja-JP" smtClean="0">
              <a:solidFill>
                <a:srgbClr val="000000"/>
              </a:solidFill>
            </a:endParaRPr>
          </a:p>
          <a:p>
            <a:pPr>
              <a:defRPr/>
            </a:pPr>
            <a:r>
              <a:rPr lang="ja-JP" altLang="en-US" smtClean="0">
                <a:solidFill>
                  <a:srgbClr val="000000"/>
                </a:solidFill>
              </a:rPr>
              <a:t>国民医療費は約</a:t>
            </a:r>
            <a:r>
              <a:rPr lang="en-US" altLang="ja-JP" smtClean="0">
                <a:solidFill>
                  <a:srgbClr val="000000"/>
                </a:solidFill>
              </a:rPr>
              <a:t>1</a:t>
            </a:r>
            <a:r>
              <a:rPr lang="ja-JP" altLang="en-US" smtClean="0">
                <a:solidFill>
                  <a:srgbClr val="000000"/>
                </a:solidFill>
              </a:rPr>
              <a:t>割の大きさ</a:t>
            </a:r>
            <a:endParaRPr lang="en-US" altLang="ja-JP" smtClean="0">
              <a:solidFill>
                <a:srgbClr val="000000"/>
              </a:solidFill>
            </a:endParaRPr>
          </a:p>
          <a:p>
            <a:pPr>
              <a:defRPr/>
            </a:pPr>
            <a:endParaRPr lang="ja-JP" altLang="en-US" smtClean="0">
              <a:solidFill>
                <a:srgbClr val="000000"/>
              </a:solidFill>
            </a:endParaRPr>
          </a:p>
          <a:p>
            <a:pPr>
              <a:buFont typeface="Wingdings" pitchFamily="2" charset="2"/>
              <a:buNone/>
              <a:defRPr/>
            </a:pPr>
            <a:endParaRPr lang="ja-JP" altLang="en-US" smtClean="0"/>
          </a:p>
          <a:p>
            <a:pPr>
              <a:buFont typeface="Wingdings" pitchFamily="2" charset="2"/>
              <a:buNone/>
              <a:defRPr/>
            </a:pPr>
            <a:endParaRPr lang="ja-JP" altLang="en-US" smtClean="0"/>
          </a:p>
        </p:txBody>
      </p:sp>
      <p:sp>
        <p:nvSpPr>
          <p:cNvPr id="27654" name="スライド番号プレースホルダ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A7AB2BF7-9A9E-462B-90D4-C9409B915C02}" type="slidenum">
              <a:rPr lang="ja-JP" altLang="en-US" sz="1400" smtClean="0">
                <a:latin typeface="Times New Roman" panose="02020603050405020304" pitchFamily="18" charset="0"/>
              </a:rPr>
              <a:pPr>
                <a:spcBef>
                  <a:spcPct val="0"/>
                </a:spcBef>
                <a:buFontTx/>
                <a:buNone/>
              </a:pPr>
              <a:t>12</a:t>
            </a:fld>
            <a:endParaRPr lang="en-US" altLang="ja-JP" sz="1400" smtClean="0">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762000" y="209550"/>
            <a:ext cx="8636000" cy="1271588"/>
          </a:xfrm>
        </p:spPr>
        <p:txBody>
          <a:bodyPr/>
          <a:lstStyle/>
          <a:p>
            <a:r>
              <a:rPr kumimoji="1" lang="ja-JP" altLang="en-US" smtClean="0"/>
              <a:t>講義の進め方．使い方</a:t>
            </a:r>
          </a:p>
        </p:txBody>
      </p:sp>
      <p:sp>
        <p:nvSpPr>
          <p:cNvPr id="3" name="コンテンツ プレースホルダー 2"/>
          <p:cNvSpPr>
            <a:spLocks noGrp="1"/>
          </p:cNvSpPr>
          <p:nvPr>
            <p:ph idx="1"/>
          </p:nvPr>
        </p:nvSpPr>
        <p:spPr>
          <a:xfrm>
            <a:off x="542925" y="1217613"/>
            <a:ext cx="9290050" cy="5508625"/>
          </a:xfrm>
        </p:spPr>
        <p:txBody>
          <a:bodyPr/>
          <a:lstStyle/>
          <a:p>
            <a:pPr>
              <a:defRPr/>
            </a:pPr>
            <a:r>
              <a:rPr kumimoji="1" lang="ja-JP" altLang="en-US" sz="2800" smtClean="0"/>
              <a:t>シラバスにある教科書を用意してください．自分のノートと筆記用具を用意してください</a:t>
            </a:r>
            <a:endParaRPr kumimoji="1" lang="en-US" altLang="ja-JP" sz="2800" smtClean="0"/>
          </a:p>
          <a:p>
            <a:pPr>
              <a:defRPr/>
            </a:pPr>
            <a:r>
              <a:rPr kumimoji="1" lang="ja-JP" altLang="en-US" sz="2800" smtClean="0"/>
              <a:t>資料には</a:t>
            </a:r>
            <a:r>
              <a:rPr kumimoji="1" lang="en-US" altLang="ja-JP" sz="2800" smtClean="0"/>
              <a:t>blackboard</a:t>
            </a:r>
            <a:r>
              <a:rPr kumimoji="1" lang="ja-JP" altLang="en-US" sz="2800" smtClean="0"/>
              <a:t>を用いる</a:t>
            </a:r>
            <a:r>
              <a:rPr kumimoji="1" lang="en-US" altLang="ja-JP" sz="2800" smtClean="0"/>
              <a:t>【</a:t>
            </a:r>
            <a:r>
              <a:rPr kumimoji="1" lang="ja-JP" altLang="en-US" sz="2800" smtClean="0"/>
              <a:t>オンデマンド型</a:t>
            </a:r>
            <a:r>
              <a:rPr kumimoji="1" lang="en-US" altLang="ja-JP" sz="2800" smtClean="0"/>
              <a:t>】</a:t>
            </a:r>
            <a:r>
              <a:rPr kumimoji="1" lang="ja-JP" altLang="en-US" sz="2800" smtClean="0"/>
              <a:t>と</a:t>
            </a:r>
            <a:r>
              <a:rPr kumimoji="1" lang="en-US" altLang="ja-JP" sz="2800" smtClean="0"/>
              <a:t>teams</a:t>
            </a:r>
            <a:r>
              <a:rPr kumimoji="1" lang="ja-JP" altLang="en-US" sz="2800" smtClean="0"/>
              <a:t>の会議を用いる</a:t>
            </a:r>
            <a:r>
              <a:rPr kumimoji="1" lang="en-US" altLang="ja-JP" sz="2800" smtClean="0"/>
              <a:t>【</a:t>
            </a:r>
            <a:r>
              <a:rPr kumimoji="1" lang="ja-JP" altLang="en-US" sz="2800" smtClean="0"/>
              <a:t>同時・双方向型</a:t>
            </a:r>
            <a:r>
              <a:rPr kumimoji="1" lang="en-US" altLang="ja-JP" sz="2800" smtClean="0"/>
              <a:t>】</a:t>
            </a:r>
            <a:r>
              <a:rPr kumimoji="1" lang="ja-JP" altLang="en-US" sz="2800" smtClean="0"/>
              <a:t>があります</a:t>
            </a:r>
            <a:endParaRPr kumimoji="1" lang="en-US" altLang="ja-JP" sz="2800" smtClean="0"/>
          </a:p>
          <a:p>
            <a:pPr>
              <a:defRPr/>
            </a:pPr>
            <a:r>
              <a:rPr kumimoji="1" lang="ja-JP" altLang="en-US" sz="2800" smtClean="0"/>
              <a:t>講義はオンデマンド型を基本に行います．加えて</a:t>
            </a:r>
            <a:r>
              <a:rPr kumimoji="1" lang="en-US" altLang="ja-JP" sz="2800" smtClean="0"/>
              <a:t>Teams</a:t>
            </a:r>
            <a:r>
              <a:rPr kumimoji="1" lang="ja-JP" altLang="en-US" sz="2800" smtClean="0"/>
              <a:t>の会議で同様のスライドで講義します</a:t>
            </a:r>
            <a:endParaRPr kumimoji="1" lang="en-US" altLang="ja-JP" sz="2800" smtClean="0"/>
          </a:p>
          <a:p>
            <a:pPr>
              <a:defRPr/>
            </a:pPr>
            <a:r>
              <a:rPr kumimoji="1" lang="ja-JP" altLang="en-US" sz="2800" smtClean="0"/>
              <a:t>どちらの講義を受けても</a:t>
            </a:r>
            <a:r>
              <a:rPr kumimoji="1" lang="en-US" altLang="ja-JP" sz="2800" smtClean="0"/>
              <a:t>OK</a:t>
            </a:r>
            <a:r>
              <a:rPr kumimoji="1" lang="ja-JP" altLang="en-US" sz="2800" smtClean="0"/>
              <a:t>です．</a:t>
            </a:r>
            <a:r>
              <a:rPr kumimoji="1" lang="en-US" altLang="ja-JP" sz="2800" smtClean="0"/>
              <a:t>teams</a:t>
            </a:r>
            <a:r>
              <a:rPr kumimoji="1" lang="ja-JP" altLang="en-US" sz="2800" smtClean="0"/>
              <a:t>の会議に参加できないオンデマンド型の受講者の資料を解説します</a:t>
            </a:r>
            <a:endParaRPr kumimoji="1" lang="en-US" altLang="ja-JP" sz="2800" smtClean="0"/>
          </a:p>
          <a:p>
            <a:pPr>
              <a:defRPr/>
            </a:pPr>
            <a:r>
              <a:rPr lang="ja-JP" altLang="ja-JP" sz="2800"/>
              <a:t>私の音声が流れスライドが進みます．問題演習の部分や教科書を参照する部分は【ESC】を押してスライドショーを一時停止してください．問題を解き終わるなどしたら【SHIFT】+【F5】を押して見終わった部分からスライドショーを再開</a:t>
            </a:r>
            <a:r>
              <a:rPr lang="ja-JP" altLang="ja-JP" sz="2800"/>
              <a:t>して</a:t>
            </a:r>
            <a:r>
              <a:rPr lang="ja-JP" altLang="ja-JP" sz="2800" smtClean="0"/>
              <a:t>ください</a:t>
            </a:r>
            <a:endParaRPr kumimoji="1" lang="ja-JP" altLang="en-US" sz="2800"/>
          </a:p>
        </p:txBody>
      </p:sp>
      <p:sp>
        <p:nvSpPr>
          <p:cNvPr id="8196" name="日付プレースホルダー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a:latin typeface="Times New Roman" panose="02020603050405020304" pitchFamily="18" charset="0"/>
              </a:rPr>
              <a:t>2020/5/27</a:t>
            </a:r>
          </a:p>
        </p:txBody>
      </p:sp>
      <p:sp>
        <p:nvSpPr>
          <p:cNvPr id="8197" name="フッター プレースホルダー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a:latin typeface="Times New Roman" panose="02020603050405020304" pitchFamily="18" charset="0"/>
              </a:rPr>
              <a:t>医療経済学</a:t>
            </a:r>
            <a:r>
              <a:rPr lang="en-US" altLang="ja-JP" sz="1400">
                <a:latin typeface="Times New Roman" panose="02020603050405020304" pitchFamily="18" charset="0"/>
              </a:rPr>
              <a:t>A 1</a:t>
            </a:r>
          </a:p>
        </p:txBody>
      </p:sp>
      <p:sp>
        <p:nvSpPr>
          <p:cNvPr id="8198"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5704922E-BB07-4E48-9D8A-98D3709C1E8C}" type="slidenum">
              <a:rPr lang="ja-JP" altLang="en-US" sz="1400" smtClean="0">
                <a:latin typeface="Times New Roman" panose="02020603050405020304" pitchFamily="18" charset="0"/>
              </a:rPr>
              <a:pPr>
                <a:spcBef>
                  <a:spcPct val="0"/>
                </a:spcBef>
                <a:buFontTx/>
                <a:buNone/>
              </a:pPr>
              <a:t>2</a:t>
            </a:fld>
            <a:endParaRPr lang="en-US" altLang="ja-JP" sz="1400" smtClean="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a:latin typeface="Times New Roman" panose="02020603050405020304" pitchFamily="18" charset="0"/>
              </a:rPr>
              <a:t>2020/5/27</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a:latin typeface="Times New Roman" panose="02020603050405020304" pitchFamily="18" charset="0"/>
              </a:rPr>
              <a:t>医療経済学</a:t>
            </a:r>
            <a:r>
              <a:rPr lang="en-US" altLang="ja-JP" sz="1400">
                <a:latin typeface="Times New Roman" panose="02020603050405020304" pitchFamily="18" charset="0"/>
              </a:rPr>
              <a:t>A 1</a:t>
            </a: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医療経済学とは</a:t>
            </a:r>
          </a:p>
        </p:txBody>
      </p:sp>
      <p:sp>
        <p:nvSpPr>
          <p:cNvPr id="180227" name="Rectangle 3"/>
          <p:cNvSpPr>
            <a:spLocks noGrp="1" noChangeArrowheads="1"/>
          </p:cNvSpPr>
          <p:nvPr>
            <p:ph type="body" idx="1"/>
          </p:nvPr>
        </p:nvSpPr>
        <p:spPr>
          <a:xfrm>
            <a:off x="400050" y="1001713"/>
            <a:ext cx="9537700" cy="5940425"/>
          </a:xfrm>
        </p:spPr>
        <p:txBody>
          <a:bodyPr/>
          <a:lstStyle/>
          <a:p>
            <a:pPr>
              <a:lnSpc>
                <a:spcPct val="130000"/>
              </a:lnSpc>
              <a:defRPr/>
            </a:pPr>
            <a:r>
              <a:rPr lang="ja-JP" altLang="en-US" smtClean="0"/>
              <a:t>医療経済学は</a:t>
            </a:r>
            <a:r>
              <a:rPr lang="ja-JP" altLang="en-US" u="sng" smtClean="0">
                <a:solidFill>
                  <a:srgbClr val="FF0000"/>
                </a:solidFill>
              </a:rPr>
              <a:t>医療</a:t>
            </a:r>
            <a:r>
              <a:rPr lang="ja-JP" altLang="en-US" smtClean="0"/>
              <a:t>や</a:t>
            </a:r>
            <a:r>
              <a:rPr lang="ja-JP" altLang="en-US" u="sng" smtClean="0">
                <a:solidFill>
                  <a:srgbClr val="FF0000"/>
                </a:solidFill>
              </a:rPr>
              <a:t>健康</a:t>
            </a:r>
            <a:r>
              <a:rPr lang="ja-JP" altLang="en-US" smtClean="0"/>
              <a:t>を分析する経済学の一部</a:t>
            </a:r>
            <a:endParaRPr lang="en-US" altLang="ja-JP" smtClean="0"/>
          </a:p>
          <a:p>
            <a:pPr>
              <a:lnSpc>
                <a:spcPct val="130000"/>
              </a:lnSpc>
              <a:defRPr/>
            </a:pPr>
            <a:r>
              <a:rPr lang="ja-JP" altLang="en-US" smtClean="0"/>
              <a:t>経済学は企業・消費者・政府の</a:t>
            </a:r>
            <a:r>
              <a:rPr lang="ja-JP" altLang="en-US" u="sng" smtClean="0">
                <a:solidFill>
                  <a:srgbClr val="FF0000"/>
                </a:solidFill>
              </a:rPr>
              <a:t>選択</a:t>
            </a:r>
            <a:r>
              <a:rPr lang="ja-JP" altLang="en-US" smtClean="0"/>
              <a:t>に関する学問</a:t>
            </a:r>
            <a:endParaRPr lang="en-US" altLang="ja-JP" smtClean="0"/>
          </a:p>
          <a:p>
            <a:pPr>
              <a:lnSpc>
                <a:spcPct val="130000"/>
              </a:lnSpc>
              <a:defRPr/>
            </a:pPr>
            <a:r>
              <a:rPr lang="ja-JP" altLang="en-US" smtClean="0"/>
              <a:t>我々の選択によって健康になれる．しかし</a:t>
            </a:r>
            <a:endParaRPr lang="en-US" altLang="ja-JP" smtClean="0"/>
          </a:p>
          <a:p>
            <a:pPr>
              <a:lnSpc>
                <a:spcPct val="130000"/>
              </a:lnSpc>
              <a:defRPr/>
            </a:pPr>
            <a:r>
              <a:rPr lang="ja-JP" altLang="en-US" u="sng" smtClean="0">
                <a:solidFill>
                  <a:srgbClr val="FF0000"/>
                </a:solidFill>
              </a:rPr>
              <a:t>病気</a:t>
            </a:r>
            <a:r>
              <a:rPr lang="ja-JP" altLang="en-US" smtClean="0"/>
              <a:t>になれば医者にかかったり薬を飲む</a:t>
            </a:r>
            <a:r>
              <a:rPr lang="en-US" altLang="ja-JP" smtClean="0"/>
              <a:t>(</a:t>
            </a:r>
            <a:r>
              <a:rPr lang="ja-JP" altLang="en-US" smtClean="0"/>
              <a:t>医療サービスの需要</a:t>
            </a:r>
            <a:r>
              <a:rPr lang="en-US" altLang="ja-JP" smtClean="0"/>
              <a:t>)</a:t>
            </a:r>
            <a:r>
              <a:rPr lang="ja-JP" altLang="en-US" smtClean="0"/>
              <a:t>．健康を維持するには</a:t>
            </a:r>
            <a:r>
              <a:rPr lang="ja-JP" altLang="en-US" u="sng" smtClean="0">
                <a:solidFill>
                  <a:srgbClr val="FF0000"/>
                </a:solidFill>
              </a:rPr>
              <a:t>資源</a:t>
            </a:r>
            <a:r>
              <a:rPr lang="ja-JP" altLang="en-US" smtClean="0"/>
              <a:t>を利用</a:t>
            </a:r>
            <a:endParaRPr lang="en-US" altLang="ja-JP" smtClean="0"/>
          </a:p>
          <a:p>
            <a:pPr>
              <a:lnSpc>
                <a:spcPct val="130000"/>
              </a:lnSpc>
              <a:defRPr/>
            </a:pPr>
            <a:r>
              <a:rPr lang="ja-JP" altLang="en-US" smtClean="0"/>
              <a:t>感染症などにかかる</a:t>
            </a:r>
            <a:r>
              <a:rPr lang="ja-JP" altLang="en-US" u="sng" smtClean="0">
                <a:solidFill>
                  <a:srgbClr val="FF0000"/>
                </a:solidFill>
              </a:rPr>
              <a:t>リスク</a:t>
            </a:r>
            <a:r>
              <a:rPr lang="ja-JP" altLang="en-US" smtClean="0"/>
              <a:t>がある．分散の必要</a:t>
            </a:r>
            <a:endParaRPr lang="en-US" altLang="ja-JP" smtClean="0"/>
          </a:p>
          <a:p>
            <a:pPr>
              <a:lnSpc>
                <a:spcPct val="130000"/>
              </a:lnSpc>
              <a:defRPr/>
            </a:pPr>
            <a:r>
              <a:rPr lang="ja-JP" altLang="en-US" smtClean="0"/>
              <a:t>大きなリスクに備える</a:t>
            </a:r>
            <a:r>
              <a:rPr lang="ja-JP" altLang="en-US" u="sng" smtClean="0">
                <a:solidFill>
                  <a:srgbClr val="FF0000"/>
                </a:solidFill>
              </a:rPr>
              <a:t>政府</a:t>
            </a:r>
            <a:r>
              <a:rPr lang="ja-JP" altLang="en-US" smtClean="0"/>
              <a:t>の活動や</a:t>
            </a:r>
            <a:r>
              <a:rPr lang="ja-JP" altLang="en-US" u="sng" smtClean="0">
                <a:solidFill>
                  <a:srgbClr val="FF0000"/>
                </a:solidFill>
              </a:rPr>
              <a:t>医療制度</a:t>
            </a:r>
            <a:endParaRPr lang="en-US" altLang="ja-JP" u="sng" smtClean="0">
              <a:solidFill>
                <a:srgbClr val="FF0000"/>
              </a:solidFill>
            </a:endParaRPr>
          </a:p>
          <a:p>
            <a:pPr>
              <a:lnSpc>
                <a:spcPct val="130000"/>
              </a:lnSpc>
              <a:defRPr/>
            </a:pPr>
            <a:r>
              <a:rPr lang="ja-JP" altLang="en-US" smtClean="0"/>
              <a:t>相互でリスクを負担するため</a:t>
            </a:r>
            <a:r>
              <a:rPr lang="ja-JP" altLang="en-US" u="sng" smtClean="0">
                <a:solidFill>
                  <a:srgbClr val="FF0000"/>
                </a:solidFill>
              </a:rPr>
              <a:t>保険</a:t>
            </a:r>
            <a:r>
              <a:rPr lang="ja-JP" altLang="en-US" smtClean="0"/>
              <a:t>を活用</a:t>
            </a:r>
            <a:endParaRPr lang="ja-JP" altLang="en-US"/>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C6E77F76-2A6B-42AC-A2B6-CC3198FC756A}" type="slidenum">
              <a:rPr lang="ja-JP" altLang="en-US" sz="1400" smtClean="0">
                <a:latin typeface="Times New Roman" panose="02020603050405020304" pitchFamily="18" charset="0"/>
              </a:rPr>
              <a:pPr>
                <a:spcBef>
                  <a:spcPct val="0"/>
                </a:spcBef>
                <a:buFontTx/>
                <a:buNone/>
              </a:pPr>
              <a:t>3</a:t>
            </a:fld>
            <a:endParaRPr lang="en-US" altLang="ja-JP" sz="1400" smtClean="0">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a:latin typeface="Times New Roman" panose="02020603050405020304" pitchFamily="18" charset="0"/>
              </a:rPr>
              <a:t>2020/5/27</a:t>
            </a:r>
          </a:p>
        </p:txBody>
      </p:sp>
      <p:sp>
        <p:nvSpPr>
          <p:cNvPr id="11267"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a:latin typeface="Times New Roman" panose="02020603050405020304" pitchFamily="18" charset="0"/>
              </a:rPr>
              <a:t>医療経済学</a:t>
            </a:r>
            <a:r>
              <a:rPr lang="en-US" altLang="ja-JP" sz="1400">
                <a:latin typeface="Times New Roman" panose="02020603050405020304" pitchFamily="18" charset="0"/>
              </a:rPr>
              <a:t>A 1</a:t>
            </a:r>
          </a:p>
        </p:txBody>
      </p:sp>
      <p:sp>
        <p:nvSpPr>
          <p:cNvPr id="11268" name="Rectangle 2"/>
          <p:cNvSpPr>
            <a:spLocks noGrp="1" noChangeArrowheads="1"/>
          </p:cNvSpPr>
          <p:nvPr>
            <p:ph type="title"/>
          </p:nvPr>
        </p:nvSpPr>
        <p:spPr>
          <a:xfrm>
            <a:off x="400050" y="-6350"/>
            <a:ext cx="8636000" cy="1271588"/>
          </a:xfrm>
        </p:spPr>
        <p:txBody>
          <a:bodyPr/>
          <a:lstStyle/>
          <a:p>
            <a:r>
              <a:rPr lang="ja-JP" altLang="en-US" smtClean="0"/>
              <a:t>健康，医療行為，社会保障</a:t>
            </a:r>
          </a:p>
        </p:txBody>
      </p:sp>
      <p:sp>
        <p:nvSpPr>
          <p:cNvPr id="11269" name="Rectangle 3"/>
          <p:cNvSpPr>
            <a:spLocks noGrp="1" noChangeArrowheads="1"/>
          </p:cNvSpPr>
          <p:nvPr>
            <p:ph type="body" idx="1"/>
          </p:nvPr>
        </p:nvSpPr>
        <p:spPr>
          <a:xfrm>
            <a:off x="650875" y="1001713"/>
            <a:ext cx="8605838" cy="5808662"/>
          </a:xfrm>
        </p:spPr>
        <p:txBody>
          <a:bodyPr/>
          <a:lstStyle/>
          <a:p>
            <a:pPr>
              <a:lnSpc>
                <a:spcPct val="120000"/>
              </a:lnSpc>
              <a:buClr>
                <a:srgbClr val="404040"/>
              </a:buClr>
            </a:pPr>
            <a:r>
              <a:rPr lang="ja-JP" altLang="en-US" smtClean="0"/>
              <a:t>健康とは心身ともに良好な状態のこと</a:t>
            </a:r>
            <a:endParaRPr lang="en-US" altLang="ja-JP" smtClean="0"/>
          </a:p>
          <a:p>
            <a:pPr>
              <a:lnSpc>
                <a:spcPct val="120000"/>
              </a:lnSpc>
              <a:buClr>
                <a:srgbClr val="404040"/>
              </a:buClr>
            </a:pPr>
            <a:r>
              <a:rPr lang="ja-JP" altLang="en-US" smtClean="0"/>
              <a:t>医療は人の健康を回復と維持のための活動</a:t>
            </a:r>
            <a:endParaRPr lang="en-US" altLang="ja-JP" smtClean="0"/>
          </a:p>
          <a:p>
            <a:pPr>
              <a:lnSpc>
                <a:spcPct val="120000"/>
              </a:lnSpc>
              <a:buClr>
                <a:srgbClr val="404040"/>
              </a:buClr>
            </a:pPr>
            <a:r>
              <a:rPr lang="ja-JP" altLang="en-US" smtClean="0"/>
              <a:t>我々の</a:t>
            </a:r>
            <a:r>
              <a:rPr lang="ja-JP" altLang="en-US" u="sng" smtClean="0">
                <a:solidFill>
                  <a:srgbClr val="FF0000"/>
                </a:solidFill>
              </a:rPr>
              <a:t>習慣</a:t>
            </a:r>
            <a:r>
              <a:rPr lang="ja-JP" altLang="en-US" smtClean="0"/>
              <a:t>が健康維持に大事</a:t>
            </a:r>
            <a:r>
              <a:rPr lang="en-US" altLang="ja-JP" smtClean="0"/>
              <a:t>(</a:t>
            </a:r>
            <a:r>
              <a:rPr lang="ja-JP" altLang="en-US" smtClean="0"/>
              <a:t>生活習慣病</a:t>
            </a:r>
            <a:r>
              <a:rPr lang="en-US" altLang="ja-JP" smtClean="0"/>
              <a:t>)</a:t>
            </a:r>
          </a:p>
          <a:p>
            <a:pPr>
              <a:lnSpc>
                <a:spcPct val="120000"/>
              </a:lnSpc>
              <a:buClr>
                <a:srgbClr val="404040"/>
              </a:buClr>
            </a:pPr>
            <a:r>
              <a:rPr lang="ja-JP" altLang="en-US" smtClean="0"/>
              <a:t>ワクチンの接種の感染予防は</a:t>
            </a:r>
            <a:r>
              <a:rPr lang="ja-JP" altLang="en-US" u="sng" smtClean="0">
                <a:solidFill>
                  <a:srgbClr val="FF0000"/>
                </a:solidFill>
              </a:rPr>
              <a:t>外部性</a:t>
            </a:r>
            <a:r>
              <a:rPr lang="ja-JP" altLang="en-US" smtClean="0"/>
              <a:t>を持つ</a:t>
            </a:r>
            <a:endParaRPr lang="en-US" altLang="ja-JP" smtClean="0"/>
          </a:p>
          <a:p>
            <a:pPr>
              <a:lnSpc>
                <a:spcPct val="120000"/>
              </a:lnSpc>
              <a:buClr>
                <a:srgbClr val="404040"/>
              </a:buClr>
            </a:pPr>
            <a:r>
              <a:rPr lang="ja-JP" altLang="en-US" u="sng" smtClean="0">
                <a:solidFill>
                  <a:srgbClr val="FF0000"/>
                </a:solidFill>
              </a:rPr>
              <a:t>社会</a:t>
            </a:r>
            <a:r>
              <a:rPr lang="ja-JP" altLang="en-US" smtClean="0"/>
              <a:t>的要因が病気の大きな原因のときも</a:t>
            </a:r>
            <a:endParaRPr lang="en-US" altLang="ja-JP" smtClean="0"/>
          </a:p>
          <a:p>
            <a:pPr>
              <a:lnSpc>
                <a:spcPct val="120000"/>
              </a:lnSpc>
              <a:buClr>
                <a:srgbClr val="404040"/>
              </a:buClr>
            </a:pPr>
            <a:r>
              <a:rPr lang="ja-JP" altLang="en-US" u="sng" smtClean="0">
                <a:solidFill>
                  <a:srgbClr val="FF0000"/>
                </a:solidFill>
              </a:rPr>
              <a:t>医療制度</a:t>
            </a:r>
            <a:r>
              <a:rPr lang="ja-JP" altLang="en-US" smtClean="0"/>
              <a:t>の善し悪しが国の健康を決める</a:t>
            </a:r>
            <a:endParaRPr lang="en-US" altLang="ja-JP" smtClean="0"/>
          </a:p>
          <a:p>
            <a:pPr>
              <a:lnSpc>
                <a:spcPct val="120000"/>
              </a:lnSpc>
              <a:buClr>
                <a:srgbClr val="404040"/>
              </a:buClr>
            </a:pPr>
            <a:r>
              <a:rPr lang="ja-JP" altLang="en-US" smtClean="0"/>
              <a:t>希少資源を</a:t>
            </a:r>
            <a:r>
              <a:rPr lang="ja-JP" altLang="en-US" u="sng" smtClean="0">
                <a:solidFill>
                  <a:srgbClr val="FF0000"/>
                </a:solidFill>
              </a:rPr>
              <a:t>社会保障</a:t>
            </a:r>
            <a:r>
              <a:rPr lang="ja-JP" altLang="en-US" smtClean="0"/>
              <a:t>制度を通じて再配分</a:t>
            </a:r>
            <a:endParaRPr lang="en-US" altLang="ja-JP" smtClean="0"/>
          </a:p>
          <a:p>
            <a:pPr>
              <a:lnSpc>
                <a:spcPct val="120000"/>
              </a:lnSpc>
              <a:buClr>
                <a:srgbClr val="404040"/>
              </a:buClr>
            </a:pPr>
            <a:r>
              <a:rPr lang="ja-JP" altLang="en-US" u="sng" smtClean="0">
                <a:solidFill>
                  <a:srgbClr val="FF0000"/>
                </a:solidFill>
              </a:rPr>
              <a:t>健康保険</a:t>
            </a:r>
            <a:r>
              <a:rPr lang="ja-JP" altLang="en-US" smtClean="0"/>
              <a:t>は一種の所得移転として</a:t>
            </a:r>
            <a:r>
              <a:rPr lang="ja-JP" altLang="en-US" u="sng" smtClean="0">
                <a:solidFill>
                  <a:srgbClr val="FF0000"/>
                </a:solidFill>
              </a:rPr>
              <a:t>貧富の差</a:t>
            </a:r>
            <a:r>
              <a:rPr lang="ja-JP" altLang="en-US" smtClean="0"/>
              <a:t>や</a:t>
            </a:r>
            <a:r>
              <a:rPr lang="ja-JP" altLang="en-US" u="sng" smtClean="0">
                <a:solidFill>
                  <a:srgbClr val="FF0000"/>
                </a:solidFill>
              </a:rPr>
              <a:t>人口動態</a:t>
            </a:r>
            <a:r>
              <a:rPr lang="ja-JP" altLang="en-US" smtClean="0"/>
              <a:t>を見据えた社会全体を考察</a:t>
            </a:r>
            <a:endParaRPr lang="en-US" altLang="ja-JP" smtClean="0"/>
          </a:p>
          <a:p>
            <a:pPr>
              <a:lnSpc>
                <a:spcPct val="120000"/>
              </a:lnSpc>
              <a:buClr>
                <a:srgbClr val="404040"/>
              </a:buClr>
            </a:pPr>
            <a:endParaRPr lang="en-US" altLang="ja-JP" smtClean="0"/>
          </a:p>
        </p:txBody>
      </p:sp>
      <p:sp>
        <p:nvSpPr>
          <p:cNvPr id="11270"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FE984493-5683-4DB5-BF6E-3D529D826CC1}" type="slidenum">
              <a:rPr lang="ja-JP" altLang="en-US" sz="1400" smtClean="0">
                <a:latin typeface="Times New Roman" panose="02020603050405020304" pitchFamily="18" charset="0"/>
              </a:rPr>
              <a:pPr>
                <a:spcBef>
                  <a:spcPct val="0"/>
                </a:spcBef>
                <a:buFontTx/>
                <a:buNone/>
              </a:pPr>
              <a:t>4</a:t>
            </a:fld>
            <a:endParaRPr lang="en-US" altLang="ja-JP" sz="1400" smtClean="0">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a:latin typeface="Times New Roman" panose="02020603050405020304" pitchFamily="18" charset="0"/>
              </a:rPr>
              <a:t>2020/5/27</a:t>
            </a:r>
          </a:p>
        </p:txBody>
      </p:sp>
      <p:sp>
        <p:nvSpPr>
          <p:cNvPr id="13315"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ja-JP" altLang="en-US" sz="1400">
                <a:latin typeface="Times New Roman" panose="02020603050405020304" pitchFamily="18" charset="0"/>
              </a:rPr>
              <a:t>医療経済学</a:t>
            </a:r>
            <a:r>
              <a:rPr lang="en-US" altLang="ja-JP" sz="1400">
                <a:latin typeface="Times New Roman" panose="02020603050405020304" pitchFamily="18" charset="0"/>
              </a:rPr>
              <a:t>A 1</a:t>
            </a:r>
          </a:p>
        </p:txBody>
      </p:sp>
      <p:sp>
        <p:nvSpPr>
          <p:cNvPr id="13316" name="Rectangle 2"/>
          <p:cNvSpPr>
            <a:spLocks noGrp="1" noChangeArrowheads="1"/>
          </p:cNvSpPr>
          <p:nvPr>
            <p:ph type="title"/>
          </p:nvPr>
        </p:nvSpPr>
        <p:spPr>
          <a:xfrm>
            <a:off x="714375" y="354013"/>
            <a:ext cx="8636000" cy="1271587"/>
          </a:xfrm>
        </p:spPr>
        <p:txBody>
          <a:bodyPr/>
          <a:lstStyle/>
          <a:p>
            <a:r>
              <a:rPr lang="ja-JP" altLang="en-US" smtClean="0"/>
              <a:t>医療経済学の特徴</a:t>
            </a:r>
          </a:p>
        </p:txBody>
      </p:sp>
      <p:sp>
        <p:nvSpPr>
          <p:cNvPr id="194563" name="Rectangle 3"/>
          <p:cNvSpPr>
            <a:spLocks noGrp="1" noChangeArrowheads="1"/>
          </p:cNvSpPr>
          <p:nvPr>
            <p:ph type="body" idx="1"/>
          </p:nvPr>
        </p:nvSpPr>
        <p:spPr>
          <a:xfrm>
            <a:off x="669925" y="1433513"/>
            <a:ext cx="8675688" cy="5357812"/>
          </a:xfrm>
        </p:spPr>
        <p:txBody>
          <a:bodyPr/>
          <a:lstStyle/>
          <a:p>
            <a:pPr>
              <a:lnSpc>
                <a:spcPct val="110000"/>
              </a:lnSpc>
              <a:defRPr/>
            </a:pPr>
            <a:r>
              <a:rPr lang="ja-JP" altLang="en-US" smtClean="0"/>
              <a:t>病院で</a:t>
            </a:r>
            <a:r>
              <a:rPr lang="ja-JP" altLang="en-US" u="sng" smtClean="0">
                <a:solidFill>
                  <a:srgbClr val="FF0000"/>
                </a:solidFill>
              </a:rPr>
              <a:t>保険証</a:t>
            </a:r>
            <a:r>
              <a:rPr lang="ja-JP" altLang="en-US" smtClean="0"/>
              <a:t>を出して</a:t>
            </a:r>
            <a:r>
              <a:rPr lang="en-US" altLang="ja-JP" smtClean="0"/>
              <a:t>3</a:t>
            </a:r>
            <a:r>
              <a:rPr lang="ja-JP" altLang="en-US" smtClean="0"/>
              <a:t>割自己負担は普通？</a:t>
            </a:r>
            <a:endParaRPr lang="en-US" altLang="ja-JP" smtClean="0"/>
          </a:p>
          <a:p>
            <a:pPr>
              <a:lnSpc>
                <a:spcPct val="110000"/>
              </a:lnSpc>
              <a:defRPr/>
            </a:pPr>
            <a:r>
              <a:rPr lang="ja-JP" altLang="en-US" smtClean="0"/>
              <a:t>制度設計やその将来の持続可能性</a:t>
            </a:r>
            <a:endParaRPr lang="en-US" altLang="ja-JP" smtClean="0"/>
          </a:p>
          <a:p>
            <a:pPr>
              <a:lnSpc>
                <a:spcPct val="110000"/>
              </a:lnSpc>
              <a:defRPr/>
            </a:pPr>
            <a:r>
              <a:rPr lang="ja-JP" altLang="en-US" smtClean="0"/>
              <a:t>検査で医療崩壊は</a:t>
            </a:r>
            <a:r>
              <a:rPr lang="ja-JP" altLang="en-US" u="sng" smtClean="0">
                <a:solidFill>
                  <a:srgbClr val="FF0000"/>
                </a:solidFill>
              </a:rPr>
              <a:t>効率的な資源配分</a:t>
            </a:r>
            <a:r>
              <a:rPr lang="ja-JP" altLang="en-US" smtClean="0"/>
              <a:t>に気づく</a:t>
            </a:r>
            <a:endParaRPr lang="en-US" altLang="ja-JP" smtClean="0"/>
          </a:p>
          <a:p>
            <a:pPr>
              <a:lnSpc>
                <a:spcPct val="110000"/>
              </a:lnSpc>
              <a:defRPr/>
            </a:pPr>
            <a:r>
              <a:rPr lang="ja-JP" altLang="en-US" smtClean="0"/>
              <a:t>経済学（</a:t>
            </a:r>
            <a:r>
              <a:rPr lang="ja-JP" altLang="en-US" u="sng" smtClean="0">
                <a:solidFill>
                  <a:srgbClr val="FF0000"/>
                </a:solidFill>
              </a:rPr>
              <a:t>ミクロ経済学</a:t>
            </a:r>
            <a:r>
              <a:rPr lang="ja-JP" altLang="en-US" smtClean="0"/>
              <a:t>）の応用とその制度への適応．データと実証ツール（</a:t>
            </a:r>
            <a:r>
              <a:rPr lang="ja-JP" altLang="en-US" u="sng" smtClean="0">
                <a:solidFill>
                  <a:srgbClr val="FF0000"/>
                </a:solidFill>
              </a:rPr>
              <a:t>計量経済学</a:t>
            </a:r>
            <a:r>
              <a:rPr lang="ja-JP" altLang="en-US" smtClean="0"/>
              <a:t>）</a:t>
            </a:r>
            <a:endParaRPr lang="en-US" altLang="ja-JP" smtClean="0"/>
          </a:p>
          <a:p>
            <a:pPr>
              <a:lnSpc>
                <a:spcPct val="110000"/>
              </a:lnSpc>
              <a:defRPr/>
            </a:pPr>
            <a:r>
              <a:rPr lang="ja-JP" altLang="en-US" u="sng" smtClean="0">
                <a:solidFill>
                  <a:srgbClr val="FF0000"/>
                </a:solidFill>
              </a:rPr>
              <a:t>医療政策</a:t>
            </a:r>
            <a:r>
              <a:rPr lang="ja-JP" altLang="en-US" smtClean="0"/>
              <a:t>は証拠</a:t>
            </a:r>
            <a:r>
              <a:rPr lang="ja-JP" altLang="en-US"/>
              <a:t>に基づいて</a:t>
            </a:r>
            <a:r>
              <a:rPr lang="ja-JP" altLang="en-US" smtClean="0"/>
              <a:t>合理的に</a:t>
            </a:r>
            <a:r>
              <a:rPr lang="ja-JP" altLang="en-US"/>
              <a:t>政策を評価し立案を</a:t>
            </a:r>
            <a:r>
              <a:rPr lang="ja-JP" altLang="en-US" smtClean="0"/>
              <a:t>する</a:t>
            </a:r>
            <a:r>
              <a:rPr lang="en-US" altLang="ja-JP" u="sng" smtClean="0">
                <a:solidFill>
                  <a:srgbClr val="FF0000"/>
                </a:solidFill>
              </a:rPr>
              <a:t>EBPM</a:t>
            </a:r>
            <a:r>
              <a:rPr lang="en-US" altLang="ja-JP" smtClean="0"/>
              <a:t>(Evidence-Based </a:t>
            </a:r>
            <a:r>
              <a:rPr lang="en-US" altLang="ja-JP"/>
              <a:t>Policy </a:t>
            </a:r>
            <a:r>
              <a:rPr lang="en-US" altLang="ja-JP" smtClean="0"/>
              <a:t>Making)</a:t>
            </a:r>
            <a:r>
              <a:rPr lang="ja-JP" altLang="en-US" smtClean="0"/>
              <a:t>が重要</a:t>
            </a:r>
            <a:endParaRPr lang="en-US" altLang="ja-JP" smtClean="0"/>
          </a:p>
          <a:p>
            <a:pPr>
              <a:lnSpc>
                <a:spcPct val="110000"/>
              </a:lnSpc>
              <a:defRPr/>
            </a:pPr>
            <a:r>
              <a:rPr lang="ja-JP" altLang="en-US" u="sng" smtClean="0">
                <a:solidFill>
                  <a:srgbClr val="FF0000"/>
                </a:solidFill>
              </a:rPr>
              <a:t>依存症</a:t>
            </a:r>
            <a:r>
              <a:rPr lang="en-US" altLang="ja-JP" smtClean="0"/>
              <a:t>(</a:t>
            </a:r>
            <a:r>
              <a:rPr lang="ja-JP" altLang="en-US" smtClean="0"/>
              <a:t>喫煙，ギャンブル</a:t>
            </a:r>
            <a:r>
              <a:rPr lang="en-US" altLang="ja-JP" smtClean="0"/>
              <a:t>)</a:t>
            </a:r>
            <a:r>
              <a:rPr lang="ja-JP" altLang="en-US" smtClean="0"/>
              <a:t>も研究対象</a:t>
            </a:r>
            <a:endParaRPr lang="en-US" altLang="ja-JP" smtClean="0"/>
          </a:p>
          <a:p>
            <a:pPr>
              <a:lnSpc>
                <a:spcPct val="110000"/>
              </a:lnSpc>
              <a:defRPr/>
            </a:pPr>
            <a:endParaRPr lang="ja-JP" altLang="en-US"/>
          </a:p>
        </p:txBody>
      </p:sp>
      <p:sp>
        <p:nvSpPr>
          <p:cNvPr id="13318" name="スライド番号プレースホルダ 1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8EED9930-D3CD-44DA-AE8E-CDB3CD55A65A}" type="slidenum">
              <a:rPr lang="ja-JP" altLang="en-US" sz="1400" smtClean="0">
                <a:latin typeface="Times New Roman" panose="02020603050405020304" pitchFamily="18" charset="0"/>
              </a:rPr>
              <a:pPr>
                <a:spcBef>
                  <a:spcPct val="0"/>
                </a:spcBef>
                <a:buFontTx/>
                <a:buNone/>
              </a:pPr>
              <a:t>5</a:t>
            </a:fld>
            <a:endParaRPr lang="en-US" altLang="ja-JP" sz="1400" smtClean="0">
              <a:latin typeface="Times New Roman" panose="02020603050405020304" pitchFamily="18"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a:xfrm>
            <a:off x="558800" y="334963"/>
            <a:ext cx="8636000" cy="1271587"/>
          </a:xfrm>
        </p:spPr>
        <p:txBody>
          <a:bodyPr/>
          <a:lstStyle/>
          <a:p>
            <a:r>
              <a:rPr lang="ja-JP" altLang="en-US" smtClean="0"/>
              <a:t>医療とお金</a:t>
            </a:r>
          </a:p>
        </p:txBody>
      </p:sp>
      <p:sp>
        <p:nvSpPr>
          <p:cNvPr id="22531" name="コンテンツ プレースホルダー 2"/>
          <p:cNvSpPr>
            <a:spLocks noGrp="1"/>
          </p:cNvSpPr>
          <p:nvPr>
            <p:ph idx="1"/>
          </p:nvPr>
        </p:nvSpPr>
        <p:spPr>
          <a:xfrm>
            <a:off x="650875" y="1738313"/>
            <a:ext cx="8636000" cy="5072062"/>
          </a:xfrm>
        </p:spPr>
        <p:txBody>
          <a:bodyPr>
            <a:normAutofit/>
          </a:bodyPr>
          <a:lstStyle/>
          <a:p>
            <a:pPr>
              <a:buClr>
                <a:srgbClr val="404040"/>
              </a:buClr>
            </a:pPr>
            <a:r>
              <a:rPr lang="ja-JP" altLang="en-US" smtClean="0"/>
              <a:t>「医療」はタダじゃない！</a:t>
            </a:r>
            <a:endParaRPr lang="en-US" altLang="ja-JP" smtClean="0"/>
          </a:p>
          <a:p>
            <a:pPr>
              <a:buClr>
                <a:srgbClr val="404040"/>
              </a:buClr>
            </a:pPr>
            <a:r>
              <a:rPr lang="ja-JP" altLang="en-US" smtClean="0"/>
              <a:t>「医療」をするにはお金がかかる</a:t>
            </a:r>
            <a:endParaRPr lang="en-US" altLang="ja-JP" smtClean="0"/>
          </a:p>
          <a:p>
            <a:pPr lvl="1">
              <a:buClr>
                <a:srgbClr val="262626"/>
              </a:buClr>
            </a:pPr>
            <a:r>
              <a:rPr lang="ja-JP" altLang="en-US" b="1" smtClean="0">
                <a:solidFill>
                  <a:srgbClr val="0070C0"/>
                </a:solidFill>
                <a:ea typeface="ＭＳ Ｐゴシック" panose="020B0600070205080204" pitchFamily="50" charset="-128"/>
              </a:rPr>
              <a:t>人件費</a:t>
            </a:r>
            <a:r>
              <a:rPr lang="ja-JP" altLang="en-US" smtClean="0">
                <a:ea typeface="ＭＳ Ｐゴシック" panose="020B0600070205080204" pitchFamily="50" charset="-128"/>
              </a:rPr>
              <a:t>：医師・看護師などを雇う</a:t>
            </a:r>
            <a:endParaRPr lang="en-US" altLang="ja-JP" smtClean="0">
              <a:ea typeface="ＭＳ Ｐゴシック" panose="020B0600070205080204" pitchFamily="50" charset="-128"/>
            </a:endParaRPr>
          </a:p>
          <a:p>
            <a:pPr lvl="1">
              <a:buClr>
                <a:srgbClr val="262626"/>
              </a:buClr>
            </a:pPr>
            <a:r>
              <a:rPr lang="ja-JP" altLang="en-US" b="1" smtClean="0">
                <a:solidFill>
                  <a:srgbClr val="0070C0"/>
                </a:solidFill>
                <a:ea typeface="ＭＳ Ｐゴシック" panose="020B0600070205080204" pitchFamily="50" charset="-128"/>
              </a:rPr>
              <a:t>材料費</a:t>
            </a:r>
            <a:r>
              <a:rPr lang="ja-JP" altLang="en-US" smtClean="0">
                <a:ea typeface="ＭＳ Ｐゴシック" panose="020B0600070205080204" pitchFamily="50" charset="-128"/>
              </a:rPr>
              <a:t>：薬、注射などを購入</a:t>
            </a:r>
            <a:endParaRPr lang="en-US" altLang="ja-JP" smtClean="0">
              <a:ea typeface="ＭＳ Ｐゴシック" panose="020B0600070205080204" pitchFamily="50" charset="-128"/>
            </a:endParaRPr>
          </a:p>
          <a:p>
            <a:pPr lvl="1">
              <a:buClr>
                <a:srgbClr val="262626"/>
              </a:buClr>
            </a:pPr>
            <a:r>
              <a:rPr lang="ja-JP" altLang="en-US" b="1" smtClean="0">
                <a:solidFill>
                  <a:srgbClr val="0070C0"/>
                </a:solidFill>
                <a:ea typeface="ＭＳ Ｐゴシック" panose="020B0600070205080204" pitchFamily="50" charset="-128"/>
              </a:rPr>
              <a:t>設備費</a:t>
            </a:r>
            <a:r>
              <a:rPr lang="ja-JP" altLang="en-US" smtClean="0">
                <a:ea typeface="ＭＳ Ｐゴシック" panose="020B0600070205080204" pitchFamily="50" charset="-128"/>
              </a:rPr>
              <a:t>：建物や機械を購入</a:t>
            </a:r>
            <a:endParaRPr lang="en-US" altLang="ja-JP" smtClean="0">
              <a:ea typeface="ＭＳ Ｐゴシック" panose="020B0600070205080204" pitchFamily="50" charset="-128"/>
            </a:endParaRPr>
          </a:p>
          <a:p>
            <a:pPr>
              <a:buClr>
                <a:srgbClr val="404040"/>
              </a:buClr>
            </a:pPr>
            <a:r>
              <a:rPr lang="ja-JP" altLang="en-US" smtClean="0"/>
              <a:t>お金を払ってくれないと</a:t>
            </a:r>
            <a:r>
              <a:rPr lang="en-US" altLang="ja-JP" smtClean="0"/>
              <a:t/>
            </a:r>
            <a:br>
              <a:rPr lang="en-US" altLang="ja-JP" smtClean="0"/>
            </a:br>
            <a:r>
              <a:rPr lang="ja-JP" altLang="en-US" smtClean="0"/>
              <a:t>　　　　　　「医療」は維持できない</a:t>
            </a:r>
            <a:endParaRPr lang="en-US" altLang="ja-JP" smtClean="0"/>
          </a:p>
          <a:p>
            <a:pPr>
              <a:buClr>
                <a:srgbClr val="404040"/>
              </a:buClr>
            </a:pPr>
            <a:r>
              <a:rPr lang="ja-JP" altLang="en-US" smtClean="0"/>
              <a:t>実は「医療」はすごく高い！</a:t>
            </a:r>
            <a:endParaRPr lang="en-US" altLang="ja-JP" smtClean="0"/>
          </a:p>
        </p:txBody>
      </p:sp>
      <p:sp>
        <p:nvSpPr>
          <p:cNvPr id="15364" name="スライド番号プレースホルダー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3831287-6D4C-4548-9EE8-291108F1A275}" type="slidenum">
              <a:rPr kumimoji="1" lang="ja-JP" altLang="en-US" sz="1400" smtClean="0"/>
              <a:pPr/>
              <a:t>6</a:t>
            </a:fld>
            <a:endParaRPr kumimoji="1" lang="ja-JP" altLang="en-US" sz="1400" smtClean="0"/>
          </a:p>
        </p:txBody>
      </p:sp>
      <p:sp>
        <p:nvSpPr>
          <p:cNvPr id="15365"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400"/>
              <a:t>2020/5/27</a:t>
            </a:r>
          </a:p>
        </p:txBody>
      </p:sp>
      <p:sp>
        <p:nvSpPr>
          <p:cNvPr id="15366"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ja-JP" altLang="en-US" sz="1400"/>
              <a:t>医療経済学</a:t>
            </a:r>
            <a:r>
              <a:rPr lang="en-US" altLang="ja-JP" sz="1400"/>
              <a:t>A 1</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a:xfrm>
            <a:off x="722313" y="381000"/>
            <a:ext cx="8636000" cy="1271588"/>
          </a:xfrm>
        </p:spPr>
        <p:txBody>
          <a:bodyPr>
            <a:normAutofit/>
          </a:bodyPr>
          <a:lstStyle/>
          <a:p>
            <a:pPr>
              <a:defRPr/>
            </a:pPr>
            <a:r>
              <a:rPr lang="ja-JP" altLang="en-US" sz="4444" dirty="0"/>
              <a:t>医療はどのくらいお金がかかる？</a:t>
            </a:r>
          </a:p>
        </p:txBody>
      </p:sp>
      <p:sp>
        <p:nvSpPr>
          <p:cNvPr id="23555" name="コンテンツ プレースホルダー 2"/>
          <p:cNvSpPr>
            <a:spLocks noGrp="1"/>
          </p:cNvSpPr>
          <p:nvPr>
            <p:ph idx="1"/>
          </p:nvPr>
        </p:nvSpPr>
        <p:spPr>
          <a:xfrm>
            <a:off x="650875" y="1738313"/>
            <a:ext cx="8636000" cy="5072062"/>
          </a:xfrm>
        </p:spPr>
        <p:txBody>
          <a:bodyPr>
            <a:normAutofit/>
          </a:bodyPr>
          <a:lstStyle/>
          <a:p>
            <a:pPr>
              <a:buClr>
                <a:srgbClr val="404040"/>
              </a:buClr>
            </a:pPr>
            <a:r>
              <a:rPr lang="ja-JP" altLang="en-US" b="1" smtClean="0">
                <a:solidFill>
                  <a:srgbClr val="FF0000"/>
                </a:solidFill>
              </a:rPr>
              <a:t>国民医療費</a:t>
            </a:r>
            <a:endParaRPr lang="en-US" altLang="ja-JP" b="1" smtClean="0">
              <a:solidFill>
                <a:srgbClr val="FF0000"/>
              </a:solidFill>
            </a:endParaRPr>
          </a:p>
          <a:p>
            <a:pPr lvl="1">
              <a:buClr>
                <a:srgbClr val="262626"/>
              </a:buClr>
            </a:pPr>
            <a:r>
              <a:rPr lang="ja-JP" altLang="en-US" smtClean="0">
                <a:ea typeface="ＭＳ Ｐゴシック" panose="020B0600070205080204" pitchFamily="50" charset="-128"/>
              </a:rPr>
              <a:t>医療費をはかる代表的な統計指標</a:t>
            </a:r>
            <a:endParaRPr lang="en-US" altLang="ja-JP" smtClean="0">
              <a:ea typeface="ＭＳ Ｐゴシック" panose="020B0600070205080204" pitchFamily="50" charset="-128"/>
            </a:endParaRPr>
          </a:p>
          <a:p>
            <a:pPr lvl="1">
              <a:buClr>
                <a:srgbClr val="262626"/>
              </a:buClr>
            </a:pPr>
            <a:r>
              <a:rPr lang="ja-JP" altLang="en-US" smtClean="0">
                <a:ea typeface="ＭＳ Ｐゴシック" panose="020B0600070205080204" pitchFamily="50" charset="-128"/>
              </a:rPr>
              <a:t>日本国民が</a:t>
            </a:r>
            <a:r>
              <a:rPr lang="en-US" altLang="ja-JP" smtClean="0">
                <a:ea typeface="ＭＳ Ｐゴシック" panose="020B0600070205080204" pitchFamily="50" charset="-128"/>
              </a:rPr>
              <a:t>1</a:t>
            </a:r>
            <a:r>
              <a:rPr lang="ja-JP" altLang="en-US" smtClean="0">
                <a:ea typeface="ＭＳ Ｐゴシック" panose="020B0600070205080204" pitchFamily="50" charset="-128"/>
              </a:rPr>
              <a:t>年間に受けた「</a:t>
            </a:r>
            <a:r>
              <a:rPr lang="ja-JP" altLang="en-US" b="1" smtClean="0">
                <a:solidFill>
                  <a:srgbClr val="0070C0"/>
                </a:solidFill>
                <a:ea typeface="ＭＳ Ｐゴシック" panose="020B0600070205080204" pitchFamily="50" charset="-128"/>
              </a:rPr>
              <a:t>保険」医療サービス</a:t>
            </a:r>
            <a:r>
              <a:rPr lang="ja-JP" altLang="en-US" smtClean="0">
                <a:ea typeface="ＭＳ Ｐゴシック" panose="020B0600070205080204" pitchFamily="50" charset="-128"/>
              </a:rPr>
              <a:t>の金額合計</a:t>
            </a:r>
            <a:br>
              <a:rPr lang="ja-JP" altLang="en-US" smtClean="0">
                <a:ea typeface="ＭＳ Ｐゴシック" panose="020B0600070205080204" pitchFamily="50" charset="-128"/>
              </a:rPr>
            </a:br>
            <a:r>
              <a:rPr lang="ja-JP" altLang="en-US" smtClean="0">
                <a:ea typeface="ＭＳ Ｐゴシック" panose="020B0600070205080204" pitchFamily="50" charset="-128"/>
              </a:rPr>
              <a:t>⇒　日本国民の医療消費の金額合計</a:t>
            </a:r>
          </a:p>
          <a:p>
            <a:pPr lvl="1">
              <a:buClr>
                <a:srgbClr val="262626"/>
              </a:buClr>
            </a:pPr>
            <a:r>
              <a:rPr lang="ja-JP" altLang="en-US" smtClean="0">
                <a:ea typeface="ＭＳ Ｐゴシック" panose="020B0600070205080204" pitchFamily="50" charset="-128"/>
              </a:rPr>
              <a:t>保険証を使って受けた医療サービス</a:t>
            </a:r>
            <a:r>
              <a:rPr lang="en-US" altLang="ja-JP" smtClean="0">
                <a:ea typeface="ＭＳ Ｐゴシック" panose="020B0600070205080204" pitchFamily="50" charset="-128"/>
              </a:rPr>
              <a:t/>
            </a:r>
            <a:br>
              <a:rPr lang="en-US" altLang="ja-JP" smtClean="0">
                <a:ea typeface="ＭＳ Ｐゴシック" panose="020B0600070205080204" pitchFamily="50" charset="-128"/>
              </a:rPr>
            </a:br>
            <a:r>
              <a:rPr lang="ja-JP" altLang="en-US" smtClean="0">
                <a:ea typeface="ＭＳ Ｐゴシック" panose="020B0600070205080204" pitchFamily="50" charset="-128"/>
              </a:rPr>
              <a:t>⇒　薬や歯の治療も含む</a:t>
            </a:r>
          </a:p>
          <a:p>
            <a:pPr lvl="1">
              <a:buClr>
                <a:srgbClr val="262626"/>
              </a:buClr>
            </a:pPr>
            <a:r>
              <a:rPr lang="ja-JP" altLang="en-US" smtClean="0">
                <a:ea typeface="ＭＳ Ｐゴシック" panose="020B0600070205080204" pitchFamily="50" charset="-128"/>
              </a:rPr>
              <a:t>医療サービスを受ける場所</a:t>
            </a:r>
          </a:p>
          <a:p>
            <a:pPr lvl="2"/>
            <a:r>
              <a:rPr lang="ja-JP" altLang="en-US" smtClean="0">
                <a:ea typeface="ＭＳ Ｐゴシック" panose="020B0600070205080204" pitchFamily="50" charset="-128"/>
              </a:rPr>
              <a:t>病院、診療所、歯科診療所、調剤薬局など</a:t>
            </a:r>
          </a:p>
          <a:p>
            <a:pPr>
              <a:buClr>
                <a:srgbClr val="404040"/>
              </a:buClr>
            </a:pPr>
            <a:endParaRPr lang="ja-JP" altLang="en-US" smtClean="0"/>
          </a:p>
        </p:txBody>
      </p:sp>
      <p:sp>
        <p:nvSpPr>
          <p:cNvPr id="17412" name="スライド番号プレースホルダー 1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D5AB366-F2F0-40C3-B2F6-915B7F7C128B}" type="slidenum">
              <a:rPr kumimoji="1" lang="ja-JP" altLang="en-US" sz="1400" smtClean="0"/>
              <a:pPr/>
              <a:t>7</a:t>
            </a:fld>
            <a:endParaRPr kumimoji="1" lang="ja-JP" altLang="en-US" sz="1400" smtClean="0"/>
          </a:p>
        </p:txBody>
      </p:sp>
      <p:sp>
        <p:nvSpPr>
          <p:cNvPr id="17413"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400"/>
              <a:t>2020/5/27</a:t>
            </a:r>
          </a:p>
        </p:txBody>
      </p:sp>
      <p:sp>
        <p:nvSpPr>
          <p:cNvPr id="17414"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ja-JP" altLang="en-US" sz="1400"/>
              <a:t>医療経済学</a:t>
            </a:r>
            <a:r>
              <a:rPr lang="en-US" altLang="ja-JP" sz="1400"/>
              <a:t>A 1</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a:xfrm>
            <a:off x="722313" y="381000"/>
            <a:ext cx="8636000" cy="1271588"/>
          </a:xfrm>
        </p:spPr>
        <p:txBody>
          <a:bodyPr/>
          <a:lstStyle/>
          <a:p>
            <a:r>
              <a:rPr lang="ja-JP" altLang="en-US" smtClean="0"/>
              <a:t>国民医療費の注意点</a:t>
            </a:r>
          </a:p>
        </p:txBody>
      </p:sp>
      <p:sp>
        <p:nvSpPr>
          <p:cNvPr id="24579" name="コンテンツ プレースホルダー 2"/>
          <p:cNvSpPr>
            <a:spLocks noGrp="1"/>
          </p:cNvSpPr>
          <p:nvPr>
            <p:ph idx="1"/>
          </p:nvPr>
        </p:nvSpPr>
        <p:spPr>
          <a:xfrm>
            <a:off x="698500" y="2028825"/>
            <a:ext cx="8763000" cy="5265738"/>
          </a:xfrm>
        </p:spPr>
        <p:txBody>
          <a:bodyPr>
            <a:normAutofit/>
          </a:bodyPr>
          <a:lstStyle/>
          <a:p>
            <a:pPr>
              <a:lnSpc>
                <a:spcPct val="90000"/>
              </a:lnSpc>
              <a:buClr>
                <a:srgbClr val="404040"/>
              </a:buClr>
            </a:pPr>
            <a:r>
              <a:rPr lang="ja-JP" altLang="en-US" sz="3300" smtClean="0"/>
              <a:t>保険適用外の医療サービスは計算に含まれない</a:t>
            </a:r>
            <a:endParaRPr lang="en-US" altLang="ja-JP" sz="3300" smtClean="0"/>
          </a:p>
          <a:p>
            <a:pPr lvl="1">
              <a:lnSpc>
                <a:spcPct val="90000"/>
              </a:lnSpc>
              <a:buClr>
                <a:srgbClr val="262626"/>
              </a:buClr>
            </a:pPr>
            <a:r>
              <a:rPr lang="ja-JP" altLang="en-US" smtClean="0">
                <a:ea typeface="ＭＳ Ｐゴシック" panose="020B0600070205080204" pitchFamily="50" charset="-128"/>
              </a:rPr>
              <a:t>保険適用外の医療サービスとは？</a:t>
            </a:r>
            <a:endParaRPr lang="en-US" altLang="ja-JP" smtClean="0">
              <a:ea typeface="ＭＳ Ｐゴシック" panose="020B0600070205080204" pitchFamily="50" charset="-128"/>
            </a:endParaRPr>
          </a:p>
          <a:p>
            <a:pPr lvl="1">
              <a:lnSpc>
                <a:spcPct val="90000"/>
              </a:lnSpc>
              <a:buClr>
                <a:srgbClr val="262626"/>
              </a:buClr>
              <a:buFont typeface="Wingdings" pitchFamily="2" charset="2"/>
              <a:buNone/>
            </a:pPr>
            <a:r>
              <a:rPr lang="ja-JP" altLang="en-US" smtClean="0">
                <a:ea typeface="ＭＳ Ｐゴシック" panose="020B0600070205080204" pitchFamily="50" charset="-128"/>
              </a:rPr>
              <a:t>　例：</a:t>
            </a:r>
            <a:r>
              <a:rPr lang="ja-JP" altLang="en-US" b="1" smtClean="0">
                <a:solidFill>
                  <a:srgbClr val="FF0000"/>
                </a:solidFill>
                <a:ea typeface="ＭＳ Ｐゴシック" panose="020B0600070205080204" pitchFamily="50" charset="-128"/>
              </a:rPr>
              <a:t>差額ベッド</a:t>
            </a:r>
            <a:r>
              <a:rPr lang="ja-JP" altLang="en-US" smtClean="0">
                <a:ea typeface="ＭＳ Ｐゴシック" panose="020B0600070205080204" pitchFamily="50" charset="-128"/>
              </a:rPr>
              <a:t>、</a:t>
            </a:r>
            <a:r>
              <a:rPr lang="ja-JP" altLang="en-US" b="1" smtClean="0">
                <a:solidFill>
                  <a:srgbClr val="FF0000"/>
                </a:solidFill>
                <a:ea typeface="ＭＳ Ｐゴシック" panose="020B0600070205080204" pitchFamily="50" charset="-128"/>
              </a:rPr>
              <a:t>正常な出産分娩の費用</a:t>
            </a:r>
            <a:r>
              <a:rPr lang="ja-JP" altLang="en-US" smtClean="0">
                <a:ea typeface="ＭＳ Ｐゴシック" panose="020B0600070205080204" pitchFamily="50" charset="-128"/>
              </a:rPr>
              <a:t>など</a:t>
            </a:r>
            <a:endParaRPr lang="en-US" altLang="ja-JP" smtClean="0">
              <a:ea typeface="ＭＳ Ｐゴシック" panose="020B0600070205080204" pitchFamily="50" charset="-128"/>
            </a:endParaRPr>
          </a:p>
          <a:p>
            <a:pPr>
              <a:lnSpc>
                <a:spcPct val="90000"/>
              </a:lnSpc>
              <a:buClr>
                <a:srgbClr val="404040"/>
              </a:buClr>
            </a:pPr>
            <a:r>
              <a:rPr lang="ja-JP" altLang="en-US" sz="3300" smtClean="0"/>
              <a:t>国民医療費は、</a:t>
            </a:r>
            <a:endParaRPr lang="en-US" altLang="ja-JP" sz="3300" smtClean="0"/>
          </a:p>
          <a:p>
            <a:pPr lvl="1">
              <a:lnSpc>
                <a:spcPct val="90000"/>
              </a:lnSpc>
              <a:buClr>
                <a:srgbClr val="262626"/>
              </a:buClr>
            </a:pPr>
            <a:r>
              <a:rPr lang="ja-JP" altLang="en-US" b="1" smtClean="0">
                <a:solidFill>
                  <a:srgbClr val="0070C0"/>
                </a:solidFill>
                <a:ea typeface="ＭＳ Ｐゴシック" panose="020B0600070205080204" pitchFamily="50" charset="-128"/>
              </a:rPr>
              <a:t>保険医療に支払ったお金の合計</a:t>
            </a:r>
            <a:endParaRPr lang="en-US" altLang="ja-JP" b="1" smtClean="0">
              <a:solidFill>
                <a:srgbClr val="0070C0"/>
              </a:solidFill>
              <a:ea typeface="ＭＳ Ｐゴシック" panose="020B0600070205080204" pitchFamily="50" charset="-128"/>
            </a:endParaRPr>
          </a:p>
          <a:p>
            <a:pPr lvl="1">
              <a:lnSpc>
                <a:spcPct val="90000"/>
              </a:lnSpc>
              <a:buClr>
                <a:srgbClr val="262626"/>
              </a:buClr>
            </a:pPr>
            <a:r>
              <a:rPr lang="ja-JP" altLang="en-US" b="1" smtClean="0">
                <a:solidFill>
                  <a:srgbClr val="0070C0"/>
                </a:solidFill>
                <a:ea typeface="ＭＳ Ｐゴシック" panose="020B0600070205080204" pitchFamily="50" charset="-128"/>
              </a:rPr>
              <a:t>医療機関が受け取るお金の合計</a:t>
            </a:r>
            <a:endParaRPr lang="en-US" altLang="ja-JP" b="1" smtClean="0">
              <a:solidFill>
                <a:srgbClr val="0070C0"/>
              </a:solidFill>
              <a:ea typeface="ＭＳ Ｐゴシック" panose="020B0600070205080204" pitchFamily="50" charset="-128"/>
            </a:endParaRPr>
          </a:p>
          <a:p>
            <a:pPr lvl="2">
              <a:lnSpc>
                <a:spcPct val="90000"/>
              </a:lnSpc>
            </a:pPr>
            <a:r>
              <a:rPr lang="ja-JP" altLang="en-US" smtClean="0">
                <a:ea typeface="ＭＳ Ｐゴシック" panose="020B0600070205080204" pitchFamily="50" charset="-128"/>
              </a:rPr>
              <a:t>医師や看護師などの給与支払い</a:t>
            </a:r>
            <a:endParaRPr lang="en-US" altLang="ja-JP" smtClean="0">
              <a:ea typeface="ＭＳ Ｐゴシック" panose="020B0600070205080204" pitchFamily="50" charset="-128"/>
            </a:endParaRPr>
          </a:p>
          <a:p>
            <a:pPr lvl="2">
              <a:lnSpc>
                <a:spcPct val="90000"/>
              </a:lnSpc>
            </a:pPr>
            <a:r>
              <a:rPr lang="ja-JP" altLang="en-US" smtClean="0">
                <a:ea typeface="ＭＳ Ｐゴシック" panose="020B0600070205080204" pitchFamily="50" charset="-128"/>
              </a:rPr>
              <a:t>医療機関が購入する様々なものへの支払い</a:t>
            </a:r>
            <a:r>
              <a:rPr lang="en-US" altLang="ja-JP" smtClean="0">
                <a:ea typeface="ＭＳ Ｐゴシック" panose="020B0600070205080204" pitchFamily="50" charset="-128"/>
              </a:rPr>
              <a:t/>
            </a:r>
            <a:br>
              <a:rPr lang="en-US" altLang="ja-JP" smtClean="0">
                <a:ea typeface="ＭＳ Ｐゴシック" panose="020B0600070205080204" pitchFamily="50" charset="-128"/>
              </a:rPr>
            </a:br>
            <a:r>
              <a:rPr lang="ja-JP" altLang="en-US" smtClean="0">
                <a:ea typeface="ＭＳ Ｐゴシック" panose="020B0600070205080204" pitchFamily="50" charset="-128"/>
              </a:rPr>
              <a:t>（例：建設費用、医療機器、医薬品など）</a:t>
            </a:r>
            <a:r>
              <a:rPr lang="en-US" altLang="ja-JP" smtClean="0">
                <a:ea typeface="ＭＳ Ｐゴシック" panose="020B0600070205080204" pitchFamily="50" charset="-128"/>
              </a:rPr>
              <a:t/>
            </a:r>
            <a:br>
              <a:rPr lang="en-US" altLang="ja-JP" smtClean="0">
                <a:ea typeface="ＭＳ Ｐゴシック" panose="020B0600070205080204" pitchFamily="50" charset="-128"/>
              </a:rPr>
            </a:br>
            <a:r>
              <a:rPr lang="en-US" altLang="ja-JP" smtClean="0">
                <a:ea typeface="ＭＳ Ｐゴシック" panose="020B0600070205080204" pitchFamily="50" charset="-128"/>
              </a:rPr>
              <a:t>	</a:t>
            </a:r>
            <a:endParaRPr lang="ja-JP" altLang="en-US" smtClean="0">
              <a:ea typeface="ＭＳ Ｐゴシック" panose="020B0600070205080204" pitchFamily="50" charset="-128"/>
            </a:endParaRPr>
          </a:p>
        </p:txBody>
      </p:sp>
      <p:sp>
        <p:nvSpPr>
          <p:cNvPr id="19460" name="スライド番号プレースホルダー 8"/>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9D21ABB-4C2D-47B7-BC2E-2DFC68F52C1C}" type="slidenum">
              <a:rPr kumimoji="1" lang="ja-JP" altLang="en-US" sz="1400" smtClean="0"/>
              <a:pPr/>
              <a:t>8</a:t>
            </a:fld>
            <a:endParaRPr kumimoji="1" lang="ja-JP" altLang="en-US" sz="1400" smtClean="0"/>
          </a:p>
        </p:txBody>
      </p:sp>
      <p:sp>
        <p:nvSpPr>
          <p:cNvPr id="19461"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400"/>
              <a:t>2020/5/27</a:t>
            </a:r>
          </a:p>
        </p:txBody>
      </p:sp>
      <p:sp>
        <p:nvSpPr>
          <p:cNvPr id="19462"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ja-JP" altLang="en-US" sz="1400"/>
              <a:t>医療経済学</a:t>
            </a:r>
            <a:r>
              <a:rPr lang="en-US" altLang="ja-JP" sz="1400"/>
              <a:t>A 1</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a:xfrm>
            <a:off x="722313" y="381000"/>
            <a:ext cx="8636000" cy="1271588"/>
          </a:xfrm>
        </p:spPr>
        <p:txBody>
          <a:bodyPr/>
          <a:lstStyle/>
          <a:p>
            <a:r>
              <a:rPr lang="ja-JP" altLang="en-US" smtClean="0"/>
              <a:t>医療のお金の流れ</a:t>
            </a:r>
          </a:p>
        </p:txBody>
      </p:sp>
      <p:sp>
        <p:nvSpPr>
          <p:cNvPr id="25603" name="コンテンツ プレースホルダー 2"/>
          <p:cNvSpPr>
            <a:spLocks noGrp="1"/>
          </p:cNvSpPr>
          <p:nvPr>
            <p:ph idx="1"/>
          </p:nvPr>
        </p:nvSpPr>
        <p:spPr>
          <a:xfrm>
            <a:off x="698500" y="2028825"/>
            <a:ext cx="8763000" cy="5348288"/>
          </a:xfrm>
        </p:spPr>
        <p:txBody>
          <a:bodyPr>
            <a:normAutofit/>
          </a:bodyPr>
          <a:lstStyle/>
          <a:p>
            <a:pPr>
              <a:defRPr/>
            </a:pPr>
            <a:endParaRPr lang="en-US" altLang="ja-JP" dirty="0" smtClean="0"/>
          </a:p>
          <a:p>
            <a:pPr>
              <a:defRPr/>
            </a:pPr>
            <a:endParaRPr lang="en-US" altLang="ja-JP" dirty="0"/>
          </a:p>
          <a:p>
            <a:pPr>
              <a:defRPr/>
            </a:pPr>
            <a:endParaRPr lang="en-US" altLang="ja-JP" dirty="0" smtClean="0"/>
          </a:p>
          <a:p>
            <a:pPr>
              <a:defRPr/>
            </a:pPr>
            <a:endParaRPr lang="en-US" altLang="ja-JP" dirty="0"/>
          </a:p>
          <a:p>
            <a:pPr>
              <a:defRPr/>
            </a:pPr>
            <a:endParaRPr lang="en-US" altLang="ja-JP" dirty="0" smtClean="0"/>
          </a:p>
          <a:p>
            <a:pPr>
              <a:defRPr/>
            </a:pPr>
            <a:endParaRPr lang="en-US" altLang="ja-JP" dirty="0"/>
          </a:p>
          <a:p>
            <a:pPr>
              <a:defRPr/>
            </a:pPr>
            <a:r>
              <a:rPr lang="ja-JP" altLang="en-US" smtClean="0"/>
              <a:t>国民</a:t>
            </a:r>
            <a:r>
              <a:rPr lang="ja-JP" altLang="en-US" dirty="0" smtClean="0"/>
              <a:t>医療費＝国民の医療に対する支払</a:t>
            </a:r>
            <a:r>
              <a:rPr lang="en-US" altLang="ja-JP" dirty="0" smtClean="0"/>
              <a:t/>
            </a:r>
            <a:br>
              <a:rPr lang="en-US" altLang="ja-JP" dirty="0" smtClean="0"/>
            </a:br>
            <a:r>
              <a:rPr lang="ja-JP" altLang="en-US" dirty="0" smtClean="0"/>
              <a:t>　　　　　＝</a:t>
            </a:r>
            <a:r>
              <a:rPr lang="ja-JP" altLang="en-US" b="1" dirty="0" smtClean="0">
                <a:solidFill>
                  <a:srgbClr val="FF0000"/>
                </a:solidFill>
              </a:rPr>
              <a:t>保険料＋自己負担＋税金</a:t>
            </a:r>
          </a:p>
        </p:txBody>
      </p:sp>
      <p:sp>
        <p:nvSpPr>
          <p:cNvPr id="25605" name="Line 7"/>
          <p:cNvSpPr>
            <a:spLocks noChangeShapeType="1"/>
          </p:cNvSpPr>
          <p:nvPr/>
        </p:nvSpPr>
        <p:spPr bwMode="auto">
          <a:xfrm flipH="1">
            <a:off x="3798888" y="2284413"/>
            <a:ext cx="2397125"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ja-JP" altLang="en-US" sz="2667"/>
          </a:p>
        </p:txBody>
      </p:sp>
      <p:sp>
        <p:nvSpPr>
          <p:cNvPr id="25606" name="Line 8"/>
          <p:cNvSpPr>
            <a:spLocks noChangeShapeType="1"/>
          </p:cNvSpPr>
          <p:nvPr/>
        </p:nvSpPr>
        <p:spPr bwMode="auto">
          <a:xfrm flipH="1">
            <a:off x="3486150" y="2284413"/>
            <a:ext cx="2711450" cy="1738312"/>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ja-JP" altLang="en-US" sz="2667"/>
          </a:p>
        </p:txBody>
      </p:sp>
      <p:sp>
        <p:nvSpPr>
          <p:cNvPr id="25607" name="Line 9"/>
          <p:cNvSpPr>
            <a:spLocks noChangeShapeType="1"/>
          </p:cNvSpPr>
          <p:nvPr/>
        </p:nvSpPr>
        <p:spPr bwMode="auto">
          <a:xfrm flipH="1">
            <a:off x="7021513" y="2613025"/>
            <a:ext cx="0" cy="1271588"/>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ja-JP" altLang="en-US" sz="2667"/>
          </a:p>
        </p:txBody>
      </p:sp>
      <p:sp>
        <p:nvSpPr>
          <p:cNvPr id="25608" name="Text Box 10"/>
          <p:cNvSpPr txBox="1">
            <a:spLocks noChangeArrowheads="1"/>
          </p:cNvSpPr>
          <p:nvPr/>
        </p:nvSpPr>
        <p:spPr bwMode="auto">
          <a:xfrm>
            <a:off x="4332288" y="1854200"/>
            <a:ext cx="1706562"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defRPr/>
            </a:pPr>
            <a:r>
              <a:rPr lang="ja-JP" altLang="en-US" sz="2667">
                <a:solidFill>
                  <a:srgbClr val="FF0000"/>
                </a:solidFill>
                <a:latin typeface="メイリオ" panose="020B0604030504040204" pitchFamily="50" charset="-128"/>
                <a:ea typeface="メイリオ" panose="020B0604030504040204" pitchFamily="50" charset="-128"/>
              </a:rPr>
              <a:t>税金</a:t>
            </a:r>
          </a:p>
        </p:txBody>
      </p:sp>
      <p:sp>
        <p:nvSpPr>
          <p:cNvPr id="25609" name="Text Box 11"/>
          <p:cNvSpPr txBox="1">
            <a:spLocks noChangeArrowheads="1"/>
          </p:cNvSpPr>
          <p:nvPr/>
        </p:nvSpPr>
        <p:spPr bwMode="auto">
          <a:xfrm>
            <a:off x="4368800" y="3327400"/>
            <a:ext cx="1990725"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defRPr/>
            </a:pPr>
            <a:r>
              <a:rPr lang="ja-JP" altLang="en-US" sz="2667">
                <a:solidFill>
                  <a:srgbClr val="FF0000"/>
                </a:solidFill>
                <a:latin typeface="メイリオ" panose="020B0604030504040204" pitchFamily="50" charset="-128"/>
                <a:ea typeface="メイリオ" panose="020B0604030504040204" pitchFamily="50" charset="-128"/>
              </a:rPr>
              <a:t>保険料</a:t>
            </a:r>
          </a:p>
        </p:txBody>
      </p:sp>
      <p:sp>
        <p:nvSpPr>
          <p:cNvPr id="25610" name="Line 12"/>
          <p:cNvSpPr>
            <a:spLocks noChangeShapeType="1"/>
          </p:cNvSpPr>
          <p:nvPr/>
        </p:nvSpPr>
        <p:spPr bwMode="auto">
          <a:xfrm flipV="1">
            <a:off x="8280400" y="2763838"/>
            <a:ext cx="0" cy="1120775"/>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ja-JP" altLang="en-US" sz="2667"/>
          </a:p>
        </p:txBody>
      </p:sp>
      <p:sp>
        <p:nvSpPr>
          <p:cNvPr id="25611" name="Text Box 14"/>
          <p:cNvSpPr txBox="1">
            <a:spLocks noChangeArrowheads="1"/>
          </p:cNvSpPr>
          <p:nvPr/>
        </p:nvSpPr>
        <p:spPr bwMode="auto">
          <a:xfrm>
            <a:off x="6256338" y="3009900"/>
            <a:ext cx="2184400"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defRPr/>
            </a:pPr>
            <a:r>
              <a:rPr lang="ja-JP" altLang="en-US" sz="2667">
                <a:solidFill>
                  <a:srgbClr val="FF0000"/>
                </a:solidFill>
                <a:latin typeface="メイリオ" panose="020B0604030504040204" pitchFamily="50" charset="-128"/>
                <a:ea typeface="メイリオ" panose="020B0604030504040204" pitchFamily="50" charset="-128"/>
              </a:rPr>
              <a:t>自己負担</a:t>
            </a:r>
          </a:p>
        </p:txBody>
      </p:sp>
      <p:sp>
        <p:nvSpPr>
          <p:cNvPr id="25612" name="Line 15"/>
          <p:cNvSpPr>
            <a:spLocks noChangeShapeType="1"/>
          </p:cNvSpPr>
          <p:nvPr/>
        </p:nvSpPr>
        <p:spPr bwMode="auto">
          <a:xfrm flipH="1">
            <a:off x="3638550" y="4527550"/>
            <a:ext cx="2801938"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ja-JP" altLang="en-US" sz="2667"/>
          </a:p>
        </p:txBody>
      </p:sp>
      <p:sp>
        <p:nvSpPr>
          <p:cNvPr id="25613" name="Line 16"/>
          <p:cNvSpPr>
            <a:spLocks noChangeShapeType="1"/>
          </p:cNvSpPr>
          <p:nvPr/>
        </p:nvSpPr>
        <p:spPr bwMode="auto">
          <a:xfrm>
            <a:off x="3638550" y="4764088"/>
            <a:ext cx="2801938"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ja-JP" altLang="en-US" sz="2667"/>
          </a:p>
        </p:txBody>
      </p:sp>
      <p:sp>
        <p:nvSpPr>
          <p:cNvPr id="25614" name="Text Box 17"/>
          <p:cNvSpPr txBox="1">
            <a:spLocks noChangeArrowheads="1"/>
          </p:cNvSpPr>
          <p:nvPr/>
        </p:nvSpPr>
        <p:spPr bwMode="auto">
          <a:xfrm>
            <a:off x="4038600" y="4162425"/>
            <a:ext cx="2562225"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defRPr/>
            </a:pPr>
            <a:r>
              <a:rPr lang="ja-JP" altLang="en-US" sz="2222" b="1" dirty="0">
                <a:solidFill>
                  <a:srgbClr val="00B0F0"/>
                </a:solidFill>
                <a:latin typeface="メイリオ" panose="020B0604030504040204" pitchFamily="50" charset="-128"/>
                <a:ea typeface="メイリオ" panose="020B0604030504040204" pitchFamily="50" charset="-128"/>
              </a:rPr>
              <a:t>請求（レセプト）</a:t>
            </a:r>
          </a:p>
        </p:txBody>
      </p:sp>
      <p:sp>
        <p:nvSpPr>
          <p:cNvPr id="25615" name="Text Box 18"/>
          <p:cNvSpPr txBox="1">
            <a:spLocks noChangeArrowheads="1"/>
          </p:cNvSpPr>
          <p:nvPr/>
        </p:nvSpPr>
        <p:spPr bwMode="auto">
          <a:xfrm>
            <a:off x="4241800" y="4764088"/>
            <a:ext cx="2278063" cy="50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defRPr/>
            </a:pPr>
            <a:r>
              <a:rPr lang="ja-JP" altLang="en-US" sz="2667">
                <a:solidFill>
                  <a:srgbClr val="00B0F0"/>
                </a:solidFill>
                <a:latin typeface="メイリオ" panose="020B0604030504040204" pitchFamily="50" charset="-128"/>
                <a:ea typeface="メイリオ" panose="020B0604030504040204" pitchFamily="50" charset="-128"/>
              </a:rPr>
              <a:t>診療報酬</a:t>
            </a:r>
          </a:p>
        </p:txBody>
      </p:sp>
      <p:sp>
        <p:nvSpPr>
          <p:cNvPr id="25616" name="Line 19"/>
          <p:cNvSpPr>
            <a:spLocks noChangeShapeType="1"/>
          </p:cNvSpPr>
          <p:nvPr/>
        </p:nvSpPr>
        <p:spPr bwMode="auto">
          <a:xfrm>
            <a:off x="2519363" y="2763838"/>
            <a:ext cx="0" cy="1281112"/>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pPr>
              <a:defRPr/>
            </a:pPr>
            <a:endParaRPr lang="ja-JP" altLang="en-US" sz="2667"/>
          </a:p>
        </p:txBody>
      </p:sp>
      <p:sp>
        <p:nvSpPr>
          <p:cNvPr id="25617" name="Text Box 20"/>
          <p:cNvSpPr txBox="1">
            <a:spLocks noChangeArrowheads="1"/>
          </p:cNvSpPr>
          <p:nvPr/>
        </p:nvSpPr>
        <p:spPr bwMode="auto">
          <a:xfrm>
            <a:off x="1343025" y="3130550"/>
            <a:ext cx="1895475"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defRPr/>
            </a:pPr>
            <a:r>
              <a:rPr lang="ja-JP" altLang="en-US" sz="2667">
                <a:solidFill>
                  <a:srgbClr val="00B0F0"/>
                </a:solidFill>
                <a:latin typeface="メイリオ" panose="020B0604030504040204" pitchFamily="50" charset="-128"/>
                <a:ea typeface="メイリオ" panose="020B0604030504040204" pitchFamily="50" charset="-128"/>
              </a:rPr>
              <a:t>補助金</a:t>
            </a:r>
          </a:p>
        </p:txBody>
      </p:sp>
      <p:sp>
        <p:nvSpPr>
          <p:cNvPr id="23" name="角丸四角形 22"/>
          <p:cNvSpPr>
            <a:spLocks noChangeArrowheads="1"/>
          </p:cNvSpPr>
          <p:nvPr/>
        </p:nvSpPr>
        <p:spPr bwMode="auto">
          <a:xfrm>
            <a:off x="1238250" y="1487488"/>
            <a:ext cx="2481263" cy="1276350"/>
          </a:xfrm>
          <a:prstGeom prst="roundRect">
            <a:avLst>
              <a:gd name="adj" fmla="val 16667"/>
            </a:avLst>
          </a:prstGeom>
          <a:solidFill>
            <a:schemeClr val="accent1">
              <a:lumMod val="40000"/>
              <a:lumOff val="60000"/>
            </a:schemeClr>
          </a:solidFill>
          <a:ln w="9525">
            <a:noFill/>
            <a:round/>
            <a:headEnd/>
            <a:tailEnd/>
          </a:ln>
          <a:effectLst>
            <a:outerShdw blurRad="40000" dist="20000" dir="5400000" rotWithShape="0">
              <a:srgbClr val="808080">
                <a:alpha val="37999"/>
              </a:srgbClr>
            </a:outerShdw>
          </a:effectLst>
        </p:spPr>
        <p:txBody>
          <a:bodyPr anchor="ctr"/>
          <a:lstStyle/>
          <a:p>
            <a:pPr algn="ctr" fontAlgn="auto">
              <a:spcBef>
                <a:spcPts val="0"/>
              </a:spcBef>
              <a:spcAft>
                <a:spcPts val="0"/>
              </a:spcAft>
              <a:defRPr/>
            </a:pPr>
            <a:r>
              <a:rPr lang="ja-JP" altLang="en-US" sz="4000" dirty="0">
                <a:solidFill>
                  <a:schemeClr val="dk1"/>
                </a:solidFill>
                <a:latin typeface="+mn-lt"/>
              </a:rPr>
              <a:t>政　府</a:t>
            </a:r>
          </a:p>
        </p:txBody>
      </p:sp>
      <p:sp>
        <p:nvSpPr>
          <p:cNvPr id="24" name="角丸四角形 23"/>
          <p:cNvSpPr>
            <a:spLocks noChangeArrowheads="1"/>
          </p:cNvSpPr>
          <p:nvPr/>
        </p:nvSpPr>
        <p:spPr bwMode="auto">
          <a:xfrm>
            <a:off x="1174750" y="4025900"/>
            <a:ext cx="2479675" cy="1277938"/>
          </a:xfrm>
          <a:prstGeom prst="roundRect">
            <a:avLst>
              <a:gd name="adj" fmla="val 16667"/>
            </a:avLst>
          </a:prstGeom>
          <a:solidFill>
            <a:schemeClr val="accent1">
              <a:lumMod val="40000"/>
              <a:lumOff val="60000"/>
            </a:schemeClr>
          </a:solidFill>
          <a:ln w="9525">
            <a:noFill/>
            <a:round/>
            <a:headEnd/>
            <a:tailEnd/>
          </a:ln>
          <a:effectLst>
            <a:outerShdw blurRad="40000" dist="20000" dir="5400000" rotWithShape="0">
              <a:srgbClr val="808080">
                <a:alpha val="37999"/>
              </a:srgbClr>
            </a:outerShdw>
          </a:effectLst>
        </p:spPr>
        <p:txBody>
          <a:bodyPr anchor="ctr"/>
          <a:lstStyle/>
          <a:p>
            <a:pPr algn="ctr" fontAlgn="auto">
              <a:spcBef>
                <a:spcPts val="0"/>
              </a:spcBef>
              <a:spcAft>
                <a:spcPts val="0"/>
              </a:spcAft>
              <a:defRPr/>
            </a:pPr>
            <a:r>
              <a:rPr lang="ja-JP" altLang="en-US" sz="4000" dirty="0">
                <a:solidFill>
                  <a:schemeClr val="dk1"/>
                </a:solidFill>
                <a:latin typeface="+mn-lt"/>
              </a:rPr>
              <a:t>保険者</a:t>
            </a:r>
          </a:p>
        </p:txBody>
      </p:sp>
      <p:sp>
        <p:nvSpPr>
          <p:cNvPr id="25" name="角丸四角形 24"/>
          <p:cNvSpPr>
            <a:spLocks noChangeArrowheads="1"/>
          </p:cNvSpPr>
          <p:nvPr/>
        </p:nvSpPr>
        <p:spPr bwMode="auto">
          <a:xfrm>
            <a:off x="6440488" y="3884613"/>
            <a:ext cx="2479675" cy="1277937"/>
          </a:xfrm>
          <a:prstGeom prst="roundRect">
            <a:avLst>
              <a:gd name="adj" fmla="val 16667"/>
            </a:avLst>
          </a:prstGeom>
          <a:solidFill>
            <a:schemeClr val="accent1">
              <a:lumMod val="40000"/>
              <a:lumOff val="60000"/>
            </a:schemeClr>
          </a:solidFill>
          <a:ln w="9525">
            <a:noFill/>
            <a:round/>
            <a:headEnd/>
            <a:tailEnd/>
          </a:ln>
          <a:effectLst>
            <a:outerShdw blurRad="40000" dist="20000" dir="5400000" rotWithShape="0">
              <a:srgbClr val="808080">
                <a:alpha val="37999"/>
              </a:srgbClr>
            </a:outerShdw>
          </a:effectLst>
        </p:spPr>
        <p:txBody>
          <a:bodyPr anchor="ctr"/>
          <a:lstStyle/>
          <a:p>
            <a:pPr algn="ctr" fontAlgn="auto">
              <a:spcBef>
                <a:spcPts val="0"/>
              </a:spcBef>
              <a:spcAft>
                <a:spcPts val="0"/>
              </a:spcAft>
              <a:defRPr/>
            </a:pPr>
            <a:r>
              <a:rPr lang="ja-JP" altLang="en-US" sz="4000" dirty="0">
                <a:solidFill>
                  <a:schemeClr val="dk1"/>
                </a:solidFill>
                <a:latin typeface="+mn-lt"/>
              </a:rPr>
              <a:t>医療機関</a:t>
            </a:r>
          </a:p>
        </p:txBody>
      </p:sp>
      <p:sp>
        <p:nvSpPr>
          <p:cNvPr id="26" name="角丸四角形 25"/>
          <p:cNvSpPr>
            <a:spLocks noChangeArrowheads="1"/>
          </p:cNvSpPr>
          <p:nvPr/>
        </p:nvSpPr>
        <p:spPr bwMode="auto">
          <a:xfrm>
            <a:off x="6280150" y="1409700"/>
            <a:ext cx="2479675" cy="1276350"/>
          </a:xfrm>
          <a:prstGeom prst="roundRect">
            <a:avLst>
              <a:gd name="adj" fmla="val 16667"/>
            </a:avLst>
          </a:prstGeom>
          <a:solidFill>
            <a:schemeClr val="accent1">
              <a:lumMod val="40000"/>
              <a:lumOff val="60000"/>
            </a:schemeClr>
          </a:solidFill>
          <a:ln w="9525">
            <a:noFill/>
            <a:round/>
            <a:headEnd/>
            <a:tailEnd/>
          </a:ln>
          <a:effectLst>
            <a:outerShdw blurRad="40000" dist="20000" dir="5400000" rotWithShape="0">
              <a:srgbClr val="808080">
                <a:alpha val="37999"/>
              </a:srgbClr>
            </a:outerShdw>
          </a:effectLst>
        </p:spPr>
        <p:txBody>
          <a:bodyPr anchor="ctr"/>
          <a:lstStyle/>
          <a:p>
            <a:pPr algn="ctr" fontAlgn="auto">
              <a:spcBef>
                <a:spcPts val="0"/>
              </a:spcBef>
              <a:spcAft>
                <a:spcPts val="0"/>
              </a:spcAft>
              <a:defRPr/>
            </a:pPr>
            <a:r>
              <a:rPr lang="ja-JP" altLang="en-US" sz="4000" dirty="0">
                <a:solidFill>
                  <a:schemeClr val="dk1"/>
                </a:solidFill>
                <a:latin typeface="+mn-lt"/>
              </a:rPr>
              <a:t>国　民</a:t>
            </a:r>
          </a:p>
        </p:txBody>
      </p:sp>
      <p:sp>
        <p:nvSpPr>
          <p:cNvPr id="25622" name="Text Box 14"/>
          <p:cNvSpPr txBox="1">
            <a:spLocks noChangeArrowheads="1"/>
          </p:cNvSpPr>
          <p:nvPr/>
        </p:nvSpPr>
        <p:spPr bwMode="auto">
          <a:xfrm>
            <a:off x="8301038" y="2806700"/>
            <a:ext cx="2619375" cy="91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defRPr/>
            </a:pPr>
            <a:r>
              <a:rPr lang="ja-JP" altLang="en-US" sz="2667">
                <a:latin typeface="メイリオ" panose="020B0604030504040204" pitchFamily="50" charset="-128"/>
                <a:ea typeface="メイリオ" panose="020B0604030504040204" pitchFamily="50" charset="-128"/>
              </a:rPr>
              <a:t>医療</a:t>
            </a:r>
            <a:r>
              <a:rPr lang="en-US" altLang="ja-JP" sz="2667">
                <a:latin typeface="メイリオ" panose="020B0604030504040204" pitchFamily="50" charset="-128"/>
                <a:ea typeface="メイリオ" panose="020B0604030504040204" pitchFamily="50" charset="-128"/>
              </a:rPr>
              <a:t/>
            </a:r>
            <a:br>
              <a:rPr lang="en-US" altLang="ja-JP" sz="2667">
                <a:latin typeface="メイリオ" panose="020B0604030504040204" pitchFamily="50" charset="-128"/>
                <a:ea typeface="メイリオ" panose="020B0604030504040204" pitchFamily="50" charset="-128"/>
              </a:rPr>
            </a:br>
            <a:r>
              <a:rPr lang="ja-JP" altLang="en-US" sz="2667">
                <a:latin typeface="メイリオ" panose="020B0604030504040204" pitchFamily="50" charset="-128"/>
                <a:ea typeface="メイリオ" panose="020B0604030504040204" pitchFamily="50" charset="-128"/>
              </a:rPr>
              <a:t>サービス</a:t>
            </a:r>
          </a:p>
        </p:txBody>
      </p:sp>
      <p:sp>
        <p:nvSpPr>
          <p:cNvPr id="21526" name="スライド番号プレースホルダー 10"/>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DF18A9C-82B1-4516-8230-152BDA2522AA}" type="slidenum">
              <a:rPr kumimoji="1" lang="ja-JP" altLang="en-US" sz="1400" smtClean="0"/>
              <a:pPr/>
              <a:t>9</a:t>
            </a:fld>
            <a:endParaRPr kumimoji="1" lang="ja-JP" altLang="en-US" sz="1400" smtClean="0"/>
          </a:p>
        </p:txBody>
      </p:sp>
      <p:sp>
        <p:nvSpPr>
          <p:cNvPr id="21527" name="日付プレースホルダー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400"/>
              <a:t>2020/5/27</a:t>
            </a:r>
          </a:p>
        </p:txBody>
      </p:sp>
      <p:sp>
        <p:nvSpPr>
          <p:cNvPr id="21528" name="フッター プレースホルダー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ja-JP" altLang="en-US" sz="1400"/>
              <a:t>医療経済学</a:t>
            </a:r>
            <a:r>
              <a:rPr lang="en-US" altLang="ja-JP" sz="1400"/>
              <a:t>A 1</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FFFF924FFFFF96EC20FFFF9289FFFF9057@EJGCMMVRUVWXY5M3" val="3162"/>
</p:tagLst>
</file>

<file path=ppt/theme/theme1.xml><?xml version="1.0" encoding="utf-8"?>
<a:theme xmlns:a="http://schemas.openxmlformats.org/drawingml/2006/main" name="Default Design">
  <a:themeElements>
    <a:clrScheme name="丹野デフォルト">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8392</TotalTime>
  <Words>758</Words>
  <Application>Microsoft Office PowerPoint</Application>
  <PresentationFormat>ユーザー設定</PresentationFormat>
  <Paragraphs>158</Paragraphs>
  <Slides>12</Slides>
  <Notes>11</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12</vt:i4>
      </vt:variant>
    </vt:vector>
  </HeadingPairs>
  <TitlesOfParts>
    <vt:vector size="21" baseType="lpstr">
      <vt:lpstr>Times New Roman</vt:lpstr>
      <vt:lpstr>Arial</vt:lpstr>
      <vt:lpstr>Calibri</vt:lpstr>
      <vt:lpstr>Wingdings</vt:lpstr>
      <vt:lpstr>ＭＳ Ｐゴシック</vt:lpstr>
      <vt:lpstr>ＭＳ ゴシック</vt:lpstr>
      <vt:lpstr>メイリオ</vt:lpstr>
      <vt:lpstr>Default Design</vt:lpstr>
      <vt:lpstr>デザインの設定</vt:lpstr>
      <vt:lpstr>医療経済学A  (1) 医療経済学とは何か</vt:lpstr>
      <vt:lpstr>講義の進め方．使い方</vt:lpstr>
      <vt:lpstr>医療経済学とは</vt:lpstr>
      <vt:lpstr>健康，医療行為，社会保障</vt:lpstr>
      <vt:lpstr>医療経済学の特徴</vt:lpstr>
      <vt:lpstr>医療とお金</vt:lpstr>
      <vt:lpstr>医療はどのくらいお金がかかる？</vt:lpstr>
      <vt:lpstr>国民医療費の注意点</vt:lpstr>
      <vt:lpstr>医療のお金の流れ</vt:lpstr>
      <vt:lpstr>国民医療費の推移</vt:lpstr>
      <vt:lpstr>国民医療費</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tanno</dc:creator>
  <cp:lastModifiedBy>丹野 忠晋</cp:lastModifiedBy>
  <cp:revision>489</cp:revision>
  <cp:lastPrinted>2017-04-12T01:17:40Z</cp:lastPrinted>
  <dcterms:created xsi:type="dcterms:W3CDTF">2004-05-06T09:28:21Z</dcterms:created>
  <dcterms:modified xsi:type="dcterms:W3CDTF">2020-05-26T13:47:17Z</dcterms:modified>
</cp:coreProperties>
</file>