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3" r:id="rId2"/>
  </p:sldMasterIdLst>
  <p:notesMasterIdLst>
    <p:notesMasterId r:id="rId29"/>
  </p:notesMasterIdLst>
  <p:handoutMasterIdLst>
    <p:handoutMasterId r:id="rId30"/>
  </p:handoutMasterIdLst>
  <p:sldIdLst>
    <p:sldId id="413" r:id="rId3"/>
    <p:sldId id="473" r:id="rId4"/>
    <p:sldId id="456" r:id="rId5"/>
    <p:sldId id="499" r:id="rId6"/>
    <p:sldId id="500" r:id="rId7"/>
    <p:sldId id="501" r:id="rId8"/>
    <p:sldId id="480" r:id="rId9"/>
    <p:sldId id="481" r:id="rId10"/>
    <p:sldId id="482" r:id="rId11"/>
    <p:sldId id="483" r:id="rId12"/>
    <p:sldId id="484" r:id="rId13"/>
    <p:sldId id="485" r:id="rId14"/>
    <p:sldId id="486" r:id="rId15"/>
    <p:sldId id="487" r:id="rId16"/>
    <p:sldId id="488" r:id="rId17"/>
    <p:sldId id="489" r:id="rId18"/>
    <p:sldId id="490" r:id="rId19"/>
    <p:sldId id="491" r:id="rId20"/>
    <p:sldId id="492" r:id="rId21"/>
    <p:sldId id="493" r:id="rId22"/>
    <p:sldId id="494" r:id="rId23"/>
    <p:sldId id="495" r:id="rId24"/>
    <p:sldId id="496" r:id="rId25"/>
    <p:sldId id="497" r:id="rId26"/>
    <p:sldId id="498" r:id="rId27"/>
    <p:sldId id="469" r:id="rId28"/>
  </p:sldIdLst>
  <p:sldSz cx="10160000" cy="7620000"/>
  <p:notesSz cx="6735763" cy="9866313"/>
  <p:custDataLst>
    <p:tags r:id="rId31"/>
  </p:custData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84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37" autoAdjust="0"/>
    <p:restoredTop sz="94600" autoAdjust="0"/>
  </p:normalViewPr>
  <p:slideViewPr>
    <p:cSldViewPr>
      <p:cViewPr varScale="1">
        <p:scale>
          <a:sx n="40" d="100"/>
          <a:sy n="40" d="100"/>
        </p:scale>
        <p:origin x="660" y="52"/>
      </p:cViewPr>
      <p:guideLst>
        <p:guide orient="horz" pos="2160"/>
        <p:guide pos="2880"/>
      </p:guideLst>
    </p:cSldViewPr>
  </p:slideViewPr>
  <p:outlineViewPr>
    <p:cViewPr>
      <p:scale>
        <a:sx n="33" d="100"/>
        <a:sy n="33" d="100"/>
      </p:scale>
      <p:origin x="234" y="327600"/>
    </p:cViewPr>
  </p:outlineViewPr>
  <p:notesTextViewPr>
    <p:cViewPr>
      <p:scale>
        <a:sx n="100" d="100"/>
        <a:sy n="100" d="100"/>
      </p:scale>
      <p:origin x="0" y="0"/>
    </p:cViewPr>
  </p:notesTextViewPr>
  <p:notesViewPr>
    <p:cSldViewPr>
      <p:cViewPr varScale="1">
        <p:scale>
          <a:sx n="46" d="100"/>
          <a:sy n="46" d="100"/>
        </p:scale>
        <p:origin x="-2238"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863975"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医療経済学</a:t>
            </a:r>
            <a:r>
              <a:rPr lang="en-US" altLang="ja-JP" smtClean="0"/>
              <a:t>A 2</a:t>
            </a:r>
            <a:endParaRPr lang="en-US" altLang="ja-JP"/>
          </a:p>
        </p:txBody>
      </p:sp>
      <p:sp>
        <p:nvSpPr>
          <p:cNvPr id="1331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smtClean="0"/>
            </a:lvl1pPr>
          </a:lstStyle>
          <a:p>
            <a:pPr>
              <a:defRPr/>
            </a:pPr>
            <a:r>
              <a:rPr lang="en-US" altLang="ja-JP" smtClean="0"/>
              <a:t>2020/6/3</a:t>
            </a:r>
            <a:endParaRPr lang="en-US" altLang="ja-JP"/>
          </a:p>
        </p:txBody>
      </p:sp>
      <p:sp>
        <p:nvSpPr>
          <p:cNvPr id="1331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331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744F8EEA-107E-4617-86BC-359EF604F3F2}"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医療経済学</a:t>
            </a:r>
            <a:r>
              <a:rPr lang="en-US" altLang="ja-JP" smtClean="0"/>
              <a:t>A 2</a:t>
            </a:r>
            <a:endParaRPr lang="en-US" altLang="ja-JP"/>
          </a:p>
        </p:txBody>
      </p:sp>
      <p:sp>
        <p:nvSpPr>
          <p:cNvPr id="12291"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smtClean="0"/>
            </a:lvl1pPr>
          </a:lstStyle>
          <a:p>
            <a:pPr>
              <a:defRPr/>
            </a:pPr>
            <a:r>
              <a:rPr lang="en-US" altLang="ja-JP" smtClean="0"/>
              <a:t>2020/6/3</a:t>
            </a:r>
            <a:endParaRPr lang="en-US" altLang="ja-JP"/>
          </a:p>
        </p:txBody>
      </p:sp>
      <p:sp>
        <p:nvSpPr>
          <p:cNvPr id="4100"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29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229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92A8EF68-C687-4CF1-92C8-73A0B3781140}"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医療経済学</a:t>
            </a:r>
            <a:r>
              <a:rPr lang="en-US" altLang="ja-JP" smtClean="0"/>
              <a:t>A 2</a:t>
            </a:r>
            <a:endParaRPr lang="en-US" altLang="ja-JP"/>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2020/6/3</a:t>
            </a:r>
            <a:endParaRPr lang="en-US" altLang="ja-JP"/>
          </a:p>
        </p:txBody>
      </p:sp>
      <p:sp>
        <p:nvSpPr>
          <p:cNvPr id="717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BF7BB95-A282-445E-8B5D-F40EAC8CD88E}" type="slidenum">
              <a:rPr lang="ja-JP" altLang="en-US" smtClean="0"/>
              <a:pPr>
                <a:spcBef>
                  <a:spcPct val="0"/>
                </a:spcBef>
              </a:pPr>
              <a:t>1</a:t>
            </a:fld>
            <a:endParaRPr lang="en-US" altLang="ja-JP" smtClean="0"/>
          </a:p>
        </p:txBody>
      </p:sp>
      <p:sp>
        <p:nvSpPr>
          <p:cNvPr id="7173" name="Rectangle 2"/>
          <p:cNvSpPr>
            <a:spLocks noGrp="1" noRot="1" noChangeAspect="1" noChangeArrowheads="1" noTextEdit="1"/>
          </p:cNvSpPr>
          <p:nvPr>
            <p:ph type="sldImg"/>
          </p:nvPr>
        </p:nvSpPr>
        <p:spPr>
          <a:ln/>
        </p:spPr>
      </p:sp>
      <p:sp>
        <p:nvSpPr>
          <p:cNvPr id="71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 1"/>
          <p:cNvSpPr>
            <a:spLocks noGrp="1" noRot="1" noChangeAspect="1" noTextEdit="1"/>
          </p:cNvSpPr>
          <p:nvPr>
            <p:ph type="sldImg"/>
          </p:nvPr>
        </p:nvSpPr>
        <p:spPr>
          <a:ln/>
        </p:spPr>
      </p:sp>
      <p:sp>
        <p:nvSpPr>
          <p:cNvPr id="8195"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8196"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17550" indent="-276225"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04900"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47813"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1989138"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463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035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3607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179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50000"/>
              </a:spcBef>
            </a:pPr>
            <a:fld id="{33C1B1E0-C170-49B9-8A50-E293B74D36C6}" type="slidenum">
              <a:rPr lang="en-US" altLang="ja-JP">
                <a:ea typeface="ＭＳ Ｐゴシック" panose="020B0600070205080204" pitchFamily="50" charset="-128"/>
              </a:rPr>
              <a:pPr>
                <a:spcBef>
                  <a:spcPct val="50000"/>
                </a:spcBef>
              </a:pPr>
              <a:t>13</a:t>
            </a:fld>
            <a:endParaRPr lang="en-US" altLang="ja-JP">
              <a:ea typeface="ＭＳ Ｐゴシック" panose="020B0600070205080204" pitchFamily="50" charset="-128"/>
            </a:endParaRPr>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4455110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17550" indent="-276225"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04900"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47813"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1989138"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463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035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3607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179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50000"/>
              </a:spcBef>
            </a:pPr>
            <a:fld id="{C0828DED-BC3E-4117-82EE-01B599AA05C4}" type="slidenum">
              <a:rPr lang="en-US" altLang="ja-JP">
                <a:ea typeface="ＭＳ Ｐゴシック" panose="020B0600070205080204" pitchFamily="50" charset="-128"/>
              </a:rPr>
              <a:pPr>
                <a:spcBef>
                  <a:spcPct val="50000"/>
                </a:spcBef>
              </a:pPr>
              <a:t>14</a:t>
            </a:fld>
            <a:endParaRPr lang="en-US" altLang="ja-JP">
              <a:ea typeface="ＭＳ Ｐゴシック" panose="020B0600070205080204" pitchFamily="50" charset="-128"/>
            </a:endParaRPr>
          </a:p>
        </p:txBody>
      </p:sp>
      <p:sp>
        <p:nvSpPr>
          <p:cNvPr id="10243" name="Rectangle 7"/>
          <p:cNvSpPr txBox="1">
            <a:spLocks noGrp="1" noChangeArrowheads="1"/>
          </p:cNvSpPr>
          <p:nvPr/>
        </p:nvSpPr>
        <p:spPr bwMode="auto">
          <a:xfrm>
            <a:off x="3826839" y="10267866"/>
            <a:ext cx="2926777" cy="539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17" tIns="46159" rIns="92317" bIns="46159" anchor="b"/>
          <a:lstStyle>
            <a:lvl1pPr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lgn="r" eaLnBrk="1" hangingPunct="1">
              <a:spcBef>
                <a:spcPct val="50000"/>
              </a:spcBef>
            </a:pPr>
            <a:fld id="{8D5B79E6-3890-47F4-AEAA-25E5BE5C6D85}" type="slidenum">
              <a:rPr lang="en-US" altLang="ja-JP" b="0">
                <a:ea typeface="ＭＳ Ｐゴシック" panose="020B0600070205080204" pitchFamily="50" charset="-128"/>
              </a:rPr>
              <a:pPr algn="r" eaLnBrk="1" hangingPunct="1">
                <a:spcBef>
                  <a:spcPct val="50000"/>
                </a:spcBef>
              </a:pPr>
              <a:t>14</a:t>
            </a:fld>
            <a:endParaRPr lang="en-US" altLang="ja-JP" b="0">
              <a:ea typeface="ＭＳ Ｐゴシック" panose="020B0600070205080204" pitchFamily="50" charset="-128"/>
            </a:endParaRPr>
          </a:p>
        </p:txBody>
      </p:sp>
      <p:sp>
        <p:nvSpPr>
          <p:cNvPr id="10244" name="Rectangle 2"/>
          <p:cNvSpPr>
            <a:spLocks noGrp="1" noRot="1" noChangeAspect="1" noChangeArrowheads="1" noTextEdit="1"/>
          </p:cNvSpPr>
          <p:nvPr>
            <p:ph type="sldImg"/>
          </p:nvPr>
        </p:nvSpPr>
        <p:spPr>
          <a:ln/>
        </p:spPr>
      </p:sp>
      <p:sp>
        <p:nvSpPr>
          <p:cNvPr id="10245" name="Rectangle 3"/>
          <p:cNvSpPr>
            <a:spLocks noGrp="1" noChangeArrowheads="1"/>
          </p:cNvSpPr>
          <p:nvPr>
            <p:ph type="body" idx="1"/>
          </p:nvPr>
        </p:nvSpPr>
        <p:spPr>
          <a:xfrm>
            <a:off x="903209" y="5132210"/>
            <a:ext cx="4947197" cy="48650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7933462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17550" indent="-276225"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04900"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47813"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1989138"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463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035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3607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179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50000"/>
              </a:spcBef>
            </a:pPr>
            <a:fld id="{E4292C57-2B21-45AE-8525-3B3756E1086D}" type="slidenum">
              <a:rPr lang="en-US" altLang="ja-JP">
                <a:ea typeface="ＭＳ Ｐゴシック" panose="020B0600070205080204" pitchFamily="50" charset="-128"/>
              </a:rPr>
              <a:pPr>
                <a:spcBef>
                  <a:spcPct val="50000"/>
                </a:spcBef>
              </a:pPr>
              <a:t>15</a:t>
            </a:fld>
            <a:endParaRPr lang="en-US" altLang="ja-JP">
              <a:ea typeface="ＭＳ Ｐゴシック" panose="020B0600070205080204" pitchFamily="50" charset="-128"/>
            </a:endParaRPr>
          </a:p>
        </p:txBody>
      </p:sp>
      <p:sp>
        <p:nvSpPr>
          <p:cNvPr id="12291" name="Rectangle 7"/>
          <p:cNvSpPr txBox="1">
            <a:spLocks noGrp="1" noChangeArrowheads="1"/>
          </p:cNvSpPr>
          <p:nvPr/>
        </p:nvSpPr>
        <p:spPr bwMode="auto">
          <a:xfrm>
            <a:off x="3826839" y="10267866"/>
            <a:ext cx="2926777" cy="539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17" tIns="46159" rIns="92317" bIns="46159" anchor="b"/>
          <a:lstStyle>
            <a:lvl1pPr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lgn="r" eaLnBrk="1" hangingPunct="1">
              <a:spcBef>
                <a:spcPct val="50000"/>
              </a:spcBef>
            </a:pPr>
            <a:fld id="{443D9012-E878-434E-A40A-D38A0A56D262}" type="slidenum">
              <a:rPr lang="en-US" altLang="ja-JP" b="0">
                <a:ea typeface="ＭＳ Ｐゴシック" panose="020B0600070205080204" pitchFamily="50" charset="-128"/>
              </a:rPr>
              <a:pPr algn="r" eaLnBrk="1" hangingPunct="1">
                <a:spcBef>
                  <a:spcPct val="50000"/>
                </a:spcBef>
              </a:pPr>
              <a:t>15</a:t>
            </a:fld>
            <a:endParaRPr lang="en-US" altLang="ja-JP" b="0">
              <a:ea typeface="ＭＳ Ｐゴシック" panose="020B0600070205080204" pitchFamily="50" charset="-128"/>
            </a:endParaRPr>
          </a:p>
        </p:txBody>
      </p:sp>
      <p:sp>
        <p:nvSpPr>
          <p:cNvPr id="12292" name="Rectangle 2"/>
          <p:cNvSpPr>
            <a:spLocks noGrp="1" noRot="1" noChangeAspect="1" noChangeArrowheads="1" noTextEdit="1"/>
          </p:cNvSpPr>
          <p:nvPr>
            <p:ph type="sldImg"/>
          </p:nvPr>
        </p:nvSpPr>
        <p:spPr>
          <a:ln/>
        </p:spPr>
      </p:sp>
      <p:sp>
        <p:nvSpPr>
          <p:cNvPr id="12293" name="Rectangle 3"/>
          <p:cNvSpPr>
            <a:spLocks noGrp="1" noChangeArrowheads="1"/>
          </p:cNvSpPr>
          <p:nvPr>
            <p:ph type="body" idx="1"/>
          </p:nvPr>
        </p:nvSpPr>
        <p:spPr>
          <a:xfrm>
            <a:off x="903209" y="5132210"/>
            <a:ext cx="4947197" cy="48650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9629378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17550" indent="-276225"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04900"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47813"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1989138"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463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035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3607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179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50000"/>
              </a:spcBef>
            </a:pPr>
            <a:fld id="{0D97901F-CC38-4476-BD3D-4C81DFBDA75E}" type="slidenum">
              <a:rPr lang="en-US" altLang="ja-JP">
                <a:ea typeface="ＭＳ Ｐゴシック" panose="020B0600070205080204" pitchFamily="50" charset="-128"/>
              </a:rPr>
              <a:pPr>
                <a:spcBef>
                  <a:spcPct val="50000"/>
                </a:spcBef>
              </a:pPr>
              <a:t>16</a:t>
            </a:fld>
            <a:endParaRPr lang="en-US" altLang="ja-JP">
              <a:ea typeface="ＭＳ Ｐゴシック" panose="020B0600070205080204" pitchFamily="50" charset="-128"/>
            </a:endParaRPr>
          </a:p>
        </p:txBody>
      </p:sp>
      <p:sp>
        <p:nvSpPr>
          <p:cNvPr id="14339" name="スライド イメージ プレースホルダ 1"/>
          <p:cNvSpPr>
            <a:spLocks noGrp="1" noRot="1" noChangeAspect="1" noTextEdit="1"/>
          </p:cNvSpPr>
          <p:nvPr>
            <p:ph type="sldImg"/>
          </p:nvPr>
        </p:nvSpPr>
        <p:spPr>
          <a:xfrm>
            <a:off x="674688" y="811213"/>
            <a:ext cx="5403850" cy="4052887"/>
          </a:xfrm>
          <a:ln/>
        </p:spPr>
      </p:sp>
      <p:sp>
        <p:nvSpPr>
          <p:cNvPr id="14340"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
        <p:nvSpPr>
          <p:cNvPr id="14341" name="スライド番号プレースホルダ 3"/>
          <p:cNvSpPr txBox="1">
            <a:spLocks noGrp="1"/>
          </p:cNvSpPr>
          <p:nvPr/>
        </p:nvSpPr>
        <p:spPr bwMode="auto">
          <a:xfrm>
            <a:off x="3826839" y="10267866"/>
            <a:ext cx="2926777" cy="539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17" tIns="46159" rIns="92317" bIns="46159" anchor="b"/>
          <a:lstStyle>
            <a:lvl1pPr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lgn="r" eaLnBrk="1" hangingPunct="1">
              <a:spcBef>
                <a:spcPct val="50000"/>
              </a:spcBef>
            </a:pPr>
            <a:fld id="{1120E600-F3BA-42D9-B6EE-6857813F95F3}" type="slidenum">
              <a:rPr lang="en-US" altLang="ja-JP" b="0">
                <a:ea typeface="ＭＳ Ｐゴシック" panose="020B0600070205080204" pitchFamily="50" charset="-128"/>
              </a:rPr>
              <a:pPr algn="r" eaLnBrk="1" hangingPunct="1">
                <a:spcBef>
                  <a:spcPct val="50000"/>
                </a:spcBef>
              </a:pPr>
              <a:t>16</a:t>
            </a:fld>
            <a:endParaRPr lang="en-US" altLang="ja-JP" b="0">
              <a:ea typeface="ＭＳ Ｐゴシック" panose="020B0600070205080204" pitchFamily="50" charset="-128"/>
            </a:endParaRPr>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31811642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 イメージ プレースホルダ 1"/>
          <p:cNvSpPr>
            <a:spLocks noGrp="1" noRot="1" noChangeAspect="1" noTextEdit="1"/>
          </p:cNvSpPr>
          <p:nvPr>
            <p:ph type="sldImg"/>
          </p:nvPr>
        </p:nvSpPr>
        <p:spPr>
          <a:ln/>
        </p:spPr>
      </p:sp>
      <p:sp>
        <p:nvSpPr>
          <p:cNvPr id="18435"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18436"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17550" indent="-276225"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04900"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47813"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1989138"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463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035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3607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179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50000"/>
              </a:spcBef>
            </a:pPr>
            <a:fld id="{035077B6-6A8D-4F13-8C73-9AC1B99245E3}" type="slidenum">
              <a:rPr lang="en-US" altLang="ja-JP">
                <a:ea typeface="ＭＳ Ｐゴシック" panose="020B0600070205080204" pitchFamily="50" charset="-128"/>
              </a:rPr>
              <a:pPr>
                <a:spcBef>
                  <a:spcPct val="50000"/>
                </a:spcBef>
              </a:pPr>
              <a:t>17</a:t>
            </a:fld>
            <a:endParaRPr lang="en-US" altLang="ja-JP">
              <a:ea typeface="ＭＳ Ｐゴシック" panose="020B0600070205080204" pitchFamily="50" charset="-128"/>
            </a:endParaRPr>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3137166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スライド イメージ プレースホルダ 1"/>
          <p:cNvSpPr>
            <a:spLocks noGrp="1" noRot="1" noChangeAspect="1" noTextEdit="1"/>
          </p:cNvSpPr>
          <p:nvPr>
            <p:ph type="sldImg"/>
          </p:nvPr>
        </p:nvSpPr>
        <p:spPr>
          <a:ln/>
        </p:spPr>
      </p:sp>
      <p:sp>
        <p:nvSpPr>
          <p:cNvPr id="2048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2048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17550" indent="-276225"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04900"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47813"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1989138"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463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035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3607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179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50000"/>
              </a:spcBef>
            </a:pPr>
            <a:fld id="{80EF8EBF-92AD-4775-BD4B-DA47FBE78D70}" type="slidenum">
              <a:rPr lang="en-US" altLang="ja-JP">
                <a:ea typeface="ＭＳ Ｐゴシック" panose="020B0600070205080204" pitchFamily="50" charset="-128"/>
              </a:rPr>
              <a:pPr>
                <a:spcBef>
                  <a:spcPct val="50000"/>
                </a:spcBef>
              </a:pPr>
              <a:t>18</a:t>
            </a:fld>
            <a:endParaRPr lang="en-US" altLang="ja-JP">
              <a:ea typeface="ＭＳ Ｐゴシック" panose="020B0600070205080204" pitchFamily="50" charset="-128"/>
            </a:endParaRPr>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2968594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17550" indent="-276225"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04900"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47813"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1989138"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463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035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3607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179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50000"/>
              </a:spcBef>
            </a:pPr>
            <a:fld id="{AEA54028-7539-4511-B7F2-6321B5C2F27B}" type="slidenum">
              <a:rPr lang="en-US" altLang="ja-JP">
                <a:ea typeface="ＭＳ Ｐゴシック" panose="020B0600070205080204" pitchFamily="50" charset="-128"/>
              </a:rPr>
              <a:pPr>
                <a:spcBef>
                  <a:spcPct val="50000"/>
                </a:spcBef>
              </a:pPr>
              <a:t>19</a:t>
            </a:fld>
            <a:endParaRPr lang="en-US" altLang="ja-JP">
              <a:ea typeface="ＭＳ Ｐゴシック" panose="020B0600070205080204" pitchFamily="50" charset="-128"/>
            </a:endParaRPr>
          </a:p>
        </p:txBody>
      </p:sp>
      <p:sp>
        <p:nvSpPr>
          <p:cNvPr id="22531" name="Rectangle 7"/>
          <p:cNvSpPr txBox="1">
            <a:spLocks noGrp="1" noChangeArrowheads="1"/>
          </p:cNvSpPr>
          <p:nvPr/>
        </p:nvSpPr>
        <p:spPr bwMode="auto">
          <a:xfrm>
            <a:off x="3826839" y="10267866"/>
            <a:ext cx="2926777" cy="539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17" tIns="46159" rIns="92317" bIns="46159" anchor="b"/>
          <a:lstStyle>
            <a:lvl1pPr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lgn="r" eaLnBrk="1" hangingPunct="1">
              <a:spcBef>
                <a:spcPct val="50000"/>
              </a:spcBef>
            </a:pPr>
            <a:fld id="{C1AF3E9B-5BF4-49CB-84DC-60FB103100F0}" type="slidenum">
              <a:rPr lang="en-US" altLang="ja-JP" b="0">
                <a:ea typeface="ＭＳ Ｐゴシック" panose="020B0600070205080204" pitchFamily="50" charset="-128"/>
              </a:rPr>
              <a:pPr algn="r" eaLnBrk="1" hangingPunct="1">
                <a:spcBef>
                  <a:spcPct val="50000"/>
                </a:spcBef>
              </a:pPr>
              <a:t>19</a:t>
            </a:fld>
            <a:endParaRPr lang="en-US" altLang="ja-JP" b="0">
              <a:ea typeface="ＭＳ Ｐゴシック" panose="020B0600070205080204" pitchFamily="50" charset="-128"/>
            </a:endParaRPr>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32697507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p:cNvSpPr>
            <a:spLocks noGrp="1" noRot="1" noChangeAspect="1" noTextEdit="1"/>
          </p:cNvSpPr>
          <p:nvPr>
            <p:ph type="sldImg"/>
          </p:nvPr>
        </p:nvSpPr>
        <p:spPr>
          <a:ln/>
        </p:spPr>
      </p:sp>
      <p:sp>
        <p:nvSpPr>
          <p:cNvPr id="24579"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24580"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17550" indent="-276225"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04900"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47813"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1989138"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463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035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3607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179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50000"/>
              </a:spcBef>
            </a:pPr>
            <a:fld id="{B98573F6-4E17-4316-89F0-B569E6E9E49E}" type="slidenum">
              <a:rPr lang="en-US" altLang="ja-JP">
                <a:ea typeface="ＭＳ Ｐゴシック" panose="020B0600070205080204" pitchFamily="50" charset="-128"/>
              </a:rPr>
              <a:pPr>
                <a:spcBef>
                  <a:spcPct val="50000"/>
                </a:spcBef>
              </a:pPr>
              <a:t>20</a:t>
            </a:fld>
            <a:endParaRPr lang="en-US" altLang="ja-JP">
              <a:ea typeface="ＭＳ Ｐゴシック" panose="020B0600070205080204" pitchFamily="50" charset="-128"/>
            </a:endParaRPr>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1030576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7"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26628"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17550" indent="-276225"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04900"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47813"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1989138"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463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035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3607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179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50000"/>
              </a:spcBef>
            </a:pPr>
            <a:fld id="{70C8203F-3AB9-4EC1-94D2-E815C37F05E1}" type="slidenum">
              <a:rPr lang="en-US" altLang="ja-JP">
                <a:ea typeface="ＭＳ Ｐゴシック" panose="020B0600070205080204" pitchFamily="50" charset="-128"/>
              </a:rPr>
              <a:pPr>
                <a:spcBef>
                  <a:spcPct val="50000"/>
                </a:spcBef>
              </a:pPr>
              <a:t>21</a:t>
            </a:fld>
            <a:endParaRPr lang="en-US" altLang="ja-JP">
              <a:ea typeface="ＭＳ Ｐゴシック" panose="020B0600070205080204" pitchFamily="50" charset="-128"/>
            </a:endParaRPr>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270681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17550" indent="-276225"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04900"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47813"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1989138"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463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035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3607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179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50000"/>
              </a:spcBef>
            </a:pPr>
            <a:fld id="{E2F8436C-7BF0-4482-B33A-DEE835CE2BEC}" type="slidenum">
              <a:rPr lang="en-US" altLang="ja-JP">
                <a:ea typeface="ＭＳ Ｐゴシック" panose="020B0600070205080204" pitchFamily="50" charset="-128"/>
              </a:rPr>
              <a:pPr>
                <a:spcBef>
                  <a:spcPct val="50000"/>
                </a:spcBef>
              </a:pPr>
              <a:t>22</a:t>
            </a:fld>
            <a:endParaRPr lang="en-US" altLang="ja-JP">
              <a:ea typeface="ＭＳ Ｐゴシック" panose="020B0600070205080204" pitchFamily="50" charset="-128"/>
            </a:endParaRPr>
          </a:p>
        </p:txBody>
      </p:sp>
      <p:sp>
        <p:nvSpPr>
          <p:cNvPr id="28675" name="Rectangle 7"/>
          <p:cNvSpPr txBox="1">
            <a:spLocks noGrp="1" noChangeArrowheads="1"/>
          </p:cNvSpPr>
          <p:nvPr/>
        </p:nvSpPr>
        <p:spPr bwMode="auto">
          <a:xfrm>
            <a:off x="3826839" y="10267866"/>
            <a:ext cx="2926777" cy="539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17" tIns="46159" rIns="92317" bIns="46159" anchor="b"/>
          <a:lstStyle>
            <a:lvl1pPr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lgn="r" eaLnBrk="1" hangingPunct="1">
              <a:spcBef>
                <a:spcPct val="50000"/>
              </a:spcBef>
            </a:pPr>
            <a:fld id="{2FAA43A4-AC81-4C6C-9EF8-AF9A02B0CA13}" type="slidenum">
              <a:rPr lang="en-US" altLang="ja-JP" b="0">
                <a:ea typeface="ＭＳ Ｐゴシック" panose="020B0600070205080204" pitchFamily="50" charset="-128"/>
              </a:rPr>
              <a:pPr algn="r" eaLnBrk="1" hangingPunct="1">
                <a:spcBef>
                  <a:spcPct val="50000"/>
                </a:spcBef>
              </a:pPr>
              <a:t>22</a:t>
            </a:fld>
            <a:endParaRPr lang="en-US" altLang="ja-JP" b="0">
              <a:ea typeface="ＭＳ Ｐゴシック" panose="020B0600070205080204" pitchFamily="50" charset="-128"/>
            </a:endParaRPr>
          </a:p>
        </p:txBody>
      </p:sp>
      <p:sp>
        <p:nvSpPr>
          <p:cNvPr id="28676" name="Rectangle 2"/>
          <p:cNvSpPr>
            <a:spLocks noGrp="1" noRot="1" noChangeAspect="1" noChangeArrowheads="1" noTextEdit="1"/>
          </p:cNvSpPr>
          <p:nvPr>
            <p:ph type="sldImg"/>
          </p:nvPr>
        </p:nvSpPr>
        <p:spPr>
          <a:ln/>
        </p:spPr>
      </p:sp>
      <p:sp>
        <p:nvSpPr>
          <p:cNvPr id="2867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3024664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医療経済学</a:t>
            </a:r>
            <a:r>
              <a:rPr lang="en-US" altLang="ja-JP" smtClean="0"/>
              <a:t>A 2</a:t>
            </a:r>
            <a:endParaRPr lang="en-US" altLang="ja-JP"/>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2020/6/3</a:t>
            </a:r>
            <a:endParaRPr lang="en-US" altLang="ja-JP"/>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634708A-C573-4697-957F-E4FE91F740CF}" type="slidenum">
              <a:rPr lang="ja-JP" altLang="en-US" smtClean="0"/>
              <a:pPr>
                <a:spcBef>
                  <a:spcPct val="0"/>
                </a:spcBef>
              </a:pPr>
              <a:t>3</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17550" indent="-276225"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04900"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47813"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1989138"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463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035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3607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179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50000"/>
              </a:spcBef>
            </a:pPr>
            <a:fld id="{9E872625-3E9C-410D-9FCA-88F4F82F7B08}" type="slidenum">
              <a:rPr lang="en-US" altLang="ja-JP">
                <a:ea typeface="ＭＳ Ｐゴシック" panose="020B0600070205080204" pitchFamily="50" charset="-128"/>
              </a:rPr>
              <a:pPr>
                <a:spcBef>
                  <a:spcPct val="50000"/>
                </a:spcBef>
              </a:pPr>
              <a:t>23</a:t>
            </a:fld>
            <a:endParaRPr lang="en-US" altLang="ja-JP">
              <a:ea typeface="ＭＳ Ｐゴシック" panose="020B0600070205080204" pitchFamily="50" charset="-128"/>
            </a:endParaRPr>
          </a:p>
        </p:txBody>
      </p:sp>
      <p:sp>
        <p:nvSpPr>
          <p:cNvPr id="30723" name="Rectangle 7"/>
          <p:cNvSpPr txBox="1">
            <a:spLocks noGrp="1" noChangeArrowheads="1"/>
          </p:cNvSpPr>
          <p:nvPr/>
        </p:nvSpPr>
        <p:spPr bwMode="auto">
          <a:xfrm>
            <a:off x="3826839" y="10267866"/>
            <a:ext cx="2926777" cy="539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17" tIns="46159" rIns="92317" bIns="46159" anchor="b"/>
          <a:lstStyle>
            <a:lvl1pPr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lgn="r" eaLnBrk="1" hangingPunct="1">
              <a:spcBef>
                <a:spcPct val="50000"/>
              </a:spcBef>
            </a:pPr>
            <a:fld id="{1A2399F7-D57D-4759-94C0-266D82058F13}" type="slidenum">
              <a:rPr lang="en-US" altLang="ja-JP" b="0">
                <a:ea typeface="ＭＳ Ｐゴシック" panose="020B0600070205080204" pitchFamily="50" charset="-128"/>
              </a:rPr>
              <a:pPr algn="r" eaLnBrk="1" hangingPunct="1">
                <a:spcBef>
                  <a:spcPct val="50000"/>
                </a:spcBef>
              </a:pPr>
              <a:t>23</a:t>
            </a:fld>
            <a:endParaRPr lang="en-US" altLang="ja-JP" b="0">
              <a:ea typeface="ＭＳ Ｐゴシック" panose="020B0600070205080204" pitchFamily="50" charset="-128"/>
            </a:endParaRPr>
          </a:p>
        </p:txBody>
      </p:sp>
      <p:sp>
        <p:nvSpPr>
          <p:cNvPr id="30724" name="Rectangle 2"/>
          <p:cNvSpPr>
            <a:spLocks noGrp="1" noRot="1" noChangeAspect="1" noChangeArrowheads="1" noTextEdit="1"/>
          </p:cNvSpPr>
          <p:nvPr>
            <p:ph type="sldImg"/>
          </p:nvPr>
        </p:nvSpPr>
        <p:spPr>
          <a:ln/>
        </p:spPr>
      </p:sp>
      <p:sp>
        <p:nvSpPr>
          <p:cNvPr id="3072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37843602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 イメージ プレースホルダ 1"/>
          <p:cNvSpPr>
            <a:spLocks noGrp="1" noRot="1" noChangeAspect="1" noTextEdit="1"/>
          </p:cNvSpPr>
          <p:nvPr>
            <p:ph type="sldImg"/>
          </p:nvPr>
        </p:nvSpPr>
        <p:spPr>
          <a:ln/>
        </p:spPr>
      </p:sp>
      <p:sp>
        <p:nvSpPr>
          <p:cNvPr id="3277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3277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17550" indent="-276225"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04900"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47813"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1989138"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463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035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3607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179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50000"/>
              </a:spcBef>
            </a:pPr>
            <a:fld id="{6F2BE696-17BB-4CD9-98E3-1E4E4CEB7F00}" type="slidenum">
              <a:rPr lang="en-US" altLang="ja-JP">
                <a:ea typeface="ＭＳ Ｐゴシック" panose="020B0600070205080204" pitchFamily="50" charset="-128"/>
              </a:rPr>
              <a:pPr>
                <a:spcBef>
                  <a:spcPct val="50000"/>
                </a:spcBef>
              </a:pPr>
              <a:t>24</a:t>
            </a:fld>
            <a:endParaRPr lang="en-US" altLang="ja-JP">
              <a:ea typeface="ＭＳ Ｐゴシック" panose="020B0600070205080204" pitchFamily="50" charset="-128"/>
            </a:endParaRPr>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4377962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461BCDD-434A-1F4A-A803-C7B171BB0A76}" type="slidenum">
              <a:rPr kumimoji="1" lang="ja-JP" altLang="en-US" smtClean="0"/>
              <a:t>25</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4660270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医療経済学</a:t>
            </a:r>
            <a:r>
              <a:rPr lang="en-US" altLang="ja-JP" smtClean="0"/>
              <a:t>A 2</a:t>
            </a:r>
            <a:endParaRPr lang="en-US" altLang="ja-JP"/>
          </a:p>
        </p:txBody>
      </p:sp>
      <p:sp>
        <p:nvSpPr>
          <p:cNvPr id="2867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2020/6/3</a:t>
            </a:r>
            <a:endParaRPr lang="en-US" altLang="ja-JP"/>
          </a:p>
        </p:txBody>
      </p:sp>
      <p:sp>
        <p:nvSpPr>
          <p:cNvPr id="286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F54C55C-5D2F-4484-976D-26204E24BD5F}" type="slidenum">
              <a:rPr lang="ja-JP" altLang="en-US" smtClean="0"/>
              <a:pPr>
                <a:spcBef>
                  <a:spcPct val="0"/>
                </a:spcBef>
              </a:pPr>
              <a:t>26</a:t>
            </a:fld>
            <a:endParaRPr lang="en-US" altLang="ja-JP" smtClean="0"/>
          </a:p>
        </p:txBody>
      </p:sp>
      <p:sp>
        <p:nvSpPr>
          <p:cNvPr id="28677" name="Rectangle 2"/>
          <p:cNvSpPr>
            <a:spLocks noGrp="1" noRot="1" noChangeAspect="1" noChangeArrowheads="1" noTextEdit="1"/>
          </p:cNvSpPr>
          <p:nvPr>
            <p:ph type="sldImg"/>
          </p:nvPr>
        </p:nvSpPr>
        <p:spPr>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医療経済学</a:t>
            </a:r>
            <a:r>
              <a:rPr lang="en-US" altLang="ja-JP" smtClean="0"/>
              <a:t>A 2</a:t>
            </a:r>
            <a:endParaRPr lang="en-US" altLang="ja-JP"/>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2020/6/3</a:t>
            </a:r>
            <a:endParaRPr lang="en-US" altLang="ja-JP"/>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634708A-C573-4697-957F-E4FE91F740CF}" type="slidenum">
              <a:rPr lang="ja-JP" altLang="en-US" smtClean="0"/>
              <a:pPr>
                <a:spcBef>
                  <a:spcPct val="0"/>
                </a:spcBef>
              </a:pPr>
              <a:t>4</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7675839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医療経済学</a:t>
            </a:r>
            <a:r>
              <a:rPr lang="en-US" altLang="ja-JP" smtClean="0"/>
              <a:t>A 2</a:t>
            </a:r>
            <a:endParaRPr lang="en-US" altLang="ja-JP"/>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2020/6/3</a:t>
            </a:r>
            <a:endParaRPr lang="en-US" altLang="ja-JP"/>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634708A-C573-4697-957F-E4FE91F740CF}" type="slidenum">
              <a:rPr lang="ja-JP" altLang="en-US" smtClean="0"/>
              <a:pPr>
                <a:spcBef>
                  <a:spcPct val="0"/>
                </a:spcBef>
              </a:pPr>
              <a:t>5</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944385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医療経済学</a:t>
            </a:r>
            <a:r>
              <a:rPr lang="en-US" altLang="ja-JP" smtClean="0"/>
              <a:t>A 2</a:t>
            </a:r>
            <a:endParaRPr lang="en-US" altLang="ja-JP"/>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2020/6/3</a:t>
            </a:r>
            <a:endParaRPr lang="en-US" altLang="ja-JP"/>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634708A-C573-4697-957F-E4FE91F740CF}" type="slidenum">
              <a:rPr lang="ja-JP" altLang="en-US" smtClean="0"/>
              <a:pPr>
                <a:spcBef>
                  <a:spcPct val="0"/>
                </a:spcBef>
              </a:pPr>
              <a:t>6</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522218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defRPr kumimoji="1" sz="2000" b="1">
                <a:solidFill>
                  <a:srgbClr val="FF0000"/>
                </a:solidFill>
                <a:latin typeface="Arial" panose="020B0604020202020204" pitchFamily="34" charset="0"/>
                <a:ea typeface="ＭＳ Ｐゴシック" panose="020B0600070205080204" pitchFamily="50" charset="-128"/>
              </a:defRPr>
            </a:lvl1pPr>
            <a:lvl2pPr marL="742950" indent="-285750" defTabSz="919163" eaLnBrk="0" hangingPunct="0">
              <a:defRPr kumimoji="1" sz="2000" b="1">
                <a:solidFill>
                  <a:srgbClr val="FF0000"/>
                </a:solidFill>
                <a:latin typeface="Arial" panose="020B0604020202020204" pitchFamily="34" charset="0"/>
                <a:ea typeface="ＭＳ Ｐゴシック" panose="020B0600070205080204" pitchFamily="50" charset="-128"/>
              </a:defRPr>
            </a:lvl2pPr>
            <a:lvl3pPr marL="1143000" indent="-228600" defTabSz="919163" eaLnBrk="0" hangingPunct="0">
              <a:defRPr kumimoji="1" sz="2000" b="1">
                <a:solidFill>
                  <a:srgbClr val="FF0000"/>
                </a:solidFill>
                <a:latin typeface="Arial" panose="020B0604020202020204" pitchFamily="34" charset="0"/>
                <a:ea typeface="ＭＳ Ｐゴシック" panose="020B0600070205080204" pitchFamily="50" charset="-128"/>
              </a:defRPr>
            </a:lvl3pPr>
            <a:lvl4pPr marL="1600200" indent="-228600" defTabSz="919163" eaLnBrk="0" hangingPunct="0">
              <a:defRPr kumimoji="1" sz="2000" b="1">
                <a:solidFill>
                  <a:srgbClr val="FF0000"/>
                </a:solidFill>
                <a:latin typeface="Arial" panose="020B0604020202020204" pitchFamily="34" charset="0"/>
                <a:ea typeface="ＭＳ Ｐゴシック" panose="020B0600070205080204" pitchFamily="50" charset="-128"/>
              </a:defRPr>
            </a:lvl4pPr>
            <a:lvl5pPr marL="2057400" indent="-228600" defTabSz="919163" eaLnBrk="0" hangingPunct="0">
              <a:defRPr kumimoji="1" sz="2000" b="1">
                <a:solidFill>
                  <a:srgbClr val="FF0000"/>
                </a:solidFill>
                <a:latin typeface="Arial" panose="020B0604020202020204" pitchFamily="34" charset="0"/>
                <a:ea typeface="ＭＳ Ｐゴシック" panose="020B0600070205080204" pitchFamily="50" charset="-128"/>
              </a:defRPr>
            </a:lvl5pPr>
            <a:lvl6pPr marL="2514600" indent="-228600" algn="ctr" defTabSz="919163"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6pPr>
            <a:lvl7pPr marL="2971800" indent="-228600" algn="ctr" defTabSz="919163"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7pPr>
            <a:lvl8pPr marL="3429000" indent="-228600" algn="ctr" defTabSz="919163"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8pPr>
            <a:lvl9pPr marL="3886200" indent="-228600" algn="ctr" defTabSz="919163"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9pPr>
          </a:lstStyle>
          <a:p>
            <a:pPr eaLnBrk="1" hangingPunct="1"/>
            <a:fld id="{A9F8E9D1-0F9E-46C9-917E-FDFF3F50DAD0}" type="slidenum">
              <a:rPr lang="en-US" altLang="ja-JP" sz="1200" b="0">
                <a:solidFill>
                  <a:schemeClr val="tx1"/>
                </a:solidFill>
                <a:latin typeface="Times New Roman" panose="02020603050405020304" pitchFamily="18" charset="0"/>
              </a:rPr>
              <a:pPr eaLnBrk="1" hangingPunct="1"/>
              <a:t>9</a:t>
            </a:fld>
            <a:endParaRPr lang="en-US" altLang="ja-JP" sz="1200" b="0">
              <a:solidFill>
                <a:schemeClr val="tx1"/>
              </a:solidFill>
              <a:latin typeface="Times New Roman" panose="02020603050405020304" pitchFamily="18" charset="0"/>
            </a:endParaRPr>
          </a:p>
        </p:txBody>
      </p:sp>
      <p:sp>
        <p:nvSpPr>
          <p:cNvPr id="74755" name="Rectangle 7"/>
          <p:cNvSpPr txBox="1">
            <a:spLocks noGrp="1" noChangeArrowheads="1"/>
          </p:cNvSpPr>
          <p:nvPr/>
        </p:nvSpPr>
        <p:spPr bwMode="auto">
          <a:xfrm>
            <a:off x="3817398" y="10238569"/>
            <a:ext cx="2920483" cy="537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9" tIns="46039" rIns="92079" bIns="46039" anchor="b"/>
          <a:lstStyle>
            <a:lvl1pPr defTabSz="919163" eaLnBrk="0" hangingPunct="0">
              <a:defRPr kumimoji="1" sz="2000" b="1">
                <a:solidFill>
                  <a:srgbClr val="FF0000"/>
                </a:solidFill>
                <a:latin typeface="Arial" panose="020B0604020202020204" pitchFamily="34" charset="0"/>
                <a:ea typeface="ＭＳ Ｐゴシック" panose="020B0600070205080204" pitchFamily="50" charset="-128"/>
              </a:defRPr>
            </a:lvl1pPr>
            <a:lvl2pPr marL="742950" indent="-285750" defTabSz="919163" eaLnBrk="0" hangingPunct="0">
              <a:defRPr kumimoji="1" sz="2000" b="1">
                <a:solidFill>
                  <a:srgbClr val="FF0000"/>
                </a:solidFill>
                <a:latin typeface="Arial" panose="020B0604020202020204" pitchFamily="34" charset="0"/>
                <a:ea typeface="ＭＳ Ｐゴシック" panose="020B0600070205080204" pitchFamily="50" charset="-128"/>
              </a:defRPr>
            </a:lvl2pPr>
            <a:lvl3pPr marL="1143000" indent="-228600" defTabSz="919163" eaLnBrk="0" hangingPunct="0">
              <a:defRPr kumimoji="1" sz="2000" b="1">
                <a:solidFill>
                  <a:srgbClr val="FF0000"/>
                </a:solidFill>
                <a:latin typeface="Arial" panose="020B0604020202020204" pitchFamily="34" charset="0"/>
                <a:ea typeface="ＭＳ Ｐゴシック" panose="020B0600070205080204" pitchFamily="50" charset="-128"/>
              </a:defRPr>
            </a:lvl3pPr>
            <a:lvl4pPr marL="1600200" indent="-228600" defTabSz="919163" eaLnBrk="0" hangingPunct="0">
              <a:defRPr kumimoji="1" sz="2000" b="1">
                <a:solidFill>
                  <a:srgbClr val="FF0000"/>
                </a:solidFill>
                <a:latin typeface="Arial" panose="020B0604020202020204" pitchFamily="34" charset="0"/>
                <a:ea typeface="ＭＳ Ｐゴシック" panose="020B0600070205080204" pitchFamily="50" charset="-128"/>
              </a:defRPr>
            </a:lvl4pPr>
            <a:lvl5pPr marL="2057400" indent="-228600" defTabSz="919163" eaLnBrk="0" hangingPunct="0">
              <a:defRPr kumimoji="1" sz="2000" b="1">
                <a:solidFill>
                  <a:srgbClr val="FF0000"/>
                </a:solidFill>
                <a:latin typeface="Arial" panose="020B0604020202020204" pitchFamily="34" charset="0"/>
                <a:ea typeface="ＭＳ Ｐゴシック" panose="020B0600070205080204" pitchFamily="50" charset="-128"/>
              </a:defRPr>
            </a:lvl5pPr>
            <a:lvl6pPr marL="2514600" indent="-228600" algn="ctr" defTabSz="919163"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6pPr>
            <a:lvl7pPr marL="2971800" indent="-228600" algn="ctr" defTabSz="919163"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7pPr>
            <a:lvl8pPr marL="3429000" indent="-228600" algn="ctr" defTabSz="919163"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8pPr>
            <a:lvl9pPr marL="3886200" indent="-228600" algn="ctr" defTabSz="919163"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9pPr>
          </a:lstStyle>
          <a:p>
            <a:pPr algn="r" eaLnBrk="1" hangingPunct="1">
              <a:spcBef>
                <a:spcPct val="50000"/>
              </a:spcBef>
            </a:pPr>
            <a:fld id="{FAC57BB6-5E3E-4EB7-88D2-652D794D2E42}" type="slidenum">
              <a:rPr lang="en-US" altLang="ja-JP" sz="1200" b="0">
                <a:solidFill>
                  <a:schemeClr val="tx1"/>
                </a:solidFill>
                <a:latin typeface="Times New Roman" panose="02020603050405020304" pitchFamily="18" charset="0"/>
              </a:rPr>
              <a:pPr algn="r" eaLnBrk="1" hangingPunct="1">
                <a:spcBef>
                  <a:spcPct val="50000"/>
                </a:spcBef>
              </a:pPr>
              <a:t>9</a:t>
            </a:fld>
            <a:endParaRPr lang="en-US" altLang="ja-JP" sz="1200" b="0">
              <a:solidFill>
                <a:schemeClr val="tx1"/>
              </a:solidFill>
              <a:latin typeface="Times New Roman" panose="02020603050405020304" pitchFamily="18" charset="0"/>
            </a:endParaRPr>
          </a:p>
        </p:txBody>
      </p:sp>
      <p:sp>
        <p:nvSpPr>
          <p:cNvPr id="74756" name="Rectangle 2"/>
          <p:cNvSpPr>
            <a:spLocks noGrp="1" noRot="1" noChangeAspect="1" noChangeArrowheads="1" noTextEdit="1"/>
          </p:cNvSpPr>
          <p:nvPr>
            <p:ph type="sldImg"/>
          </p:nvPr>
        </p:nvSpPr>
        <p:spPr>
          <a:xfrm>
            <a:off x="673100" y="806450"/>
            <a:ext cx="5392738" cy="4044950"/>
          </a:xfrm>
          <a:ln/>
        </p:spPr>
      </p:sp>
      <p:sp>
        <p:nvSpPr>
          <p:cNvPr id="74757" name="Rectangle 3"/>
          <p:cNvSpPr>
            <a:spLocks noGrp="1" noChangeArrowheads="1"/>
          </p:cNvSpPr>
          <p:nvPr>
            <p:ph type="body" idx="1"/>
          </p:nvPr>
        </p:nvSpPr>
        <p:spPr>
          <a:xfrm>
            <a:off x="901636" y="5118423"/>
            <a:ext cx="4934609" cy="4851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7382587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スライド イメージ プレースホルダ 1"/>
          <p:cNvSpPr>
            <a:spLocks noGrp="1" noRot="1" noChangeAspect="1" noTextEdit="1"/>
          </p:cNvSpPr>
          <p:nvPr>
            <p:ph type="sldImg"/>
          </p:nvPr>
        </p:nvSpPr>
        <p:spPr>
          <a:ln/>
        </p:spPr>
      </p:sp>
      <p:sp>
        <p:nvSpPr>
          <p:cNvPr id="75779"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75780"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defRPr kumimoji="1" sz="2000" b="1">
                <a:solidFill>
                  <a:srgbClr val="FF0000"/>
                </a:solidFill>
                <a:latin typeface="Arial" panose="020B0604020202020204" pitchFamily="34" charset="0"/>
                <a:ea typeface="ＭＳ Ｐゴシック" panose="020B0600070205080204" pitchFamily="50" charset="-128"/>
              </a:defRPr>
            </a:lvl1pPr>
            <a:lvl2pPr marL="742950" indent="-285750" defTabSz="919163" eaLnBrk="0" hangingPunct="0">
              <a:defRPr kumimoji="1" sz="2000" b="1">
                <a:solidFill>
                  <a:srgbClr val="FF0000"/>
                </a:solidFill>
                <a:latin typeface="Arial" panose="020B0604020202020204" pitchFamily="34" charset="0"/>
                <a:ea typeface="ＭＳ Ｐゴシック" panose="020B0600070205080204" pitchFamily="50" charset="-128"/>
              </a:defRPr>
            </a:lvl2pPr>
            <a:lvl3pPr marL="1143000" indent="-228600" defTabSz="919163" eaLnBrk="0" hangingPunct="0">
              <a:defRPr kumimoji="1" sz="2000" b="1">
                <a:solidFill>
                  <a:srgbClr val="FF0000"/>
                </a:solidFill>
                <a:latin typeface="Arial" panose="020B0604020202020204" pitchFamily="34" charset="0"/>
                <a:ea typeface="ＭＳ Ｐゴシック" panose="020B0600070205080204" pitchFamily="50" charset="-128"/>
              </a:defRPr>
            </a:lvl3pPr>
            <a:lvl4pPr marL="1600200" indent="-228600" defTabSz="919163" eaLnBrk="0" hangingPunct="0">
              <a:defRPr kumimoji="1" sz="2000" b="1">
                <a:solidFill>
                  <a:srgbClr val="FF0000"/>
                </a:solidFill>
                <a:latin typeface="Arial" panose="020B0604020202020204" pitchFamily="34" charset="0"/>
                <a:ea typeface="ＭＳ Ｐゴシック" panose="020B0600070205080204" pitchFamily="50" charset="-128"/>
              </a:defRPr>
            </a:lvl4pPr>
            <a:lvl5pPr marL="2057400" indent="-228600" defTabSz="919163" eaLnBrk="0" hangingPunct="0">
              <a:defRPr kumimoji="1" sz="2000" b="1">
                <a:solidFill>
                  <a:srgbClr val="FF0000"/>
                </a:solidFill>
                <a:latin typeface="Arial" panose="020B0604020202020204" pitchFamily="34" charset="0"/>
                <a:ea typeface="ＭＳ Ｐゴシック" panose="020B0600070205080204" pitchFamily="50" charset="-128"/>
              </a:defRPr>
            </a:lvl5pPr>
            <a:lvl6pPr marL="2514600" indent="-228600" algn="ctr" defTabSz="919163"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6pPr>
            <a:lvl7pPr marL="2971800" indent="-228600" algn="ctr" defTabSz="919163"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7pPr>
            <a:lvl8pPr marL="3429000" indent="-228600" algn="ctr" defTabSz="919163"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8pPr>
            <a:lvl9pPr marL="3886200" indent="-228600" algn="ctr" defTabSz="919163"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9pPr>
          </a:lstStyle>
          <a:p>
            <a:pPr eaLnBrk="1" hangingPunct="1"/>
            <a:fld id="{136A8177-D48A-46A1-9786-DD783CE64BD6}" type="slidenum">
              <a:rPr lang="en-US" altLang="ja-JP" sz="1200" b="0">
                <a:solidFill>
                  <a:schemeClr val="tx1"/>
                </a:solidFill>
                <a:latin typeface="Times New Roman" panose="02020603050405020304" pitchFamily="18" charset="0"/>
              </a:rPr>
              <a:pPr eaLnBrk="1" hangingPunct="1"/>
              <a:t>10</a:t>
            </a:fld>
            <a:endParaRPr lang="en-US" altLang="ja-JP" sz="1200" b="0">
              <a:solidFill>
                <a:schemeClr val="tx1"/>
              </a:solidFill>
              <a:latin typeface="Times New Roman" panose="02020603050405020304" pitchFamily="18" charset="0"/>
            </a:endParaRPr>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7742458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スライド イメージ プレースホルダ 1"/>
          <p:cNvSpPr>
            <a:spLocks noGrp="1" noRot="1" noChangeAspect="1" noTextEdit="1"/>
          </p:cNvSpPr>
          <p:nvPr>
            <p:ph type="sldImg"/>
          </p:nvPr>
        </p:nvSpPr>
        <p:spPr>
          <a:ln/>
        </p:spPr>
      </p:sp>
      <p:sp>
        <p:nvSpPr>
          <p:cNvPr id="7680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7680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defRPr kumimoji="1" sz="2000" b="1">
                <a:solidFill>
                  <a:srgbClr val="FF0000"/>
                </a:solidFill>
                <a:latin typeface="Arial" panose="020B0604020202020204" pitchFamily="34" charset="0"/>
                <a:ea typeface="ＭＳ Ｐゴシック" panose="020B0600070205080204" pitchFamily="50" charset="-128"/>
              </a:defRPr>
            </a:lvl1pPr>
            <a:lvl2pPr marL="742950" indent="-285750" defTabSz="919163" eaLnBrk="0" hangingPunct="0">
              <a:defRPr kumimoji="1" sz="2000" b="1">
                <a:solidFill>
                  <a:srgbClr val="FF0000"/>
                </a:solidFill>
                <a:latin typeface="Arial" panose="020B0604020202020204" pitchFamily="34" charset="0"/>
                <a:ea typeface="ＭＳ Ｐゴシック" panose="020B0600070205080204" pitchFamily="50" charset="-128"/>
              </a:defRPr>
            </a:lvl2pPr>
            <a:lvl3pPr marL="1143000" indent="-228600" defTabSz="919163" eaLnBrk="0" hangingPunct="0">
              <a:defRPr kumimoji="1" sz="2000" b="1">
                <a:solidFill>
                  <a:srgbClr val="FF0000"/>
                </a:solidFill>
                <a:latin typeface="Arial" panose="020B0604020202020204" pitchFamily="34" charset="0"/>
                <a:ea typeface="ＭＳ Ｐゴシック" panose="020B0600070205080204" pitchFamily="50" charset="-128"/>
              </a:defRPr>
            </a:lvl3pPr>
            <a:lvl4pPr marL="1600200" indent="-228600" defTabSz="919163" eaLnBrk="0" hangingPunct="0">
              <a:defRPr kumimoji="1" sz="2000" b="1">
                <a:solidFill>
                  <a:srgbClr val="FF0000"/>
                </a:solidFill>
                <a:latin typeface="Arial" panose="020B0604020202020204" pitchFamily="34" charset="0"/>
                <a:ea typeface="ＭＳ Ｐゴシック" panose="020B0600070205080204" pitchFamily="50" charset="-128"/>
              </a:defRPr>
            </a:lvl4pPr>
            <a:lvl5pPr marL="2057400" indent="-228600" defTabSz="919163" eaLnBrk="0" hangingPunct="0">
              <a:defRPr kumimoji="1" sz="2000" b="1">
                <a:solidFill>
                  <a:srgbClr val="FF0000"/>
                </a:solidFill>
                <a:latin typeface="Arial" panose="020B0604020202020204" pitchFamily="34" charset="0"/>
                <a:ea typeface="ＭＳ Ｐゴシック" panose="020B0600070205080204" pitchFamily="50" charset="-128"/>
              </a:defRPr>
            </a:lvl5pPr>
            <a:lvl6pPr marL="2514600" indent="-228600" algn="ctr" defTabSz="919163"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6pPr>
            <a:lvl7pPr marL="2971800" indent="-228600" algn="ctr" defTabSz="919163"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7pPr>
            <a:lvl8pPr marL="3429000" indent="-228600" algn="ctr" defTabSz="919163"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8pPr>
            <a:lvl9pPr marL="3886200" indent="-228600" algn="ctr" defTabSz="919163"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9pPr>
          </a:lstStyle>
          <a:p>
            <a:pPr eaLnBrk="1" hangingPunct="1"/>
            <a:fld id="{7E6A0FDB-A75D-4D98-9BA1-39AB8D171BBC}" type="slidenum">
              <a:rPr lang="en-US" altLang="ja-JP" sz="1200" b="0">
                <a:solidFill>
                  <a:schemeClr val="tx1"/>
                </a:solidFill>
                <a:latin typeface="Times New Roman" panose="02020603050405020304" pitchFamily="18" charset="0"/>
              </a:rPr>
              <a:pPr eaLnBrk="1" hangingPunct="1"/>
              <a:t>11</a:t>
            </a:fld>
            <a:endParaRPr lang="en-US" altLang="ja-JP" sz="1200" b="0">
              <a:solidFill>
                <a:schemeClr val="tx1"/>
              </a:solidFill>
              <a:latin typeface="Times New Roman" panose="02020603050405020304" pitchFamily="18" charset="0"/>
            </a:endParaRPr>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11363489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defRPr kumimoji="1" sz="2000" b="1">
                <a:solidFill>
                  <a:srgbClr val="FF0000"/>
                </a:solidFill>
                <a:latin typeface="Arial" panose="020B0604020202020204" pitchFamily="34" charset="0"/>
                <a:ea typeface="ＭＳ Ｐゴシック" panose="020B0600070205080204" pitchFamily="50" charset="-128"/>
              </a:defRPr>
            </a:lvl1pPr>
            <a:lvl2pPr marL="742950" indent="-285750" defTabSz="919163" eaLnBrk="0" hangingPunct="0">
              <a:defRPr kumimoji="1" sz="2000" b="1">
                <a:solidFill>
                  <a:srgbClr val="FF0000"/>
                </a:solidFill>
                <a:latin typeface="Arial" panose="020B0604020202020204" pitchFamily="34" charset="0"/>
                <a:ea typeface="ＭＳ Ｐゴシック" panose="020B0600070205080204" pitchFamily="50" charset="-128"/>
              </a:defRPr>
            </a:lvl2pPr>
            <a:lvl3pPr marL="1143000" indent="-228600" defTabSz="919163" eaLnBrk="0" hangingPunct="0">
              <a:defRPr kumimoji="1" sz="2000" b="1">
                <a:solidFill>
                  <a:srgbClr val="FF0000"/>
                </a:solidFill>
                <a:latin typeface="Arial" panose="020B0604020202020204" pitchFamily="34" charset="0"/>
                <a:ea typeface="ＭＳ Ｐゴシック" panose="020B0600070205080204" pitchFamily="50" charset="-128"/>
              </a:defRPr>
            </a:lvl3pPr>
            <a:lvl4pPr marL="1600200" indent="-228600" defTabSz="919163" eaLnBrk="0" hangingPunct="0">
              <a:defRPr kumimoji="1" sz="2000" b="1">
                <a:solidFill>
                  <a:srgbClr val="FF0000"/>
                </a:solidFill>
                <a:latin typeface="Arial" panose="020B0604020202020204" pitchFamily="34" charset="0"/>
                <a:ea typeface="ＭＳ Ｐゴシック" panose="020B0600070205080204" pitchFamily="50" charset="-128"/>
              </a:defRPr>
            </a:lvl4pPr>
            <a:lvl5pPr marL="2057400" indent="-228600" defTabSz="919163" eaLnBrk="0" hangingPunct="0">
              <a:defRPr kumimoji="1" sz="2000" b="1">
                <a:solidFill>
                  <a:srgbClr val="FF0000"/>
                </a:solidFill>
                <a:latin typeface="Arial" panose="020B0604020202020204" pitchFamily="34" charset="0"/>
                <a:ea typeface="ＭＳ Ｐゴシック" panose="020B0600070205080204" pitchFamily="50" charset="-128"/>
              </a:defRPr>
            </a:lvl5pPr>
            <a:lvl6pPr marL="2514600" indent="-228600" algn="ctr" defTabSz="919163"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6pPr>
            <a:lvl7pPr marL="2971800" indent="-228600" algn="ctr" defTabSz="919163"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7pPr>
            <a:lvl8pPr marL="3429000" indent="-228600" algn="ctr" defTabSz="919163"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8pPr>
            <a:lvl9pPr marL="3886200" indent="-228600" algn="ctr" defTabSz="919163"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9pPr>
          </a:lstStyle>
          <a:p>
            <a:pPr eaLnBrk="1" hangingPunct="1"/>
            <a:fld id="{26D82DA5-C47F-4728-AD57-4E3CD2981692}" type="slidenum">
              <a:rPr lang="en-US" altLang="ja-JP" sz="1200" b="0">
                <a:solidFill>
                  <a:schemeClr val="tx1"/>
                </a:solidFill>
                <a:latin typeface="Times New Roman" panose="02020603050405020304" pitchFamily="18" charset="0"/>
              </a:rPr>
              <a:pPr eaLnBrk="1" hangingPunct="1"/>
              <a:t>12</a:t>
            </a:fld>
            <a:endParaRPr lang="en-US" altLang="ja-JP" sz="1200" b="0">
              <a:solidFill>
                <a:schemeClr val="tx1"/>
              </a:solidFill>
              <a:latin typeface="Times New Roman" panose="02020603050405020304" pitchFamily="18" charset="0"/>
            </a:endParaRPr>
          </a:p>
        </p:txBody>
      </p:sp>
      <p:sp>
        <p:nvSpPr>
          <p:cNvPr id="77827" name="Rectangle 7"/>
          <p:cNvSpPr txBox="1">
            <a:spLocks noGrp="1" noChangeArrowheads="1"/>
          </p:cNvSpPr>
          <p:nvPr/>
        </p:nvSpPr>
        <p:spPr bwMode="auto">
          <a:xfrm>
            <a:off x="3817398" y="10238569"/>
            <a:ext cx="2920483" cy="537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9" tIns="46039" rIns="92079" bIns="46039" anchor="b"/>
          <a:lstStyle>
            <a:lvl1pPr defTabSz="919163" eaLnBrk="0" hangingPunct="0">
              <a:defRPr kumimoji="1" sz="2000" b="1">
                <a:solidFill>
                  <a:srgbClr val="FF0000"/>
                </a:solidFill>
                <a:latin typeface="Arial" panose="020B0604020202020204" pitchFamily="34" charset="0"/>
                <a:ea typeface="ＭＳ Ｐゴシック" panose="020B0600070205080204" pitchFamily="50" charset="-128"/>
              </a:defRPr>
            </a:lvl1pPr>
            <a:lvl2pPr marL="742950" indent="-285750" defTabSz="919163" eaLnBrk="0" hangingPunct="0">
              <a:defRPr kumimoji="1" sz="2000" b="1">
                <a:solidFill>
                  <a:srgbClr val="FF0000"/>
                </a:solidFill>
                <a:latin typeface="Arial" panose="020B0604020202020204" pitchFamily="34" charset="0"/>
                <a:ea typeface="ＭＳ Ｐゴシック" panose="020B0600070205080204" pitchFamily="50" charset="-128"/>
              </a:defRPr>
            </a:lvl2pPr>
            <a:lvl3pPr marL="1143000" indent="-228600" defTabSz="919163" eaLnBrk="0" hangingPunct="0">
              <a:defRPr kumimoji="1" sz="2000" b="1">
                <a:solidFill>
                  <a:srgbClr val="FF0000"/>
                </a:solidFill>
                <a:latin typeface="Arial" panose="020B0604020202020204" pitchFamily="34" charset="0"/>
                <a:ea typeface="ＭＳ Ｐゴシック" panose="020B0600070205080204" pitchFamily="50" charset="-128"/>
              </a:defRPr>
            </a:lvl3pPr>
            <a:lvl4pPr marL="1600200" indent="-228600" defTabSz="919163" eaLnBrk="0" hangingPunct="0">
              <a:defRPr kumimoji="1" sz="2000" b="1">
                <a:solidFill>
                  <a:srgbClr val="FF0000"/>
                </a:solidFill>
                <a:latin typeface="Arial" panose="020B0604020202020204" pitchFamily="34" charset="0"/>
                <a:ea typeface="ＭＳ Ｐゴシック" panose="020B0600070205080204" pitchFamily="50" charset="-128"/>
              </a:defRPr>
            </a:lvl4pPr>
            <a:lvl5pPr marL="2057400" indent="-228600" defTabSz="919163" eaLnBrk="0" hangingPunct="0">
              <a:defRPr kumimoji="1" sz="2000" b="1">
                <a:solidFill>
                  <a:srgbClr val="FF0000"/>
                </a:solidFill>
                <a:latin typeface="Arial" panose="020B0604020202020204" pitchFamily="34" charset="0"/>
                <a:ea typeface="ＭＳ Ｐゴシック" panose="020B0600070205080204" pitchFamily="50" charset="-128"/>
              </a:defRPr>
            </a:lvl5pPr>
            <a:lvl6pPr marL="2514600" indent="-228600" algn="ctr" defTabSz="919163"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6pPr>
            <a:lvl7pPr marL="2971800" indent="-228600" algn="ctr" defTabSz="919163"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7pPr>
            <a:lvl8pPr marL="3429000" indent="-228600" algn="ctr" defTabSz="919163"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8pPr>
            <a:lvl9pPr marL="3886200" indent="-228600" algn="ctr" defTabSz="919163"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9pPr>
          </a:lstStyle>
          <a:p>
            <a:pPr algn="r" eaLnBrk="1" hangingPunct="1">
              <a:spcBef>
                <a:spcPct val="50000"/>
              </a:spcBef>
            </a:pPr>
            <a:fld id="{D253AF96-7A0F-402F-BAC7-0DC7DA15CC22}" type="slidenum">
              <a:rPr lang="en-US" altLang="ja-JP" sz="1200" b="0">
                <a:solidFill>
                  <a:schemeClr val="tx1"/>
                </a:solidFill>
                <a:latin typeface="Times New Roman" panose="02020603050405020304" pitchFamily="18" charset="0"/>
              </a:rPr>
              <a:pPr algn="r" eaLnBrk="1" hangingPunct="1">
                <a:spcBef>
                  <a:spcPct val="50000"/>
                </a:spcBef>
              </a:pPr>
              <a:t>12</a:t>
            </a:fld>
            <a:endParaRPr lang="en-US" altLang="ja-JP" sz="1200" b="0">
              <a:solidFill>
                <a:schemeClr val="tx1"/>
              </a:solidFill>
              <a:latin typeface="Times New Roman" panose="02020603050405020304" pitchFamily="18" charset="0"/>
            </a:endParaRPr>
          </a:p>
        </p:txBody>
      </p:sp>
      <p:sp>
        <p:nvSpPr>
          <p:cNvPr id="77828" name="Rectangle 2"/>
          <p:cNvSpPr>
            <a:spLocks noGrp="1" noRot="1" noChangeAspect="1" noChangeArrowheads="1" noTextEdit="1"/>
          </p:cNvSpPr>
          <p:nvPr>
            <p:ph type="sldImg"/>
          </p:nvPr>
        </p:nvSpPr>
        <p:spPr>
          <a:xfrm>
            <a:off x="673100" y="806450"/>
            <a:ext cx="5392738" cy="4044950"/>
          </a:xfrm>
          <a:ln/>
        </p:spPr>
      </p:sp>
      <p:sp>
        <p:nvSpPr>
          <p:cNvPr id="77829" name="Rectangle 3"/>
          <p:cNvSpPr>
            <a:spLocks noGrp="1" noChangeArrowheads="1"/>
          </p:cNvSpPr>
          <p:nvPr>
            <p:ph type="body" idx="1"/>
          </p:nvPr>
        </p:nvSpPr>
        <p:spPr>
          <a:xfrm>
            <a:off x="901636" y="5118423"/>
            <a:ext cx="4934609" cy="4851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1460349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809604"/>
            <a:ext cx="8636000" cy="1633537"/>
          </a:xfrm>
        </p:spPr>
        <p:txBody>
          <a:bodyPr/>
          <a:lstStyle>
            <a:lvl1pPr>
              <a:defRPr sz="4400" baseline="0">
                <a:latin typeface="ＭＳ ゴシック" pitchFamily="49" charset="-128"/>
                <a:ea typeface="ＭＳ ゴシック" pitchFamily="49" charset="-128"/>
              </a:defRPr>
            </a:lvl1p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524000" y="3238496"/>
            <a:ext cx="7112000" cy="3027367"/>
          </a:xfrm>
        </p:spPr>
        <p:txBody>
          <a:bodyPr/>
          <a:lstStyle>
            <a:lvl1pPr marL="0" indent="0" algn="ctr">
              <a:buNone/>
              <a:defRPr baseline="0">
                <a:latin typeface="ＭＳ ゴシック" pitchFamily="49" charset="-128"/>
                <a:ea typeface="ＭＳ ゴシック" pitchFamily="49" charset="-128"/>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
        <p:nvSpPr>
          <p:cNvPr id="4" name="Rectangle 4"/>
          <p:cNvSpPr>
            <a:spLocks noGrp="1" noChangeArrowheads="1"/>
          </p:cNvSpPr>
          <p:nvPr>
            <p:ph type="dt" sz="half" idx="10"/>
          </p:nvPr>
        </p:nvSpPr>
        <p:spPr/>
        <p:txBody>
          <a:bodyPr/>
          <a:lstStyle>
            <a:lvl1pPr>
              <a:defRPr baseline="0" smtClean="0">
                <a:ea typeface="ＭＳ ゴシック" pitchFamily="49" charset="-128"/>
              </a:defRPr>
            </a:lvl1pPr>
          </a:lstStyle>
          <a:p>
            <a:pPr>
              <a:defRPr/>
            </a:pPr>
            <a:r>
              <a:rPr lang="en-US" altLang="ja-JP" smtClean="0"/>
              <a:t>2020/6/3</a:t>
            </a:r>
            <a:endParaRPr lang="en-US" altLang="ja-JP"/>
          </a:p>
        </p:txBody>
      </p:sp>
      <p:sp>
        <p:nvSpPr>
          <p:cNvPr id="5" name="Rectangle 5"/>
          <p:cNvSpPr>
            <a:spLocks noGrp="1" noChangeArrowheads="1"/>
          </p:cNvSpPr>
          <p:nvPr>
            <p:ph type="ftr" sz="quarter" idx="11"/>
          </p:nvPr>
        </p:nvSpPr>
        <p:spPr/>
        <p:txBody>
          <a:bodyPr/>
          <a:lstStyle>
            <a:lvl1pPr>
              <a:defRPr baseline="0" smtClean="0">
                <a:ea typeface="ＭＳ ゴシック" pitchFamily="49" charset="-128"/>
              </a:defRPr>
            </a:lvl1pPr>
          </a:lstStyle>
          <a:p>
            <a:pPr>
              <a:defRPr/>
            </a:pPr>
            <a:r>
              <a:rPr lang="ja-JP" altLang="en-US" smtClean="0"/>
              <a:t>医療経済学</a:t>
            </a:r>
            <a:r>
              <a:rPr lang="en-US" altLang="ja-JP" smtClean="0"/>
              <a:t>A 2</a:t>
            </a:r>
            <a:endParaRPr lang="en-US" altLang="ja-JP"/>
          </a:p>
        </p:txBody>
      </p:sp>
      <p:sp>
        <p:nvSpPr>
          <p:cNvPr id="6" name="Rectangle 6"/>
          <p:cNvSpPr>
            <a:spLocks noGrp="1" noChangeArrowheads="1"/>
          </p:cNvSpPr>
          <p:nvPr>
            <p:ph type="sldNum" sz="quarter" idx="12"/>
          </p:nvPr>
        </p:nvSpPr>
        <p:spPr/>
        <p:txBody>
          <a:bodyPr/>
          <a:lstStyle>
            <a:lvl1pPr>
              <a:defRPr>
                <a:ea typeface="ＭＳ ゴシック" panose="020B0609070205080204" pitchFamily="49" charset="-128"/>
              </a:defRPr>
            </a:lvl1pPr>
          </a:lstStyle>
          <a:p>
            <a:pPr>
              <a:defRPr/>
            </a:pPr>
            <a:fld id="{1C707804-3116-4092-82D3-B07141036C47}" type="slidenum">
              <a:rPr lang="ja-JP" altLang="en-US"/>
              <a:pPr>
                <a:defRPr/>
              </a:pPr>
              <a:t>‹#›</a:t>
            </a:fld>
            <a:endParaRPr lang="en-US" altLang="ja-JP"/>
          </a:p>
        </p:txBody>
      </p:sp>
    </p:spTree>
    <p:extLst>
      <p:ext uri="{BB962C8B-B14F-4D97-AF65-F5344CB8AC3E}">
        <p14:creationId xmlns:p14="http://schemas.microsoft.com/office/powerpoint/2010/main" val="3490665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2020/6/3</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2</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56BBFEF-1599-4C32-846B-F40BB4DC87F9}" type="slidenum">
              <a:rPr lang="ja-JP" altLang="en-US"/>
              <a:pPr>
                <a:defRPr/>
              </a:pPr>
              <a:t>‹#›</a:t>
            </a:fld>
            <a:endParaRPr lang="en-US" altLang="ja-JP"/>
          </a:p>
        </p:txBody>
      </p:sp>
    </p:spTree>
    <p:extLst>
      <p:ext uri="{BB962C8B-B14F-4D97-AF65-F5344CB8AC3E}">
        <p14:creationId xmlns:p14="http://schemas.microsoft.com/office/powerpoint/2010/main" val="3763848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39000" y="676275"/>
            <a:ext cx="2159000" cy="60975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62000" y="676275"/>
            <a:ext cx="6324600" cy="60975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2020/6/3</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2</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DD57BD5-E0BC-4719-8A3B-7A9DB529359B}" type="slidenum">
              <a:rPr lang="ja-JP" altLang="en-US"/>
              <a:pPr>
                <a:defRPr/>
              </a:pPr>
              <a:t>‹#›</a:t>
            </a:fld>
            <a:endParaRPr lang="en-US" altLang="ja-JP"/>
          </a:p>
        </p:txBody>
      </p:sp>
    </p:spTree>
    <p:extLst>
      <p:ext uri="{BB962C8B-B14F-4D97-AF65-F5344CB8AC3E}">
        <p14:creationId xmlns:p14="http://schemas.microsoft.com/office/powerpoint/2010/main" val="23248376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2020/6/3</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2</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F216167-A41D-4239-B445-67511D06E37F}" type="slidenum">
              <a:rPr lang="ja-JP" altLang="en-US"/>
              <a:pPr>
                <a:defRPr/>
              </a:pPr>
              <a:t>‹#›</a:t>
            </a:fld>
            <a:endParaRPr lang="ja-JP" altLang="en-US"/>
          </a:p>
        </p:txBody>
      </p:sp>
    </p:spTree>
    <p:extLst>
      <p:ext uri="{BB962C8B-B14F-4D97-AF65-F5344CB8AC3E}">
        <p14:creationId xmlns:p14="http://schemas.microsoft.com/office/powerpoint/2010/main" val="15489338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2020/6/3</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2</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12AC245-BD95-4C4D-BC1B-3F906D1E700B}" type="slidenum">
              <a:rPr lang="ja-JP" altLang="en-US"/>
              <a:pPr>
                <a:defRPr/>
              </a:pPr>
              <a:t>‹#›</a:t>
            </a:fld>
            <a:endParaRPr lang="ja-JP" altLang="en-US"/>
          </a:p>
        </p:txBody>
      </p:sp>
    </p:spTree>
    <p:extLst>
      <p:ext uri="{BB962C8B-B14F-4D97-AF65-F5344CB8AC3E}">
        <p14:creationId xmlns:p14="http://schemas.microsoft.com/office/powerpoint/2010/main" val="26736718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2020/6/3</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2</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497111A-3A21-4116-B6D5-16A94548FAEC}" type="slidenum">
              <a:rPr lang="ja-JP" altLang="en-US"/>
              <a:pPr>
                <a:defRPr/>
              </a:pPr>
              <a:t>‹#›</a:t>
            </a:fld>
            <a:endParaRPr lang="ja-JP" altLang="en-US"/>
          </a:p>
        </p:txBody>
      </p:sp>
    </p:spTree>
    <p:extLst>
      <p:ext uri="{BB962C8B-B14F-4D97-AF65-F5344CB8AC3E}">
        <p14:creationId xmlns:p14="http://schemas.microsoft.com/office/powerpoint/2010/main" val="1956565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80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2020/6/3</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2</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3D1D9A7-1418-4099-ADD8-D7D44039420E}" type="slidenum">
              <a:rPr lang="ja-JP" altLang="en-US"/>
              <a:pPr>
                <a:defRPr/>
              </a:pPr>
              <a:t>‹#›</a:t>
            </a:fld>
            <a:endParaRPr lang="ja-JP" altLang="en-US"/>
          </a:p>
        </p:txBody>
      </p:sp>
    </p:spTree>
    <p:extLst>
      <p:ext uri="{BB962C8B-B14F-4D97-AF65-F5344CB8AC3E}">
        <p14:creationId xmlns:p14="http://schemas.microsoft.com/office/powerpoint/2010/main" val="4220616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smtClean="0"/>
              <a:t>2020/6/3</a:t>
            </a: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2</a:t>
            </a: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1948F78D-A8EA-4164-AB6B-C2D5217E32FE}" type="slidenum">
              <a:rPr lang="ja-JP" altLang="en-US"/>
              <a:pPr>
                <a:defRPr/>
              </a:pPr>
              <a:t>‹#›</a:t>
            </a:fld>
            <a:endParaRPr lang="ja-JP" altLang="en-US"/>
          </a:p>
        </p:txBody>
      </p:sp>
    </p:spTree>
    <p:extLst>
      <p:ext uri="{BB962C8B-B14F-4D97-AF65-F5344CB8AC3E}">
        <p14:creationId xmlns:p14="http://schemas.microsoft.com/office/powerpoint/2010/main" val="12930580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t>2020/6/3</a:t>
            </a: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2</a:t>
            </a: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E7AC06EC-13F3-4324-9CE6-4ECCFA167735}" type="slidenum">
              <a:rPr lang="ja-JP" altLang="en-US"/>
              <a:pPr>
                <a:defRPr/>
              </a:pPr>
              <a:t>‹#›</a:t>
            </a:fld>
            <a:endParaRPr lang="ja-JP" altLang="en-US"/>
          </a:p>
        </p:txBody>
      </p:sp>
    </p:spTree>
    <p:extLst>
      <p:ext uri="{BB962C8B-B14F-4D97-AF65-F5344CB8AC3E}">
        <p14:creationId xmlns:p14="http://schemas.microsoft.com/office/powerpoint/2010/main" val="175263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smtClean="0"/>
              <a:t>2020/6/3</a:t>
            </a: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2</a:t>
            </a: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DFA58FA5-2813-4389-9F11-C3551FAF4356}" type="slidenum">
              <a:rPr lang="ja-JP" altLang="en-US"/>
              <a:pPr>
                <a:defRPr/>
              </a:pPr>
              <a:t>‹#›</a:t>
            </a:fld>
            <a:endParaRPr lang="ja-JP" altLang="en-US"/>
          </a:p>
        </p:txBody>
      </p:sp>
    </p:spTree>
    <p:extLst>
      <p:ext uri="{BB962C8B-B14F-4D97-AF65-F5344CB8AC3E}">
        <p14:creationId xmlns:p14="http://schemas.microsoft.com/office/powerpoint/2010/main" val="32060189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2020/6/3</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2</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7A2B2533-7602-4CE8-B7F6-6EA369AECF11}" type="slidenum">
              <a:rPr lang="ja-JP" altLang="en-US"/>
              <a:pPr>
                <a:defRPr/>
              </a:pPr>
              <a:t>‹#›</a:t>
            </a:fld>
            <a:endParaRPr lang="ja-JP" altLang="en-US"/>
          </a:p>
        </p:txBody>
      </p:sp>
    </p:spTree>
    <p:extLst>
      <p:ext uri="{BB962C8B-B14F-4D97-AF65-F5344CB8AC3E}">
        <p14:creationId xmlns:p14="http://schemas.microsoft.com/office/powerpoint/2010/main" val="3704801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2282" y="380976"/>
            <a:ext cx="8636000" cy="1271588"/>
          </a:xfrm>
        </p:spPr>
        <p:txBody>
          <a:bodyPr/>
          <a:lstStyle>
            <a:lvl1pPr>
              <a:defRPr sz="4400" baseline="0">
                <a:latin typeface="ＭＳ Ｐゴシック" pitchFamily="50" charset="-128"/>
                <a:ea typeface="ＭＳ Ｐゴシック"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650844" y="1738298"/>
            <a:ext cx="8636000" cy="5072098"/>
          </a:xfrm>
        </p:spPr>
        <p:txBody>
          <a:bodyPr/>
          <a:lstStyle>
            <a:lvl1pPr>
              <a:buClr>
                <a:schemeClr val="tx1">
                  <a:lumMod val="75000"/>
                  <a:lumOff val="25000"/>
                </a:schemeClr>
              </a:buClr>
              <a:buSzPct val="70000"/>
              <a:buFont typeface="Wingdings" pitchFamily="2" charset="2"/>
              <a:buChar char="p"/>
              <a:defRPr baseline="0">
                <a:ea typeface="ＭＳ ゴシック" pitchFamily="49" charset="-128"/>
              </a:defRPr>
            </a:lvl1pPr>
            <a:lvl2pPr>
              <a:buClr>
                <a:schemeClr val="tx1">
                  <a:lumMod val="85000"/>
                  <a:lumOff val="15000"/>
                </a:schemeClr>
              </a:buClr>
              <a:buSzPct val="90000"/>
              <a:buFont typeface="Wingdings" pitchFamily="2" charset="2"/>
              <a:buChar char="l"/>
              <a:defRPr/>
            </a:lvl2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2020/6/3</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2</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99DFB20-78B3-43B1-B679-B558C593300F}" type="slidenum">
              <a:rPr lang="ja-JP" altLang="en-US"/>
              <a:pPr>
                <a:defRPr/>
              </a:pPr>
              <a:t>‹#›</a:t>
            </a:fld>
            <a:endParaRPr lang="en-US" altLang="ja-JP"/>
          </a:p>
        </p:txBody>
      </p:sp>
    </p:spTree>
    <p:extLst>
      <p:ext uri="{BB962C8B-B14F-4D97-AF65-F5344CB8AC3E}">
        <p14:creationId xmlns:p14="http://schemas.microsoft.com/office/powerpoint/2010/main" val="1002871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2020/6/3</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2</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5F4AEF69-AD2C-46DF-BB29-E2E6465F1523}" type="slidenum">
              <a:rPr lang="ja-JP" altLang="en-US"/>
              <a:pPr>
                <a:defRPr/>
              </a:pPr>
              <a:t>‹#›</a:t>
            </a:fld>
            <a:endParaRPr lang="ja-JP" altLang="en-US"/>
          </a:p>
        </p:txBody>
      </p:sp>
    </p:spTree>
    <p:extLst>
      <p:ext uri="{BB962C8B-B14F-4D97-AF65-F5344CB8AC3E}">
        <p14:creationId xmlns:p14="http://schemas.microsoft.com/office/powerpoint/2010/main" val="10580442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2020/6/3</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2</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BD432E0-27D8-4A69-8B17-66A100ADB89E}" type="slidenum">
              <a:rPr lang="ja-JP" altLang="en-US"/>
              <a:pPr>
                <a:defRPr/>
              </a:pPr>
              <a:t>‹#›</a:t>
            </a:fld>
            <a:endParaRPr lang="ja-JP" altLang="en-US"/>
          </a:p>
        </p:txBody>
      </p:sp>
    </p:spTree>
    <p:extLst>
      <p:ext uri="{BB962C8B-B14F-4D97-AF65-F5344CB8AC3E}">
        <p14:creationId xmlns:p14="http://schemas.microsoft.com/office/powerpoint/2010/main" val="23733114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304800"/>
            <a:ext cx="2286000" cy="6502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304800"/>
            <a:ext cx="6705600" cy="6502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2020/6/3</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2</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01E99B6-A4C3-4D0A-B123-7079DBC61810}" type="slidenum">
              <a:rPr lang="ja-JP" altLang="en-US"/>
              <a:pPr>
                <a:defRPr/>
              </a:pPr>
              <a:t>‹#›</a:t>
            </a:fld>
            <a:endParaRPr lang="ja-JP" altLang="en-US"/>
          </a:p>
        </p:txBody>
      </p:sp>
    </p:spTree>
    <p:extLst>
      <p:ext uri="{BB962C8B-B14F-4D97-AF65-F5344CB8AC3E}">
        <p14:creationId xmlns:p14="http://schemas.microsoft.com/office/powerpoint/2010/main" val="3988591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2020/6/3</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2</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AEBE8B6-F08B-4945-AD04-011528E9B8A0}" type="slidenum">
              <a:rPr lang="ja-JP" altLang="en-US"/>
              <a:pPr>
                <a:defRPr/>
              </a:pPr>
              <a:t>‹#›</a:t>
            </a:fld>
            <a:endParaRPr lang="en-US" altLang="ja-JP"/>
          </a:p>
        </p:txBody>
      </p:sp>
    </p:spTree>
    <p:extLst>
      <p:ext uri="{BB962C8B-B14F-4D97-AF65-F5344CB8AC3E}">
        <p14:creationId xmlns:p14="http://schemas.microsoft.com/office/powerpoint/2010/main" val="521248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2020/6/3</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2</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012668F-6AA3-4B86-96A1-1AAE224C8E3B}" type="slidenum">
              <a:rPr lang="ja-JP" altLang="en-US"/>
              <a:pPr>
                <a:defRPr/>
              </a:pPr>
              <a:t>‹#›</a:t>
            </a:fld>
            <a:endParaRPr lang="en-US" altLang="ja-JP"/>
          </a:p>
        </p:txBody>
      </p:sp>
    </p:spTree>
    <p:extLst>
      <p:ext uri="{BB962C8B-B14F-4D97-AF65-F5344CB8AC3E}">
        <p14:creationId xmlns:p14="http://schemas.microsoft.com/office/powerpoint/2010/main" val="2785802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2020/6/3</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2</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0D15D466-27BC-4704-B63D-9CADCE83C960}" type="slidenum">
              <a:rPr lang="ja-JP" altLang="en-US"/>
              <a:pPr>
                <a:defRPr/>
              </a:pPr>
              <a:t>‹#›</a:t>
            </a:fld>
            <a:endParaRPr lang="en-US" altLang="ja-JP"/>
          </a:p>
        </p:txBody>
      </p:sp>
    </p:spTree>
    <p:extLst>
      <p:ext uri="{BB962C8B-B14F-4D97-AF65-F5344CB8AC3E}">
        <p14:creationId xmlns:p14="http://schemas.microsoft.com/office/powerpoint/2010/main" val="792679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2020/6/3</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2</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775ADE9-E69B-4D43-BEFD-261E38766BD3}" type="slidenum">
              <a:rPr lang="ja-JP" altLang="en-US"/>
              <a:pPr>
                <a:defRPr/>
              </a:pPr>
              <a:t>‹#›</a:t>
            </a:fld>
            <a:endParaRPr lang="en-US" altLang="ja-JP"/>
          </a:p>
        </p:txBody>
      </p:sp>
    </p:spTree>
    <p:extLst>
      <p:ext uri="{BB962C8B-B14F-4D97-AF65-F5344CB8AC3E}">
        <p14:creationId xmlns:p14="http://schemas.microsoft.com/office/powerpoint/2010/main" val="403778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2020/6/3</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2</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48463157-9F07-4166-ADD7-2BEBE8CE353A}" type="slidenum">
              <a:rPr lang="ja-JP" altLang="en-US"/>
              <a:pPr>
                <a:defRPr/>
              </a:pPr>
              <a:t>‹#›</a:t>
            </a:fld>
            <a:endParaRPr lang="en-US" altLang="ja-JP"/>
          </a:p>
        </p:txBody>
      </p:sp>
    </p:spTree>
    <p:extLst>
      <p:ext uri="{BB962C8B-B14F-4D97-AF65-F5344CB8AC3E}">
        <p14:creationId xmlns:p14="http://schemas.microsoft.com/office/powerpoint/2010/main" val="3496131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2020/6/3</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2</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C0A481C-C5CD-4A05-A165-14D90DD8E71F}" type="slidenum">
              <a:rPr lang="ja-JP" altLang="en-US"/>
              <a:pPr>
                <a:defRPr/>
              </a:pPr>
              <a:t>‹#›</a:t>
            </a:fld>
            <a:endParaRPr lang="en-US" altLang="ja-JP"/>
          </a:p>
        </p:txBody>
      </p:sp>
    </p:spTree>
    <p:extLst>
      <p:ext uri="{BB962C8B-B14F-4D97-AF65-F5344CB8AC3E}">
        <p14:creationId xmlns:p14="http://schemas.microsoft.com/office/powerpoint/2010/main" val="3780244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2020/6/3</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2</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B066AA0-BEE6-4D7E-B2A7-D1CBE1561CF0}" type="slidenum">
              <a:rPr lang="ja-JP" altLang="en-US"/>
              <a:pPr>
                <a:defRPr/>
              </a:pPr>
              <a:t>‹#›</a:t>
            </a:fld>
            <a:endParaRPr lang="en-US" altLang="ja-JP"/>
          </a:p>
        </p:txBody>
      </p:sp>
    </p:spTree>
    <p:extLst>
      <p:ext uri="{BB962C8B-B14F-4D97-AF65-F5344CB8AC3E}">
        <p14:creationId xmlns:p14="http://schemas.microsoft.com/office/powerpoint/2010/main" val="1393969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ea typeface="ＭＳ Ｐゴシック" pitchFamily="50" charset="-128"/>
              </a:defRPr>
            </a:lvl1pPr>
          </a:lstStyle>
          <a:p>
            <a:pPr>
              <a:defRPr/>
            </a:pPr>
            <a:r>
              <a:rPr lang="en-US" altLang="ja-JP" smtClean="0"/>
              <a:t>2020/6/3</a:t>
            </a:r>
            <a:endParaRPr lang="en-US" altLang="ja-JP"/>
          </a:p>
        </p:txBody>
      </p:sp>
      <p:sp>
        <p:nvSpPr>
          <p:cNvPr id="1029" name="Rectangle 5"/>
          <p:cNvSpPr>
            <a:spLocks noGrp="1" noChangeArrowheads="1"/>
          </p:cNvSpPr>
          <p:nvPr>
            <p:ph type="ftr" sz="quarter" idx="3"/>
          </p:nvPr>
        </p:nvSpPr>
        <p:spPr bwMode="auto">
          <a:xfrm>
            <a:off x="2271713" y="6942138"/>
            <a:ext cx="521017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ea typeface="ＭＳ Ｐゴシック" pitchFamily="50" charset="-128"/>
              </a:defRPr>
            </a:lvl1pPr>
          </a:lstStyle>
          <a:p>
            <a:pPr>
              <a:defRPr/>
            </a:pPr>
            <a:r>
              <a:rPr lang="ja-JP" altLang="en-US" smtClean="0"/>
              <a:t>医療経済学</a:t>
            </a:r>
            <a:r>
              <a:rPr lang="en-US" altLang="ja-JP" smtClean="0"/>
              <a:t>A 2</a:t>
            </a:r>
            <a:endParaRPr lang="en-US" altLang="ja-JP"/>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D631046-382B-4C00-9B13-F64445EAE10A}"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651" r:id="rId1"/>
    <p:sldLayoutId id="2147484630" r:id="rId2"/>
    <p:sldLayoutId id="2147484631" r:id="rId3"/>
    <p:sldLayoutId id="2147484632" r:id="rId4"/>
    <p:sldLayoutId id="2147484633" r:id="rId5"/>
    <p:sldLayoutId id="2147484634" r:id="rId6"/>
    <p:sldLayoutId id="2147484635" r:id="rId7"/>
    <p:sldLayoutId id="2147484636" r:id="rId8"/>
    <p:sldLayoutId id="2147484637" r:id="rId9"/>
    <p:sldLayoutId id="2147484638" r:id="rId10"/>
    <p:sldLayoutId id="2147484639"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Font typeface="Times New Roman"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508000" y="304800"/>
            <a:ext cx="9144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508000" y="17780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08000" y="7062788"/>
            <a:ext cx="2370138" cy="404812"/>
          </a:xfrm>
          <a:prstGeom prst="rect">
            <a:avLst/>
          </a:prstGeom>
        </p:spPr>
        <p:txBody>
          <a:bodyPr vert="horz" lIns="91440" tIns="45720" rIns="91440" bIns="45720" rtlCol="0" anchor="ctr"/>
          <a:lstStyle>
            <a:lvl1pPr algn="l" eaLnBrk="1" hangingPunct="1">
              <a:defRPr kumimoji="1" sz="1200" smtClean="0">
                <a:solidFill>
                  <a:schemeClr val="tx1">
                    <a:tint val="75000"/>
                  </a:schemeClr>
                </a:solidFill>
              </a:defRPr>
            </a:lvl1pPr>
          </a:lstStyle>
          <a:p>
            <a:pPr>
              <a:defRPr/>
            </a:pPr>
            <a:r>
              <a:rPr lang="en-US" altLang="ja-JP" smtClean="0"/>
              <a:t>2020/6/3</a:t>
            </a:r>
            <a:endParaRPr lang="ja-JP" altLang="en-US"/>
          </a:p>
        </p:txBody>
      </p:sp>
      <p:sp>
        <p:nvSpPr>
          <p:cNvPr id="5" name="フッター プレースホルダ 4"/>
          <p:cNvSpPr>
            <a:spLocks noGrp="1"/>
          </p:cNvSpPr>
          <p:nvPr>
            <p:ph type="ftr" sz="quarter" idx="3"/>
          </p:nvPr>
        </p:nvSpPr>
        <p:spPr>
          <a:xfrm>
            <a:off x="3471863" y="7062788"/>
            <a:ext cx="3216275" cy="404812"/>
          </a:xfrm>
          <a:prstGeom prst="rect">
            <a:avLst/>
          </a:prstGeom>
        </p:spPr>
        <p:txBody>
          <a:bodyPr vert="horz" lIns="91440" tIns="45720" rIns="91440" bIns="45720" rtlCol="0" anchor="ctr"/>
          <a:lstStyle>
            <a:lvl1pPr algn="ctr" eaLnBrk="1" hangingPunct="1">
              <a:defRPr kumimoji="1" sz="1200" smtClean="0">
                <a:solidFill>
                  <a:schemeClr val="tx1">
                    <a:tint val="75000"/>
                  </a:schemeClr>
                </a:solidFill>
              </a:defRPr>
            </a:lvl1pPr>
          </a:lstStyle>
          <a:p>
            <a:pPr>
              <a:defRPr/>
            </a:pPr>
            <a:r>
              <a:rPr lang="ja-JP" altLang="en-US" smtClean="0"/>
              <a:t>医療経済学</a:t>
            </a:r>
            <a:r>
              <a:rPr lang="en-US" altLang="ja-JP" smtClean="0"/>
              <a:t>A 2</a:t>
            </a:r>
            <a:endParaRPr lang="ja-JP" altLang="en-US"/>
          </a:p>
        </p:txBody>
      </p:sp>
      <p:sp>
        <p:nvSpPr>
          <p:cNvPr id="6" name="スライド番号プレースホルダ 5"/>
          <p:cNvSpPr>
            <a:spLocks noGrp="1"/>
          </p:cNvSpPr>
          <p:nvPr>
            <p:ph type="sldNum" sz="quarter" idx="4"/>
          </p:nvPr>
        </p:nvSpPr>
        <p:spPr>
          <a:xfrm>
            <a:off x="7281863" y="7062788"/>
            <a:ext cx="2370137" cy="404812"/>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200">
                <a:solidFill>
                  <a:srgbClr val="898989"/>
                </a:solidFill>
              </a:defRPr>
            </a:lvl1pPr>
          </a:lstStyle>
          <a:p>
            <a:pPr>
              <a:defRPr/>
            </a:pPr>
            <a:fld id="{0467573E-F7DD-4EB8-8C82-39C8E66769A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640" r:id="rId1"/>
    <p:sldLayoutId id="2147484641" r:id="rId2"/>
    <p:sldLayoutId id="2147484642" r:id="rId3"/>
    <p:sldLayoutId id="2147484643" r:id="rId4"/>
    <p:sldLayoutId id="2147484644" r:id="rId5"/>
    <p:sldLayoutId id="2147484645" r:id="rId6"/>
    <p:sldLayoutId id="2147484646" r:id="rId7"/>
    <p:sldLayoutId id="2147484647" r:id="rId8"/>
    <p:sldLayoutId id="2147484648" r:id="rId9"/>
    <p:sldLayoutId id="2147484649" r:id="rId10"/>
    <p:sldLayoutId id="2147484650" r:id="rId11"/>
  </p:sldLayoutIdLst>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0413" y="1625600"/>
            <a:ext cx="8397875" cy="2327275"/>
          </a:xfrm>
        </p:spPr>
        <p:txBody>
          <a:bodyPr/>
          <a:lstStyle/>
          <a:p>
            <a:pPr algn="ctr"/>
            <a:r>
              <a:rPr lang="ja-JP" altLang="en-US" smtClean="0"/>
              <a:t>医療経済学</a:t>
            </a:r>
            <a:r>
              <a:rPr lang="en-US" altLang="ja-JP" smtClean="0"/>
              <a:t>A</a:t>
            </a:r>
            <a:br>
              <a:rPr lang="en-US" altLang="ja-JP" smtClean="0"/>
            </a:br>
            <a:r>
              <a:rPr lang="en-US" altLang="ja-JP" smtClean="0"/>
              <a:t/>
            </a:r>
            <a:br>
              <a:rPr lang="en-US" altLang="ja-JP" smtClean="0"/>
            </a:br>
            <a:r>
              <a:rPr lang="en-US" altLang="ja-JP" sz="3200" smtClean="0"/>
              <a:t>(2) </a:t>
            </a:r>
            <a:r>
              <a:rPr lang="ja-JP" altLang="en-US" sz="3200" smtClean="0"/>
              <a:t>医療サービス</a:t>
            </a:r>
            <a:r>
              <a:rPr lang="ja-JP" altLang="en-US" sz="3200"/>
              <a:t>の</a:t>
            </a:r>
            <a:r>
              <a:rPr lang="ja-JP" altLang="en-US" sz="3200" smtClean="0"/>
              <a:t>特徴</a:t>
            </a:r>
            <a:endParaRPr lang="en-US" altLang="ja-JP" smtClean="0"/>
          </a:p>
        </p:txBody>
      </p:sp>
      <p:sp>
        <p:nvSpPr>
          <p:cNvPr id="6147" name="Rectangle 3"/>
          <p:cNvSpPr>
            <a:spLocks noGrp="1" noChangeArrowheads="1"/>
          </p:cNvSpPr>
          <p:nvPr>
            <p:ph type="subTitle" idx="1"/>
          </p:nvPr>
        </p:nvSpPr>
        <p:spPr>
          <a:xfrm>
            <a:off x="1524000" y="4318000"/>
            <a:ext cx="7112000" cy="2773363"/>
          </a:xfrm>
        </p:spPr>
        <p:txBody>
          <a:bodyPr/>
          <a:lstStyle/>
          <a:p>
            <a:pPr>
              <a:lnSpc>
                <a:spcPct val="90000"/>
              </a:lnSpc>
            </a:pPr>
            <a:endParaRPr lang="ja-JP" altLang="en-US" sz="3100" smtClean="0"/>
          </a:p>
          <a:p>
            <a:pPr>
              <a:lnSpc>
                <a:spcPct val="90000"/>
              </a:lnSpc>
            </a:pPr>
            <a:r>
              <a:rPr lang="ja-JP" altLang="en-US" sz="3100" smtClean="0"/>
              <a:t>丹野忠晋</a:t>
            </a:r>
          </a:p>
          <a:p>
            <a:pPr>
              <a:lnSpc>
                <a:spcPct val="90000"/>
              </a:lnSpc>
            </a:pPr>
            <a:r>
              <a:rPr lang="ja-JP" altLang="en-US" sz="3100" smtClean="0"/>
              <a:t>拓殖大学政経学部</a:t>
            </a:r>
          </a:p>
          <a:p>
            <a:pPr>
              <a:lnSpc>
                <a:spcPct val="90000"/>
              </a:lnSpc>
            </a:pPr>
            <a:r>
              <a:rPr lang="en-US" altLang="ja-JP" sz="3100" smtClean="0"/>
              <a:t>2020</a:t>
            </a:r>
            <a:r>
              <a:rPr lang="ja-JP" altLang="en-US" sz="3100" smtClean="0"/>
              <a:t>年</a:t>
            </a:r>
            <a:r>
              <a:rPr lang="en-US" altLang="ja-JP" sz="3100"/>
              <a:t>6</a:t>
            </a:r>
            <a:r>
              <a:rPr lang="ja-JP" altLang="en-US" sz="3100" smtClean="0"/>
              <a:t>月</a:t>
            </a:r>
            <a:r>
              <a:rPr lang="en-US" altLang="ja-JP" sz="3100"/>
              <a:t>3</a:t>
            </a:r>
            <a:r>
              <a:rPr lang="ja-JP" altLang="en-US" sz="3100" smtClean="0"/>
              <a:t>日</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p:txBody>
          <a:bodyPr/>
          <a:lstStyle/>
          <a:p>
            <a:r>
              <a:rPr lang="ja-JP" altLang="en-US"/>
              <a:t>社会保障とは</a:t>
            </a:r>
          </a:p>
        </p:txBody>
      </p:sp>
      <p:sp>
        <p:nvSpPr>
          <p:cNvPr id="6147" name="コンテンツ プレースホルダ 2"/>
          <p:cNvSpPr>
            <a:spLocks noGrp="1"/>
          </p:cNvSpPr>
          <p:nvPr>
            <p:ph idx="1"/>
          </p:nvPr>
        </p:nvSpPr>
        <p:spPr/>
        <p:txBody>
          <a:bodyPr/>
          <a:lstStyle/>
          <a:p>
            <a:pPr eaLnBrk="1" hangingPunct="1"/>
            <a:r>
              <a:rPr lang="ja-JP" altLang="en-US" sz="4000" dirty="0">
                <a:latin typeface="ＭＳ Ｐゴシック" panose="020B0600070205080204" pitchFamily="50" charset="-128"/>
              </a:rPr>
              <a:t>社会保障とは</a:t>
            </a:r>
          </a:p>
          <a:p>
            <a:pPr lvl="1" eaLnBrk="1" hangingPunct="1"/>
            <a:r>
              <a:rPr lang="ja-JP" altLang="en-US" sz="3556" dirty="0">
                <a:latin typeface="ＭＳ Ｐゴシック" panose="020B0600070205080204" pitchFamily="50" charset="-128"/>
              </a:rPr>
              <a:t>人間が社会で生きていくときに</a:t>
            </a:r>
            <a:r>
              <a:rPr lang="en-US" altLang="ja-JP" sz="3556" dirty="0">
                <a:latin typeface="ＭＳ Ｐゴシック" panose="020B0600070205080204" pitchFamily="50" charset="-128"/>
              </a:rPr>
              <a:t/>
            </a:r>
            <a:br>
              <a:rPr lang="en-US" altLang="ja-JP" sz="3556" dirty="0">
                <a:latin typeface="ＭＳ Ｐゴシック" panose="020B0600070205080204" pitchFamily="50" charset="-128"/>
              </a:rPr>
            </a:br>
            <a:r>
              <a:rPr lang="ja-JP" altLang="en-US" sz="3556" dirty="0">
                <a:latin typeface="ＭＳ Ｐゴシック" panose="020B0600070205080204" pitchFamily="50" charset="-128"/>
              </a:rPr>
              <a:t>降りかかる</a:t>
            </a:r>
            <a:r>
              <a:rPr lang="ja-JP" altLang="en-US" sz="3556" dirty="0">
                <a:solidFill>
                  <a:srgbClr val="FF0000"/>
                </a:solidFill>
                <a:latin typeface="ＭＳ Ｐゴシック" panose="020B0600070205080204" pitchFamily="50" charset="-128"/>
              </a:rPr>
              <a:t>リスク（危険）</a:t>
            </a:r>
            <a:r>
              <a:rPr lang="ja-JP" altLang="en-US" sz="3556" dirty="0">
                <a:latin typeface="ＭＳ Ｐゴシック" panose="020B0600070205080204" pitchFamily="50" charset="-128"/>
              </a:rPr>
              <a:t>に対して，</a:t>
            </a:r>
            <a:r>
              <a:rPr lang="en-US" altLang="ja-JP" sz="3556" dirty="0">
                <a:latin typeface="ＭＳ Ｐゴシック" panose="020B0600070205080204" pitchFamily="50" charset="-128"/>
              </a:rPr>
              <a:t/>
            </a:r>
            <a:br>
              <a:rPr lang="en-US" altLang="ja-JP" sz="3556" dirty="0">
                <a:latin typeface="ＭＳ Ｐゴシック" panose="020B0600070205080204" pitchFamily="50" charset="-128"/>
              </a:rPr>
            </a:br>
            <a:r>
              <a:rPr lang="ja-JP" altLang="en-US" sz="3556" dirty="0">
                <a:latin typeface="ＭＳ Ｐゴシック" panose="020B0600070205080204" pitchFamily="50" charset="-128"/>
              </a:rPr>
              <a:t>社会全体として対応しようとするもの</a:t>
            </a:r>
          </a:p>
          <a:p>
            <a:pPr lvl="1" eaLnBrk="1" hangingPunct="1"/>
            <a:endParaRPr lang="ja-JP" altLang="en-US" sz="3556" dirty="0">
              <a:solidFill>
                <a:srgbClr val="FF0000"/>
              </a:solidFill>
              <a:latin typeface="ＭＳ Ｐゴシック" panose="020B0600070205080204" pitchFamily="50" charset="-128"/>
            </a:endParaRPr>
          </a:p>
          <a:p>
            <a:pPr lvl="1" eaLnBrk="1" hangingPunct="1"/>
            <a:r>
              <a:rPr lang="ja-JP" altLang="en-US" sz="3556" dirty="0">
                <a:solidFill>
                  <a:srgbClr val="FF0000"/>
                </a:solidFill>
                <a:latin typeface="ＭＳ Ｐゴシック" panose="020B0600070205080204" pitchFamily="50" charset="-128"/>
              </a:rPr>
              <a:t>セーフティーネット（安全網）</a:t>
            </a:r>
          </a:p>
          <a:p>
            <a:endParaRPr lang="ja-JP" altLang="en-US" dirty="0"/>
          </a:p>
        </p:txBody>
      </p:sp>
      <p:sp>
        <p:nvSpPr>
          <p:cNvPr id="2" name="スライド番号プレースホルダー 1"/>
          <p:cNvSpPr>
            <a:spLocks noGrp="1"/>
          </p:cNvSpPr>
          <p:nvPr>
            <p:ph type="sldNum" sz="quarter" idx="12"/>
          </p:nvPr>
        </p:nvSpPr>
        <p:spPr/>
        <p:txBody>
          <a:bodyPr/>
          <a:lstStyle/>
          <a:p>
            <a:fld id="{32E37905-CCC6-4CF8-A1A1-B402290EE3E8}" type="slidenum">
              <a:rPr kumimoji="1" lang="ja-JP" altLang="en-US" smtClean="0"/>
              <a:t>10</a:t>
            </a:fld>
            <a:endParaRPr kumimoji="1" lang="ja-JP" altLang="en-US"/>
          </a:p>
        </p:txBody>
      </p:sp>
      <p:sp>
        <p:nvSpPr>
          <p:cNvPr id="3" name="日付プレースホルダー 2"/>
          <p:cNvSpPr>
            <a:spLocks noGrp="1"/>
          </p:cNvSpPr>
          <p:nvPr>
            <p:ph type="dt" sz="half" idx="10"/>
          </p:nvPr>
        </p:nvSpPr>
        <p:spPr/>
        <p:txBody>
          <a:bodyPr/>
          <a:lstStyle/>
          <a:p>
            <a:pPr>
              <a:defRPr/>
            </a:pPr>
            <a:r>
              <a:rPr lang="en-US" altLang="ja-JP" smtClean="0"/>
              <a:t>2020/6/3</a:t>
            </a:r>
            <a:endParaRPr lang="en-US" altLang="ja-JP"/>
          </a:p>
        </p:txBody>
      </p:sp>
      <p:sp>
        <p:nvSpPr>
          <p:cNvPr id="4" name="フッター プレースホルダー 3"/>
          <p:cNvSpPr>
            <a:spLocks noGrp="1"/>
          </p:cNvSpPr>
          <p:nvPr>
            <p:ph type="ftr" sz="quarter" idx="11"/>
          </p:nvPr>
        </p:nvSpPr>
        <p:spPr/>
        <p:txBody>
          <a:bodyPr/>
          <a:lstStyle/>
          <a:p>
            <a:pPr>
              <a:defRPr/>
            </a:pPr>
            <a:r>
              <a:rPr lang="ja-JP" altLang="en-US" smtClean="0"/>
              <a:t>医療経済学</a:t>
            </a:r>
            <a:r>
              <a:rPr lang="en-US" altLang="ja-JP" smtClean="0"/>
              <a:t>A 2</a:t>
            </a:r>
            <a:endParaRPr lang="en-US" altLang="ja-JP"/>
          </a:p>
        </p:txBody>
      </p:sp>
    </p:spTree>
    <p:extLst>
      <p:ext uri="{BB962C8B-B14F-4D97-AF65-F5344CB8AC3E}">
        <p14:creationId xmlns:p14="http://schemas.microsoft.com/office/powerpoint/2010/main" val="22776422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p:txBody>
          <a:bodyPr/>
          <a:lstStyle/>
          <a:p>
            <a:r>
              <a:rPr lang="ja-JP" altLang="en-US">
                <a:latin typeface="ＭＳ Ｐゴシック" panose="020B0600070205080204" pitchFamily="50" charset="-128"/>
              </a:rPr>
              <a:t>社会保障の分類</a:t>
            </a:r>
            <a:endParaRPr lang="ja-JP" altLang="en-US"/>
          </a:p>
        </p:txBody>
      </p:sp>
      <p:sp>
        <p:nvSpPr>
          <p:cNvPr id="7171" name="コンテンツ プレースホルダ 2"/>
          <p:cNvSpPr>
            <a:spLocks noGrp="1"/>
          </p:cNvSpPr>
          <p:nvPr>
            <p:ph idx="1"/>
          </p:nvPr>
        </p:nvSpPr>
        <p:spPr/>
        <p:txBody>
          <a:bodyPr>
            <a:normAutofit/>
          </a:bodyPr>
          <a:lstStyle/>
          <a:p>
            <a:pPr lvl="1" eaLnBrk="1" hangingPunct="1"/>
            <a:r>
              <a:rPr lang="ja-JP" altLang="en-US" sz="3556" dirty="0">
                <a:solidFill>
                  <a:srgbClr val="FF0000"/>
                </a:solidFill>
                <a:latin typeface="ＭＳ Ｐゴシック" panose="020B0600070205080204" pitchFamily="50" charset="-128"/>
              </a:rPr>
              <a:t>公的扶助</a:t>
            </a:r>
            <a:r>
              <a:rPr lang="ja-JP" altLang="en-US" sz="3556" dirty="0">
                <a:latin typeface="ＭＳ Ｐゴシック" panose="020B0600070205080204" pitchFamily="50" charset="-128"/>
              </a:rPr>
              <a:t>	</a:t>
            </a:r>
          </a:p>
          <a:p>
            <a:pPr lvl="2" eaLnBrk="1" hangingPunct="1"/>
            <a:r>
              <a:rPr lang="ja-JP" altLang="en-US" sz="3111" dirty="0">
                <a:latin typeface="ＭＳ Ｐゴシック" panose="020B0600070205080204" pitchFamily="50" charset="-128"/>
              </a:rPr>
              <a:t>税でサービスやお金を支給（生活保護）</a:t>
            </a:r>
          </a:p>
          <a:p>
            <a:pPr lvl="1" eaLnBrk="1" hangingPunct="1"/>
            <a:r>
              <a:rPr lang="ja-JP" altLang="en-US" sz="3556" dirty="0">
                <a:solidFill>
                  <a:srgbClr val="FF0000"/>
                </a:solidFill>
                <a:latin typeface="ＭＳ Ｐゴシック" panose="020B0600070205080204" pitchFamily="50" charset="-128"/>
              </a:rPr>
              <a:t> 社会福祉制度</a:t>
            </a:r>
          </a:p>
          <a:p>
            <a:pPr lvl="2" eaLnBrk="1" hangingPunct="1"/>
            <a:r>
              <a:rPr lang="ja-JP" altLang="en-US" sz="3111" dirty="0">
                <a:latin typeface="ＭＳ Ｐゴシック" panose="020B0600070205080204" pitchFamily="50" charset="-128"/>
              </a:rPr>
              <a:t>児童福祉制度・障害者福祉</a:t>
            </a:r>
            <a:endParaRPr lang="ja-JP" altLang="en-US" sz="3111" dirty="0"/>
          </a:p>
          <a:p>
            <a:pPr lvl="1" eaLnBrk="1" hangingPunct="1"/>
            <a:r>
              <a:rPr lang="ja-JP" altLang="en-US" sz="3556" dirty="0">
                <a:solidFill>
                  <a:srgbClr val="FF0000"/>
                </a:solidFill>
                <a:latin typeface="ＭＳ Ｐゴシック" panose="020B0600070205080204" pitchFamily="50" charset="-128"/>
              </a:rPr>
              <a:t> 社会保険</a:t>
            </a:r>
          </a:p>
          <a:p>
            <a:pPr lvl="2" eaLnBrk="1" hangingPunct="1"/>
            <a:r>
              <a:rPr lang="ja-JP" altLang="en-US" sz="3111" dirty="0">
                <a:latin typeface="ＭＳ Ｐゴシック" panose="020B0600070205080204" pitchFamily="50" charset="-128"/>
              </a:rPr>
              <a:t>あらかじめお金を出し合って，病気になったり老齢になったりしたときに，サービスやお金をもらう仕組み</a:t>
            </a:r>
            <a:r>
              <a:rPr lang="en-US" altLang="ja-JP" sz="3111" dirty="0">
                <a:latin typeface="ＭＳ Ｐゴシック" panose="020B0600070205080204" pitchFamily="50" charset="-128"/>
              </a:rPr>
              <a:t/>
            </a:r>
            <a:br>
              <a:rPr lang="en-US" altLang="ja-JP" sz="3111" dirty="0">
                <a:latin typeface="ＭＳ Ｐゴシック" panose="020B0600070205080204" pitchFamily="50" charset="-128"/>
              </a:rPr>
            </a:br>
            <a:r>
              <a:rPr lang="ja-JP" altLang="en-US" sz="3111" dirty="0">
                <a:latin typeface="ＭＳ Ｐゴシック" panose="020B0600070205080204" pitchFamily="50" charset="-128"/>
              </a:rPr>
              <a:t>（医療保険・介護保険・年金保険）</a:t>
            </a:r>
          </a:p>
          <a:p>
            <a:endParaRPr lang="ja-JP" altLang="en-US" dirty="0"/>
          </a:p>
        </p:txBody>
      </p:sp>
      <p:sp>
        <p:nvSpPr>
          <p:cNvPr id="2" name="スライド番号プレースホルダー 1"/>
          <p:cNvSpPr>
            <a:spLocks noGrp="1"/>
          </p:cNvSpPr>
          <p:nvPr>
            <p:ph type="sldNum" sz="quarter" idx="12"/>
          </p:nvPr>
        </p:nvSpPr>
        <p:spPr/>
        <p:txBody>
          <a:bodyPr/>
          <a:lstStyle/>
          <a:p>
            <a:fld id="{32E37905-CCC6-4CF8-A1A1-B402290EE3E8}" type="slidenum">
              <a:rPr kumimoji="1" lang="ja-JP" altLang="en-US" smtClean="0"/>
              <a:t>11</a:t>
            </a:fld>
            <a:endParaRPr kumimoji="1" lang="ja-JP" altLang="en-US"/>
          </a:p>
        </p:txBody>
      </p:sp>
      <p:sp>
        <p:nvSpPr>
          <p:cNvPr id="3" name="日付プレースホルダー 2"/>
          <p:cNvSpPr>
            <a:spLocks noGrp="1"/>
          </p:cNvSpPr>
          <p:nvPr>
            <p:ph type="dt" sz="half" idx="10"/>
          </p:nvPr>
        </p:nvSpPr>
        <p:spPr/>
        <p:txBody>
          <a:bodyPr/>
          <a:lstStyle/>
          <a:p>
            <a:pPr>
              <a:defRPr/>
            </a:pPr>
            <a:r>
              <a:rPr lang="en-US" altLang="ja-JP" smtClean="0"/>
              <a:t>2020/6/3</a:t>
            </a:r>
            <a:endParaRPr lang="en-US" altLang="ja-JP"/>
          </a:p>
        </p:txBody>
      </p:sp>
      <p:sp>
        <p:nvSpPr>
          <p:cNvPr id="4" name="フッター プレースホルダー 3"/>
          <p:cNvSpPr>
            <a:spLocks noGrp="1"/>
          </p:cNvSpPr>
          <p:nvPr>
            <p:ph type="ftr" sz="quarter" idx="11"/>
          </p:nvPr>
        </p:nvSpPr>
        <p:spPr/>
        <p:txBody>
          <a:bodyPr/>
          <a:lstStyle/>
          <a:p>
            <a:pPr>
              <a:defRPr/>
            </a:pPr>
            <a:r>
              <a:rPr lang="ja-JP" altLang="en-US" smtClean="0"/>
              <a:t>医療経済学</a:t>
            </a:r>
            <a:r>
              <a:rPr lang="en-US" altLang="ja-JP" smtClean="0"/>
              <a:t>A 2</a:t>
            </a:r>
            <a:endParaRPr lang="en-US" altLang="ja-JP"/>
          </a:p>
        </p:txBody>
      </p:sp>
    </p:spTree>
    <p:extLst>
      <p:ext uri="{BB962C8B-B14F-4D97-AF65-F5344CB8AC3E}">
        <p14:creationId xmlns:p14="http://schemas.microsoft.com/office/powerpoint/2010/main" val="8800477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599723" y="529167"/>
            <a:ext cx="8879417" cy="5360459"/>
            <a:chOff x="341" y="935"/>
            <a:chExt cx="5034" cy="3039"/>
          </a:xfrm>
        </p:grpSpPr>
        <p:sp>
          <p:nvSpPr>
            <p:cNvPr id="8204" name="AutoShape 3"/>
            <p:cNvSpPr>
              <a:spLocks noChangeArrowheads="1"/>
            </p:cNvSpPr>
            <p:nvPr/>
          </p:nvSpPr>
          <p:spPr bwMode="auto">
            <a:xfrm>
              <a:off x="341" y="1117"/>
              <a:ext cx="5034" cy="2857"/>
            </a:xfrm>
            <a:prstGeom prst="roundRect">
              <a:avLst>
                <a:gd name="adj" fmla="val 16667"/>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000" b="1">
                  <a:solidFill>
                    <a:srgbClr val="FF0000"/>
                  </a:solidFill>
                  <a:latin typeface="Arial" panose="020B0604020202020204" pitchFamily="34" charset="0"/>
                  <a:ea typeface="ＭＳ Ｐゴシック" panose="020B0600070205080204" pitchFamily="50" charset="-128"/>
                </a:defRPr>
              </a:lvl1pPr>
              <a:lvl2pPr marL="742950" indent="-285750" eaLnBrk="0" hangingPunct="0">
                <a:defRPr kumimoji="1" sz="2000" b="1">
                  <a:solidFill>
                    <a:srgbClr val="FF0000"/>
                  </a:solidFill>
                  <a:latin typeface="Arial" panose="020B0604020202020204" pitchFamily="34" charset="0"/>
                  <a:ea typeface="ＭＳ Ｐゴシック" panose="020B0600070205080204" pitchFamily="50" charset="-128"/>
                </a:defRPr>
              </a:lvl2pPr>
              <a:lvl3pPr marL="1143000" indent="-228600" eaLnBrk="0" hangingPunct="0">
                <a:defRPr kumimoji="1" sz="2000" b="1">
                  <a:solidFill>
                    <a:srgbClr val="FF0000"/>
                  </a:solidFill>
                  <a:latin typeface="Arial" panose="020B0604020202020204" pitchFamily="34" charset="0"/>
                  <a:ea typeface="ＭＳ Ｐゴシック" panose="020B0600070205080204" pitchFamily="50" charset="-128"/>
                </a:defRPr>
              </a:lvl3pPr>
              <a:lvl4pPr marL="1600200" indent="-228600" eaLnBrk="0" hangingPunct="0">
                <a:defRPr kumimoji="1" sz="2000" b="1">
                  <a:solidFill>
                    <a:srgbClr val="FF0000"/>
                  </a:solidFill>
                  <a:latin typeface="Arial" panose="020B0604020202020204" pitchFamily="34" charset="0"/>
                  <a:ea typeface="ＭＳ Ｐゴシック" panose="020B0600070205080204" pitchFamily="50" charset="-128"/>
                </a:defRPr>
              </a:lvl4pPr>
              <a:lvl5pPr marL="2057400" indent="-228600" eaLnBrk="0" hangingPunct="0">
                <a:defRPr kumimoji="1" sz="2000" b="1">
                  <a:solidFill>
                    <a:srgbClr val="FF0000"/>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9pPr>
            </a:lstStyle>
            <a:p>
              <a:pPr eaLnBrk="1" hangingPunct="1"/>
              <a:endParaRPr lang="ja-JP" altLang="ja-JP" sz="2222"/>
            </a:p>
          </p:txBody>
        </p:sp>
        <p:sp>
          <p:nvSpPr>
            <p:cNvPr id="8205" name="AutoShape 4"/>
            <p:cNvSpPr>
              <a:spLocks noChangeArrowheads="1"/>
            </p:cNvSpPr>
            <p:nvPr/>
          </p:nvSpPr>
          <p:spPr bwMode="auto">
            <a:xfrm>
              <a:off x="657" y="935"/>
              <a:ext cx="907" cy="363"/>
            </a:xfrm>
            <a:prstGeom prst="roundRect">
              <a:avLst>
                <a:gd name="adj" fmla="val 16667"/>
              </a:avLst>
            </a:prstGeom>
            <a:solidFill>
              <a:schemeClr val="bg1"/>
            </a:solidFill>
            <a:ln w="9525" algn="ctr">
              <a:solidFill>
                <a:schemeClr val="tx1"/>
              </a:solidFill>
              <a:round/>
              <a:headEnd/>
              <a:tailEnd/>
            </a:ln>
          </p:spPr>
          <p:txBody>
            <a:bodyPr wrap="none" anchor="ctr"/>
            <a:lstStyle>
              <a:lvl1pPr eaLnBrk="0" hangingPunct="0">
                <a:defRPr kumimoji="1" sz="2000" b="1">
                  <a:solidFill>
                    <a:srgbClr val="FF0000"/>
                  </a:solidFill>
                  <a:latin typeface="Arial" panose="020B0604020202020204" pitchFamily="34" charset="0"/>
                  <a:ea typeface="ＭＳ Ｐゴシック" panose="020B0600070205080204" pitchFamily="50" charset="-128"/>
                </a:defRPr>
              </a:lvl1pPr>
              <a:lvl2pPr marL="742950" indent="-285750" eaLnBrk="0" hangingPunct="0">
                <a:defRPr kumimoji="1" sz="2000" b="1">
                  <a:solidFill>
                    <a:srgbClr val="FF0000"/>
                  </a:solidFill>
                  <a:latin typeface="Arial" panose="020B0604020202020204" pitchFamily="34" charset="0"/>
                  <a:ea typeface="ＭＳ Ｐゴシック" panose="020B0600070205080204" pitchFamily="50" charset="-128"/>
                </a:defRPr>
              </a:lvl2pPr>
              <a:lvl3pPr marL="1143000" indent="-228600" eaLnBrk="0" hangingPunct="0">
                <a:defRPr kumimoji="1" sz="2000" b="1">
                  <a:solidFill>
                    <a:srgbClr val="FF0000"/>
                  </a:solidFill>
                  <a:latin typeface="Arial" panose="020B0604020202020204" pitchFamily="34" charset="0"/>
                  <a:ea typeface="ＭＳ Ｐゴシック" panose="020B0600070205080204" pitchFamily="50" charset="-128"/>
                </a:defRPr>
              </a:lvl3pPr>
              <a:lvl4pPr marL="1600200" indent="-228600" eaLnBrk="0" hangingPunct="0">
                <a:defRPr kumimoji="1" sz="2000" b="1">
                  <a:solidFill>
                    <a:srgbClr val="FF0000"/>
                  </a:solidFill>
                  <a:latin typeface="Arial" panose="020B0604020202020204" pitchFamily="34" charset="0"/>
                  <a:ea typeface="ＭＳ Ｐゴシック" panose="020B0600070205080204" pitchFamily="50" charset="-128"/>
                </a:defRPr>
              </a:lvl4pPr>
              <a:lvl5pPr marL="2057400" indent="-228600" eaLnBrk="0" hangingPunct="0">
                <a:defRPr kumimoji="1" sz="2000" b="1">
                  <a:solidFill>
                    <a:srgbClr val="FF0000"/>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9pPr>
            </a:lstStyle>
            <a:p>
              <a:pPr eaLnBrk="1" hangingPunct="1"/>
              <a:r>
                <a:rPr lang="ja-JP" altLang="en-US" sz="3111"/>
                <a:t>生存権</a:t>
              </a:r>
            </a:p>
          </p:txBody>
        </p:sp>
      </p:grpSp>
      <p:grpSp>
        <p:nvGrpSpPr>
          <p:cNvPr id="3" name="Group 5"/>
          <p:cNvGrpSpPr>
            <a:grpSpLocks/>
          </p:cNvGrpSpPr>
          <p:nvPr/>
        </p:nvGrpSpPr>
        <p:grpSpPr bwMode="auto">
          <a:xfrm>
            <a:off x="841376" y="929570"/>
            <a:ext cx="8399639" cy="4720167"/>
            <a:chOff x="477" y="1162"/>
            <a:chExt cx="4762" cy="2676"/>
          </a:xfrm>
        </p:grpSpPr>
        <p:sp>
          <p:nvSpPr>
            <p:cNvPr id="8202" name="AutoShape 6"/>
            <p:cNvSpPr>
              <a:spLocks noChangeArrowheads="1"/>
            </p:cNvSpPr>
            <p:nvPr/>
          </p:nvSpPr>
          <p:spPr bwMode="auto">
            <a:xfrm>
              <a:off x="477" y="1344"/>
              <a:ext cx="4762" cy="2494"/>
            </a:xfrm>
            <a:prstGeom prst="roundRect">
              <a:avLst>
                <a:gd name="adj" fmla="val 16667"/>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000" b="1">
                  <a:solidFill>
                    <a:srgbClr val="FF0000"/>
                  </a:solidFill>
                  <a:latin typeface="Arial" panose="020B0604020202020204" pitchFamily="34" charset="0"/>
                  <a:ea typeface="ＭＳ Ｐゴシック" panose="020B0600070205080204" pitchFamily="50" charset="-128"/>
                </a:defRPr>
              </a:lvl1pPr>
              <a:lvl2pPr marL="742950" indent="-285750" eaLnBrk="0" hangingPunct="0">
                <a:defRPr kumimoji="1" sz="2000" b="1">
                  <a:solidFill>
                    <a:srgbClr val="FF0000"/>
                  </a:solidFill>
                  <a:latin typeface="Arial" panose="020B0604020202020204" pitchFamily="34" charset="0"/>
                  <a:ea typeface="ＭＳ Ｐゴシック" panose="020B0600070205080204" pitchFamily="50" charset="-128"/>
                </a:defRPr>
              </a:lvl2pPr>
              <a:lvl3pPr marL="1143000" indent="-228600" eaLnBrk="0" hangingPunct="0">
                <a:defRPr kumimoji="1" sz="2000" b="1">
                  <a:solidFill>
                    <a:srgbClr val="FF0000"/>
                  </a:solidFill>
                  <a:latin typeface="Arial" panose="020B0604020202020204" pitchFamily="34" charset="0"/>
                  <a:ea typeface="ＭＳ Ｐゴシック" panose="020B0600070205080204" pitchFamily="50" charset="-128"/>
                </a:defRPr>
              </a:lvl3pPr>
              <a:lvl4pPr marL="1600200" indent="-228600" eaLnBrk="0" hangingPunct="0">
                <a:defRPr kumimoji="1" sz="2000" b="1">
                  <a:solidFill>
                    <a:srgbClr val="FF0000"/>
                  </a:solidFill>
                  <a:latin typeface="Arial" panose="020B0604020202020204" pitchFamily="34" charset="0"/>
                  <a:ea typeface="ＭＳ Ｐゴシック" panose="020B0600070205080204" pitchFamily="50" charset="-128"/>
                </a:defRPr>
              </a:lvl4pPr>
              <a:lvl5pPr marL="2057400" indent="-228600" eaLnBrk="0" hangingPunct="0">
                <a:defRPr kumimoji="1" sz="2000" b="1">
                  <a:solidFill>
                    <a:srgbClr val="FF0000"/>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9pPr>
            </a:lstStyle>
            <a:p>
              <a:pPr eaLnBrk="1" hangingPunct="1"/>
              <a:endParaRPr lang="ja-JP" altLang="ja-JP" sz="2222"/>
            </a:p>
          </p:txBody>
        </p:sp>
        <p:sp>
          <p:nvSpPr>
            <p:cNvPr id="8203" name="AutoShape 7"/>
            <p:cNvSpPr>
              <a:spLocks noChangeArrowheads="1"/>
            </p:cNvSpPr>
            <p:nvPr/>
          </p:nvSpPr>
          <p:spPr bwMode="auto">
            <a:xfrm>
              <a:off x="1655" y="1162"/>
              <a:ext cx="1044" cy="363"/>
            </a:xfrm>
            <a:prstGeom prst="roundRect">
              <a:avLst>
                <a:gd name="adj" fmla="val 16667"/>
              </a:avLst>
            </a:prstGeom>
            <a:solidFill>
              <a:schemeClr val="bg1"/>
            </a:solidFill>
            <a:ln w="9525" algn="ctr">
              <a:solidFill>
                <a:srgbClr val="FF0000"/>
              </a:solidFill>
              <a:round/>
              <a:headEnd/>
              <a:tailEnd/>
            </a:ln>
          </p:spPr>
          <p:txBody>
            <a:bodyPr wrap="none" anchor="ctr"/>
            <a:lstStyle>
              <a:lvl1pPr eaLnBrk="0" hangingPunct="0">
                <a:defRPr kumimoji="1" sz="2000" b="1">
                  <a:solidFill>
                    <a:srgbClr val="FF0000"/>
                  </a:solidFill>
                  <a:latin typeface="Arial" panose="020B0604020202020204" pitchFamily="34" charset="0"/>
                  <a:ea typeface="ＭＳ Ｐゴシック" panose="020B0600070205080204" pitchFamily="50" charset="-128"/>
                </a:defRPr>
              </a:lvl1pPr>
              <a:lvl2pPr marL="742950" indent="-285750" eaLnBrk="0" hangingPunct="0">
                <a:defRPr kumimoji="1" sz="2000" b="1">
                  <a:solidFill>
                    <a:srgbClr val="FF0000"/>
                  </a:solidFill>
                  <a:latin typeface="Arial" panose="020B0604020202020204" pitchFamily="34" charset="0"/>
                  <a:ea typeface="ＭＳ Ｐゴシック" panose="020B0600070205080204" pitchFamily="50" charset="-128"/>
                </a:defRPr>
              </a:lvl2pPr>
              <a:lvl3pPr marL="1143000" indent="-228600" eaLnBrk="0" hangingPunct="0">
                <a:defRPr kumimoji="1" sz="2000" b="1">
                  <a:solidFill>
                    <a:srgbClr val="FF0000"/>
                  </a:solidFill>
                  <a:latin typeface="Arial" panose="020B0604020202020204" pitchFamily="34" charset="0"/>
                  <a:ea typeface="ＭＳ Ｐゴシック" panose="020B0600070205080204" pitchFamily="50" charset="-128"/>
                </a:defRPr>
              </a:lvl3pPr>
              <a:lvl4pPr marL="1600200" indent="-228600" eaLnBrk="0" hangingPunct="0">
                <a:defRPr kumimoji="1" sz="2000" b="1">
                  <a:solidFill>
                    <a:srgbClr val="FF0000"/>
                  </a:solidFill>
                  <a:latin typeface="Arial" panose="020B0604020202020204" pitchFamily="34" charset="0"/>
                  <a:ea typeface="ＭＳ Ｐゴシック" panose="020B0600070205080204" pitchFamily="50" charset="-128"/>
                </a:defRPr>
              </a:lvl4pPr>
              <a:lvl5pPr marL="2057400" indent="-228600" eaLnBrk="0" hangingPunct="0">
                <a:defRPr kumimoji="1" sz="2000" b="1">
                  <a:solidFill>
                    <a:srgbClr val="FF0000"/>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9pPr>
            </a:lstStyle>
            <a:p>
              <a:pPr eaLnBrk="1" hangingPunct="1"/>
              <a:r>
                <a:rPr lang="ja-JP" altLang="en-US" sz="3111"/>
                <a:t>社会保障</a:t>
              </a:r>
            </a:p>
          </p:txBody>
        </p:sp>
      </p:grpSp>
      <p:sp>
        <p:nvSpPr>
          <p:cNvPr id="18440" name="AutoShape 8"/>
          <p:cNvSpPr>
            <a:spLocks noChangeArrowheads="1"/>
          </p:cNvSpPr>
          <p:nvPr/>
        </p:nvSpPr>
        <p:spPr bwMode="auto">
          <a:xfrm>
            <a:off x="1079500" y="1651000"/>
            <a:ext cx="8001000" cy="719667"/>
          </a:xfrm>
          <a:prstGeom prst="roundRect">
            <a:avLst>
              <a:gd name="adj" fmla="val 16667"/>
            </a:avLst>
          </a:prstGeom>
          <a:noFill/>
          <a:ln w="19050" algn="ctr">
            <a:solidFill>
              <a:srgbClr val="3366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000" b="1">
                <a:solidFill>
                  <a:srgbClr val="FF0000"/>
                </a:solidFill>
                <a:latin typeface="Arial" panose="020B0604020202020204" pitchFamily="34" charset="0"/>
                <a:ea typeface="ＭＳ Ｐゴシック" panose="020B0600070205080204" pitchFamily="50" charset="-128"/>
              </a:defRPr>
            </a:lvl1pPr>
            <a:lvl2pPr marL="742950" indent="-285750" eaLnBrk="0" hangingPunct="0">
              <a:defRPr kumimoji="1" sz="2000" b="1">
                <a:solidFill>
                  <a:srgbClr val="FF0000"/>
                </a:solidFill>
                <a:latin typeface="Arial" panose="020B0604020202020204" pitchFamily="34" charset="0"/>
                <a:ea typeface="ＭＳ Ｐゴシック" panose="020B0600070205080204" pitchFamily="50" charset="-128"/>
              </a:defRPr>
            </a:lvl2pPr>
            <a:lvl3pPr marL="1143000" indent="-228600" eaLnBrk="0" hangingPunct="0">
              <a:defRPr kumimoji="1" sz="2000" b="1">
                <a:solidFill>
                  <a:srgbClr val="FF0000"/>
                </a:solidFill>
                <a:latin typeface="Arial" panose="020B0604020202020204" pitchFamily="34" charset="0"/>
                <a:ea typeface="ＭＳ Ｐゴシック" panose="020B0600070205080204" pitchFamily="50" charset="-128"/>
              </a:defRPr>
            </a:lvl3pPr>
            <a:lvl4pPr marL="1600200" indent="-228600" eaLnBrk="0" hangingPunct="0">
              <a:defRPr kumimoji="1" sz="2000" b="1">
                <a:solidFill>
                  <a:srgbClr val="FF0000"/>
                </a:solidFill>
                <a:latin typeface="Arial" panose="020B0604020202020204" pitchFamily="34" charset="0"/>
                <a:ea typeface="ＭＳ Ｐゴシック" panose="020B0600070205080204" pitchFamily="50" charset="-128"/>
              </a:defRPr>
            </a:lvl4pPr>
            <a:lvl5pPr marL="2057400" indent="-228600" eaLnBrk="0" hangingPunct="0">
              <a:defRPr kumimoji="1" sz="2000" b="1">
                <a:solidFill>
                  <a:srgbClr val="FF0000"/>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9pPr>
          </a:lstStyle>
          <a:p>
            <a:pPr eaLnBrk="1" hangingPunct="1"/>
            <a:r>
              <a:rPr lang="ja-JP" altLang="en-US" sz="2667"/>
              <a:t>公的扶助（生活保護）</a:t>
            </a:r>
          </a:p>
        </p:txBody>
      </p:sp>
      <p:sp>
        <p:nvSpPr>
          <p:cNvPr id="18441" name="AutoShape 9"/>
          <p:cNvSpPr>
            <a:spLocks noChangeArrowheads="1"/>
          </p:cNvSpPr>
          <p:nvPr/>
        </p:nvSpPr>
        <p:spPr bwMode="auto">
          <a:xfrm>
            <a:off x="1079500" y="2450042"/>
            <a:ext cx="8001000" cy="719667"/>
          </a:xfrm>
          <a:prstGeom prst="roundRect">
            <a:avLst>
              <a:gd name="adj" fmla="val 16667"/>
            </a:avLst>
          </a:prstGeom>
          <a:noFill/>
          <a:ln w="19050" algn="ctr">
            <a:solidFill>
              <a:srgbClr val="3366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000" b="1">
                <a:solidFill>
                  <a:srgbClr val="FF0000"/>
                </a:solidFill>
                <a:latin typeface="Arial" panose="020B0604020202020204" pitchFamily="34" charset="0"/>
                <a:ea typeface="ＭＳ Ｐゴシック" panose="020B0600070205080204" pitchFamily="50" charset="-128"/>
              </a:defRPr>
            </a:lvl1pPr>
            <a:lvl2pPr marL="742950" indent="-285750" eaLnBrk="0" hangingPunct="0">
              <a:defRPr kumimoji="1" sz="2000" b="1">
                <a:solidFill>
                  <a:srgbClr val="FF0000"/>
                </a:solidFill>
                <a:latin typeface="Arial" panose="020B0604020202020204" pitchFamily="34" charset="0"/>
                <a:ea typeface="ＭＳ Ｐゴシック" panose="020B0600070205080204" pitchFamily="50" charset="-128"/>
              </a:defRPr>
            </a:lvl2pPr>
            <a:lvl3pPr marL="1143000" indent="-228600" eaLnBrk="0" hangingPunct="0">
              <a:defRPr kumimoji="1" sz="2000" b="1">
                <a:solidFill>
                  <a:srgbClr val="FF0000"/>
                </a:solidFill>
                <a:latin typeface="Arial" panose="020B0604020202020204" pitchFamily="34" charset="0"/>
                <a:ea typeface="ＭＳ Ｐゴシック" panose="020B0600070205080204" pitchFamily="50" charset="-128"/>
              </a:defRPr>
            </a:lvl3pPr>
            <a:lvl4pPr marL="1600200" indent="-228600" eaLnBrk="0" hangingPunct="0">
              <a:defRPr kumimoji="1" sz="2000" b="1">
                <a:solidFill>
                  <a:srgbClr val="FF0000"/>
                </a:solidFill>
                <a:latin typeface="Arial" panose="020B0604020202020204" pitchFamily="34" charset="0"/>
                <a:ea typeface="ＭＳ Ｐゴシック" panose="020B0600070205080204" pitchFamily="50" charset="-128"/>
              </a:defRPr>
            </a:lvl4pPr>
            <a:lvl5pPr marL="2057400" indent="-228600" eaLnBrk="0" hangingPunct="0">
              <a:defRPr kumimoji="1" sz="2000" b="1">
                <a:solidFill>
                  <a:srgbClr val="FF0000"/>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9pPr>
          </a:lstStyle>
          <a:p>
            <a:pPr eaLnBrk="1" hangingPunct="1"/>
            <a:r>
              <a:rPr lang="zh-CN" altLang="en-US" sz="2667"/>
              <a:t>社会福祉制度</a:t>
            </a:r>
            <a:r>
              <a:rPr lang="ja-JP" altLang="en-US" sz="2667"/>
              <a:t>（児童福祉制度・障害者福祉）</a:t>
            </a:r>
          </a:p>
        </p:txBody>
      </p:sp>
      <p:sp>
        <p:nvSpPr>
          <p:cNvPr id="18442" name="AutoShape 10"/>
          <p:cNvSpPr>
            <a:spLocks noChangeArrowheads="1"/>
          </p:cNvSpPr>
          <p:nvPr/>
        </p:nvSpPr>
        <p:spPr bwMode="auto">
          <a:xfrm>
            <a:off x="1079500" y="3249083"/>
            <a:ext cx="8001000" cy="2321278"/>
          </a:xfrm>
          <a:prstGeom prst="roundRect">
            <a:avLst>
              <a:gd name="adj" fmla="val 16667"/>
            </a:avLst>
          </a:prstGeom>
          <a:noFill/>
          <a:ln w="19050" algn="ctr">
            <a:solidFill>
              <a:srgbClr val="3366FF"/>
            </a:solidFill>
            <a:round/>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kumimoji="1" sz="2000" b="1">
                <a:solidFill>
                  <a:srgbClr val="FF0000"/>
                </a:solidFill>
                <a:latin typeface="Arial" panose="020B0604020202020204" pitchFamily="34" charset="0"/>
                <a:ea typeface="ＭＳ Ｐゴシック" panose="020B0600070205080204" pitchFamily="50" charset="-128"/>
              </a:defRPr>
            </a:lvl1pPr>
            <a:lvl2pPr marL="742950" indent="-285750" eaLnBrk="0" hangingPunct="0">
              <a:defRPr kumimoji="1" sz="2000" b="1">
                <a:solidFill>
                  <a:srgbClr val="FF0000"/>
                </a:solidFill>
                <a:latin typeface="Arial" panose="020B0604020202020204" pitchFamily="34" charset="0"/>
                <a:ea typeface="ＭＳ Ｐゴシック" panose="020B0600070205080204" pitchFamily="50" charset="-128"/>
              </a:defRPr>
            </a:lvl2pPr>
            <a:lvl3pPr marL="1143000" indent="-228600" eaLnBrk="0" hangingPunct="0">
              <a:defRPr kumimoji="1" sz="2000" b="1">
                <a:solidFill>
                  <a:srgbClr val="FF0000"/>
                </a:solidFill>
                <a:latin typeface="Arial" panose="020B0604020202020204" pitchFamily="34" charset="0"/>
                <a:ea typeface="ＭＳ Ｐゴシック" panose="020B0600070205080204" pitchFamily="50" charset="-128"/>
              </a:defRPr>
            </a:lvl3pPr>
            <a:lvl4pPr marL="1600200" indent="-228600" eaLnBrk="0" hangingPunct="0">
              <a:defRPr kumimoji="1" sz="2000" b="1">
                <a:solidFill>
                  <a:srgbClr val="FF0000"/>
                </a:solidFill>
                <a:latin typeface="Arial" panose="020B0604020202020204" pitchFamily="34" charset="0"/>
                <a:ea typeface="ＭＳ Ｐゴシック" panose="020B0600070205080204" pitchFamily="50" charset="-128"/>
              </a:defRPr>
            </a:lvl4pPr>
            <a:lvl5pPr marL="2057400" indent="-228600" eaLnBrk="0" hangingPunct="0">
              <a:defRPr kumimoji="1" sz="2000" b="1">
                <a:solidFill>
                  <a:srgbClr val="FF0000"/>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sz="2000" b="1">
                <a:solidFill>
                  <a:srgbClr val="FF0000"/>
                </a:solidFill>
                <a:latin typeface="Arial" panose="020B0604020202020204" pitchFamily="34" charset="0"/>
                <a:ea typeface="ＭＳ Ｐゴシック" panose="020B0600070205080204" pitchFamily="50" charset="-128"/>
              </a:defRPr>
            </a:lvl9pPr>
          </a:lstStyle>
          <a:p>
            <a:pPr eaLnBrk="1" hangingPunct="1"/>
            <a:r>
              <a:rPr lang="ja-JP" altLang="en-US" sz="2667"/>
              <a:t>社会保険</a:t>
            </a:r>
          </a:p>
          <a:p>
            <a:pPr eaLnBrk="1" hangingPunct="1"/>
            <a:r>
              <a:rPr lang="ja-JP" altLang="en-US" sz="2667"/>
              <a:t>（医療保険・介護保険・年金保険）</a:t>
            </a:r>
          </a:p>
          <a:p>
            <a:pPr eaLnBrk="1" hangingPunct="1"/>
            <a:endParaRPr lang="en-US" altLang="ja-JP" sz="2667"/>
          </a:p>
        </p:txBody>
      </p:sp>
      <p:sp>
        <p:nvSpPr>
          <p:cNvPr id="18443" name="Rectangle 11"/>
          <p:cNvSpPr>
            <a:spLocks noGrp="1" noChangeArrowheads="1"/>
          </p:cNvSpPr>
          <p:nvPr>
            <p:ph type="body" idx="4294967295"/>
          </p:nvPr>
        </p:nvSpPr>
        <p:spPr>
          <a:xfrm>
            <a:off x="359834" y="6210653"/>
            <a:ext cx="9440333" cy="640291"/>
          </a:xfrm>
        </p:spPr>
        <p:txBody>
          <a:bodyPr>
            <a:normAutofit/>
          </a:bodyPr>
          <a:lstStyle/>
          <a:p>
            <a:pPr eaLnBrk="1" hangingPunct="1">
              <a:lnSpc>
                <a:spcPct val="90000"/>
              </a:lnSpc>
            </a:pPr>
            <a:r>
              <a:rPr lang="ja-JP" altLang="en-US" sz="2667"/>
              <a:t>社会保険の「保険」は，よく日常で使われる保険と同じ意味？</a:t>
            </a:r>
          </a:p>
        </p:txBody>
      </p:sp>
      <p:sp>
        <p:nvSpPr>
          <p:cNvPr id="4" name="スライド番号プレースホルダー 3"/>
          <p:cNvSpPr>
            <a:spLocks noGrp="1"/>
          </p:cNvSpPr>
          <p:nvPr>
            <p:ph type="sldNum" sz="quarter" idx="12"/>
          </p:nvPr>
        </p:nvSpPr>
        <p:spPr/>
        <p:txBody>
          <a:bodyPr/>
          <a:lstStyle/>
          <a:p>
            <a:fld id="{32E37905-CCC6-4CF8-A1A1-B402290EE3E8}" type="slidenum">
              <a:rPr kumimoji="1" lang="ja-JP" altLang="en-US" smtClean="0"/>
              <a:t>12</a:t>
            </a:fld>
            <a:endParaRPr kumimoji="1" lang="ja-JP" altLang="en-US"/>
          </a:p>
        </p:txBody>
      </p:sp>
      <p:sp>
        <p:nvSpPr>
          <p:cNvPr id="5" name="日付プレースホルダー 4"/>
          <p:cNvSpPr>
            <a:spLocks noGrp="1"/>
          </p:cNvSpPr>
          <p:nvPr>
            <p:ph type="dt" sz="half" idx="10"/>
          </p:nvPr>
        </p:nvSpPr>
        <p:spPr/>
        <p:txBody>
          <a:bodyPr/>
          <a:lstStyle/>
          <a:p>
            <a:pPr>
              <a:defRPr/>
            </a:pPr>
            <a:r>
              <a:rPr lang="en-US" altLang="ja-JP" smtClean="0"/>
              <a:t>2020/6/3</a:t>
            </a:r>
            <a:endParaRPr lang="en-US" altLang="ja-JP"/>
          </a:p>
        </p:txBody>
      </p:sp>
      <p:sp>
        <p:nvSpPr>
          <p:cNvPr id="6" name="フッター プレースホルダー 5"/>
          <p:cNvSpPr>
            <a:spLocks noGrp="1"/>
          </p:cNvSpPr>
          <p:nvPr>
            <p:ph type="ftr" sz="quarter" idx="11"/>
          </p:nvPr>
        </p:nvSpPr>
        <p:spPr/>
        <p:txBody>
          <a:bodyPr/>
          <a:lstStyle/>
          <a:p>
            <a:pPr>
              <a:defRPr/>
            </a:pPr>
            <a:r>
              <a:rPr lang="ja-JP" altLang="en-US" smtClean="0"/>
              <a:t>医療経済学</a:t>
            </a:r>
            <a:r>
              <a:rPr lang="en-US" altLang="ja-JP" smtClean="0"/>
              <a:t>A 2</a:t>
            </a:r>
            <a:endParaRPr lang="en-US" altLang="ja-JP"/>
          </a:p>
        </p:txBody>
      </p:sp>
    </p:spTree>
    <p:extLst>
      <p:ext uri="{BB962C8B-B14F-4D97-AF65-F5344CB8AC3E}">
        <p14:creationId xmlns:p14="http://schemas.microsoft.com/office/powerpoint/2010/main" val="15398847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440"/>
                                        </p:tgtEl>
                                        <p:attrNameLst>
                                          <p:attrName>style.visibility</p:attrName>
                                        </p:attrNameLst>
                                      </p:cBhvr>
                                      <p:to>
                                        <p:strVal val="visible"/>
                                      </p:to>
                                    </p:set>
                                    <p:animEffect transition="in" filter="wipe(left)">
                                      <p:cBhvr>
                                        <p:cTn id="17" dur="500"/>
                                        <p:tgtEl>
                                          <p:spTgt spid="1844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8441"/>
                                        </p:tgtEl>
                                        <p:attrNameLst>
                                          <p:attrName>style.visibility</p:attrName>
                                        </p:attrNameLst>
                                      </p:cBhvr>
                                      <p:to>
                                        <p:strVal val="visible"/>
                                      </p:to>
                                    </p:set>
                                    <p:animEffect transition="in" filter="wipe(left)">
                                      <p:cBhvr>
                                        <p:cTn id="22" dur="500"/>
                                        <p:tgtEl>
                                          <p:spTgt spid="1844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8442"/>
                                        </p:tgtEl>
                                        <p:attrNameLst>
                                          <p:attrName>style.visibility</p:attrName>
                                        </p:attrNameLst>
                                      </p:cBhvr>
                                      <p:to>
                                        <p:strVal val="visible"/>
                                      </p:to>
                                    </p:set>
                                    <p:animEffect transition="in" filter="wipe(left)">
                                      <p:cBhvr>
                                        <p:cTn id="27" dur="500"/>
                                        <p:tgtEl>
                                          <p:spTgt spid="1844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8443">
                                            <p:txEl>
                                              <p:pRg st="0" end="0"/>
                                            </p:txEl>
                                          </p:spTgt>
                                        </p:tgtEl>
                                        <p:attrNameLst>
                                          <p:attrName>style.visibility</p:attrName>
                                        </p:attrNameLst>
                                      </p:cBhvr>
                                      <p:to>
                                        <p:strVal val="visible"/>
                                      </p:to>
                                    </p:set>
                                    <p:animEffect transition="in" filter="wipe(left)">
                                      <p:cBhvr>
                                        <p:cTn id="32" dur="500"/>
                                        <p:tgtEl>
                                          <p:spTgt spid="1844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0" grpId="0" animBg="1"/>
      <p:bldP spid="18441" grpId="0" animBg="1"/>
      <p:bldP spid="18442" grpId="0" animBg="1"/>
      <p:bldP spid="1844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2"/>
          <p:cNvSpPr>
            <a:spLocks noGrp="1"/>
          </p:cNvSpPr>
          <p:nvPr>
            <p:ph type="title"/>
          </p:nvPr>
        </p:nvSpPr>
        <p:spPr/>
        <p:txBody>
          <a:bodyPr/>
          <a:lstStyle/>
          <a:p>
            <a:r>
              <a:rPr lang="ja-JP" altLang="en-US"/>
              <a:t>保険</a:t>
            </a:r>
          </a:p>
        </p:txBody>
      </p:sp>
      <p:sp>
        <p:nvSpPr>
          <p:cNvPr id="7171" name="コンテンツ プレースホルダ 3"/>
          <p:cNvSpPr>
            <a:spLocks noGrp="1"/>
          </p:cNvSpPr>
          <p:nvPr>
            <p:ph idx="1"/>
          </p:nvPr>
        </p:nvSpPr>
        <p:spPr/>
        <p:txBody>
          <a:bodyPr>
            <a:normAutofit lnSpcReduction="10000"/>
          </a:bodyPr>
          <a:lstStyle/>
          <a:p>
            <a:r>
              <a:rPr lang="ja-JP" altLang="en-US" sz="4000"/>
              <a:t>保険とは</a:t>
            </a:r>
            <a:r>
              <a:rPr lang="en-US" altLang="ja-JP" sz="4000"/>
              <a:t>?</a:t>
            </a:r>
          </a:p>
          <a:p>
            <a:pPr lvl="1"/>
            <a:r>
              <a:rPr lang="ja-JP" altLang="en-US" sz="3556"/>
              <a:t>火災・死亡など，不確実な事故の発生を予想して，これに伴う各個人の損失の危険をプールし，</a:t>
            </a:r>
            <a:r>
              <a:rPr lang="ja-JP" altLang="en-US" sz="3556">
                <a:solidFill>
                  <a:srgbClr val="FF0000"/>
                </a:solidFill>
              </a:rPr>
              <a:t>集団的に危険負担を行うシステム</a:t>
            </a:r>
          </a:p>
          <a:p>
            <a:r>
              <a:rPr lang="ja-JP" altLang="en-US" sz="4000"/>
              <a:t>例</a:t>
            </a:r>
          </a:p>
          <a:p>
            <a:pPr lvl="1"/>
            <a:r>
              <a:rPr lang="ja-JP" altLang="en-US" sz="3556">
                <a:solidFill>
                  <a:srgbClr val="FF0000"/>
                </a:solidFill>
              </a:rPr>
              <a:t>生命保険</a:t>
            </a:r>
          </a:p>
          <a:p>
            <a:pPr lvl="1"/>
            <a:r>
              <a:rPr lang="ja-JP" altLang="en-US" sz="3556">
                <a:solidFill>
                  <a:srgbClr val="FF0000"/>
                </a:solidFill>
              </a:rPr>
              <a:t>損害保険 </a:t>
            </a:r>
            <a:r>
              <a:rPr lang="ja-JP" altLang="en-US" sz="3556"/>
              <a:t>（自動車保険，火災保険など）</a:t>
            </a:r>
          </a:p>
          <a:p>
            <a:endParaRPr lang="ja-JP" altLang="en-US"/>
          </a:p>
        </p:txBody>
      </p:sp>
      <p:sp>
        <p:nvSpPr>
          <p:cNvPr id="2" name="スライド番号プレースホルダー 1"/>
          <p:cNvSpPr>
            <a:spLocks noGrp="1"/>
          </p:cNvSpPr>
          <p:nvPr>
            <p:ph type="sldNum" sz="quarter" idx="12"/>
          </p:nvPr>
        </p:nvSpPr>
        <p:spPr/>
        <p:txBody>
          <a:bodyPr/>
          <a:lstStyle/>
          <a:p>
            <a:fld id="{32E37905-CCC6-4CF8-A1A1-B402290EE3E8}" type="slidenum">
              <a:rPr kumimoji="1" lang="ja-JP" altLang="en-US" smtClean="0"/>
              <a:t>13</a:t>
            </a:fld>
            <a:endParaRPr kumimoji="1" lang="ja-JP" altLang="en-US"/>
          </a:p>
        </p:txBody>
      </p:sp>
      <p:sp>
        <p:nvSpPr>
          <p:cNvPr id="3" name="日付プレースホルダー 2"/>
          <p:cNvSpPr>
            <a:spLocks noGrp="1"/>
          </p:cNvSpPr>
          <p:nvPr>
            <p:ph type="dt" sz="half" idx="10"/>
          </p:nvPr>
        </p:nvSpPr>
        <p:spPr/>
        <p:txBody>
          <a:bodyPr/>
          <a:lstStyle/>
          <a:p>
            <a:pPr>
              <a:defRPr/>
            </a:pPr>
            <a:r>
              <a:rPr lang="en-US" altLang="ja-JP" smtClean="0"/>
              <a:t>2020/6/3</a:t>
            </a:r>
            <a:endParaRPr lang="en-US" altLang="ja-JP"/>
          </a:p>
        </p:txBody>
      </p:sp>
      <p:sp>
        <p:nvSpPr>
          <p:cNvPr id="4" name="フッター プレースホルダー 3"/>
          <p:cNvSpPr>
            <a:spLocks noGrp="1"/>
          </p:cNvSpPr>
          <p:nvPr>
            <p:ph type="ftr" sz="quarter" idx="11"/>
          </p:nvPr>
        </p:nvSpPr>
        <p:spPr/>
        <p:txBody>
          <a:bodyPr/>
          <a:lstStyle/>
          <a:p>
            <a:pPr>
              <a:defRPr/>
            </a:pPr>
            <a:r>
              <a:rPr lang="ja-JP" altLang="en-US" smtClean="0"/>
              <a:t>医療経済学</a:t>
            </a:r>
            <a:r>
              <a:rPr lang="en-US" altLang="ja-JP" smtClean="0"/>
              <a:t>A 2</a:t>
            </a:r>
            <a:endParaRPr lang="en-US" altLang="ja-JP"/>
          </a:p>
        </p:txBody>
      </p:sp>
    </p:spTree>
    <p:extLst>
      <p:ext uri="{BB962C8B-B14F-4D97-AF65-F5344CB8AC3E}">
        <p14:creationId xmlns:p14="http://schemas.microsoft.com/office/powerpoint/2010/main" val="16788255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idx="4294967295"/>
          </p:nvPr>
        </p:nvSpPr>
        <p:spPr/>
        <p:txBody>
          <a:bodyPr/>
          <a:lstStyle/>
          <a:p>
            <a:pPr eaLnBrk="1" hangingPunct="1"/>
            <a:r>
              <a:rPr lang="ja-JP" altLang="en-US"/>
              <a:t>保険</a:t>
            </a:r>
          </a:p>
        </p:txBody>
      </p:sp>
      <p:sp>
        <p:nvSpPr>
          <p:cNvPr id="22531" name="Rectangle 3"/>
          <p:cNvSpPr>
            <a:spLocks noGrp="1" noChangeArrowheads="1"/>
          </p:cNvSpPr>
          <p:nvPr>
            <p:ph type="body" idx="4294967295"/>
          </p:nvPr>
        </p:nvSpPr>
        <p:spPr>
          <a:xfrm>
            <a:off x="698500" y="1847276"/>
            <a:ext cx="8763000" cy="5281564"/>
          </a:xfrm>
        </p:spPr>
        <p:txBody>
          <a:bodyPr>
            <a:normAutofit lnSpcReduction="10000"/>
          </a:bodyPr>
          <a:lstStyle/>
          <a:p>
            <a:pPr marL="0" indent="0">
              <a:buNone/>
            </a:pPr>
            <a:r>
              <a:rPr lang="ja-JP" altLang="en-US" sz="3556" dirty="0"/>
              <a:t>例：自動車事故の確率が</a:t>
            </a:r>
            <a:r>
              <a:rPr lang="en-US" altLang="ja-JP" sz="3556" dirty="0"/>
              <a:t>1/1000</a:t>
            </a:r>
            <a:r>
              <a:rPr lang="ja-JP" altLang="en-US" sz="3556" dirty="0"/>
              <a:t>で，</a:t>
            </a:r>
            <a:r>
              <a:rPr lang="en-US" altLang="ja-JP" sz="3556" dirty="0"/>
              <a:t/>
            </a:r>
            <a:br>
              <a:rPr lang="en-US" altLang="ja-JP" sz="3556" dirty="0"/>
            </a:br>
            <a:r>
              <a:rPr lang="ja-JP" altLang="en-US" sz="3556" dirty="0"/>
              <a:t>事故費用が</a:t>
            </a:r>
            <a:r>
              <a:rPr lang="en-US" altLang="ja-JP" sz="3556" dirty="0"/>
              <a:t>1,000</a:t>
            </a:r>
            <a:r>
              <a:rPr lang="ja-JP" altLang="en-US" sz="3556" dirty="0"/>
              <a:t>万円の場合の自動車保険</a:t>
            </a:r>
            <a:endParaRPr lang="en-US" altLang="ja-JP" sz="3556" dirty="0"/>
          </a:p>
          <a:p>
            <a:r>
              <a:rPr lang="en-US" altLang="ja-JP" sz="3556" dirty="0"/>
              <a:t>1,000</a:t>
            </a:r>
            <a:r>
              <a:rPr lang="ja-JP" altLang="en-US" sz="3556" dirty="0"/>
              <a:t>人から掛け金として</a:t>
            </a:r>
            <a:r>
              <a:rPr lang="en-US" altLang="ja-JP" sz="3556" dirty="0"/>
              <a:t>9,900</a:t>
            </a:r>
            <a:r>
              <a:rPr lang="ja-JP" altLang="en-US" sz="3556" dirty="0"/>
              <a:t>円集める</a:t>
            </a:r>
          </a:p>
          <a:p>
            <a:r>
              <a:rPr lang="ja-JP" altLang="en-US" sz="3556" dirty="0"/>
              <a:t>すると</a:t>
            </a:r>
          </a:p>
          <a:p>
            <a:pPr lvl="1" eaLnBrk="1" hangingPunct="1">
              <a:buFont typeface="Wingdings" panose="05000000000000000000" pitchFamily="2" charset="2"/>
              <a:buNone/>
            </a:pPr>
            <a:r>
              <a:rPr lang="en-US" altLang="ja-JP" sz="3111" dirty="0"/>
              <a:t>		</a:t>
            </a:r>
            <a:r>
              <a:rPr lang="ja-JP" altLang="en-US" sz="3889" dirty="0"/>
              <a:t>	</a:t>
            </a:r>
            <a:r>
              <a:rPr lang="en-US" altLang="ja-JP" sz="3889" dirty="0"/>
              <a:t>1,000×9,900=9,900,000</a:t>
            </a:r>
          </a:p>
          <a:p>
            <a:r>
              <a:rPr lang="ja-JP" altLang="en-US" sz="3556" dirty="0"/>
              <a:t>事故の費用は</a:t>
            </a:r>
            <a:r>
              <a:rPr lang="en-US" altLang="ja-JP" sz="3556" dirty="0"/>
              <a:t>1,000</a:t>
            </a:r>
            <a:r>
              <a:rPr lang="ja-JP" altLang="en-US" sz="3556" dirty="0"/>
              <a:t>万円なので，</a:t>
            </a:r>
          </a:p>
          <a:p>
            <a:pPr lvl="1"/>
            <a:r>
              <a:rPr lang="en-US" altLang="ja-JP" sz="3111" dirty="0">
                <a:solidFill>
                  <a:srgbClr val="FF0000"/>
                </a:solidFill>
              </a:rPr>
              <a:t>1</a:t>
            </a:r>
            <a:r>
              <a:rPr lang="ja-JP" altLang="en-US" sz="3111" dirty="0">
                <a:solidFill>
                  <a:srgbClr val="FF0000"/>
                </a:solidFill>
              </a:rPr>
              <a:t>人あたり</a:t>
            </a:r>
            <a:r>
              <a:rPr lang="en-US" altLang="ja-JP" sz="3111" dirty="0">
                <a:solidFill>
                  <a:srgbClr val="FF0000"/>
                </a:solidFill>
              </a:rPr>
              <a:t>9,900</a:t>
            </a:r>
            <a:r>
              <a:rPr lang="ja-JP" altLang="en-US" sz="3111" dirty="0">
                <a:solidFill>
                  <a:srgbClr val="FF0000"/>
                </a:solidFill>
              </a:rPr>
              <a:t>円集めて，</a:t>
            </a:r>
            <a:r>
              <a:rPr lang="en-US" altLang="ja-JP" sz="3111" dirty="0">
                <a:solidFill>
                  <a:srgbClr val="FF0000"/>
                </a:solidFill>
              </a:rPr>
              <a:t>10</a:t>
            </a:r>
            <a:r>
              <a:rPr lang="ja-JP" altLang="en-US" sz="3111" dirty="0">
                <a:solidFill>
                  <a:srgbClr val="FF0000"/>
                </a:solidFill>
              </a:rPr>
              <a:t>万円を事故の当事者が自己負担として支払うようにすれば，リスクを集団で共有できる</a:t>
            </a:r>
          </a:p>
        </p:txBody>
      </p:sp>
      <p:sp>
        <p:nvSpPr>
          <p:cNvPr id="2" name="スライド番号プレースホルダー 1"/>
          <p:cNvSpPr>
            <a:spLocks noGrp="1"/>
          </p:cNvSpPr>
          <p:nvPr>
            <p:ph type="sldNum" sz="quarter" idx="12"/>
          </p:nvPr>
        </p:nvSpPr>
        <p:spPr/>
        <p:txBody>
          <a:bodyPr/>
          <a:lstStyle/>
          <a:p>
            <a:fld id="{32E37905-CCC6-4CF8-A1A1-B402290EE3E8}" type="slidenum">
              <a:rPr kumimoji="1" lang="ja-JP" altLang="en-US" smtClean="0"/>
              <a:t>14</a:t>
            </a:fld>
            <a:endParaRPr kumimoji="1" lang="ja-JP" altLang="en-US"/>
          </a:p>
        </p:txBody>
      </p:sp>
      <p:sp>
        <p:nvSpPr>
          <p:cNvPr id="3" name="日付プレースホルダー 2"/>
          <p:cNvSpPr>
            <a:spLocks noGrp="1"/>
          </p:cNvSpPr>
          <p:nvPr>
            <p:ph type="dt" sz="half" idx="10"/>
          </p:nvPr>
        </p:nvSpPr>
        <p:spPr/>
        <p:txBody>
          <a:bodyPr/>
          <a:lstStyle/>
          <a:p>
            <a:pPr>
              <a:defRPr/>
            </a:pPr>
            <a:r>
              <a:rPr lang="en-US" altLang="ja-JP" smtClean="0"/>
              <a:t>2020/6/3</a:t>
            </a:r>
            <a:endParaRPr lang="en-US" altLang="ja-JP"/>
          </a:p>
        </p:txBody>
      </p:sp>
      <p:sp>
        <p:nvSpPr>
          <p:cNvPr id="4" name="フッター プレースホルダー 3"/>
          <p:cNvSpPr>
            <a:spLocks noGrp="1"/>
          </p:cNvSpPr>
          <p:nvPr>
            <p:ph type="ftr" sz="quarter" idx="11"/>
          </p:nvPr>
        </p:nvSpPr>
        <p:spPr/>
        <p:txBody>
          <a:bodyPr/>
          <a:lstStyle/>
          <a:p>
            <a:pPr>
              <a:defRPr/>
            </a:pPr>
            <a:r>
              <a:rPr lang="ja-JP" altLang="en-US" smtClean="0"/>
              <a:t>医療経済学</a:t>
            </a:r>
            <a:r>
              <a:rPr lang="en-US" altLang="ja-JP" smtClean="0"/>
              <a:t>A 2</a:t>
            </a:r>
            <a:endParaRPr lang="en-US" altLang="ja-JP"/>
          </a:p>
        </p:txBody>
      </p:sp>
    </p:spTree>
    <p:extLst>
      <p:ext uri="{BB962C8B-B14F-4D97-AF65-F5344CB8AC3E}">
        <p14:creationId xmlns:p14="http://schemas.microsoft.com/office/powerpoint/2010/main" val="15560465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wipe(left)">
                                      <p:cBhvr>
                                        <p:cTn id="7" dur="500"/>
                                        <p:tgtEl>
                                          <p:spTgt spid="225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Effect transition="in" filter="wipe(left)">
                                      <p:cBhvr>
                                        <p:cTn id="12" dur="500"/>
                                        <p:tgtEl>
                                          <p:spTgt spid="225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2531">
                                            <p:txEl>
                                              <p:pRg st="2" end="2"/>
                                            </p:txEl>
                                          </p:spTgt>
                                        </p:tgtEl>
                                        <p:attrNameLst>
                                          <p:attrName>style.visibility</p:attrName>
                                        </p:attrNameLst>
                                      </p:cBhvr>
                                      <p:to>
                                        <p:strVal val="visible"/>
                                      </p:to>
                                    </p:set>
                                    <p:animEffect transition="in" filter="wipe(left)">
                                      <p:cBhvr>
                                        <p:cTn id="17" dur="500"/>
                                        <p:tgtEl>
                                          <p:spTgt spid="22531">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22531">
                                            <p:txEl>
                                              <p:pRg st="3" end="3"/>
                                            </p:txEl>
                                          </p:spTgt>
                                        </p:tgtEl>
                                        <p:attrNameLst>
                                          <p:attrName>style.visibility</p:attrName>
                                        </p:attrNameLst>
                                      </p:cBhvr>
                                      <p:to>
                                        <p:strVal val="visible"/>
                                      </p:to>
                                    </p:set>
                                    <p:animEffect transition="in" filter="wipe(left)">
                                      <p:cBhvr>
                                        <p:cTn id="20" dur="500"/>
                                        <p:tgtEl>
                                          <p:spTgt spid="22531">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22531">
                                            <p:txEl>
                                              <p:pRg st="4" end="4"/>
                                            </p:txEl>
                                          </p:spTgt>
                                        </p:tgtEl>
                                        <p:attrNameLst>
                                          <p:attrName>style.visibility</p:attrName>
                                        </p:attrNameLst>
                                      </p:cBhvr>
                                      <p:to>
                                        <p:strVal val="visible"/>
                                      </p:to>
                                    </p:set>
                                    <p:animEffect transition="in" filter="wipe(left)">
                                      <p:cBhvr>
                                        <p:cTn id="25" dur="500"/>
                                        <p:tgtEl>
                                          <p:spTgt spid="22531">
                                            <p:txEl>
                                              <p:pRg st="4" end="4"/>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22531">
                                            <p:txEl>
                                              <p:pRg st="5" end="5"/>
                                            </p:txEl>
                                          </p:spTgt>
                                        </p:tgtEl>
                                        <p:attrNameLst>
                                          <p:attrName>style.visibility</p:attrName>
                                        </p:attrNameLst>
                                      </p:cBhvr>
                                      <p:to>
                                        <p:strVal val="visible"/>
                                      </p:to>
                                    </p:set>
                                    <p:animEffect transition="in" filter="wipe(left)">
                                      <p:cBhvr>
                                        <p:cTn id="28" dur="500"/>
                                        <p:tgtEl>
                                          <p:spTgt spid="2253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idx="4294967295"/>
          </p:nvPr>
        </p:nvSpPr>
        <p:spPr/>
        <p:txBody>
          <a:bodyPr/>
          <a:lstStyle/>
          <a:p>
            <a:pPr eaLnBrk="1" hangingPunct="1"/>
            <a:r>
              <a:rPr lang="ja-JP" altLang="en-US"/>
              <a:t>保険</a:t>
            </a:r>
          </a:p>
        </p:txBody>
      </p:sp>
      <p:sp>
        <p:nvSpPr>
          <p:cNvPr id="11269" name="Rectangle 3"/>
          <p:cNvSpPr>
            <a:spLocks noGrp="1" noChangeArrowheads="1"/>
          </p:cNvSpPr>
          <p:nvPr>
            <p:ph type="body" idx="4294967295"/>
          </p:nvPr>
        </p:nvSpPr>
        <p:spPr/>
        <p:txBody>
          <a:bodyPr>
            <a:normAutofit/>
          </a:bodyPr>
          <a:lstStyle/>
          <a:p>
            <a:pPr eaLnBrk="1" hangingPunct="1">
              <a:lnSpc>
                <a:spcPct val="90000"/>
              </a:lnSpc>
            </a:pPr>
            <a:r>
              <a:rPr lang="ja-JP" altLang="en-US" sz="3556" dirty="0"/>
              <a:t>保険を運営している主体  ⇒ </a:t>
            </a:r>
            <a:r>
              <a:rPr lang="ja-JP" altLang="en-US" sz="3556" dirty="0">
                <a:solidFill>
                  <a:srgbClr val="FF0000"/>
                </a:solidFill>
              </a:rPr>
              <a:t>保険者</a:t>
            </a:r>
          </a:p>
          <a:p>
            <a:pPr lvl="1" eaLnBrk="1" hangingPunct="1">
              <a:lnSpc>
                <a:spcPct val="90000"/>
              </a:lnSpc>
            </a:pPr>
            <a:r>
              <a:rPr lang="ja-JP" altLang="en-US" sz="3111" dirty="0"/>
              <a:t>例：損害保険会社</a:t>
            </a:r>
          </a:p>
          <a:p>
            <a:pPr eaLnBrk="1" hangingPunct="1">
              <a:lnSpc>
                <a:spcPct val="90000"/>
              </a:lnSpc>
            </a:pPr>
            <a:r>
              <a:rPr lang="ja-JP" altLang="en-US" sz="3556" dirty="0"/>
              <a:t>保険に加入している主体  ⇒ </a:t>
            </a:r>
            <a:r>
              <a:rPr lang="ja-JP" altLang="en-US" sz="3556" dirty="0">
                <a:solidFill>
                  <a:srgbClr val="FF0000"/>
                </a:solidFill>
              </a:rPr>
              <a:t>被保険者</a:t>
            </a:r>
          </a:p>
          <a:p>
            <a:pPr lvl="1" eaLnBrk="1" hangingPunct="1">
              <a:lnSpc>
                <a:spcPct val="90000"/>
              </a:lnSpc>
            </a:pPr>
            <a:r>
              <a:rPr lang="ja-JP" altLang="en-US" sz="3111" dirty="0"/>
              <a:t>例：一般のドライバー</a:t>
            </a:r>
          </a:p>
          <a:p>
            <a:pPr eaLnBrk="1" hangingPunct="1">
              <a:lnSpc>
                <a:spcPct val="90000"/>
              </a:lnSpc>
            </a:pPr>
            <a:r>
              <a:rPr lang="ja-JP" altLang="en-US" sz="3556" dirty="0"/>
              <a:t>保険のための掛け金	　⇒ </a:t>
            </a:r>
            <a:r>
              <a:rPr lang="ja-JP" altLang="en-US" sz="3556" dirty="0">
                <a:solidFill>
                  <a:srgbClr val="FF0000"/>
                </a:solidFill>
              </a:rPr>
              <a:t>保険料</a:t>
            </a:r>
          </a:p>
          <a:p>
            <a:pPr eaLnBrk="1" hangingPunct="1">
              <a:lnSpc>
                <a:spcPct val="90000"/>
              </a:lnSpc>
            </a:pPr>
            <a:endParaRPr lang="ja-JP" altLang="en-US" sz="3556" dirty="0"/>
          </a:p>
          <a:p>
            <a:pPr lvl="1" eaLnBrk="1" hangingPunct="1">
              <a:lnSpc>
                <a:spcPct val="90000"/>
              </a:lnSpc>
            </a:pPr>
            <a:r>
              <a:rPr lang="ja-JP" altLang="en-US" sz="3111" dirty="0"/>
              <a:t>確率的に起こる自動車事故を，</a:t>
            </a:r>
            <a:r>
              <a:rPr lang="en-US" altLang="ja-JP" sz="3111" dirty="0"/>
              <a:t/>
            </a:r>
            <a:br>
              <a:rPr lang="en-US" altLang="ja-JP" sz="3111" dirty="0"/>
            </a:br>
            <a:r>
              <a:rPr lang="ja-JP" altLang="en-US" sz="3111" dirty="0"/>
              <a:t>　　　　病気に置き換えたものが医療保険</a:t>
            </a:r>
          </a:p>
        </p:txBody>
      </p:sp>
      <p:sp>
        <p:nvSpPr>
          <p:cNvPr id="2" name="スライド番号プレースホルダー 1"/>
          <p:cNvSpPr>
            <a:spLocks noGrp="1"/>
          </p:cNvSpPr>
          <p:nvPr>
            <p:ph type="sldNum" sz="quarter" idx="12"/>
          </p:nvPr>
        </p:nvSpPr>
        <p:spPr/>
        <p:txBody>
          <a:bodyPr/>
          <a:lstStyle/>
          <a:p>
            <a:fld id="{32E37905-CCC6-4CF8-A1A1-B402290EE3E8}" type="slidenum">
              <a:rPr kumimoji="1" lang="ja-JP" altLang="en-US" smtClean="0"/>
              <a:t>15</a:t>
            </a:fld>
            <a:endParaRPr kumimoji="1" lang="ja-JP" altLang="en-US"/>
          </a:p>
        </p:txBody>
      </p:sp>
      <p:sp>
        <p:nvSpPr>
          <p:cNvPr id="3" name="日付プレースホルダー 2"/>
          <p:cNvSpPr>
            <a:spLocks noGrp="1"/>
          </p:cNvSpPr>
          <p:nvPr>
            <p:ph type="dt" sz="half" idx="10"/>
          </p:nvPr>
        </p:nvSpPr>
        <p:spPr/>
        <p:txBody>
          <a:bodyPr/>
          <a:lstStyle/>
          <a:p>
            <a:pPr>
              <a:defRPr/>
            </a:pPr>
            <a:r>
              <a:rPr lang="en-US" altLang="ja-JP" smtClean="0"/>
              <a:t>2020/6/3</a:t>
            </a:r>
            <a:endParaRPr lang="en-US" altLang="ja-JP"/>
          </a:p>
        </p:txBody>
      </p:sp>
      <p:sp>
        <p:nvSpPr>
          <p:cNvPr id="4" name="フッター プレースホルダー 3"/>
          <p:cNvSpPr>
            <a:spLocks noGrp="1"/>
          </p:cNvSpPr>
          <p:nvPr>
            <p:ph type="ftr" sz="quarter" idx="11"/>
          </p:nvPr>
        </p:nvSpPr>
        <p:spPr/>
        <p:txBody>
          <a:bodyPr/>
          <a:lstStyle/>
          <a:p>
            <a:pPr>
              <a:defRPr/>
            </a:pPr>
            <a:r>
              <a:rPr lang="ja-JP" altLang="en-US" smtClean="0"/>
              <a:t>医療経済学</a:t>
            </a:r>
            <a:r>
              <a:rPr lang="en-US" altLang="ja-JP" smtClean="0"/>
              <a:t>A 2</a:t>
            </a:r>
            <a:endParaRPr lang="en-US" altLang="ja-JP"/>
          </a:p>
        </p:txBody>
      </p:sp>
    </p:spTree>
    <p:extLst>
      <p:ext uri="{BB962C8B-B14F-4D97-AF65-F5344CB8AC3E}">
        <p14:creationId xmlns:p14="http://schemas.microsoft.com/office/powerpoint/2010/main" val="16482133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81" name="AutoShape 53"/>
          <p:cNvSpPr>
            <a:spLocks noChangeArrowheads="1"/>
          </p:cNvSpPr>
          <p:nvPr/>
        </p:nvSpPr>
        <p:spPr bwMode="auto">
          <a:xfrm>
            <a:off x="2439459" y="5092348"/>
            <a:ext cx="1441097" cy="1518708"/>
          </a:xfrm>
          <a:prstGeom prst="irregularSeal2">
            <a:avLst/>
          </a:prstGeom>
          <a:solidFill>
            <a:schemeClr val="accent2"/>
          </a:solidFill>
          <a:ln w="9525">
            <a:solidFill>
              <a:srgbClr val="9393FC"/>
            </a:solidFill>
            <a:miter lim="800000"/>
            <a:headEnd/>
            <a:tailEnd/>
          </a:ln>
          <a:effectLst>
            <a:outerShdw blurRad="40000" dist="20000" dir="5400000" rotWithShape="0">
              <a:srgbClr val="808080">
                <a:alpha val="37999"/>
              </a:srgbClr>
            </a:outerShdw>
          </a:effectLst>
        </p:spPr>
        <p:txBody>
          <a:bodyPr wrap="none" anchor="ctr"/>
          <a:lstStyle/>
          <a:p>
            <a:pPr algn="ctr" eaLnBrk="1" hangingPunct="1">
              <a:defRPr/>
            </a:pPr>
            <a:endParaRPr lang="ja-JP" altLang="en-US" sz="2667">
              <a:solidFill>
                <a:schemeClr val="dk1"/>
              </a:solidFill>
              <a:latin typeface="+mn-lt"/>
            </a:endParaRPr>
          </a:p>
        </p:txBody>
      </p:sp>
      <p:sp>
        <p:nvSpPr>
          <p:cNvPr id="355380" name="Line 52"/>
          <p:cNvSpPr>
            <a:spLocks noChangeShapeType="1"/>
          </p:cNvSpPr>
          <p:nvPr/>
        </p:nvSpPr>
        <p:spPr bwMode="auto">
          <a:xfrm rot="17580000" flipH="1">
            <a:off x="3488090" y="5197299"/>
            <a:ext cx="1977320" cy="49389"/>
          </a:xfrm>
          <a:prstGeom prst="line">
            <a:avLst/>
          </a:prstGeom>
          <a:noFill/>
          <a:ln w="9525">
            <a:solidFill>
              <a:schemeClr val="tx1"/>
            </a:solidFill>
            <a:miter lim="800000"/>
            <a:headEnd type="stealth" w="med" len="lg"/>
            <a:tailEnd type="none" w="med" len="lg"/>
          </a:ln>
          <a:extLst>
            <a:ext uri="{909E8E84-426E-40DD-AFC4-6F175D3DCCD1}">
              <a14:hiddenFill xmlns:a14="http://schemas.microsoft.com/office/drawing/2010/main">
                <a:noFill/>
              </a14:hiddenFill>
            </a:ext>
          </a:extLst>
        </p:spPr>
        <p:txBody>
          <a:bodyPr wrap="none"/>
          <a:lstStyle/>
          <a:p>
            <a:endParaRPr lang="ja-JP" altLang="en-US" sz="2667"/>
          </a:p>
        </p:txBody>
      </p:sp>
      <p:sp>
        <p:nvSpPr>
          <p:cNvPr id="13318" name="Rectangle 2"/>
          <p:cNvSpPr>
            <a:spLocks noGrp="1" noChangeArrowheads="1"/>
          </p:cNvSpPr>
          <p:nvPr>
            <p:ph type="title" idx="4294967295"/>
          </p:nvPr>
        </p:nvSpPr>
        <p:spPr/>
        <p:txBody>
          <a:bodyPr/>
          <a:lstStyle/>
          <a:p>
            <a:pPr eaLnBrk="1" hangingPunct="1"/>
            <a:r>
              <a:rPr lang="ja-JP" altLang="en-US"/>
              <a:t>保険</a:t>
            </a:r>
          </a:p>
        </p:txBody>
      </p:sp>
      <p:sp>
        <p:nvSpPr>
          <p:cNvPr id="16390" name="Oval 5"/>
          <p:cNvSpPr>
            <a:spLocks noChangeArrowheads="1"/>
          </p:cNvSpPr>
          <p:nvPr/>
        </p:nvSpPr>
        <p:spPr bwMode="auto">
          <a:xfrm>
            <a:off x="1961445" y="3529543"/>
            <a:ext cx="559153" cy="559152"/>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hangingPunct="1">
              <a:defRPr/>
            </a:pPr>
            <a:r>
              <a:rPr lang="en-US" altLang="ja-JP" sz="2667" dirty="0">
                <a:solidFill>
                  <a:srgbClr val="FFFFFF"/>
                </a:solidFill>
              </a:rPr>
              <a:t>A</a:t>
            </a:r>
          </a:p>
        </p:txBody>
      </p:sp>
      <p:sp>
        <p:nvSpPr>
          <p:cNvPr id="16391" name="Oval 15"/>
          <p:cNvSpPr>
            <a:spLocks noChangeArrowheads="1"/>
          </p:cNvSpPr>
          <p:nvPr/>
        </p:nvSpPr>
        <p:spPr bwMode="auto">
          <a:xfrm>
            <a:off x="2201334" y="4690182"/>
            <a:ext cx="559153" cy="559152"/>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hangingPunct="1">
              <a:defRPr/>
            </a:pPr>
            <a:r>
              <a:rPr lang="en-US" altLang="ja-JP" sz="2667">
                <a:solidFill>
                  <a:srgbClr val="FFFFFF"/>
                </a:solidFill>
              </a:rPr>
              <a:t>B</a:t>
            </a:r>
          </a:p>
        </p:txBody>
      </p:sp>
      <p:sp>
        <p:nvSpPr>
          <p:cNvPr id="16392" name="AutoShape 20"/>
          <p:cNvSpPr>
            <a:spLocks noChangeArrowheads="1"/>
          </p:cNvSpPr>
          <p:nvPr/>
        </p:nvSpPr>
        <p:spPr bwMode="auto">
          <a:xfrm>
            <a:off x="4279195" y="3409598"/>
            <a:ext cx="1599848" cy="799041"/>
          </a:xfrm>
          <a:prstGeom prst="roundRect">
            <a:avLst>
              <a:gd name="adj" fmla="val 16667"/>
            </a:avLst>
          </a:prstGeom>
          <a:noFill/>
          <a:ln>
            <a:headEnd/>
            <a:tailEnd/>
          </a:ln>
        </p:spPr>
        <p:style>
          <a:lnRef idx="2">
            <a:schemeClr val="accent5">
              <a:shade val="50000"/>
            </a:schemeClr>
          </a:lnRef>
          <a:fillRef idx="1">
            <a:schemeClr val="accent5"/>
          </a:fillRef>
          <a:effectRef idx="0">
            <a:schemeClr val="accent5"/>
          </a:effectRef>
          <a:fontRef idx="minor">
            <a:schemeClr val="lt1"/>
          </a:fontRef>
        </p:style>
        <p:txBody>
          <a:bodyPr wrap="none" anchor="ctr"/>
          <a:lstStyle/>
          <a:p>
            <a:pPr algn="ctr" eaLnBrk="1" hangingPunct="1">
              <a:defRPr/>
            </a:pPr>
            <a:endParaRPr lang="ja-JP" altLang="en-US" sz="3111"/>
          </a:p>
        </p:txBody>
      </p:sp>
      <p:sp>
        <p:nvSpPr>
          <p:cNvPr id="16393" name="Oval 21"/>
          <p:cNvSpPr>
            <a:spLocks noChangeArrowheads="1"/>
          </p:cNvSpPr>
          <p:nvPr/>
        </p:nvSpPr>
        <p:spPr bwMode="auto">
          <a:xfrm>
            <a:off x="2839861" y="5570361"/>
            <a:ext cx="559153" cy="559153"/>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hangingPunct="1">
              <a:defRPr/>
            </a:pPr>
            <a:r>
              <a:rPr lang="en-US" altLang="ja-JP" sz="2667">
                <a:solidFill>
                  <a:srgbClr val="FFFFFF"/>
                </a:solidFill>
              </a:rPr>
              <a:t>C</a:t>
            </a:r>
          </a:p>
        </p:txBody>
      </p:sp>
      <p:sp>
        <p:nvSpPr>
          <p:cNvPr id="16394" name="Oval 22"/>
          <p:cNvSpPr>
            <a:spLocks noChangeArrowheads="1"/>
          </p:cNvSpPr>
          <p:nvPr/>
        </p:nvSpPr>
        <p:spPr bwMode="auto">
          <a:xfrm>
            <a:off x="3720043" y="6210654"/>
            <a:ext cx="559152" cy="559152"/>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hangingPunct="1">
              <a:defRPr/>
            </a:pPr>
            <a:r>
              <a:rPr lang="en-US" altLang="ja-JP" sz="2667">
                <a:solidFill>
                  <a:srgbClr val="FFFFFF"/>
                </a:solidFill>
              </a:rPr>
              <a:t>D</a:t>
            </a:r>
          </a:p>
        </p:txBody>
      </p:sp>
      <p:sp>
        <p:nvSpPr>
          <p:cNvPr id="16395" name="Oval 23"/>
          <p:cNvSpPr>
            <a:spLocks noChangeArrowheads="1"/>
          </p:cNvSpPr>
          <p:nvPr/>
        </p:nvSpPr>
        <p:spPr bwMode="auto">
          <a:xfrm>
            <a:off x="4840111" y="6371167"/>
            <a:ext cx="559153" cy="559153"/>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hangingPunct="1">
              <a:defRPr/>
            </a:pPr>
            <a:r>
              <a:rPr lang="en-US" altLang="ja-JP" sz="2667">
                <a:solidFill>
                  <a:srgbClr val="FFFFFF"/>
                </a:solidFill>
              </a:rPr>
              <a:t>E</a:t>
            </a:r>
          </a:p>
        </p:txBody>
      </p:sp>
      <p:sp>
        <p:nvSpPr>
          <p:cNvPr id="16396" name="Oval 24"/>
          <p:cNvSpPr>
            <a:spLocks noChangeArrowheads="1"/>
          </p:cNvSpPr>
          <p:nvPr/>
        </p:nvSpPr>
        <p:spPr bwMode="auto">
          <a:xfrm>
            <a:off x="5880806" y="6210654"/>
            <a:ext cx="559153" cy="559152"/>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hangingPunct="1">
              <a:defRPr/>
            </a:pPr>
            <a:r>
              <a:rPr lang="en-US" altLang="ja-JP" sz="2667">
                <a:solidFill>
                  <a:srgbClr val="FFFFFF"/>
                </a:solidFill>
              </a:rPr>
              <a:t>F</a:t>
            </a:r>
          </a:p>
        </p:txBody>
      </p:sp>
      <p:sp>
        <p:nvSpPr>
          <p:cNvPr id="16397" name="Oval 25"/>
          <p:cNvSpPr>
            <a:spLocks noChangeArrowheads="1"/>
          </p:cNvSpPr>
          <p:nvPr/>
        </p:nvSpPr>
        <p:spPr bwMode="auto">
          <a:xfrm>
            <a:off x="6840361" y="5570361"/>
            <a:ext cx="559153" cy="559153"/>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hangingPunct="1">
              <a:defRPr/>
            </a:pPr>
            <a:r>
              <a:rPr lang="en-US" altLang="ja-JP" sz="2667">
                <a:solidFill>
                  <a:srgbClr val="FFFFFF"/>
                </a:solidFill>
              </a:rPr>
              <a:t>G</a:t>
            </a:r>
          </a:p>
        </p:txBody>
      </p:sp>
      <p:sp>
        <p:nvSpPr>
          <p:cNvPr id="16398" name="Oval 26"/>
          <p:cNvSpPr>
            <a:spLocks noChangeArrowheads="1"/>
          </p:cNvSpPr>
          <p:nvPr/>
        </p:nvSpPr>
        <p:spPr bwMode="auto">
          <a:xfrm>
            <a:off x="7480654" y="4610806"/>
            <a:ext cx="559152" cy="559153"/>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hangingPunct="1">
              <a:defRPr/>
            </a:pPr>
            <a:r>
              <a:rPr lang="en-US" altLang="ja-JP" sz="2667">
                <a:solidFill>
                  <a:srgbClr val="FFFFFF"/>
                </a:solidFill>
              </a:rPr>
              <a:t>H</a:t>
            </a:r>
          </a:p>
        </p:txBody>
      </p:sp>
      <p:sp>
        <p:nvSpPr>
          <p:cNvPr id="16399" name="Oval 27"/>
          <p:cNvSpPr>
            <a:spLocks noChangeArrowheads="1"/>
          </p:cNvSpPr>
          <p:nvPr/>
        </p:nvSpPr>
        <p:spPr bwMode="auto">
          <a:xfrm>
            <a:off x="7641167" y="3570111"/>
            <a:ext cx="559153" cy="559153"/>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hangingPunct="1">
              <a:defRPr/>
            </a:pPr>
            <a:r>
              <a:rPr lang="en-US" altLang="ja-JP" sz="2667">
                <a:solidFill>
                  <a:srgbClr val="FFFFFF"/>
                </a:solidFill>
              </a:rPr>
              <a:t>I</a:t>
            </a:r>
          </a:p>
        </p:txBody>
      </p:sp>
      <p:sp>
        <p:nvSpPr>
          <p:cNvPr id="16400" name="Oval 28"/>
          <p:cNvSpPr>
            <a:spLocks noChangeArrowheads="1"/>
          </p:cNvSpPr>
          <p:nvPr/>
        </p:nvSpPr>
        <p:spPr bwMode="auto">
          <a:xfrm>
            <a:off x="7480654" y="2531182"/>
            <a:ext cx="559152" cy="559152"/>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hangingPunct="1">
              <a:defRPr/>
            </a:pPr>
            <a:r>
              <a:rPr lang="en-US" altLang="ja-JP" sz="2667">
                <a:solidFill>
                  <a:srgbClr val="FFFFFF"/>
                </a:solidFill>
              </a:rPr>
              <a:t>J</a:t>
            </a:r>
          </a:p>
        </p:txBody>
      </p:sp>
      <p:sp>
        <p:nvSpPr>
          <p:cNvPr id="16401" name="Oval 29"/>
          <p:cNvSpPr>
            <a:spLocks noChangeArrowheads="1"/>
          </p:cNvSpPr>
          <p:nvPr/>
        </p:nvSpPr>
        <p:spPr bwMode="auto">
          <a:xfrm>
            <a:off x="6921500" y="1569861"/>
            <a:ext cx="559153" cy="559153"/>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hangingPunct="1">
              <a:defRPr/>
            </a:pPr>
            <a:r>
              <a:rPr lang="en-US" altLang="ja-JP" sz="2667">
                <a:solidFill>
                  <a:srgbClr val="FFFFFF"/>
                </a:solidFill>
              </a:rPr>
              <a:t>K</a:t>
            </a:r>
          </a:p>
        </p:txBody>
      </p:sp>
      <p:sp>
        <p:nvSpPr>
          <p:cNvPr id="16402" name="Oval 30"/>
          <p:cNvSpPr>
            <a:spLocks noChangeArrowheads="1"/>
          </p:cNvSpPr>
          <p:nvPr/>
        </p:nvSpPr>
        <p:spPr bwMode="auto">
          <a:xfrm>
            <a:off x="5960182" y="929571"/>
            <a:ext cx="559152" cy="559152"/>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hangingPunct="1">
              <a:defRPr/>
            </a:pPr>
            <a:r>
              <a:rPr lang="en-US" altLang="ja-JP" sz="2667">
                <a:solidFill>
                  <a:srgbClr val="FFFFFF"/>
                </a:solidFill>
              </a:rPr>
              <a:t>L</a:t>
            </a:r>
          </a:p>
        </p:txBody>
      </p:sp>
      <p:sp>
        <p:nvSpPr>
          <p:cNvPr id="16403" name="Oval 31"/>
          <p:cNvSpPr>
            <a:spLocks noChangeArrowheads="1"/>
          </p:cNvSpPr>
          <p:nvPr/>
        </p:nvSpPr>
        <p:spPr bwMode="auto">
          <a:xfrm>
            <a:off x="4840111" y="691445"/>
            <a:ext cx="559153" cy="559153"/>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hangingPunct="1">
              <a:defRPr/>
            </a:pPr>
            <a:r>
              <a:rPr lang="en-US" altLang="ja-JP" sz="2667">
                <a:solidFill>
                  <a:srgbClr val="FFFFFF"/>
                </a:solidFill>
              </a:rPr>
              <a:t>M</a:t>
            </a:r>
          </a:p>
        </p:txBody>
      </p:sp>
      <p:sp>
        <p:nvSpPr>
          <p:cNvPr id="16404" name="Oval 32"/>
          <p:cNvSpPr>
            <a:spLocks noChangeArrowheads="1"/>
          </p:cNvSpPr>
          <p:nvPr/>
        </p:nvSpPr>
        <p:spPr bwMode="auto">
          <a:xfrm>
            <a:off x="3720043" y="850195"/>
            <a:ext cx="559152" cy="559153"/>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hangingPunct="1">
              <a:defRPr/>
            </a:pPr>
            <a:r>
              <a:rPr lang="en-US" altLang="ja-JP" sz="2667">
                <a:solidFill>
                  <a:srgbClr val="FFFFFF"/>
                </a:solidFill>
              </a:rPr>
              <a:t>N</a:t>
            </a:r>
          </a:p>
        </p:txBody>
      </p:sp>
      <p:sp>
        <p:nvSpPr>
          <p:cNvPr id="16405" name="Oval 33"/>
          <p:cNvSpPr>
            <a:spLocks noChangeArrowheads="1"/>
          </p:cNvSpPr>
          <p:nvPr/>
        </p:nvSpPr>
        <p:spPr bwMode="auto">
          <a:xfrm>
            <a:off x="2760487" y="1490487"/>
            <a:ext cx="559152" cy="559152"/>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hangingPunct="1">
              <a:defRPr/>
            </a:pPr>
            <a:r>
              <a:rPr lang="en-US" altLang="ja-JP" sz="2667">
                <a:solidFill>
                  <a:srgbClr val="FFFFFF"/>
                </a:solidFill>
              </a:rPr>
              <a:t>O</a:t>
            </a:r>
          </a:p>
        </p:txBody>
      </p:sp>
      <p:sp>
        <p:nvSpPr>
          <p:cNvPr id="16406" name="Oval 34"/>
          <p:cNvSpPr>
            <a:spLocks noChangeArrowheads="1"/>
          </p:cNvSpPr>
          <p:nvPr/>
        </p:nvSpPr>
        <p:spPr bwMode="auto">
          <a:xfrm>
            <a:off x="2199571" y="2450043"/>
            <a:ext cx="559152" cy="559152"/>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hangingPunct="1">
              <a:defRPr/>
            </a:pPr>
            <a:r>
              <a:rPr lang="en-US" altLang="ja-JP" sz="2667">
                <a:solidFill>
                  <a:srgbClr val="FFFFFF"/>
                </a:solidFill>
              </a:rPr>
              <a:t>P</a:t>
            </a:r>
          </a:p>
        </p:txBody>
      </p:sp>
      <p:sp>
        <p:nvSpPr>
          <p:cNvPr id="355363" name="Line 35"/>
          <p:cNvSpPr>
            <a:spLocks noChangeShapeType="1"/>
          </p:cNvSpPr>
          <p:nvPr/>
        </p:nvSpPr>
        <p:spPr bwMode="auto">
          <a:xfrm>
            <a:off x="2599973" y="3810000"/>
            <a:ext cx="1599848" cy="0"/>
          </a:xfrm>
          <a:prstGeom prst="line">
            <a:avLst/>
          </a:prstGeom>
          <a:noFill/>
          <a:ln w="9525">
            <a:solidFill>
              <a:schemeClr val="tx1"/>
            </a:solidFill>
            <a:miter lim="800000"/>
            <a:headEnd/>
            <a:tailEnd type="stealth" w="med" len="lg"/>
          </a:ln>
          <a:extLst>
            <a:ext uri="{909E8E84-426E-40DD-AFC4-6F175D3DCCD1}">
              <a14:hiddenFill xmlns:a14="http://schemas.microsoft.com/office/drawing/2010/main">
                <a:noFill/>
              </a14:hiddenFill>
            </a:ext>
          </a:extLst>
        </p:spPr>
        <p:txBody>
          <a:bodyPr wrap="none"/>
          <a:lstStyle/>
          <a:p>
            <a:endParaRPr lang="ja-JP" altLang="en-US" sz="2667"/>
          </a:p>
        </p:txBody>
      </p:sp>
      <p:sp>
        <p:nvSpPr>
          <p:cNvPr id="355366" name="Line 38"/>
          <p:cNvSpPr>
            <a:spLocks noChangeShapeType="1"/>
          </p:cNvSpPr>
          <p:nvPr/>
        </p:nvSpPr>
        <p:spPr bwMode="auto">
          <a:xfrm>
            <a:off x="5960181" y="3810000"/>
            <a:ext cx="1599847" cy="0"/>
          </a:xfrm>
          <a:prstGeom prst="line">
            <a:avLst/>
          </a:prstGeom>
          <a:noFill/>
          <a:ln w="9525">
            <a:solidFill>
              <a:schemeClr val="tx1"/>
            </a:solidFill>
            <a:miter lim="800000"/>
            <a:headEnd type="stealth" w="med" len="lg"/>
            <a:tailEnd type="none" w="med" len="lg"/>
          </a:ln>
          <a:extLst>
            <a:ext uri="{909E8E84-426E-40DD-AFC4-6F175D3DCCD1}">
              <a14:hiddenFill xmlns:a14="http://schemas.microsoft.com/office/drawing/2010/main">
                <a:noFill/>
              </a14:hiddenFill>
            </a:ext>
          </a:extLst>
        </p:spPr>
        <p:txBody>
          <a:bodyPr wrap="none"/>
          <a:lstStyle/>
          <a:p>
            <a:endParaRPr lang="ja-JP" altLang="en-US" sz="2667"/>
          </a:p>
        </p:txBody>
      </p:sp>
      <p:sp>
        <p:nvSpPr>
          <p:cNvPr id="355367" name="Line 39"/>
          <p:cNvSpPr>
            <a:spLocks noChangeShapeType="1"/>
          </p:cNvSpPr>
          <p:nvPr/>
        </p:nvSpPr>
        <p:spPr bwMode="auto">
          <a:xfrm rot="5400000">
            <a:off x="4079875" y="2330098"/>
            <a:ext cx="2000250" cy="0"/>
          </a:xfrm>
          <a:prstGeom prst="line">
            <a:avLst/>
          </a:prstGeom>
          <a:noFill/>
          <a:ln w="9525">
            <a:solidFill>
              <a:schemeClr val="tx1"/>
            </a:solidFill>
            <a:miter lim="800000"/>
            <a:headEnd/>
            <a:tailEnd type="stealth" w="med" len="lg"/>
          </a:ln>
          <a:extLst>
            <a:ext uri="{909E8E84-426E-40DD-AFC4-6F175D3DCCD1}">
              <a14:hiddenFill xmlns:a14="http://schemas.microsoft.com/office/drawing/2010/main">
                <a:noFill/>
              </a14:hiddenFill>
            </a:ext>
          </a:extLst>
        </p:spPr>
        <p:txBody>
          <a:bodyPr wrap="none"/>
          <a:lstStyle/>
          <a:p>
            <a:endParaRPr lang="ja-JP" altLang="en-US" sz="2667"/>
          </a:p>
        </p:txBody>
      </p:sp>
      <p:sp>
        <p:nvSpPr>
          <p:cNvPr id="355368" name="Line 40"/>
          <p:cNvSpPr>
            <a:spLocks noChangeShapeType="1"/>
          </p:cNvSpPr>
          <p:nvPr/>
        </p:nvSpPr>
        <p:spPr bwMode="auto">
          <a:xfrm rot="5400000">
            <a:off x="4079875" y="5289903"/>
            <a:ext cx="2000250" cy="0"/>
          </a:xfrm>
          <a:prstGeom prst="line">
            <a:avLst/>
          </a:prstGeom>
          <a:noFill/>
          <a:ln w="9525">
            <a:solidFill>
              <a:schemeClr val="tx1"/>
            </a:solidFill>
            <a:miter lim="800000"/>
            <a:headEnd type="stealth" w="med" len="lg"/>
            <a:tailEnd type="none" w="med" len="lg"/>
          </a:ln>
          <a:extLst>
            <a:ext uri="{909E8E84-426E-40DD-AFC4-6F175D3DCCD1}">
              <a14:hiddenFill xmlns:a14="http://schemas.microsoft.com/office/drawing/2010/main">
                <a:noFill/>
              </a14:hiddenFill>
            </a:ext>
          </a:extLst>
        </p:spPr>
        <p:txBody>
          <a:bodyPr wrap="none"/>
          <a:lstStyle/>
          <a:p>
            <a:endParaRPr lang="ja-JP" altLang="en-US" sz="2667"/>
          </a:p>
        </p:txBody>
      </p:sp>
      <p:sp>
        <p:nvSpPr>
          <p:cNvPr id="355369" name="Line 41"/>
          <p:cNvSpPr>
            <a:spLocks noChangeShapeType="1"/>
          </p:cNvSpPr>
          <p:nvPr/>
        </p:nvSpPr>
        <p:spPr bwMode="auto">
          <a:xfrm rot="2700000">
            <a:off x="3063875" y="2714626"/>
            <a:ext cx="1760361" cy="0"/>
          </a:xfrm>
          <a:prstGeom prst="line">
            <a:avLst/>
          </a:prstGeom>
          <a:noFill/>
          <a:ln w="9525">
            <a:solidFill>
              <a:schemeClr val="tx1"/>
            </a:solidFill>
            <a:miter lim="800000"/>
            <a:headEnd/>
            <a:tailEnd type="stealth" w="med" len="lg"/>
          </a:ln>
          <a:extLst>
            <a:ext uri="{909E8E84-426E-40DD-AFC4-6F175D3DCCD1}">
              <a14:hiddenFill xmlns:a14="http://schemas.microsoft.com/office/drawing/2010/main">
                <a:noFill/>
              </a14:hiddenFill>
            </a:ext>
          </a:extLst>
        </p:spPr>
        <p:txBody>
          <a:bodyPr wrap="none"/>
          <a:lstStyle/>
          <a:p>
            <a:endParaRPr lang="ja-JP" altLang="en-US" sz="2667"/>
          </a:p>
        </p:txBody>
      </p:sp>
      <p:sp>
        <p:nvSpPr>
          <p:cNvPr id="355370" name="Line 42"/>
          <p:cNvSpPr>
            <a:spLocks noChangeShapeType="1"/>
          </p:cNvSpPr>
          <p:nvPr/>
        </p:nvSpPr>
        <p:spPr bwMode="auto">
          <a:xfrm rot="2700000">
            <a:off x="5263444" y="4954764"/>
            <a:ext cx="1841500" cy="0"/>
          </a:xfrm>
          <a:prstGeom prst="line">
            <a:avLst/>
          </a:prstGeom>
          <a:noFill/>
          <a:ln w="9525">
            <a:solidFill>
              <a:schemeClr val="tx1"/>
            </a:solidFill>
            <a:miter lim="800000"/>
            <a:headEnd type="stealth" w="med" len="lg"/>
            <a:tailEnd type="none" w="med" len="lg"/>
          </a:ln>
          <a:extLst>
            <a:ext uri="{909E8E84-426E-40DD-AFC4-6F175D3DCCD1}">
              <a14:hiddenFill xmlns:a14="http://schemas.microsoft.com/office/drawing/2010/main">
                <a:noFill/>
              </a14:hiddenFill>
            </a:ext>
          </a:extLst>
        </p:spPr>
        <p:txBody>
          <a:bodyPr wrap="none"/>
          <a:lstStyle/>
          <a:p>
            <a:endParaRPr lang="ja-JP" altLang="en-US" sz="2667"/>
          </a:p>
        </p:txBody>
      </p:sp>
      <p:sp>
        <p:nvSpPr>
          <p:cNvPr id="355371" name="Line 43"/>
          <p:cNvSpPr>
            <a:spLocks noChangeShapeType="1"/>
          </p:cNvSpPr>
          <p:nvPr/>
        </p:nvSpPr>
        <p:spPr bwMode="auto">
          <a:xfrm rot="-2700000">
            <a:off x="5374571" y="2674056"/>
            <a:ext cx="1760361" cy="0"/>
          </a:xfrm>
          <a:prstGeom prst="line">
            <a:avLst/>
          </a:prstGeom>
          <a:noFill/>
          <a:ln w="9525">
            <a:solidFill>
              <a:schemeClr val="tx1"/>
            </a:solidFill>
            <a:miter lim="800000"/>
            <a:headEnd type="stealth" w="med" len="lg"/>
            <a:tailEnd type="none" w="med" len="lg"/>
          </a:ln>
          <a:extLst>
            <a:ext uri="{909E8E84-426E-40DD-AFC4-6F175D3DCCD1}">
              <a14:hiddenFill xmlns:a14="http://schemas.microsoft.com/office/drawing/2010/main">
                <a:noFill/>
              </a14:hiddenFill>
            </a:ext>
          </a:extLst>
        </p:spPr>
        <p:txBody>
          <a:bodyPr wrap="none"/>
          <a:lstStyle/>
          <a:p>
            <a:endParaRPr lang="ja-JP" altLang="en-US" sz="2667"/>
          </a:p>
        </p:txBody>
      </p:sp>
      <p:sp>
        <p:nvSpPr>
          <p:cNvPr id="355372" name="Line 44"/>
          <p:cNvSpPr>
            <a:spLocks noChangeShapeType="1"/>
          </p:cNvSpPr>
          <p:nvPr/>
        </p:nvSpPr>
        <p:spPr bwMode="auto">
          <a:xfrm rot="-2700000">
            <a:off x="3093862" y="4914194"/>
            <a:ext cx="1839737" cy="0"/>
          </a:xfrm>
          <a:prstGeom prst="line">
            <a:avLst/>
          </a:prstGeom>
          <a:noFill/>
          <a:ln w="9525">
            <a:solidFill>
              <a:schemeClr val="tx1"/>
            </a:solidFill>
            <a:miter lim="800000"/>
            <a:headEnd/>
            <a:tailEnd type="stealth" w="med" len="lg"/>
          </a:ln>
          <a:extLst>
            <a:ext uri="{909E8E84-426E-40DD-AFC4-6F175D3DCCD1}">
              <a14:hiddenFill xmlns:a14="http://schemas.microsoft.com/office/drawing/2010/main">
                <a:noFill/>
              </a14:hiddenFill>
            </a:ext>
          </a:extLst>
        </p:spPr>
        <p:txBody>
          <a:bodyPr wrap="none"/>
          <a:lstStyle/>
          <a:p>
            <a:endParaRPr lang="ja-JP" altLang="en-US" sz="2667"/>
          </a:p>
        </p:txBody>
      </p:sp>
      <p:sp>
        <p:nvSpPr>
          <p:cNvPr id="355373" name="Line 45"/>
          <p:cNvSpPr>
            <a:spLocks noChangeShapeType="1"/>
          </p:cNvSpPr>
          <p:nvPr/>
        </p:nvSpPr>
        <p:spPr bwMode="auto">
          <a:xfrm rot="1320000">
            <a:off x="2712862" y="3150306"/>
            <a:ext cx="1520472" cy="0"/>
          </a:xfrm>
          <a:prstGeom prst="line">
            <a:avLst/>
          </a:prstGeom>
          <a:noFill/>
          <a:ln w="9525">
            <a:solidFill>
              <a:schemeClr val="tx1"/>
            </a:solidFill>
            <a:miter lim="800000"/>
            <a:headEnd/>
            <a:tailEnd type="stealth" w="med" len="lg"/>
          </a:ln>
          <a:extLst>
            <a:ext uri="{909E8E84-426E-40DD-AFC4-6F175D3DCCD1}">
              <a14:hiddenFill xmlns:a14="http://schemas.microsoft.com/office/drawing/2010/main">
                <a:noFill/>
              </a14:hiddenFill>
            </a:ext>
          </a:extLst>
        </p:spPr>
        <p:txBody>
          <a:bodyPr wrap="none"/>
          <a:lstStyle/>
          <a:p>
            <a:endParaRPr lang="ja-JP" altLang="en-US" sz="2667"/>
          </a:p>
        </p:txBody>
      </p:sp>
      <p:sp>
        <p:nvSpPr>
          <p:cNvPr id="355374" name="Line 46"/>
          <p:cNvSpPr>
            <a:spLocks noChangeShapeType="1"/>
          </p:cNvSpPr>
          <p:nvPr/>
        </p:nvSpPr>
        <p:spPr bwMode="auto">
          <a:xfrm rot="1320000">
            <a:off x="5847292" y="4453820"/>
            <a:ext cx="1599847" cy="0"/>
          </a:xfrm>
          <a:prstGeom prst="line">
            <a:avLst/>
          </a:prstGeom>
          <a:noFill/>
          <a:ln w="9525">
            <a:solidFill>
              <a:schemeClr val="tx1"/>
            </a:solidFill>
            <a:miter lim="800000"/>
            <a:headEnd type="stealth" w="med" len="lg"/>
            <a:tailEnd type="none" w="med" len="lg"/>
          </a:ln>
          <a:extLst>
            <a:ext uri="{909E8E84-426E-40DD-AFC4-6F175D3DCCD1}">
              <a14:hiddenFill xmlns:a14="http://schemas.microsoft.com/office/drawing/2010/main">
                <a:noFill/>
              </a14:hiddenFill>
            </a:ext>
          </a:extLst>
        </p:spPr>
        <p:txBody>
          <a:bodyPr wrap="none"/>
          <a:lstStyle/>
          <a:p>
            <a:endParaRPr lang="ja-JP" altLang="en-US" sz="2667"/>
          </a:p>
        </p:txBody>
      </p:sp>
      <p:sp>
        <p:nvSpPr>
          <p:cNvPr id="355375" name="Line 47"/>
          <p:cNvSpPr>
            <a:spLocks noChangeShapeType="1"/>
          </p:cNvSpPr>
          <p:nvPr/>
        </p:nvSpPr>
        <p:spPr bwMode="auto">
          <a:xfrm rot="-1320000">
            <a:off x="5924904" y="3150306"/>
            <a:ext cx="1520472" cy="0"/>
          </a:xfrm>
          <a:prstGeom prst="line">
            <a:avLst/>
          </a:prstGeom>
          <a:noFill/>
          <a:ln w="9525">
            <a:solidFill>
              <a:schemeClr val="tx1"/>
            </a:solidFill>
            <a:miter lim="800000"/>
            <a:headEnd type="stealth" w="med" len="lg"/>
            <a:tailEnd type="none" w="med" len="lg"/>
          </a:ln>
          <a:extLst>
            <a:ext uri="{909E8E84-426E-40DD-AFC4-6F175D3DCCD1}">
              <a14:hiddenFill xmlns:a14="http://schemas.microsoft.com/office/drawing/2010/main">
                <a:noFill/>
              </a14:hiddenFill>
            </a:ext>
          </a:extLst>
        </p:spPr>
        <p:txBody>
          <a:bodyPr wrap="none"/>
          <a:lstStyle/>
          <a:p>
            <a:endParaRPr lang="ja-JP" altLang="en-US" sz="2667"/>
          </a:p>
        </p:txBody>
      </p:sp>
      <p:sp>
        <p:nvSpPr>
          <p:cNvPr id="355376" name="Line 48"/>
          <p:cNvSpPr>
            <a:spLocks noChangeShapeType="1"/>
          </p:cNvSpPr>
          <p:nvPr/>
        </p:nvSpPr>
        <p:spPr bwMode="auto">
          <a:xfrm rot="20280000" flipV="1">
            <a:off x="2709334" y="4455584"/>
            <a:ext cx="1486959" cy="17639"/>
          </a:xfrm>
          <a:prstGeom prst="line">
            <a:avLst/>
          </a:prstGeom>
          <a:noFill/>
          <a:ln w="9525">
            <a:solidFill>
              <a:schemeClr val="tx1"/>
            </a:solidFill>
            <a:miter lim="800000"/>
            <a:headEnd/>
            <a:tailEnd type="stealth" w="med" len="lg"/>
          </a:ln>
          <a:extLst>
            <a:ext uri="{909E8E84-426E-40DD-AFC4-6F175D3DCCD1}">
              <a14:hiddenFill xmlns:a14="http://schemas.microsoft.com/office/drawing/2010/main">
                <a:noFill/>
              </a14:hiddenFill>
            </a:ext>
          </a:extLst>
        </p:spPr>
        <p:txBody>
          <a:bodyPr wrap="none"/>
          <a:lstStyle/>
          <a:p>
            <a:endParaRPr lang="ja-JP" altLang="en-US" sz="2667"/>
          </a:p>
        </p:txBody>
      </p:sp>
      <p:sp>
        <p:nvSpPr>
          <p:cNvPr id="355377" name="Line 49"/>
          <p:cNvSpPr>
            <a:spLocks noChangeShapeType="1"/>
          </p:cNvSpPr>
          <p:nvPr/>
        </p:nvSpPr>
        <p:spPr bwMode="auto">
          <a:xfrm rot="4020000">
            <a:off x="3504847" y="2427112"/>
            <a:ext cx="2000250" cy="0"/>
          </a:xfrm>
          <a:prstGeom prst="line">
            <a:avLst/>
          </a:prstGeom>
          <a:noFill/>
          <a:ln w="9525">
            <a:solidFill>
              <a:schemeClr val="tx1"/>
            </a:solidFill>
            <a:miter lim="800000"/>
            <a:headEnd/>
            <a:tailEnd type="stealth" w="med" len="lg"/>
          </a:ln>
          <a:extLst>
            <a:ext uri="{909E8E84-426E-40DD-AFC4-6F175D3DCCD1}">
              <a14:hiddenFill xmlns:a14="http://schemas.microsoft.com/office/drawing/2010/main">
                <a:noFill/>
              </a14:hiddenFill>
            </a:ext>
          </a:extLst>
        </p:spPr>
        <p:txBody>
          <a:bodyPr wrap="none"/>
          <a:lstStyle/>
          <a:p>
            <a:endParaRPr lang="ja-JP" altLang="en-US" sz="2667"/>
          </a:p>
        </p:txBody>
      </p:sp>
      <p:sp>
        <p:nvSpPr>
          <p:cNvPr id="355378" name="Line 50"/>
          <p:cNvSpPr>
            <a:spLocks noChangeShapeType="1"/>
          </p:cNvSpPr>
          <p:nvPr/>
        </p:nvSpPr>
        <p:spPr bwMode="auto">
          <a:xfrm rot="4020000">
            <a:off x="4653139" y="5191126"/>
            <a:ext cx="2000250" cy="0"/>
          </a:xfrm>
          <a:prstGeom prst="line">
            <a:avLst/>
          </a:prstGeom>
          <a:noFill/>
          <a:ln w="9525">
            <a:solidFill>
              <a:schemeClr val="tx1"/>
            </a:solidFill>
            <a:miter lim="800000"/>
            <a:headEnd type="stealth" w="med" len="lg"/>
            <a:tailEnd type="none" w="med" len="lg"/>
          </a:ln>
          <a:extLst>
            <a:ext uri="{909E8E84-426E-40DD-AFC4-6F175D3DCCD1}">
              <a14:hiddenFill xmlns:a14="http://schemas.microsoft.com/office/drawing/2010/main">
                <a:noFill/>
              </a14:hiddenFill>
            </a:ext>
          </a:extLst>
        </p:spPr>
        <p:txBody>
          <a:bodyPr wrap="none"/>
          <a:lstStyle/>
          <a:p>
            <a:endParaRPr lang="ja-JP" altLang="en-US" sz="2667"/>
          </a:p>
        </p:txBody>
      </p:sp>
      <p:sp>
        <p:nvSpPr>
          <p:cNvPr id="355379" name="Line 51"/>
          <p:cNvSpPr>
            <a:spLocks noChangeShapeType="1"/>
          </p:cNvSpPr>
          <p:nvPr/>
        </p:nvSpPr>
        <p:spPr bwMode="auto">
          <a:xfrm rot="17580000" flipH="1">
            <a:off x="4743097" y="2363612"/>
            <a:ext cx="1908528" cy="63500"/>
          </a:xfrm>
          <a:prstGeom prst="line">
            <a:avLst/>
          </a:prstGeom>
          <a:noFill/>
          <a:ln w="9525">
            <a:solidFill>
              <a:schemeClr val="tx1"/>
            </a:solidFill>
            <a:miter lim="800000"/>
            <a:headEnd type="none" w="med" len="lg"/>
            <a:tailEnd type="stealth" w="med" len="lg"/>
          </a:ln>
          <a:extLst>
            <a:ext uri="{909E8E84-426E-40DD-AFC4-6F175D3DCCD1}">
              <a14:hiddenFill xmlns:a14="http://schemas.microsoft.com/office/drawing/2010/main">
                <a:noFill/>
              </a14:hiddenFill>
            </a:ext>
          </a:extLst>
        </p:spPr>
        <p:txBody>
          <a:bodyPr wrap="none"/>
          <a:lstStyle/>
          <a:p>
            <a:endParaRPr lang="ja-JP" altLang="en-US" sz="2667"/>
          </a:p>
        </p:txBody>
      </p:sp>
      <p:sp>
        <p:nvSpPr>
          <p:cNvPr id="355382" name="AutoShape 54"/>
          <p:cNvSpPr>
            <a:spLocks noChangeArrowheads="1"/>
          </p:cNvSpPr>
          <p:nvPr/>
        </p:nvSpPr>
        <p:spPr bwMode="auto">
          <a:xfrm rot="-2700000">
            <a:off x="3079750" y="4610806"/>
            <a:ext cx="1758598" cy="666750"/>
          </a:xfrm>
          <a:prstGeom prst="leftArrow">
            <a:avLst>
              <a:gd name="adj1" fmla="val 50000"/>
              <a:gd name="adj2" fmla="val 65939"/>
            </a:avLst>
          </a:prstGeom>
          <a:gradFill rotWithShape="1">
            <a:gsLst>
              <a:gs pos="0">
                <a:srgbClr val="EDEDED"/>
              </a:gs>
              <a:gs pos="64999">
                <a:srgbClr val="D0D0D0"/>
              </a:gs>
              <a:gs pos="100000">
                <a:srgbClr val="BCBCBC"/>
              </a:gs>
            </a:gsLst>
            <a:lin ang="5400000" scaled="1"/>
          </a:gradFill>
          <a:ln w="9525">
            <a:solidFill>
              <a:srgbClr val="000000"/>
            </a:solidFill>
            <a:miter lim="800000"/>
            <a:headEnd/>
            <a:tailEnd/>
          </a:ln>
          <a:effectLst>
            <a:outerShdw blurRad="40000" dist="20000" dir="5400000" rotWithShape="0">
              <a:srgbClr val="808080">
                <a:alpha val="37999"/>
              </a:srgbClr>
            </a:outerShdw>
          </a:effectLst>
        </p:spPr>
        <p:txBody>
          <a:bodyPr wrap="none" anchor="ctr"/>
          <a:lstStyle/>
          <a:p>
            <a:pPr algn="ctr" eaLnBrk="1" hangingPunct="1">
              <a:defRPr/>
            </a:pPr>
            <a:endParaRPr lang="ja-JP" altLang="en-US" sz="2667">
              <a:solidFill>
                <a:schemeClr val="dk1"/>
              </a:solidFill>
              <a:latin typeface="+mn-lt"/>
            </a:endParaRPr>
          </a:p>
        </p:txBody>
      </p:sp>
      <p:sp>
        <p:nvSpPr>
          <p:cNvPr id="355383" name="Text Box 55"/>
          <p:cNvSpPr txBox="1">
            <a:spLocks noChangeArrowheads="1"/>
          </p:cNvSpPr>
          <p:nvPr/>
        </p:nvSpPr>
        <p:spPr bwMode="auto">
          <a:xfrm>
            <a:off x="4391592" y="3520722"/>
            <a:ext cx="1382110" cy="571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3111">
                <a:solidFill>
                  <a:srgbClr val="FF0000"/>
                </a:solidFill>
              </a:rPr>
              <a:t>保険者</a:t>
            </a:r>
          </a:p>
        </p:txBody>
      </p:sp>
      <p:sp>
        <p:nvSpPr>
          <p:cNvPr id="355384" name="Text Box 56"/>
          <p:cNvSpPr txBox="1">
            <a:spLocks noChangeArrowheads="1"/>
          </p:cNvSpPr>
          <p:nvPr/>
        </p:nvSpPr>
        <p:spPr bwMode="auto">
          <a:xfrm>
            <a:off x="7404942" y="850195"/>
            <a:ext cx="1781257" cy="571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3111">
                <a:solidFill>
                  <a:srgbClr val="FF0000"/>
                </a:solidFill>
              </a:rPr>
              <a:t>被保険者</a:t>
            </a:r>
          </a:p>
        </p:txBody>
      </p:sp>
      <p:sp>
        <p:nvSpPr>
          <p:cNvPr id="355385" name="Text Box 57"/>
          <p:cNvSpPr txBox="1">
            <a:spLocks noChangeArrowheads="1"/>
          </p:cNvSpPr>
          <p:nvPr/>
        </p:nvSpPr>
        <p:spPr bwMode="auto">
          <a:xfrm>
            <a:off x="6369043" y="3947583"/>
            <a:ext cx="1208984" cy="502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667">
                <a:solidFill>
                  <a:srgbClr val="FF0000"/>
                </a:solidFill>
              </a:rPr>
              <a:t>保険料</a:t>
            </a:r>
          </a:p>
        </p:txBody>
      </p:sp>
      <p:sp>
        <p:nvSpPr>
          <p:cNvPr id="355386" name="Text Box 58"/>
          <p:cNvSpPr txBox="1">
            <a:spLocks noChangeArrowheads="1"/>
          </p:cNvSpPr>
          <p:nvPr/>
        </p:nvSpPr>
        <p:spPr bwMode="auto">
          <a:xfrm>
            <a:off x="4208784" y="4711348"/>
            <a:ext cx="867545" cy="502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667">
                <a:solidFill>
                  <a:srgbClr val="FF0000"/>
                </a:solidFill>
              </a:rPr>
              <a:t>給付</a:t>
            </a:r>
          </a:p>
        </p:txBody>
      </p:sp>
      <p:sp>
        <p:nvSpPr>
          <p:cNvPr id="355387" name="Text Box 59"/>
          <p:cNvSpPr txBox="1">
            <a:spLocks noChangeArrowheads="1"/>
          </p:cNvSpPr>
          <p:nvPr/>
        </p:nvSpPr>
        <p:spPr bwMode="auto">
          <a:xfrm>
            <a:off x="7725970" y="5730876"/>
            <a:ext cx="1781257" cy="571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3111">
                <a:solidFill>
                  <a:srgbClr val="FF0000"/>
                </a:solidFill>
              </a:rPr>
              <a:t>被保険者</a:t>
            </a:r>
          </a:p>
        </p:txBody>
      </p:sp>
      <p:sp>
        <p:nvSpPr>
          <p:cNvPr id="355388" name="Text Box 60"/>
          <p:cNvSpPr txBox="1">
            <a:spLocks noChangeArrowheads="1"/>
          </p:cNvSpPr>
          <p:nvPr/>
        </p:nvSpPr>
        <p:spPr bwMode="auto">
          <a:xfrm>
            <a:off x="761338" y="5542139"/>
            <a:ext cx="1800493" cy="7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solidFill>
                  <a:srgbClr val="FF0000"/>
                </a:solidFill>
              </a:rPr>
              <a:t>アクシデント</a:t>
            </a:r>
          </a:p>
          <a:p>
            <a:pPr algn="ctr" eaLnBrk="1" hangingPunct="1">
              <a:spcBef>
                <a:spcPct val="0"/>
              </a:spcBef>
              <a:buClrTx/>
              <a:buSzTx/>
              <a:buFontTx/>
              <a:buNone/>
            </a:pPr>
            <a:r>
              <a:rPr lang="ja-JP" altLang="en-US" sz="2222">
                <a:solidFill>
                  <a:srgbClr val="FF0000"/>
                </a:solidFill>
              </a:rPr>
              <a:t>（病気，事故）</a:t>
            </a:r>
          </a:p>
        </p:txBody>
      </p:sp>
      <p:sp>
        <p:nvSpPr>
          <p:cNvPr id="2" name="スライド番号プレースホルダー 1"/>
          <p:cNvSpPr>
            <a:spLocks noGrp="1"/>
          </p:cNvSpPr>
          <p:nvPr>
            <p:ph type="sldNum" sz="quarter" idx="12"/>
          </p:nvPr>
        </p:nvSpPr>
        <p:spPr/>
        <p:txBody>
          <a:bodyPr/>
          <a:lstStyle/>
          <a:p>
            <a:fld id="{32E37905-CCC6-4CF8-A1A1-B402290EE3E8}" type="slidenum">
              <a:rPr kumimoji="1" lang="ja-JP" altLang="en-US" smtClean="0"/>
              <a:t>16</a:t>
            </a:fld>
            <a:endParaRPr kumimoji="1" lang="ja-JP" altLang="en-US"/>
          </a:p>
        </p:txBody>
      </p:sp>
      <p:sp>
        <p:nvSpPr>
          <p:cNvPr id="3" name="日付プレースホルダー 2"/>
          <p:cNvSpPr>
            <a:spLocks noGrp="1"/>
          </p:cNvSpPr>
          <p:nvPr>
            <p:ph type="dt" sz="half" idx="10"/>
          </p:nvPr>
        </p:nvSpPr>
        <p:spPr/>
        <p:txBody>
          <a:bodyPr/>
          <a:lstStyle/>
          <a:p>
            <a:pPr>
              <a:defRPr/>
            </a:pPr>
            <a:r>
              <a:rPr lang="en-US" altLang="ja-JP" smtClean="0"/>
              <a:t>2020/6/3</a:t>
            </a:r>
            <a:endParaRPr lang="en-US" altLang="ja-JP"/>
          </a:p>
        </p:txBody>
      </p:sp>
      <p:sp>
        <p:nvSpPr>
          <p:cNvPr id="4" name="フッター プレースホルダー 3"/>
          <p:cNvSpPr>
            <a:spLocks noGrp="1"/>
          </p:cNvSpPr>
          <p:nvPr>
            <p:ph type="ftr" sz="quarter" idx="11"/>
          </p:nvPr>
        </p:nvSpPr>
        <p:spPr/>
        <p:txBody>
          <a:bodyPr/>
          <a:lstStyle/>
          <a:p>
            <a:pPr>
              <a:defRPr/>
            </a:pPr>
            <a:r>
              <a:rPr lang="ja-JP" altLang="en-US" smtClean="0"/>
              <a:t>医療経済学</a:t>
            </a:r>
            <a:r>
              <a:rPr lang="en-US" altLang="ja-JP" smtClean="0"/>
              <a:t>A 2</a:t>
            </a:r>
            <a:endParaRPr lang="en-US" altLang="ja-JP"/>
          </a:p>
        </p:txBody>
      </p:sp>
    </p:spTree>
    <p:extLst>
      <p:ext uri="{BB962C8B-B14F-4D97-AF65-F5344CB8AC3E}">
        <p14:creationId xmlns:p14="http://schemas.microsoft.com/office/powerpoint/2010/main" val="19083310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55363"/>
                                        </p:tgtEl>
                                        <p:attrNameLst>
                                          <p:attrName>style.visibility</p:attrName>
                                        </p:attrNameLst>
                                      </p:cBhvr>
                                      <p:to>
                                        <p:strVal val="visible"/>
                                      </p:to>
                                    </p:set>
                                    <p:animEffect transition="in" filter="wipe(left)">
                                      <p:cBhvr>
                                        <p:cTn id="7" dur="500"/>
                                        <p:tgtEl>
                                          <p:spTgt spid="35536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55376"/>
                                        </p:tgtEl>
                                        <p:attrNameLst>
                                          <p:attrName>style.visibility</p:attrName>
                                        </p:attrNameLst>
                                      </p:cBhvr>
                                      <p:to>
                                        <p:strVal val="visible"/>
                                      </p:to>
                                    </p:set>
                                    <p:animEffect transition="in" filter="wipe(down)">
                                      <p:cBhvr>
                                        <p:cTn id="12" dur="500"/>
                                        <p:tgtEl>
                                          <p:spTgt spid="35537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55372"/>
                                        </p:tgtEl>
                                        <p:attrNameLst>
                                          <p:attrName>style.visibility</p:attrName>
                                        </p:attrNameLst>
                                      </p:cBhvr>
                                      <p:to>
                                        <p:strVal val="visible"/>
                                      </p:to>
                                    </p:set>
                                    <p:animEffect transition="in" filter="wipe(down)">
                                      <p:cBhvr>
                                        <p:cTn id="17" dur="500"/>
                                        <p:tgtEl>
                                          <p:spTgt spid="35537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55380"/>
                                        </p:tgtEl>
                                        <p:attrNameLst>
                                          <p:attrName>style.visibility</p:attrName>
                                        </p:attrNameLst>
                                      </p:cBhvr>
                                      <p:to>
                                        <p:strVal val="visible"/>
                                      </p:to>
                                    </p:set>
                                    <p:animEffect transition="in" filter="wipe(down)">
                                      <p:cBhvr>
                                        <p:cTn id="22" dur="500"/>
                                        <p:tgtEl>
                                          <p:spTgt spid="35538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55368"/>
                                        </p:tgtEl>
                                        <p:attrNameLst>
                                          <p:attrName>style.visibility</p:attrName>
                                        </p:attrNameLst>
                                      </p:cBhvr>
                                      <p:to>
                                        <p:strVal val="visible"/>
                                      </p:to>
                                    </p:set>
                                    <p:animEffect transition="in" filter="wipe(down)">
                                      <p:cBhvr>
                                        <p:cTn id="27" dur="500"/>
                                        <p:tgtEl>
                                          <p:spTgt spid="35536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55378"/>
                                        </p:tgtEl>
                                        <p:attrNameLst>
                                          <p:attrName>style.visibility</p:attrName>
                                        </p:attrNameLst>
                                      </p:cBhvr>
                                      <p:to>
                                        <p:strVal val="visible"/>
                                      </p:to>
                                    </p:set>
                                    <p:animEffect transition="in" filter="wipe(down)">
                                      <p:cBhvr>
                                        <p:cTn id="32" dur="500"/>
                                        <p:tgtEl>
                                          <p:spTgt spid="35537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55370"/>
                                        </p:tgtEl>
                                        <p:attrNameLst>
                                          <p:attrName>style.visibility</p:attrName>
                                        </p:attrNameLst>
                                      </p:cBhvr>
                                      <p:to>
                                        <p:strVal val="visible"/>
                                      </p:to>
                                    </p:set>
                                    <p:animEffect transition="in" filter="wipe(down)">
                                      <p:cBhvr>
                                        <p:cTn id="37" dur="500"/>
                                        <p:tgtEl>
                                          <p:spTgt spid="35537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55374"/>
                                        </p:tgtEl>
                                        <p:attrNameLst>
                                          <p:attrName>style.visibility</p:attrName>
                                        </p:attrNameLst>
                                      </p:cBhvr>
                                      <p:to>
                                        <p:strVal val="visible"/>
                                      </p:to>
                                    </p:set>
                                    <p:animEffect transition="in" filter="wipe(down)">
                                      <p:cBhvr>
                                        <p:cTn id="42" dur="500"/>
                                        <p:tgtEl>
                                          <p:spTgt spid="35537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2" fill="hold" grpId="0" nodeType="clickEffect">
                                  <p:stCondLst>
                                    <p:cond delay="0"/>
                                  </p:stCondLst>
                                  <p:childTnLst>
                                    <p:set>
                                      <p:cBhvr>
                                        <p:cTn id="46" dur="1" fill="hold">
                                          <p:stCondLst>
                                            <p:cond delay="0"/>
                                          </p:stCondLst>
                                        </p:cTn>
                                        <p:tgtEl>
                                          <p:spTgt spid="355366"/>
                                        </p:tgtEl>
                                        <p:attrNameLst>
                                          <p:attrName>style.visibility</p:attrName>
                                        </p:attrNameLst>
                                      </p:cBhvr>
                                      <p:to>
                                        <p:strVal val="visible"/>
                                      </p:to>
                                    </p:set>
                                    <p:animEffect transition="in" filter="wipe(right)">
                                      <p:cBhvr>
                                        <p:cTn id="47" dur="500"/>
                                        <p:tgtEl>
                                          <p:spTgt spid="35536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2" fill="hold" grpId="0" nodeType="clickEffect">
                                  <p:stCondLst>
                                    <p:cond delay="0"/>
                                  </p:stCondLst>
                                  <p:childTnLst>
                                    <p:set>
                                      <p:cBhvr>
                                        <p:cTn id="51" dur="1" fill="hold">
                                          <p:stCondLst>
                                            <p:cond delay="0"/>
                                          </p:stCondLst>
                                        </p:cTn>
                                        <p:tgtEl>
                                          <p:spTgt spid="355375"/>
                                        </p:tgtEl>
                                        <p:attrNameLst>
                                          <p:attrName>style.visibility</p:attrName>
                                        </p:attrNameLst>
                                      </p:cBhvr>
                                      <p:to>
                                        <p:strVal val="visible"/>
                                      </p:to>
                                    </p:set>
                                    <p:animEffect transition="in" filter="wipe(right)">
                                      <p:cBhvr>
                                        <p:cTn id="52" dur="500"/>
                                        <p:tgtEl>
                                          <p:spTgt spid="35537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355371"/>
                                        </p:tgtEl>
                                        <p:attrNameLst>
                                          <p:attrName>style.visibility</p:attrName>
                                        </p:attrNameLst>
                                      </p:cBhvr>
                                      <p:to>
                                        <p:strVal val="visible"/>
                                      </p:to>
                                    </p:set>
                                    <p:animEffect transition="in" filter="wipe(up)">
                                      <p:cBhvr>
                                        <p:cTn id="57" dur="500"/>
                                        <p:tgtEl>
                                          <p:spTgt spid="355371"/>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355379"/>
                                        </p:tgtEl>
                                        <p:attrNameLst>
                                          <p:attrName>style.visibility</p:attrName>
                                        </p:attrNameLst>
                                      </p:cBhvr>
                                      <p:to>
                                        <p:strVal val="visible"/>
                                      </p:to>
                                    </p:set>
                                    <p:animEffect transition="in" filter="wipe(up)">
                                      <p:cBhvr>
                                        <p:cTn id="62" dur="500"/>
                                        <p:tgtEl>
                                          <p:spTgt spid="355379"/>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1" fill="hold" grpId="0" nodeType="clickEffect">
                                  <p:stCondLst>
                                    <p:cond delay="0"/>
                                  </p:stCondLst>
                                  <p:childTnLst>
                                    <p:set>
                                      <p:cBhvr>
                                        <p:cTn id="66" dur="1" fill="hold">
                                          <p:stCondLst>
                                            <p:cond delay="0"/>
                                          </p:stCondLst>
                                        </p:cTn>
                                        <p:tgtEl>
                                          <p:spTgt spid="355367"/>
                                        </p:tgtEl>
                                        <p:attrNameLst>
                                          <p:attrName>style.visibility</p:attrName>
                                        </p:attrNameLst>
                                      </p:cBhvr>
                                      <p:to>
                                        <p:strVal val="visible"/>
                                      </p:to>
                                    </p:set>
                                    <p:animEffect transition="in" filter="wipe(up)">
                                      <p:cBhvr>
                                        <p:cTn id="67" dur="500"/>
                                        <p:tgtEl>
                                          <p:spTgt spid="355367"/>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1" fill="hold" grpId="0" nodeType="clickEffect">
                                  <p:stCondLst>
                                    <p:cond delay="0"/>
                                  </p:stCondLst>
                                  <p:childTnLst>
                                    <p:set>
                                      <p:cBhvr>
                                        <p:cTn id="71" dur="1" fill="hold">
                                          <p:stCondLst>
                                            <p:cond delay="0"/>
                                          </p:stCondLst>
                                        </p:cTn>
                                        <p:tgtEl>
                                          <p:spTgt spid="355377"/>
                                        </p:tgtEl>
                                        <p:attrNameLst>
                                          <p:attrName>style.visibility</p:attrName>
                                        </p:attrNameLst>
                                      </p:cBhvr>
                                      <p:to>
                                        <p:strVal val="visible"/>
                                      </p:to>
                                    </p:set>
                                    <p:animEffect transition="in" filter="wipe(up)">
                                      <p:cBhvr>
                                        <p:cTn id="72" dur="500"/>
                                        <p:tgtEl>
                                          <p:spTgt spid="355377"/>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1" fill="hold" grpId="0" nodeType="clickEffect">
                                  <p:stCondLst>
                                    <p:cond delay="0"/>
                                  </p:stCondLst>
                                  <p:childTnLst>
                                    <p:set>
                                      <p:cBhvr>
                                        <p:cTn id="76" dur="1" fill="hold">
                                          <p:stCondLst>
                                            <p:cond delay="0"/>
                                          </p:stCondLst>
                                        </p:cTn>
                                        <p:tgtEl>
                                          <p:spTgt spid="355369"/>
                                        </p:tgtEl>
                                        <p:attrNameLst>
                                          <p:attrName>style.visibility</p:attrName>
                                        </p:attrNameLst>
                                      </p:cBhvr>
                                      <p:to>
                                        <p:strVal val="visible"/>
                                      </p:to>
                                    </p:set>
                                    <p:animEffect transition="in" filter="wipe(up)">
                                      <p:cBhvr>
                                        <p:cTn id="77" dur="500"/>
                                        <p:tgtEl>
                                          <p:spTgt spid="355369"/>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355373"/>
                                        </p:tgtEl>
                                        <p:attrNameLst>
                                          <p:attrName>style.visibility</p:attrName>
                                        </p:attrNameLst>
                                      </p:cBhvr>
                                      <p:to>
                                        <p:strVal val="visible"/>
                                      </p:to>
                                    </p:set>
                                    <p:animEffect transition="in" filter="wipe(left)">
                                      <p:cBhvr>
                                        <p:cTn id="82" dur="500"/>
                                        <p:tgtEl>
                                          <p:spTgt spid="355373"/>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53" presetClass="entr" presetSubtype="0" fill="hold" grpId="0" nodeType="clickEffect">
                                  <p:stCondLst>
                                    <p:cond delay="0"/>
                                  </p:stCondLst>
                                  <p:childTnLst>
                                    <p:set>
                                      <p:cBhvr>
                                        <p:cTn id="86" dur="1" fill="hold">
                                          <p:stCondLst>
                                            <p:cond delay="0"/>
                                          </p:stCondLst>
                                        </p:cTn>
                                        <p:tgtEl>
                                          <p:spTgt spid="355381"/>
                                        </p:tgtEl>
                                        <p:attrNameLst>
                                          <p:attrName>style.visibility</p:attrName>
                                        </p:attrNameLst>
                                      </p:cBhvr>
                                      <p:to>
                                        <p:strVal val="visible"/>
                                      </p:to>
                                    </p:set>
                                    <p:anim calcmode="lin" valueType="num">
                                      <p:cBhvr>
                                        <p:cTn id="87" dur="500" fill="hold"/>
                                        <p:tgtEl>
                                          <p:spTgt spid="355381"/>
                                        </p:tgtEl>
                                        <p:attrNameLst>
                                          <p:attrName>ppt_w</p:attrName>
                                        </p:attrNameLst>
                                      </p:cBhvr>
                                      <p:tavLst>
                                        <p:tav tm="0">
                                          <p:val>
                                            <p:fltVal val="0"/>
                                          </p:val>
                                        </p:tav>
                                        <p:tav tm="100000">
                                          <p:val>
                                            <p:strVal val="#ppt_w"/>
                                          </p:val>
                                        </p:tav>
                                      </p:tavLst>
                                    </p:anim>
                                    <p:anim calcmode="lin" valueType="num">
                                      <p:cBhvr>
                                        <p:cTn id="88" dur="500" fill="hold"/>
                                        <p:tgtEl>
                                          <p:spTgt spid="355381"/>
                                        </p:tgtEl>
                                        <p:attrNameLst>
                                          <p:attrName>ppt_h</p:attrName>
                                        </p:attrNameLst>
                                      </p:cBhvr>
                                      <p:tavLst>
                                        <p:tav tm="0">
                                          <p:val>
                                            <p:fltVal val="0"/>
                                          </p:val>
                                        </p:tav>
                                        <p:tav tm="100000">
                                          <p:val>
                                            <p:strVal val="#ppt_h"/>
                                          </p:val>
                                        </p:tav>
                                      </p:tavLst>
                                    </p:anim>
                                    <p:animEffect transition="in" filter="fade">
                                      <p:cBhvr>
                                        <p:cTn id="89" dur="500"/>
                                        <p:tgtEl>
                                          <p:spTgt spid="355381"/>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22" presetClass="entr" presetSubtype="8" fill="hold" grpId="0" nodeType="clickEffect">
                                  <p:stCondLst>
                                    <p:cond delay="0"/>
                                  </p:stCondLst>
                                  <p:childTnLst>
                                    <p:set>
                                      <p:cBhvr>
                                        <p:cTn id="93" dur="1" fill="hold">
                                          <p:stCondLst>
                                            <p:cond delay="0"/>
                                          </p:stCondLst>
                                        </p:cTn>
                                        <p:tgtEl>
                                          <p:spTgt spid="355388"/>
                                        </p:tgtEl>
                                        <p:attrNameLst>
                                          <p:attrName>style.visibility</p:attrName>
                                        </p:attrNameLst>
                                      </p:cBhvr>
                                      <p:to>
                                        <p:strVal val="visible"/>
                                      </p:to>
                                    </p:set>
                                    <p:animEffect transition="in" filter="wipe(left)">
                                      <p:cBhvr>
                                        <p:cTn id="94" dur="500"/>
                                        <p:tgtEl>
                                          <p:spTgt spid="355388"/>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22" presetClass="entr" presetSubtype="1" fill="hold" grpId="0" nodeType="clickEffect">
                                  <p:stCondLst>
                                    <p:cond delay="0"/>
                                  </p:stCondLst>
                                  <p:childTnLst>
                                    <p:set>
                                      <p:cBhvr>
                                        <p:cTn id="98" dur="1" fill="hold">
                                          <p:stCondLst>
                                            <p:cond delay="0"/>
                                          </p:stCondLst>
                                        </p:cTn>
                                        <p:tgtEl>
                                          <p:spTgt spid="355382"/>
                                        </p:tgtEl>
                                        <p:attrNameLst>
                                          <p:attrName>style.visibility</p:attrName>
                                        </p:attrNameLst>
                                      </p:cBhvr>
                                      <p:to>
                                        <p:strVal val="visible"/>
                                      </p:to>
                                    </p:set>
                                    <p:animEffect transition="in" filter="wipe(up)">
                                      <p:cBhvr>
                                        <p:cTn id="99" dur="500"/>
                                        <p:tgtEl>
                                          <p:spTgt spid="355382"/>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22" presetClass="entr" presetSubtype="8" fill="hold" grpId="0" nodeType="clickEffect">
                                  <p:stCondLst>
                                    <p:cond delay="0"/>
                                  </p:stCondLst>
                                  <p:childTnLst>
                                    <p:set>
                                      <p:cBhvr>
                                        <p:cTn id="103" dur="1" fill="hold">
                                          <p:stCondLst>
                                            <p:cond delay="0"/>
                                          </p:stCondLst>
                                        </p:cTn>
                                        <p:tgtEl>
                                          <p:spTgt spid="355383"/>
                                        </p:tgtEl>
                                        <p:attrNameLst>
                                          <p:attrName>style.visibility</p:attrName>
                                        </p:attrNameLst>
                                      </p:cBhvr>
                                      <p:to>
                                        <p:strVal val="visible"/>
                                      </p:to>
                                    </p:set>
                                    <p:animEffect transition="in" filter="wipe(left)">
                                      <p:cBhvr>
                                        <p:cTn id="104" dur="500"/>
                                        <p:tgtEl>
                                          <p:spTgt spid="355383"/>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2" presetClass="entr" presetSubtype="8" fill="hold" grpId="0" nodeType="clickEffect">
                                  <p:stCondLst>
                                    <p:cond delay="0"/>
                                  </p:stCondLst>
                                  <p:childTnLst>
                                    <p:set>
                                      <p:cBhvr>
                                        <p:cTn id="108" dur="1" fill="hold">
                                          <p:stCondLst>
                                            <p:cond delay="0"/>
                                          </p:stCondLst>
                                        </p:cTn>
                                        <p:tgtEl>
                                          <p:spTgt spid="355384"/>
                                        </p:tgtEl>
                                        <p:attrNameLst>
                                          <p:attrName>style.visibility</p:attrName>
                                        </p:attrNameLst>
                                      </p:cBhvr>
                                      <p:to>
                                        <p:strVal val="visible"/>
                                      </p:to>
                                    </p:set>
                                    <p:animEffect transition="in" filter="wipe(left)">
                                      <p:cBhvr>
                                        <p:cTn id="109" dur="500"/>
                                        <p:tgtEl>
                                          <p:spTgt spid="355384"/>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22" presetClass="entr" presetSubtype="8" fill="hold" grpId="0" nodeType="clickEffect">
                                  <p:stCondLst>
                                    <p:cond delay="0"/>
                                  </p:stCondLst>
                                  <p:childTnLst>
                                    <p:set>
                                      <p:cBhvr>
                                        <p:cTn id="113" dur="1" fill="hold">
                                          <p:stCondLst>
                                            <p:cond delay="0"/>
                                          </p:stCondLst>
                                        </p:cTn>
                                        <p:tgtEl>
                                          <p:spTgt spid="355387"/>
                                        </p:tgtEl>
                                        <p:attrNameLst>
                                          <p:attrName>style.visibility</p:attrName>
                                        </p:attrNameLst>
                                      </p:cBhvr>
                                      <p:to>
                                        <p:strVal val="visible"/>
                                      </p:to>
                                    </p:set>
                                    <p:animEffect transition="in" filter="wipe(left)">
                                      <p:cBhvr>
                                        <p:cTn id="114" dur="500"/>
                                        <p:tgtEl>
                                          <p:spTgt spid="355387"/>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22" presetClass="entr" presetSubtype="8" fill="hold" grpId="0" nodeType="clickEffect">
                                  <p:stCondLst>
                                    <p:cond delay="0"/>
                                  </p:stCondLst>
                                  <p:childTnLst>
                                    <p:set>
                                      <p:cBhvr>
                                        <p:cTn id="118" dur="1" fill="hold">
                                          <p:stCondLst>
                                            <p:cond delay="0"/>
                                          </p:stCondLst>
                                        </p:cTn>
                                        <p:tgtEl>
                                          <p:spTgt spid="355385"/>
                                        </p:tgtEl>
                                        <p:attrNameLst>
                                          <p:attrName>style.visibility</p:attrName>
                                        </p:attrNameLst>
                                      </p:cBhvr>
                                      <p:to>
                                        <p:strVal val="visible"/>
                                      </p:to>
                                    </p:set>
                                    <p:animEffect transition="in" filter="wipe(left)">
                                      <p:cBhvr>
                                        <p:cTn id="119" dur="500"/>
                                        <p:tgtEl>
                                          <p:spTgt spid="355385"/>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22" presetClass="entr" presetSubtype="8" fill="hold" grpId="0" nodeType="clickEffect">
                                  <p:stCondLst>
                                    <p:cond delay="0"/>
                                  </p:stCondLst>
                                  <p:childTnLst>
                                    <p:set>
                                      <p:cBhvr>
                                        <p:cTn id="123" dur="1" fill="hold">
                                          <p:stCondLst>
                                            <p:cond delay="0"/>
                                          </p:stCondLst>
                                        </p:cTn>
                                        <p:tgtEl>
                                          <p:spTgt spid="355386"/>
                                        </p:tgtEl>
                                        <p:attrNameLst>
                                          <p:attrName>style.visibility</p:attrName>
                                        </p:attrNameLst>
                                      </p:cBhvr>
                                      <p:to>
                                        <p:strVal val="visible"/>
                                      </p:to>
                                    </p:set>
                                    <p:animEffect transition="in" filter="wipe(left)">
                                      <p:cBhvr>
                                        <p:cTn id="124" dur="500"/>
                                        <p:tgtEl>
                                          <p:spTgt spid="355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5381" grpId="0" animBg="1"/>
      <p:bldP spid="355380" grpId="0" animBg="1"/>
      <p:bldP spid="355363" grpId="0" animBg="1"/>
      <p:bldP spid="355366" grpId="0" animBg="1"/>
      <p:bldP spid="355367" grpId="0" animBg="1"/>
      <p:bldP spid="355368" grpId="0" animBg="1"/>
      <p:bldP spid="355369" grpId="0" animBg="1"/>
      <p:bldP spid="355370" grpId="0" animBg="1"/>
      <p:bldP spid="355371" grpId="0" animBg="1"/>
      <p:bldP spid="355372" grpId="0" animBg="1"/>
      <p:bldP spid="355373" grpId="0" animBg="1"/>
      <p:bldP spid="355374" grpId="0" animBg="1"/>
      <p:bldP spid="355375" grpId="0" animBg="1"/>
      <p:bldP spid="355376" grpId="0" animBg="1"/>
      <p:bldP spid="355377" grpId="0" animBg="1"/>
      <p:bldP spid="355378" grpId="0" animBg="1"/>
      <p:bldP spid="355379" grpId="0" animBg="1"/>
      <p:bldP spid="355382" grpId="0" animBg="1"/>
      <p:bldP spid="355383" grpId="0"/>
      <p:bldP spid="355384" grpId="0"/>
      <p:bldP spid="355385" grpId="0"/>
      <p:bldP spid="355386" grpId="0"/>
      <p:bldP spid="355387" grpId="0"/>
      <p:bldP spid="35538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2"/>
          <p:cNvSpPr>
            <a:spLocks noGrp="1"/>
          </p:cNvSpPr>
          <p:nvPr>
            <p:ph type="title"/>
          </p:nvPr>
        </p:nvSpPr>
        <p:spPr/>
        <p:txBody>
          <a:bodyPr/>
          <a:lstStyle/>
          <a:p>
            <a:r>
              <a:rPr lang="ja-JP" altLang="en-US">
                <a:latin typeface="ＭＳ Ｐゴシック" panose="020B0600070205080204" pitchFamily="50" charset="-128"/>
              </a:rPr>
              <a:t>わが国の医療保険</a:t>
            </a:r>
            <a:endParaRPr lang="ja-JP" altLang="en-US"/>
          </a:p>
        </p:txBody>
      </p:sp>
      <p:sp>
        <p:nvSpPr>
          <p:cNvPr id="17411" name="コンテンツ プレースホルダ 3"/>
          <p:cNvSpPr>
            <a:spLocks noGrp="1"/>
          </p:cNvSpPr>
          <p:nvPr>
            <p:ph idx="1"/>
          </p:nvPr>
        </p:nvSpPr>
        <p:spPr/>
        <p:txBody>
          <a:bodyPr>
            <a:noAutofit/>
          </a:bodyPr>
          <a:lstStyle/>
          <a:p>
            <a:pPr eaLnBrk="1" hangingPunct="1"/>
            <a:r>
              <a:rPr lang="ja-JP" altLang="en-US" sz="3556" dirty="0">
                <a:latin typeface="ＭＳ Ｐゴシック" panose="020B0600070205080204" pitchFamily="50" charset="-128"/>
              </a:rPr>
              <a:t>日本の医療保険は全国民強制加入</a:t>
            </a:r>
          </a:p>
          <a:p>
            <a:pPr lvl="1" eaLnBrk="1" hangingPunct="1">
              <a:buFont typeface="Wingdings" panose="05000000000000000000" pitchFamily="2" charset="2"/>
              <a:buNone/>
            </a:pPr>
            <a:r>
              <a:rPr lang="ja-JP" altLang="en-US" sz="3111" dirty="0">
                <a:latin typeface="ＭＳ Ｐゴシック" panose="020B0600070205080204" pitchFamily="50" charset="-128"/>
              </a:rPr>
              <a:t>⇒　</a:t>
            </a:r>
            <a:r>
              <a:rPr lang="ja-JP" altLang="en-US" sz="3111" dirty="0">
                <a:solidFill>
                  <a:srgbClr val="FF0000"/>
                </a:solidFill>
                <a:latin typeface="ＭＳ Ｐゴシック" panose="020B0600070205080204" pitchFamily="50" charset="-128"/>
              </a:rPr>
              <a:t>国民皆保険制度（社会保険方式）</a:t>
            </a:r>
          </a:p>
          <a:p>
            <a:pPr eaLnBrk="1" hangingPunct="1"/>
            <a:r>
              <a:rPr lang="ja-JP" altLang="en-US" sz="3556" dirty="0">
                <a:latin typeface="ＭＳ Ｐゴシック" panose="020B0600070205080204" pitchFamily="50" charset="-128"/>
              </a:rPr>
              <a:t>分類</a:t>
            </a:r>
          </a:p>
          <a:p>
            <a:pPr lvl="1" eaLnBrk="1" hangingPunct="1"/>
            <a:r>
              <a:rPr lang="ja-JP" altLang="en-US" sz="3111" b="1" dirty="0">
                <a:solidFill>
                  <a:srgbClr val="FF0000"/>
                </a:solidFill>
                <a:latin typeface="ＭＳ Ｐゴシック" panose="020B0600070205080204" pitchFamily="50" charset="-128"/>
              </a:rPr>
              <a:t> 職域（被用者）保険</a:t>
            </a:r>
          </a:p>
          <a:p>
            <a:pPr lvl="1"/>
            <a:r>
              <a:rPr lang="ja-JP" altLang="en-US" sz="3111" b="1" dirty="0">
                <a:solidFill>
                  <a:srgbClr val="FF0000"/>
                </a:solidFill>
                <a:latin typeface="ＭＳ Ｐゴシック" panose="020B0600070205080204" pitchFamily="50" charset="-128"/>
              </a:rPr>
              <a:t> 地域保険</a:t>
            </a:r>
          </a:p>
          <a:p>
            <a:pPr lvl="2" eaLnBrk="1" hangingPunct="1"/>
            <a:r>
              <a:rPr lang="ja-JP" altLang="en-US" sz="2667" b="1" dirty="0">
                <a:solidFill>
                  <a:srgbClr val="FF0000"/>
                </a:solidFill>
                <a:latin typeface="ＭＳ Ｐゴシック" panose="020B0600070205080204" pitchFamily="50" charset="-128"/>
              </a:rPr>
              <a:t>国民健康保険</a:t>
            </a:r>
          </a:p>
          <a:p>
            <a:pPr lvl="1" eaLnBrk="1" hangingPunct="1"/>
            <a:r>
              <a:rPr lang="en-US" altLang="ja-JP" sz="3111" b="1" dirty="0">
                <a:solidFill>
                  <a:srgbClr val="FF0000"/>
                </a:solidFill>
              </a:rPr>
              <a:t>75</a:t>
            </a:r>
            <a:r>
              <a:rPr lang="ja-JP" altLang="en-US" sz="3111" b="1" dirty="0">
                <a:solidFill>
                  <a:srgbClr val="FF0000"/>
                </a:solidFill>
              </a:rPr>
              <a:t>歳</a:t>
            </a:r>
            <a:r>
              <a:rPr lang="ja-JP" altLang="en-US" sz="3111" b="1" dirty="0">
                <a:solidFill>
                  <a:srgbClr val="FF0000"/>
                </a:solidFill>
                <a:latin typeface="ＭＳ Ｐゴシック" panose="020B0600070205080204" pitchFamily="50" charset="-128"/>
              </a:rPr>
              <a:t>以上</a:t>
            </a:r>
            <a:r>
              <a:rPr lang="ja-JP" altLang="en-US" sz="3111" dirty="0">
                <a:latin typeface="ＭＳ Ｐゴシック" panose="020B0600070205080204" pitchFamily="50" charset="-128"/>
              </a:rPr>
              <a:t>は，</a:t>
            </a:r>
            <a:r>
              <a:rPr lang="ja-JP" altLang="en-US" sz="3111" b="1" dirty="0">
                <a:solidFill>
                  <a:srgbClr val="FF0000"/>
                </a:solidFill>
                <a:latin typeface="ＭＳ Ｐゴシック" panose="020B0600070205080204" pitchFamily="50" charset="-128"/>
              </a:rPr>
              <a:t>後期高齢者医療制度</a:t>
            </a:r>
            <a:r>
              <a:rPr lang="ja-JP" altLang="en-US" sz="3111" dirty="0">
                <a:solidFill>
                  <a:srgbClr val="FF0000"/>
                </a:solidFill>
                <a:latin typeface="ＭＳ Ｐゴシック" panose="020B0600070205080204" pitchFamily="50" charset="-128"/>
              </a:rPr>
              <a:t> </a:t>
            </a:r>
            <a:r>
              <a:rPr lang="ja-JP" altLang="en-US" sz="3111" dirty="0">
                <a:latin typeface="ＭＳ Ｐゴシック" panose="020B0600070205080204" pitchFamily="50" charset="-128"/>
              </a:rPr>
              <a:t>に加入</a:t>
            </a:r>
          </a:p>
          <a:p>
            <a:endParaRPr lang="ja-JP" altLang="en-US" dirty="0"/>
          </a:p>
        </p:txBody>
      </p:sp>
      <p:sp>
        <p:nvSpPr>
          <p:cNvPr id="2" name="スライド番号プレースホルダー 1"/>
          <p:cNvSpPr>
            <a:spLocks noGrp="1"/>
          </p:cNvSpPr>
          <p:nvPr>
            <p:ph type="sldNum" sz="quarter" idx="12"/>
          </p:nvPr>
        </p:nvSpPr>
        <p:spPr/>
        <p:txBody>
          <a:bodyPr/>
          <a:lstStyle/>
          <a:p>
            <a:fld id="{32E37905-CCC6-4CF8-A1A1-B402290EE3E8}" type="slidenum">
              <a:rPr kumimoji="1" lang="ja-JP" altLang="en-US" smtClean="0"/>
              <a:t>17</a:t>
            </a:fld>
            <a:endParaRPr kumimoji="1" lang="ja-JP" altLang="en-US"/>
          </a:p>
        </p:txBody>
      </p:sp>
      <p:sp>
        <p:nvSpPr>
          <p:cNvPr id="3" name="日付プレースホルダー 2"/>
          <p:cNvSpPr>
            <a:spLocks noGrp="1"/>
          </p:cNvSpPr>
          <p:nvPr>
            <p:ph type="dt" sz="half" idx="10"/>
          </p:nvPr>
        </p:nvSpPr>
        <p:spPr/>
        <p:txBody>
          <a:bodyPr/>
          <a:lstStyle/>
          <a:p>
            <a:pPr>
              <a:defRPr/>
            </a:pPr>
            <a:r>
              <a:rPr lang="en-US" altLang="ja-JP" smtClean="0"/>
              <a:t>2020/6/3</a:t>
            </a:r>
            <a:endParaRPr lang="en-US" altLang="ja-JP"/>
          </a:p>
        </p:txBody>
      </p:sp>
      <p:sp>
        <p:nvSpPr>
          <p:cNvPr id="4" name="フッター プレースホルダー 3"/>
          <p:cNvSpPr>
            <a:spLocks noGrp="1"/>
          </p:cNvSpPr>
          <p:nvPr>
            <p:ph type="ftr" sz="quarter" idx="11"/>
          </p:nvPr>
        </p:nvSpPr>
        <p:spPr/>
        <p:txBody>
          <a:bodyPr/>
          <a:lstStyle/>
          <a:p>
            <a:pPr>
              <a:defRPr/>
            </a:pPr>
            <a:r>
              <a:rPr lang="ja-JP" altLang="en-US" smtClean="0"/>
              <a:t>医療経済学</a:t>
            </a:r>
            <a:r>
              <a:rPr lang="en-US" altLang="ja-JP" smtClean="0"/>
              <a:t>A 2</a:t>
            </a:r>
            <a:endParaRPr lang="en-US" altLang="ja-JP"/>
          </a:p>
        </p:txBody>
      </p:sp>
    </p:spTree>
    <p:extLst>
      <p:ext uri="{BB962C8B-B14F-4D97-AF65-F5344CB8AC3E}">
        <p14:creationId xmlns:p14="http://schemas.microsoft.com/office/powerpoint/2010/main" val="37430011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lstStyle/>
          <a:p>
            <a:r>
              <a:rPr lang="ja-JP" altLang="en-US">
                <a:latin typeface="ＭＳ Ｐゴシック" panose="020B0600070205080204" pitchFamily="50" charset="-128"/>
              </a:rPr>
              <a:t>わが国の医療保険</a:t>
            </a:r>
            <a:endParaRPr lang="ja-JP" altLang="en-US"/>
          </a:p>
        </p:txBody>
      </p:sp>
      <p:sp>
        <p:nvSpPr>
          <p:cNvPr id="19459" name="コンテンツ プレースホルダ 2"/>
          <p:cNvSpPr>
            <a:spLocks noGrp="1"/>
          </p:cNvSpPr>
          <p:nvPr>
            <p:ph idx="1"/>
          </p:nvPr>
        </p:nvSpPr>
        <p:spPr>
          <a:xfrm>
            <a:off x="686954" y="1500909"/>
            <a:ext cx="8763000" cy="5876636"/>
          </a:xfrm>
        </p:spPr>
        <p:txBody>
          <a:bodyPr>
            <a:noAutofit/>
          </a:bodyPr>
          <a:lstStyle/>
          <a:p>
            <a:pPr eaLnBrk="1" hangingPunct="1">
              <a:lnSpc>
                <a:spcPts val="2222"/>
              </a:lnSpc>
            </a:pPr>
            <a:endParaRPr lang="en-US" altLang="zh-TW" sz="3556" dirty="0">
              <a:solidFill>
                <a:srgbClr val="FF0000"/>
              </a:solidFill>
              <a:latin typeface="ＭＳ Ｐゴシック" panose="020B0600070205080204" pitchFamily="50" charset="-128"/>
            </a:endParaRPr>
          </a:p>
          <a:p>
            <a:pPr eaLnBrk="1" hangingPunct="1">
              <a:lnSpc>
                <a:spcPts val="2222"/>
              </a:lnSpc>
            </a:pPr>
            <a:r>
              <a:rPr lang="zh-TW" altLang="en-US" sz="3556" dirty="0">
                <a:solidFill>
                  <a:srgbClr val="FF0000"/>
                </a:solidFill>
                <a:latin typeface="ＭＳ Ｐゴシック" panose="020B0600070205080204" pitchFamily="50" charset="-128"/>
              </a:rPr>
              <a:t>職域（被用者）保険</a:t>
            </a:r>
            <a:endParaRPr lang="ja-JP" altLang="en-US" sz="3556" dirty="0">
              <a:solidFill>
                <a:srgbClr val="FF0000"/>
              </a:solidFill>
              <a:latin typeface="ＭＳ Ｐゴシック" panose="020B0600070205080204" pitchFamily="50" charset="-128"/>
            </a:endParaRPr>
          </a:p>
          <a:p>
            <a:pPr lvl="1" eaLnBrk="1" hangingPunct="1">
              <a:lnSpc>
                <a:spcPts val="2222"/>
              </a:lnSpc>
            </a:pPr>
            <a:r>
              <a:rPr lang="ja-JP" altLang="en-US" sz="3111" dirty="0">
                <a:latin typeface="ＭＳ Ｐゴシック" panose="020B0600070205080204" pitchFamily="50" charset="-128"/>
              </a:rPr>
              <a:t>会社・学校・官庁などに</a:t>
            </a:r>
            <a:r>
              <a:rPr lang="ja-JP" altLang="en-US" sz="3111" b="1" dirty="0">
                <a:solidFill>
                  <a:srgbClr val="0070C0"/>
                </a:solidFill>
                <a:latin typeface="ＭＳ Ｐゴシック" panose="020B0600070205080204" pitchFamily="50" charset="-128"/>
              </a:rPr>
              <a:t>勤める人</a:t>
            </a:r>
            <a:r>
              <a:rPr lang="ja-JP" altLang="en-US" sz="3111" dirty="0">
                <a:latin typeface="ＭＳ Ｐゴシック" panose="020B0600070205080204" pitchFamily="50" charset="-128"/>
              </a:rPr>
              <a:t>を対象</a:t>
            </a:r>
          </a:p>
          <a:p>
            <a:pPr lvl="1" eaLnBrk="1" hangingPunct="1">
              <a:lnSpc>
                <a:spcPts val="2222"/>
              </a:lnSpc>
            </a:pPr>
            <a:r>
              <a:rPr lang="ja-JP" altLang="en-US" sz="3111" dirty="0">
                <a:latin typeface="ＭＳ Ｐゴシック" panose="020B0600070205080204" pitchFamily="50" charset="-128"/>
              </a:rPr>
              <a:t>分類</a:t>
            </a:r>
          </a:p>
          <a:p>
            <a:pPr lvl="2" eaLnBrk="1" hangingPunct="1">
              <a:lnSpc>
                <a:spcPts val="2222"/>
              </a:lnSpc>
            </a:pPr>
            <a:r>
              <a:rPr lang="ja-JP" altLang="en-US" sz="3111" dirty="0">
                <a:solidFill>
                  <a:srgbClr val="FF0000"/>
                </a:solidFill>
                <a:latin typeface="ＭＳ Ｐゴシック" panose="020B0600070205080204" pitchFamily="50" charset="-128"/>
              </a:rPr>
              <a:t>組合健康保険（組合健保）</a:t>
            </a:r>
          </a:p>
          <a:p>
            <a:pPr lvl="3" eaLnBrk="1" hangingPunct="1">
              <a:lnSpc>
                <a:spcPts val="2222"/>
              </a:lnSpc>
            </a:pPr>
            <a:r>
              <a:rPr lang="ja-JP" altLang="en-US" sz="2667" dirty="0">
                <a:latin typeface="ＭＳ Ｐゴシック" panose="020B0600070205080204" pitchFamily="50" charset="-128"/>
              </a:rPr>
              <a:t>主に</a:t>
            </a:r>
            <a:r>
              <a:rPr lang="ja-JP" altLang="en-US" sz="2667" b="1" dirty="0">
                <a:solidFill>
                  <a:srgbClr val="0070C0"/>
                </a:solidFill>
                <a:latin typeface="ＭＳ Ｐゴシック" panose="020B0600070205080204" pitchFamily="50" charset="-128"/>
              </a:rPr>
              <a:t>大企業</a:t>
            </a:r>
            <a:r>
              <a:rPr lang="ja-JP" altLang="en-US" sz="2667" dirty="0">
                <a:latin typeface="ＭＳ Ｐゴシック" panose="020B0600070205080204" pitchFamily="50" charset="-128"/>
              </a:rPr>
              <a:t>の従業員とその家族</a:t>
            </a:r>
          </a:p>
          <a:p>
            <a:pPr lvl="3" eaLnBrk="1" hangingPunct="1">
              <a:lnSpc>
                <a:spcPts val="2222"/>
              </a:lnSpc>
            </a:pPr>
            <a:r>
              <a:rPr lang="ja-JP" altLang="en-US" sz="2667" dirty="0">
                <a:latin typeface="ＭＳ Ｐゴシック" panose="020B0600070205080204" pitchFamily="50" charset="-128"/>
              </a:rPr>
              <a:t>保険者は</a:t>
            </a:r>
            <a:r>
              <a:rPr lang="ja-JP" altLang="en-US" sz="2667" b="1" dirty="0">
                <a:solidFill>
                  <a:srgbClr val="0070C0"/>
                </a:solidFill>
                <a:latin typeface="ＭＳ Ｐゴシック" panose="020B0600070205080204" pitchFamily="50" charset="-128"/>
              </a:rPr>
              <a:t>企業</a:t>
            </a:r>
          </a:p>
          <a:p>
            <a:pPr lvl="2" eaLnBrk="1" hangingPunct="1">
              <a:lnSpc>
                <a:spcPts val="2222"/>
              </a:lnSpc>
            </a:pPr>
            <a:r>
              <a:rPr lang="ja-JP" altLang="en-US" sz="3111" dirty="0">
                <a:solidFill>
                  <a:srgbClr val="FF0000"/>
                </a:solidFill>
                <a:latin typeface="ＭＳ Ｐゴシック" panose="020B0600070205080204" pitchFamily="50" charset="-128"/>
              </a:rPr>
              <a:t>共済組合（共済）</a:t>
            </a:r>
          </a:p>
          <a:p>
            <a:pPr lvl="3" eaLnBrk="1" hangingPunct="1">
              <a:lnSpc>
                <a:spcPts val="2222"/>
              </a:lnSpc>
            </a:pPr>
            <a:r>
              <a:rPr lang="ja-JP" altLang="en-US" sz="2667" b="1" dirty="0">
                <a:solidFill>
                  <a:srgbClr val="0070C0"/>
                </a:solidFill>
                <a:latin typeface="ＭＳ Ｐゴシック" panose="020B0600070205080204" pitchFamily="50" charset="-128"/>
              </a:rPr>
              <a:t>公務員</a:t>
            </a:r>
            <a:r>
              <a:rPr lang="ja-JP" altLang="en-US" sz="2667" dirty="0">
                <a:latin typeface="ＭＳ Ｐゴシック" panose="020B0600070205080204" pitchFamily="50" charset="-128"/>
              </a:rPr>
              <a:t>とその家族</a:t>
            </a:r>
          </a:p>
          <a:p>
            <a:pPr lvl="3" eaLnBrk="1" hangingPunct="1">
              <a:lnSpc>
                <a:spcPts val="2222"/>
              </a:lnSpc>
            </a:pPr>
            <a:r>
              <a:rPr lang="ja-JP" altLang="en-US" sz="2667" dirty="0">
                <a:latin typeface="ＭＳ Ｐゴシック" panose="020B0600070205080204" pitchFamily="50" charset="-128"/>
              </a:rPr>
              <a:t>保険者は</a:t>
            </a:r>
            <a:r>
              <a:rPr lang="ja-JP" altLang="en-US" sz="2667" b="1" dirty="0">
                <a:solidFill>
                  <a:srgbClr val="0070C0"/>
                </a:solidFill>
                <a:latin typeface="ＭＳ Ｐゴシック" panose="020B0600070205080204" pitchFamily="50" charset="-128"/>
              </a:rPr>
              <a:t>国や地方自治体</a:t>
            </a:r>
          </a:p>
          <a:p>
            <a:pPr lvl="2" eaLnBrk="1" hangingPunct="1">
              <a:lnSpc>
                <a:spcPts val="2222"/>
              </a:lnSpc>
            </a:pPr>
            <a:r>
              <a:rPr lang="ja-JP" altLang="en-US" sz="3111" dirty="0">
                <a:solidFill>
                  <a:srgbClr val="FF0000"/>
                </a:solidFill>
                <a:latin typeface="ＭＳ Ｐゴシック" panose="020B0600070205080204" pitchFamily="50" charset="-128"/>
              </a:rPr>
              <a:t>協会けんぽ</a:t>
            </a:r>
          </a:p>
          <a:p>
            <a:pPr lvl="3" eaLnBrk="1" hangingPunct="1">
              <a:lnSpc>
                <a:spcPts val="2222"/>
              </a:lnSpc>
            </a:pPr>
            <a:r>
              <a:rPr lang="ja-JP" altLang="en-US" sz="2667" b="1" dirty="0">
                <a:solidFill>
                  <a:srgbClr val="0070C0"/>
                </a:solidFill>
                <a:latin typeface="ＭＳ Ｐゴシック" panose="020B0600070205080204" pitchFamily="50" charset="-128"/>
              </a:rPr>
              <a:t>中小企業</a:t>
            </a:r>
            <a:r>
              <a:rPr lang="ja-JP" altLang="en-US" sz="2667" dirty="0">
                <a:latin typeface="ＭＳ Ｐゴシック" panose="020B0600070205080204" pitchFamily="50" charset="-128"/>
              </a:rPr>
              <a:t>の従業員とその家族</a:t>
            </a:r>
          </a:p>
          <a:p>
            <a:pPr lvl="3" eaLnBrk="1" hangingPunct="1">
              <a:lnSpc>
                <a:spcPts val="2222"/>
              </a:lnSpc>
            </a:pPr>
            <a:r>
              <a:rPr lang="ja-JP" altLang="en-US" sz="2667" dirty="0">
                <a:latin typeface="ＭＳ Ｐゴシック" panose="020B0600070205080204" pitchFamily="50" charset="-128"/>
              </a:rPr>
              <a:t>保険者は</a:t>
            </a:r>
            <a:r>
              <a:rPr lang="zh-CN" altLang="en-US" sz="2667" b="1" dirty="0">
                <a:solidFill>
                  <a:srgbClr val="0070C0"/>
                </a:solidFill>
                <a:latin typeface="ＭＳ Ｐゴシック" panose="020B0600070205080204" pitchFamily="50" charset="-128"/>
              </a:rPr>
              <a:t>全国健康保険協会</a:t>
            </a:r>
            <a:endParaRPr lang="ja-JP" altLang="en-US" sz="2667" b="1" dirty="0">
              <a:solidFill>
                <a:srgbClr val="0070C0"/>
              </a:solidFill>
              <a:latin typeface="ＭＳ Ｐゴシック" panose="020B0600070205080204" pitchFamily="50" charset="-128"/>
            </a:endParaRPr>
          </a:p>
        </p:txBody>
      </p:sp>
      <p:sp>
        <p:nvSpPr>
          <p:cNvPr id="2" name="スライド番号プレースホルダー 1"/>
          <p:cNvSpPr>
            <a:spLocks noGrp="1"/>
          </p:cNvSpPr>
          <p:nvPr>
            <p:ph type="sldNum" sz="quarter" idx="12"/>
          </p:nvPr>
        </p:nvSpPr>
        <p:spPr/>
        <p:txBody>
          <a:bodyPr/>
          <a:lstStyle/>
          <a:p>
            <a:fld id="{32E37905-CCC6-4CF8-A1A1-B402290EE3E8}" type="slidenum">
              <a:rPr kumimoji="1" lang="ja-JP" altLang="en-US" smtClean="0"/>
              <a:t>18</a:t>
            </a:fld>
            <a:endParaRPr kumimoji="1" lang="ja-JP" altLang="en-US"/>
          </a:p>
        </p:txBody>
      </p:sp>
      <p:sp>
        <p:nvSpPr>
          <p:cNvPr id="3" name="日付プレースホルダー 2"/>
          <p:cNvSpPr>
            <a:spLocks noGrp="1"/>
          </p:cNvSpPr>
          <p:nvPr>
            <p:ph type="dt" sz="half" idx="10"/>
          </p:nvPr>
        </p:nvSpPr>
        <p:spPr/>
        <p:txBody>
          <a:bodyPr/>
          <a:lstStyle/>
          <a:p>
            <a:pPr>
              <a:defRPr/>
            </a:pPr>
            <a:r>
              <a:rPr lang="en-US" altLang="ja-JP" smtClean="0"/>
              <a:t>2020/6/3</a:t>
            </a:r>
            <a:endParaRPr lang="en-US" altLang="ja-JP"/>
          </a:p>
        </p:txBody>
      </p:sp>
      <p:sp>
        <p:nvSpPr>
          <p:cNvPr id="4" name="フッター プレースホルダー 3"/>
          <p:cNvSpPr>
            <a:spLocks noGrp="1"/>
          </p:cNvSpPr>
          <p:nvPr>
            <p:ph type="ftr" sz="quarter" idx="11"/>
          </p:nvPr>
        </p:nvSpPr>
        <p:spPr/>
        <p:txBody>
          <a:bodyPr/>
          <a:lstStyle/>
          <a:p>
            <a:pPr>
              <a:defRPr/>
            </a:pPr>
            <a:r>
              <a:rPr lang="ja-JP" altLang="en-US" smtClean="0"/>
              <a:t>医療経済学</a:t>
            </a:r>
            <a:r>
              <a:rPr lang="en-US" altLang="ja-JP" smtClean="0"/>
              <a:t>A 2</a:t>
            </a:r>
            <a:endParaRPr lang="en-US" altLang="ja-JP"/>
          </a:p>
        </p:txBody>
      </p:sp>
    </p:spTree>
    <p:extLst>
      <p:ext uri="{BB962C8B-B14F-4D97-AF65-F5344CB8AC3E}">
        <p14:creationId xmlns:p14="http://schemas.microsoft.com/office/powerpoint/2010/main" val="32218096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idx="4294967295"/>
          </p:nvPr>
        </p:nvSpPr>
        <p:spPr/>
        <p:txBody>
          <a:bodyPr/>
          <a:lstStyle/>
          <a:p>
            <a:pPr eaLnBrk="1" hangingPunct="1"/>
            <a:r>
              <a:rPr lang="ja-JP" altLang="en-US"/>
              <a:t>わが国の医療保険</a:t>
            </a:r>
          </a:p>
        </p:txBody>
      </p:sp>
      <p:sp>
        <p:nvSpPr>
          <p:cNvPr id="21509" name="Rectangle 3"/>
          <p:cNvSpPr>
            <a:spLocks noGrp="1" noChangeArrowheads="1"/>
          </p:cNvSpPr>
          <p:nvPr>
            <p:ph type="body" idx="4294967295"/>
          </p:nvPr>
        </p:nvSpPr>
        <p:spPr>
          <a:xfrm>
            <a:off x="698500" y="2028472"/>
            <a:ext cx="9057409" cy="5175891"/>
          </a:xfrm>
        </p:spPr>
        <p:txBody>
          <a:bodyPr>
            <a:normAutofit/>
          </a:bodyPr>
          <a:lstStyle/>
          <a:p>
            <a:pPr eaLnBrk="1" hangingPunct="1">
              <a:lnSpc>
                <a:spcPct val="90000"/>
              </a:lnSpc>
            </a:pPr>
            <a:r>
              <a:rPr lang="zh-TW" altLang="en-US" sz="3556" dirty="0">
                <a:solidFill>
                  <a:srgbClr val="FF0000"/>
                </a:solidFill>
              </a:rPr>
              <a:t>職域（被用者）保険</a:t>
            </a:r>
            <a:endParaRPr lang="ja-JP" altLang="en-US" sz="3556" dirty="0"/>
          </a:p>
          <a:p>
            <a:pPr lvl="1" eaLnBrk="1" hangingPunct="1">
              <a:lnSpc>
                <a:spcPct val="90000"/>
              </a:lnSpc>
            </a:pPr>
            <a:r>
              <a:rPr lang="ja-JP" altLang="en-US" sz="3111" dirty="0"/>
              <a:t>運営方法</a:t>
            </a:r>
          </a:p>
          <a:p>
            <a:pPr lvl="2" eaLnBrk="1" hangingPunct="1">
              <a:lnSpc>
                <a:spcPct val="90000"/>
              </a:lnSpc>
            </a:pPr>
            <a:r>
              <a:rPr lang="ja-JP" altLang="en-US" sz="3111" dirty="0"/>
              <a:t>正規従業員は被保険者</a:t>
            </a:r>
            <a:endParaRPr lang="en-US" altLang="ja-JP" sz="3111" dirty="0"/>
          </a:p>
          <a:p>
            <a:pPr lvl="2" eaLnBrk="1" hangingPunct="1">
              <a:lnSpc>
                <a:spcPct val="90000"/>
              </a:lnSpc>
            </a:pPr>
            <a:r>
              <a:rPr lang="ja-JP" altLang="en-US" sz="3111" dirty="0">
                <a:solidFill>
                  <a:srgbClr val="FF0000"/>
                </a:solidFill>
              </a:rPr>
              <a:t>毎月の給与に決まった率の保険料を支払う</a:t>
            </a:r>
            <a:endParaRPr lang="en-US" altLang="ja-JP" sz="3111" dirty="0">
              <a:solidFill>
                <a:srgbClr val="FF0000"/>
              </a:solidFill>
            </a:endParaRPr>
          </a:p>
          <a:p>
            <a:pPr marL="1015990" lvl="2" indent="0" eaLnBrk="1" hangingPunct="1">
              <a:lnSpc>
                <a:spcPct val="90000"/>
              </a:lnSpc>
              <a:buNone/>
            </a:pPr>
            <a:r>
              <a:rPr lang="ja-JP" altLang="en-US" sz="2667" dirty="0"/>
              <a:t>（協会けんぽは約</a:t>
            </a:r>
            <a:r>
              <a:rPr lang="en-US" altLang="ja-JP" sz="2667" dirty="0"/>
              <a:t>10</a:t>
            </a:r>
            <a:r>
              <a:rPr lang="ja-JP" altLang="en-US" sz="2667" dirty="0"/>
              <a:t>％，組合健康保険は約</a:t>
            </a:r>
            <a:r>
              <a:rPr lang="en-US" altLang="ja-JP" sz="2667" dirty="0"/>
              <a:t>8</a:t>
            </a:r>
            <a:r>
              <a:rPr lang="ja-JP" altLang="en-US" sz="2667" dirty="0"/>
              <a:t>％）</a:t>
            </a:r>
          </a:p>
          <a:p>
            <a:pPr lvl="2" eaLnBrk="1" hangingPunct="1">
              <a:lnSpc>
                <a:spcPct val="90000"/>
              </a:lnSpc>
            </a:pPr>
            <a:r>
              <a:rPr lang="ja-JP" altLang="en-US" sz="3111" dirty="0"/>
              <a:t>保険料は，</a:t>
            </a:r>
            <a:r>
              <a:rPr lang="ja-JP" altLang="en-US" sz="3111" dirty="0">
                <a:solidFill>
                  <a:srgbClr val="FF0000"/>
                </a:solidFill>
              </a:rPr>
              <a:t>労使折半  </a:t>
            </a:r>
            <a:r>
              <a:rPr lang="ja-JP" altLang="en-US" sz="3111" dirty="0"/>
              <a:t>（従業員と会社で半々）され，保険者に納められる</a:t>
            </a:r>
          </a:p>
          <a:p>
            <a:pPr lvl="2" eaLnBrk="1" hangingPunct="1">
              <a:lnSpc>
                <a:spcPct val="90000"/>
              </a:lnSpc>
            </a:pPr>
            <a:r>
              <a:rPr lang="ja-JP" altLang="en-US" sz="3111" dirty="0"/>
              <a:t>扶養家族は保険料を支払わなくてもよい</a:t>
            </a:r>
          </a:p>
          <a:p>
            <a:pPr lvl="1" eaLnBrk="1" hangingPunct="1">
              <a:lnSpc>
                <a:spcPct val="90000"/>
              </a:lnSpc>
            </a:pPr>
            <a:r>
              <a:rPr lang="ja-JP" altLang="en-US" sz="3111" dirty="0"/>
              <a:t>自己負担率は </a:t>
            </a:r>
            <a:r>
              <a:rPr lang="en-US" altLang="ja-JP" sz="3111" dirty="0">
                <a:solidFill>
                  <a:srgbClr val="FF0000"/>
                </a:solidFill>
              </a:rPr>
              <a:t>30% </a:t>
            </a:r>
            <a:r>
              <a:rPr lang="ja-JP" altLang="en-US" sz="3111" dirty="0"/>
              <a:t>（</a:t>
            </a:r>
            <a:r>
              <a:rPr lang="en-US" altLang="ja-JP" sz="3111" dirty="0"/>
              <a:t>3</a:t>
            </a:r>
            <a:r>
              <a:rPr lang="ja-JP" altLang="en-US" sz="3111" dirty="0"/>
              <a:t>歳未満は </a:t>
            </a:r>
            <a:r>
              <a:rPr lang="en-US" altLang="ja-JP" sz="3111" dirty="0">
                <a:solidFill>
                  <a:srgbClr val="FF0000"/>
                </a:solidFill>
              </a:rPr>
              <a:t>20% </a:t>
            </a:r>
            <a:r>
              <a:rPr lang="ja-JP" altLang="en-US" sz="3111" dirty="0"/>
              <a:t>）</a:t>
            </a:r>
          </a:p>
        </p:txBody>
      </p:sp>
      <p:sp>
        <p:nvSpPr>
          <p:cNvPr id="2" name="スライド番号プレースホルダー 1"/>
          <p:cNvSpPr>
            <a:spLocks noGrp="1"/>
          </p:cNvSpPr>
          <p:nvPr>
            <p:ph type="sldNum" sz="quarter" idx="12"/>
          </p:nvPr>
        </p:nvSpPr>
        <p:spPr/>
        <p:txBody>
          <a:bodyPr/>
          <a:lstStyle/>
          <a:p>
            <a:fld id="{32E37905-CCC6-4CF8-A1A1-B402290EE3E8}" type="slidenum">
              <a:rPr kumimoji="1" lang="ja-JP" altLang="en-US" smtClean="0"/>
              <a:t>19</a:t>
            </a:fld>
            <a:endParaRPr kumimoji="1" lang="ja-JP" altLang="en-US"/>
          </a:p>
        </p:txBody>
      </p:sp>
      <p:sp>
        <p:nvSpPr>
          <p:cNvPr id="3" name="日付プレースホルダー 2"/>
          <p:cNvSpPr>
            <a:spLocks noGrp="1"/>
          </p:cNvSpPr>
          <p:nvPr>
            <p:ph type="dt" sz="half" idx="10"/>
          </p:nvPr>
        </p:nvSpPr>
        <p:spPr/>
        <p:txBody>
          <a:bodyPr/>
          <a:lstStyle/>
          <a:p>
            <a:pPr>
              <a:defRPr/>
            </a:pPr>
            <a:r>
              <a:rPr lang="en-US" altLang="ja-JP" smtClean="0"/>
              <a:t>2020/6/3</a:t>
            </a:r>
            <a:endParaRPr lang="en-US" altLang="ja-JP"/>
          </a:p>
        </p:txBody>
      </p:sp>
      <p:sp>
        <p:nvSpPr>
          <p:cNvPr id="4" name="フッター プレースホルダー 3"/>
          <p:cNvSpPr>
            <a:spLocks noGrp="1"/>
          </p:cNvSpPr>
          <p:nvPr>
            <p:ph type="ftr" sz="quarter" idx="11"/>
          </p:nvPr>
        </p:nvSpPr>
        <p:spPr/>
        <p:txBody>
          <a:bodyPr/>
          <a:lstStyle/>
          <a:p>
            <a:pPr>
              <a:defRPr/>
            </a:pPr>
            <a:r>
              <a:rPr lang="ja-JP" altLang="en-US" smtClean="0"/>
              <a:t>医療経済学</a:t>
            </a:r>
            <a:r>
              <a:rPr lang="en-US" altLang="ja-JP" smtClean="0"/>
              <a:t>A 2</a:t>
            </a:r>
            <a:endParaRPr lang="en-US" altLang="ja-JP"/>
          </a:p>
        </p:txBody>
      </p:sp>
    </p:spTree>
    <p:extLst>
      <p:ext uri="{BB962C8B-B14F-4D97-AF65-F5344CB8AC3E}">
        <p14:creationId xmlns:p14="http://schemas.microsoft.com/office/powerpoint/2010/main" val="31591680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762000" y="209550"/>
            <a:ext cx="8636000" cy="1271588"/>
          </a:xfrm>
        </p:spPr>
        <p:txBody>
          <a:bodyPr/>
          <a:lstStyle/>
          <a:p>
            <a:r>
              <a:rPr kumimoji="1" lang="ja-JP" altLang="en-US" smtClean="0"/>
              <a:t>講義の進め方．使い方</a:t>
            </a:r>
          </a:p>
        </p:txBody>
      </p:sp>
      <p:sp>
        <p:nvSpPr>
          <p:cNvPr id="3" name="コンテンツ プレースホルダー 2"/>
          <p:cNvSpPr>
            <a:spLocks noGrp="1"/>
          </p:cNvSpPr>
          <p:nvPr>
            <p:ph idx="1"/>
          </p:nvPr>
        </p:nvSpPr>
        <p:spPr>
          <a:xfrm>
            <a:off x="542925" y="1217613"/>
            <a:ext cx="9290050" cy="5508625"/>
          </a:xfrm>
        </p:spPr>
        <p:txBody>
          <a:bodyPr/>
          <a:lstStyle/>
          <a:p>
            <a:pPr>
              <a:defRPr/>
            </a:pPr>
            <a:r>
              <a:rPr kumimoji="1" lang="ja-JP" altLang="en-US" sz="2800" smtClean="0"/>
              <a:t>シラバスにある教科書を用意してください．自分のノートと筆記用具を用意してください</a:t>
            </a:r>
            <a:endParaRPr kumimoji="1" lang="en-US" altLang="ja-JP" sz="2800" smtClean="0"/>
          </a:p>
          <a:p>
            <a:pPr>
              <a:defRPr/>
            </a:pPr>
            <a:r>
              <a:rPr kumimoji="1" lang="ja-JP" altLang="en-US" sz="2800" smtClean="0"/>
              <a:t>どちらの講義を受けても</a:t>
            </a:r>
            <a:r>
              <a:rPr kumimoji="1" lang="en-US" altLang="ja-JP" sz="2800" smtClean="0"/>
              <a:t>OK</a:t>
            </a:r>
            <a:r>
              <a:rPr kumimoji="1" lang="ja-JP" altLang="en-US" sz="2800" smtClean="0"/>
              <a:t>です．</a:t>
            </a:r>
            <a:r>
              <a:rPr kumimoji="1" lang="en-US" altLang="ja-JP" sz="2800" smtClean="0"/>
              <a:t>teams</a:t>
            </a:r>
            <a:r>
              <a:rPr kumimoji="1" lang="ja-JP" altLang="en-US" sz="2800" smtClean="0"/>
              <a:t>の会議に参加できないオンデマンド型の受講者の資料を解説します</a:t>
            </a:r>
            <a:endParaRPr kumimoji="1" lang="en-US" altLang="ja-JP" sz="2800" smtClean="0"/>
          </a:p>
          <a:p>
            <a:pPr>
              <a:defRPr/>
            </a:pPr>
            <a:r>
              <a:rPr kumimoji="1" lang="ja-JP" altLang="en-US" sz="2800" smtClean="0"/>
              <a:t>私</a:t>
            </a:r>
            <a:r>
              <a:rPr kumimoji="1" lang="ja-JP" altLang="en-US" sz="2800"/>
              <a:t>の音声が流れスライドが進みます．問題演習の部分や教科書を参照する部分は</a:t>
            </a:r>
            <a:r>
              <a:rPr kumimoji="1" lang="en-US" altLang="ja-JP" sz="2800"/>
              <a:t>【ESC】</a:t>
            </a:r>
            <a:r>
              <a:rPr kumimoji="1" lang="ja-JP" altLang="en-US" sz="2800"/>
              <a:t>を押してスライドショーを一時停止してください．問題を解き終わるなどしたら</a:t>
            </a:r>
            <a:r>
              <a:rPr kumimoji="1" lang="en-US" altLang="ja-JP" sz="2800"/>
              <a:t>【SHIFT】+【F5】</a:t>
            </a:r>
            <a:r>
              <a:rPr kumimoji="1" lang="ja-JP" altLang="en-US" sz="2800"/>
              <a:t>を押して見終わった部分からスライドショーを再開してください．</a:t>
            </a:r>
            <a:endParaRPr kumimoji="1" lang="en-US" altLang="ja-JP" sz="2800"/>
          </a:p>
          <a:p>
            <a:pPr>
              <a:defRPr/>
            </a:pPr>
            <a:r>
              <a:rPr kumimoji="1" lang="ja-JP" altLang="en-US" sz="2800"/>
              <a:t>アンケートと課題は</a:t>
            </a:r>
            <a:r>
              <a:rPr kumimoji="1" lang="en-US" altLang="ja-JP" sz="2800"/>
              <a:t>teams</a:t>
            </a:r>
            <a:r>
              <a:rPr kumimoji="1" lang="ja-JP" altLang="en-US" sz="2800"/>
              <a:t>を受けた人は</a:t>
            </a:r>
            <a:r>
              <a:rPr kumimoji="1" lang="en-US" altLang="ja-JP" sz="2800"/>
              <a:t>teams</a:t>
            </a:r>
            <a:r>
              <a:rPr kumimoji="1" lang="ja-JP" altLang="en-US" sz="2800"/>
              <a:t>の課題機能で、</a:t>
            </a:r>
            <a:r>
              <a:rPr kumimoji="1" lang="en-US" altLang="ja-JP" sz="2800"/>
              <a:t>Bb</a:t>
            </a:r>
            <a:r>
              <a:rPr kumimoji="1" lang="ja-JP" altLang="en-US" sz="2800"/>
              <a:t>を受けた人は</a:t>
            </a:r>
            <a:r>
              <a:rPr kumimoji="1" lang="en-US" altLang="ja-JP" sz="2800"/>
              <a:t>Bb</a:t>
            </a:r>
            <a:r>
              <a:rPr kumimoji="1" lang="ja-JP" altLang="en-US" sz="2800"/>
              <a:t>の課題機能で提出してください。一回で</a:t>
            </a:r>
            <a:r>
              <a:rPr kumimoji="1" lang="en-US" altLang="ja-JP" sz="2800"/>
              <a:t>OK</a:t>
            </a:r>
            <a:r>
              <a:rPr kumimoji="1" lang="ja-JP" altLang="en-US" sz="2800"/>
              <a:t>。これ以外の提出方法は認めません。</a:t>
            </a:r>
          </a:p>
          <a:p>
            <a:pPr>
              <a:defRPr/>
            </a:pPr>
            <a:endParaRPr kumimoji="1" lang="ja-JP" altLang="en-US" sz="2800"/>
          </a:p>
        </p:txBody>
      </p:sp>
      <p:sp>
        <p:nvSpPr>
          <p:cNvPr id="8196" name="日付プレースホルダー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2020/6/3</a:t>
            </a:r>
            <a:endParaRPr lang="en-US" altLang="ja-JP" sz="1400">
              <a:latin typeface="Times New Roman" panose="02020603050405020304" pitchFamily="18" charset="0"/>
            </a:endParaRPr>
          </a:p>
        </p:txBody>
      </p:sp>
      <p:sp>
        <p:nvSpPr>
          <p:cNvPr id="8197" name="フッター プレースホルダー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2</a:t>
            </a:r>
            <a:endParaRPr lang="en-US" altLang="ja-JP" sz="1400">
              <a:latin typeface="Times New Roman" panose="02020603050405020304" pitchFamily="18" charset="0"/>
            </a:endParaRPr>
          </a:p>
        </p:txBody>
      </p:sp>
      <p:sp>
        <p:nvSpPr>
          <p:cNvPr id="8198"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5704922E-BB07-4E48-9D8A-98D3709C1E8C}" type="slidenum">
              <a:rPr lang="ja-JP" altLang="en-US" sz="1400" smtClean="0">
                <a:latin typeface="Times New Roman" panose="02020603050405020304" pitchFamily="18" charset="0"/>
              </a:rPr>
              <a:pPr>
                <a:spcBef>
                  <a:spcPct val="0"/>
                </a:spcBef>
                <a:buFontTx/>
                <a:buNone/>
              </a:pPr>
              <a:t>2</a:t>
            </a:fld>
            <a:endParaRPr lang="en-US" altLang="ja-JP" sz="140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4"/>
          <p:cNvSpPr>
            <a:spLocks noGrp="1"/>
          </p:cNvSpPr>
          <p:nvPr>
            <p:ph type="title"/>
          </p:nvPr>
        </p:nvSpPr>
        <p:spPr/>
        <p:txBody>
          <a:bodyPr/>
          <a:lstStyle/>
          <a:p>
            <a:r>
              <a:rPr lang="ja-JP" altLang="en-US">
                <a:latin typeface="ＭＳ Ｐゴシック" panose="020B0600070205080204" pitchFamily="50" charset="-128"/>
              </a:rPr>
              <a:t>わが国の医療保険</a:t>
            </a:r>
            <a:endParaRPr lang="ja-JP" altLang="en-US"/>
          </a:p>
        </p:txBody>
      </p:sp>
      <p:sp>
        <p:nvSpPr>
          <p:cNvPr id="23555" name="コンテンツ プレースホルダ 5"/>
          <p:cNvSpPr>
            <a:spLocks noGrp="1"/>
          </p:cNvSpPr>
          <p:nvPr>
            <p:ph idx="1"/>
          </p:nvPr>
        </p:nvSpPr>
        <p:spPr>
          <a:xfrm>
            <a:off x="650844" y="1738298"/>
            <a:ext cx="9181684" cy="5072098"/>
          </a:xfrm>
        </p:spPr>
        <p:txBody>
          <a:bodyPr>
            <a:normAutofit/>
          </a:bodyPr>
          <a:lstStyle/>
          <a:p>
            <a:pPr eaLnBrk="1" hangingPunct="1"/>
            <a:r>
              <a:rPr lang="ja-JP" altLang="en-US" sz="4000" dirty="0">
                <a:solidFill>
                  <a:srgbClr val="FF0000"/>
                </a:solidFill>
              </a:rPr>
              <a:t>地域保険</a:t>
            </a:r>
          </a:p>
          <a:p>
            <a:pPr lvl="1" eaLnBrk="1" hangingPunct="1"/>
            <a:r>
              <a:rPr lang="ja-JP" altLang="en-US" sz="3556" b="1" dirty="0">
                <a:solidFill>
                  <a:srgbClr val="0070C0"/>
                </a:solidFill>
              </a:rPr>
              <a:t>自営業者・無職者</a:t>
            </a:r>
            <a:r>
              <a:rPr lang="ja-JP" altLang="en-US" sz="3556" dirty="0"/>
              <a:t>などの地域住民を対象</a:t>
            </a:r>
          </a:p>
          <a:p>
            <a:pPr lvl="1" eaLnBrk="1" hangingPunct="1"/>
            <a:endParaRPr lang="ja-JP" altLang="en-US" sz="3556" dirty="0"/>
          </a:p>
          <a:p>
            <a:pPr lvl="1" eaLnBrk="1" hangingPunct="1"/>
            <a:r>
              <a:rPr lang="ja-JP" altLang="en-US" sz="3556" dirty="0"/>
              <a:t>分類</a:t>
            </a:r>
          </a:p>
          <a:p>
            <a:pPr lvl="2" eaLnBrk="1" hangingPunct="1"/>
            <a:r>
              <a:rPr lang="zh-CN" altLang="en-US" sz="3556" dirty="0">
                <a:solidFill>
                  <a:srgbClr val="FF0000"/>
                </a:solidFill>
              </a:rPr>
              <a:t>国民健康保険（国保）</a:t>
            </a:r>
            <a:endParaRPr lang="zh-CN" altLang="ja-JP" sz="3556" dirty="0">
              <a:solidFill>
                <a:srgbClr val="FF0000"/>
              </a:solidFill>
            </a:endParaRPr>
          </a:p>
          <a:p>
            <a:pPr lvl="3" eaLnBrk="1" hangingPunct="1"/>
            <a:r>
              <a:rPr lang="ja-JP" altLang="en-US" sz="3111" dirty="0"/>
              <a:t>農業・自営業者・無職者（退職者）</a:t>
            </a:r>
          </a:p>
          <a:p>
            <a:pPr lvl="3" eaLnBrk="1" hangingPunct="1"/>
            <a:r>
              <a:rPr lang="ja-JP" altLang="en-US" sz="3111" dirty="0">
                <a:solidFill>
                  <a:srgbClr val="3366FF"/>
                </a:solidFill>
              </a:rPr>
              <a:t>保険者は市町村</a:t>
            </a:r>
            <a:endParaRPr lang="zh-CN" altLang="en-US" sz="3111" dirty="0">
              <a:solidFill>
                <a:srgbClr val="3366FF"/>
              </a:solidFill>
            </a:endParaRPr>
          </a:p>
          <a:p>
            <a:endParaRPr lang="ja-JP" altLang="en-US" dirty="0"/>
          </a:p>
        </p:txBody>
      </p:sp>
      <p:sp>
        <p:nvSpPr>
          <p:cNvPr id="2" name="スライド番号プレースホルダー 1"/>
          <p:cNvSpPr>
            <a:spLocks noGrp="1"/>
          </p:cNvSpPr>
          <p:nvPr>
            <p:ph type="sldNum" sz="quarter" idx="12"/>
          </p:nvPr>
        </p:nvSpPr>
        <p:spPr/>
        <p:txBody>
          <a:bodyPr/>
          <a:lstStyle/>
          <a:p>
            <a:fld id="{32E37905-CCC6-4CF8-A1A1-B402290EE3E8}" type="slidenum">
              <a:rPr kumimoji="1" lang="ja-JP" altLang="en-US" smtClean="0"/>
              <a:t>20</a:t>
            </a:fld>
            <a:endParaRPr kumimoji="1" lang="ja-JP" altLang="en-US"/>
          </a:p>
        </p:txBody>
      </p:sp>
      <p:sp>
        <p:nvSpPr>
          <p:cNvPr id="3" name="日付プレースホルダー 2"/>
          <p:cNvSpPr>
            <a:spLocks noGrp="1"/>
          </p:cNvSpPr>
          <p:nvPr>
            <p:ph type="dt" sz="half" idx="10"/>
          </p:nvPr>
        </p:nvSpPr>
        <p:spPr/>
        <p:txBody>
          <a:bodyPr/>
          <a:lstStyle/>
          <a:p>
            <a:pPr>
              <a:defRPr/>
            </a:pPr>
            <a:r>
              <a:rPr lang="en-US" altLang="ja-JP" smtClean="0"/>
              <a:t>2020/6/3</a:t>
            </a:r>
            <a:endParaRPr lang="en-US" altLang="ja-JP"/>
          </a:p>
        </p:txBody>
      </p:sp>
      <p:sp>
        <p:nvSpPr>
          <p:cNvPr id="4" name="フッター プレースホルダー 3"/>
          <p:cNvSpPr>
            <a:spLocks noGrp="1"/>
          </p:cNvSpPr>
          <p:nvPr>
            <p:ph type="ftr" sz="quarter" idx="11"/>
          </p:nvPr>
        </p:nvSpPr>
        <p:spPr/>
        <p:txBody>
          <a:bodyPr/>
          <a:lstStyle/>
          <a:p>
            <a:pPr>
              <a:defRPr/>
            </a:pPr>
            <a:r>
              <a:rPr lang="ja-JP" altLang="en-US" smtClean="0"/>
              <a:t>医療経済学</a:t>
            </a:r>
            <a:r>
              <a:rPr lang="en-US" altLang="ja-JP" smtClean="0"/>
              <a:t>A 2</a:t>
            </a:r>
            <a:endParaRPr lang="en-US" altLang="ja-JP"/>
          </a:p>
        </p:txBody>
      </p:sp>
    </p:spTree>
    <p:extLst>
      <p:ext uri="{BB962C8B-B14F-4D97-AF65-F5344CB8AC3E}">
        <p14:creationId xmlns:p14="http://schemas.microsoft.com/office/powerpoint/2010/main" val="25685442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p:txBody>
          <a:bodyPr/>
          <a:lstStyle/>
          <a:p>
            <a:r>
              <a:rPr lang="ja-JP" altLang="en-US">
                <a:latin typeface="ＭＳ Ｐゴシック" panose="020B0600070205080204" pitchFamily="50" charset="-128"/>
              </a:rPr>
              <a:t>わが国の医療保険</a:t>
            </a:r>
            <a:endParaRPr lang="ja-JP" altLang="en-US"/>
          </a:p>
        </p:txBody>
      </p:sp>
      <p:sp>
        <p:nvSpPr>
          <p:cNvPr id="25603" name="コンテンツ プレースホルダ 2"/>
          <p:cNvSpPr>
            <a:spLocks noGrp="1"/>
          </p:cNvSpPr>
          <p:nvPr>
            <p:ph idx="1"/>
          </p:nvPr>
        </p:nvSpPr>
        <p:spPr>
          <a:xfrm>
            <a:off x="698500" y="1832199"/>
            <a:ext cx="8763000" cy="5591528"/>
          </a:xfrm>
        </p:spPr>
        <p:txBody>
          <a:bodyPr>
            <a:normAutofit lnSpcReduction="10000"/>
          </a:bodyPr>
          <a:lstStyle/>
          <a:p>
            <a:pPr eaLnBrk="1" hangingPunct="1"/>
            <a:r>
              <a:rPr lang="ja-JP" altLang="en-US" sz="3889" dirty="0">
                <a:solidFill>
                  <a:srgbClr val="FF0000"/>
                </a:solidFill>
              </a:rPr>
              <a:t>地域保険</a:t>
            </a:r>
          </a:p>
          <a:p>
            <a:pPr lvl="1" eaLnBrk="1" hangingPunct="1"/>
            <a:r>
              <a:rPr lang="ja-JP" altLang="en-US" sz="3111" dirty="0"/>
              <a:t>運営方法</a:t>
            </a:r>
          </a:p>
          <a:p>
            <a:pPr lvl="2" eaLnBrk="1" hangingPunct="1"/>
            <a:r>
              <a:rPr lang="ja-JP" altLang="en-US" sz="2667" dirty="0"/>
              <a:t>市町村ごとの国民健康保険は，勤め人と違い，個人ごとに加入する（家族という概念がない）</a:t>
            </a:r>
          </a:p>
          <a:p>
            <a:pPr lvl="2" eaLnBrk="1" hangingPunct="1"/>
            <a:r>
              <a:rPr lang="ja-JP" altLang="en-US" sz="2667" dirty="0"/>
              <a:t>保険料は，</a:t>
            </a:r>
          </a:p>
          <a:p>
            <a:pPr lvl="3" eaLnBrk="1" hangingPunct="1"/>
            <a:r>
              <a:rPr lang="ja-JP" altLang="en-US" sz="2444" dirty="0"/>
              <a:t>所得割・・・収入に応じて</a:t>
            </a:r>
          </a:p>
          <a:p>
            <a:pPr lvl="3" eaLnBrk="1" hangingPunct="1"/>
            <a:r>
              <a:rPr lang="ja-JP" altLang="en-US" sz="2444" dirty="0"/>
              <a:t>資産割・・・固定資産税に応じて</a:t>
            </a:r>
          </a:p>
          <a:p>
            <a:pPr lvl="3" eaLnBrk="1" hangingPunct="1"/>
            <a:r>
              <a:rPr lang="ja-JP" altLang="en-US" sz="2444" dirty="0"/>
              <a:t>平等割・・・世帯ごと</a:t>
            </a:r>
          </a:p>
          <a:p>
            <a:pPr lvl="3" eaLnBrk="1" hangingPunct="1"/>
            <a:r>
              <a:rPr lang="ja-JP" altLang="en-US" sz="2444" dirty="0"/>
              <a:t>均等割・・・世帯の被保険者数に応じて</a:t>
            </a:r>
          </a:p>
          <a:p>
            <a:pPr lvl="2" eaLnBrk="1" hangingPunct="1">
              <a:buFont typeface="Wingdings" panose="05000000000000000000" pitchFamily="2" charset="2"/>
              <a:buNone/>
            </a:pPr>
            <a:r>
              <a:rPr lang="ja-JP" altLang="en-US" sz="2667" dirty="0"/>
              <a:t>	の</a:t>
            </a:r>
            <a:r>
              <a:rPr lang="en-US" altLang="ja-JP" sz="2667" dirty="0"/>
              <a:t>4</a:t>
            </a:r>
            <a:r>
              <a:rPr lang="ja-JP" altLang="en-US" sz="2667" dirty="0"/>
              <a:t>種類を組み合わせて行われる</a:t>
            </a:r>
          </a:p>
          <a:p>
            <a:pPr lvl="2" eaLnBrk="1" hangingPunct="1">
              <a:buFont typeface="Wingdings" panose="05000000000000000000" pitchFamily="2" charset="2"/>
              <a:buNone/>
            </a:pPr>
            <a:r>
              <a:rPr lang="ja-JP" altLang="en-US" sz="2667" dirty="0"/>
              <a:t>	ただし上限は世帯ごとに年</a:t>
            </a:r>
            <a:r>
              <a:rPr lang="en-US" altLang="ja-JP" sz="2667" dirty="0"/>
              <a:t>67</a:t>
            </a:r>
            <a:r>
              <a:rPr lang="ja-JP" altLang="en-US" sz="2667" dirty="0"/>
              <a:t>万円</a:t>
            </a:r>
          </a:p>
          <a:p>
            <a:pPr lvl="2" eaLnBrk="1" hangingPunct="1"/>
            <a:r>
              <a:rPr lang="ja-JP" altLang="en-US" sz="2667" dirty="0"/>
              <a:t>自己負担率は </a:t>
            </a:r>
            <a:r>
              <a:rPr lang="en-US" altLang="ja-JP" sz="2667" dirty="0">
                <a:solidFill>
                  <a:srgbClr val="FF0000"/>
                </a:solidFill>
              </a:rPr>
              <a:t>30% </a:t>
            </a:r>
            <a:r>
              <a:rPr lang="ja-JP" altLang="en-US" sz="2667" dirty="0"/>
              <a:t>（</a:t>
            </a:r>
            <a:r>
              <a:rPr lang="en-US" altLang="ja-JP" sz="2667" dirty="0"/>
              <a:t>3</a:t>
            </a:r>
            <a:r>
              <a:rPr lang="ja-JP" altLang="en-US" sz="2667" dirty="0"/>
              <a:t>歳未満は </a:t>
            </a:r>
            <a:r>
              <a:rPr lang="en-US" altLang="ja-JP" sz="2667" dirty="0">
                <a:solidFill>
                  <a:srgbClr val="FF0000"/>
                </a:solidFill>
              </a:rPr>
              <a:t>20% </a:t>
            </a:r>
            <a:r>
              <a:rPr lang="ja-JP" altLang="en-US" sz="2667" dirty="0"/>
              <a:t>）</a:t>
            </a:r>
          </a:p>
        </p:txBody>
      </p:sp>
      <p:sp>
        <p:nvSpPr>
          <p:cNvPr id="2" name="スライド番号プレースホルダー 1"/>
          <p:cNvSpPr>
            <a:spLocks noGrp="1"/>
          </p:cNvSpPr>
          <p:nvPr>
            <p:ph type="sldNum" sz="quarter" idx="12"/>
          </p:nvPr>
        </p:nvSpPr>
        <p:spPr/>
        <p:txBody>
          <a:bodyPr/>
          <a:lstStyle/>
          <a:p>
            <a:fld id="{32E37905-CCC6-4CF8-A1A1-B402290EE3E8}" type="slidenum">
              <a:rPr kumimoji="1" lang="ja-JP" altLang="en-US" smtClean="0"/>
              <a:t>21</a:t>
            </a:fld>
            <a:endParaRPr kumimoji="1" lang="ja-JP" altLang="en-US"/>
          </a:p>
        </p:txBody>
      </p:sp>
      <p:sp>
        <p:nvSpPr>
          <p:cNvPr id="3" name="日付プレースホルダー 2"/>
          <p:cNvSpPr>
            <a:spLocks noGrp="1"/>
          </p:cNvSpPr>
          <p:nvPr>
            <p:ph type="dt" sz="half" idx="10"/>
          </p:nvPr>
        </p:nvSpPr>
        <p:spPr/>
        <p:txBody>
          <a:bodyPr/>
          <a:lstStyle/>
          <a:p>
            <a:pPr>
              <a:defRPr/>
            </a:pPr>
            <a:r>
              <a:rPr lang="en-US" altLang="ja-JP" smtClean="0"/>
              <a:t>2020/6/3</a:t>
            </a:r>
            <a:endParaRPr lang="en-US" altLang="ja-JP"/>
          </a:p>
        </p:txBody>
      </p:sp>
      <p:sp>
        <p:nvSpPr>
          <p:cNvPr id="4" name="フッター プレースホルダー 3"/>
          <p:cNvSpPr>
            <a:spLocks noGrp="1"/>
          </p:cNvSpPr>
          <p:nvPr>
            <p:ph type="ftr" sz="quarter" idx="11"/>
          </p:nvPr>
        </p:nvSpPr>
        <p:spPr/>
        <p:txBody>
          <a:bodyPr/>
          <a:lstStyle/>
          <a:p>
            <a:pPr>
              <a:defRPr/>
            </a:pPr>
            <a:r>
              <a:rPr lang="ja-JP" altLang="en-US" smtClean="0"/>
              <a:t>医療経済学</a:t>
            </a:r>
            <a:r>
              <a:rPr lang="en-US" altLang="ja-JP" smtClean="0"/>
              <a:t>A 2</a:t>
            </a:r>
            <a:endParaRPr lang="en-US" altLang="ja-JP"/>
          </a:p>
        </p:txBody>
      </p:sp>
    </p:spTree>
    <p:extLst>
      <p:ext uri="{BB962C8B-B14F-4D97-AF65-F5344CB8AC3E}">
        <p14:creationId xmlns:p14="http://schemas.microsoft.com/office/powerpoint/2010/main" val="11821920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番号プレースホルダ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556">
                <a:solidFill>
                  <a:schemeClr val="tx1"/>
                </a:solidFill>
                <a:latin typeface="Arial" panose="020B0604020202020204" pitchFamily="34" charset="0"/>
                <a:ea typeface="ＭＳ Ｐゴシック" panose="020B0600070205080204" pitchFamily="50" charset="-128"/>
              </a:defRPr>
            </a:lvl1pPr>
            <a:lvl2pPr marL="825492" indent="-317497">
              <a:spcBef>
                <a:spcPct val="20000"/>
              </a:spcBef>
              <a:buClr>
                <a:schemeClr val="accent2"/>
              </a:buClr>
              <a:buSzPct val="80000"/>
              <a:buFont typeface="Wingdings" panose="05000000000000000000" pitchFamily="2" charset="2"/>
              <a:buChar char="¨"/>
              <a:defRPr kumimoji="1" sz="3111">
                <a:solidFill>
                  <a:schemeClr val="tx1"/>
                </a:solidFill>
                <a:latin typeface="Arial" panose="020B0604020202020204" pitchFamily="34" charset="0"/>
                <a:ea typeface="ＭＳ Ｐゴシック" panose="020B0600070205080204" pitchFamily="50" charset="-128"/>
              </a:defRPr>
            </a:lvl2pPr>
            <a:lvl3pPr marL="1269987" indent="-253997">
              <a:spcBef>
                <a:spcPct val="20000"/>
              </a:spcBef>
              <a:buClr>
                <a:schemeClr val="bg2"/>
              </a:buClr>
              <a:buSzPct val="65000"/>
              <a:buFont typeface="Wingdings" panose="05000000000000000000" pitchFamily="2" charset="2"/>
              <a:buChar char="n"/>
              <a:defRPr kumimoji="1" sz="2667">
                <a:solidFill>
                  <a:schemeClr val="tx1"/>
                </a:solidFill>
                <a:latin typeface="Arial" panose="020B0604020202020204" pitchFamily="34" charset="0"/>
                <a:ea typeface="ＭＳ Ｐゴシック" panose="020B0600070205080204" pitchFamily="50" charset="-128"/>
              </a:defRPr>
            </a:lvl3pPr>
            <a:lvl4pPr marL="1777982" indent="-253997">
              <a:spcBef>
                <a:spcPct val="20000"/>
              </a:spcBef>
              <a:buClr>
                <a:schemeClr val="accent2"/>
              </a:buClr>
              <a:buSzPct val="70000"/>
              <a:buFont typeface="Wingdings" panose="05000000000000000000" pitchFamily="2" charset="2"/>
              <a:buChar char="¨"/>
              <a:defRPr kumimoji="1" sz="2222">
                <a:solidFill>
                  <a:schemeClr val="tx1"/>
                </a:solidFill>
                <a:latin typeface="Arial" panose="020B0604020202020204" pitchFamily="34" charset="0"/>
                <a:ea typeface="ＭＳ Ｐゴシック" panose="020B0600070205080204" pitchFamily="50" charset="-128"/>
              </a:defRPr>
            </a:lvl4pPr>
            <a:lvl5pPr marL="2285977" indent="-253997">
              <a:spcBef>
                <a:spcPct val="20000"/>
              </a:spcBef>
              <a:buClr>
                <a:schemeClr val="bg2"/>
              </a:buClr>
              <a:buFont typeface="Wingdings" panose="05000000000000000000" pitchFamily="2" charset="2"/>
              <a:buChar char="§"/>
              <a:defRPr kumimoji="1" sz="2222">
                <a:solidFill>
                  <a:schemeClr val="tx1"/>
                </a:solidFill>
                <a:latin typeface="Arial" panose="020B0604020202020204" pitchFamily="34" charset="0"/>
                <a:ea typeface="ＭＳ Ｐゴシック" panose="020B0600070205080204" pitchFamily="50" charset="-128"/>
              </a:defRPr>
            </a:lvl5pPr>
            <a:lvl6pPr marL="2793972" indent="-253997" eaLnBrk="0" fontAlgn="base" hangingPunct="0">
              <a:spcBef>
                <a:spcPct val="20000"/>
              </a:spcBef>
              <a:spcAft>
                <a:spcPct val="0"/>
              </a:spcAft>
              <a:buClr>
                <a:schemeClr val="bg2"/>
              </a:buClr>
              <a:buFont typeface="Wingdings" panose="05000000000000000000" pitchFamily="2" charset="2"/>
              <a:buChar char="§"/>
              <a:defRPr kumimoji="1" sz="2222">
                <a:solidFill>
                  <a:schemeClr val="tx1"/>
                </a:solidFill>
                <a:latin typeface="Arial" panose="020B0604020202020204" pitchFamily="34" charset="0"/>
                <a:ea typeface="ＭＳ Ｐゴシック" panose="020B0600070205080204" pitchFamily="50" charset="-128"/>
              </a:defRPr>
            </a:lvl6pPr>
            <a:lvl7pPr marL="3301967" indent="-253997" eaLnBrk="0" fontAlgn="base" hangingPunct="0">
              <a:spcBef>
                <a:spcPct val="20000"/>
              </a:spcBef>
              <a:spcAft>
                <a:spcPct val="0"/>
              </a:spcAft>
              <a:buClr>
                <a:schemeClr val="bg2"/>
              </a:buClr>
              <a:buFont typeface="Wingdings" panose="05000000000000000000" pitchFamily="2" charset="2"/>
              <a:buChar char="§"/>
              <a:defRPr kumimoji="1" sz="2222">
                <a:solidFill>
                  <a:schemeClr val="tx1"/>
                </a:solidFill>
                <a:latin typeface="Arial" panose="020B0604020202020204" pitchFamily="34" charset="0"/>
                <a:ea typeface="ＭＳ Ｐゴシック" panose="020B0600070205080204" pitchFamily="50" charset="-128"/>
              </a:defRPr>
            </a:lvl7pPr>
            <a:lvl8pPr marL="3809962" indent="-253997" eaLnBrk="0" fontAlgn="base" hangingPunct="0">
              <a:spcBef>
                <a:spcPct val="20000"/>
              </a:spcBef>
              <a:spcAft>
                <a:spcPct val="0"/>
              </a:spcAft>
              <a:buClr>
                <a:schemeClr val="bg2"/>
              </a:buClr>
              <a:buFont typeface="Wingdings" panose="05000000000000000000" pitchFamily="2" charset="2"/>
              <a:buChar char="§"/>
              <a:defRPr kumimoji="1" sz="2222">
                <a:solidFill>
                  <a:schemeClr val="tx1"/>
                </a:solidFill>
                <a:latin typeface="Arial" panose="020B0604020202020204" pitchFamily="34" charset="0"/>
                <a:ea typeface="ＭＳ Ｐゴシック" panose="020B0600070205080204" pitchFamily="50" charset="-128"/>
              </a:defRPr>
            </a:lvl8pPr>
            <a:lvl9pPr marL="4317957" indent="-253997" eaLnBrk="0" fontAlgn="base" hangingPunct="0">
              <a:spcBef>
                <a:spcPct val="20000"/>
              </a:spcBef>
              <a:spcAft>
                <a:spcPct val="0"/>
              </a:spcAft>
              <a:buClr>
                <a:schemeClr val="bg2"/>
              </a:buClr>
              <a:buFont typeface="Wingdings" panose="05000000000000000000" pitchFamily="2" charset="2"/>
              <a:buChar char="§"/>
              <a:defRPr kumimoji="1" sz="2222">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14951A71-E4E3-4E78-8E2F-80F1FA16A17C}" type="slidenum">
              <a:rPr kumimoji="0" lang="en-US" altLang="ja-JP" sz="1333">
                <a:latin typeface="Arial Black" panose="020B0A04020102020204" pitchFamily="34" charset="0"/>
              </a:rPr>
              <a:pPr>
                <a:spcBef>
                  <a:spcPct val="0"/>
                </a:spcBef>
                <a:buClrTx/>
                <a:buSzTx/>
                <a:buFontTx/>
                <a:buNone/>
              </a:pPr>
              <a:t>22</a:t>
            </a:fld>
            <a:endParaRPr kumimoji="0" lang="en-US" altLang="ja-JP" sz="1333">
              <a:latin typeface="Arial Black" panose="020B0A04020102020204" pitchFamily="34" charset="0"/>
            </a:endParaRPr>
          </a:p>
        </p:txBody>
      </p:sp>
      <p:sp>
        <p:nvSpPr>
          <p:cNvPr id="27651" name="スライド番号プレースホルダ 3"/>
          <p:cNvSpPr txBox="1">
            <a:spLocks noGrp="1"/>
          </p:cNvSpPr>
          <p:nvPr/>
        </p:nvSpPr>
        <p:spPr bwMode="auto">
          <a:xfrm>
            <a:off x="7281333" y="6942667"/>
            <a:ext cx="23706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ClrTx/>
              <a:buSzTx/>
              <a:buFontTx/>
              <a:buNone/>
            </a:pPr>
            <a:fld id="{D7FF402C-91A0-4834-B8E4-07FDE2B9B1D8}" type="slidenum">
              <a:rPr kumimoji="0" lang="en-US" altLang="ja-JP" sz="1333">
                <a:latin typeface="Arial Black" panose="020B0A04020102020204" pitchFamily="34" charset="0"/>
              </a:rPr>
              <a:pPr algn="r" eaLnBrk="1" hangingPunct="1">
                <a:spcBef>
                  <a:spcPct val="0"/>
                </a:spcBef>
                <a:buClrTx/>
                <a:buSzTx/>
                <a:buFontTx/>
                <a:buNone/>
              </a:pPr>
              <a:t>22</a:t>
            </a:fld>
            <a:endParaRPr kumimoji="0" lang="en-US" altLang="ja-JP" sz="1333">
              <a:latin typeface="Arial Black" panose="020B0A04020102020204" pitchFamily="34" charset="0"/>
            </a:endParaRPr>
          </a:p>
        </p:txBody>
      </p:sp>
      <p:sp>
        <p:nvSpPr>
          <p:cNvPr id="27652" name="Rectangle 4"/>
          <p:cNvSpPr>
            <a:spLocks noGrp="1" noChangeArrowheads="1"/>
          </p:cNvSpPr>
          <p:nvPr>
            <p:ph type="title" idx="4294967295"/>
          </p:nvPr>
        </p:nvSpPr>
        <p:spPr/>
        <p:txBody>
          <a:bodyPr/>
          <a:lstStyle/>
          <a:p>
            <a:pPr eaLnBrk="1" hangingPunct="1"/>
            <a:r>
              <a:rPr lang="ja-JP" altLang="en-US" dirty="0"/>
              <a:t>わが国の医療保険</a:t>
            </a:r>
            <a:r>
              <a:rPr lang="en-US" altLang="ja-JP" dirty="0"/>
              <a:t/>
            </a:r>
            <a:br>
              <a:rPr lang="en-US" altLang="ja-JP" dirty="0"/>
            </a:br>
            <a:r>
              <a:rPr lang="ja-JP" altLang="en-US" dirty="0"/>
              <a:t>（被用者保険）</a:t>
            </a:r>
          </a:p>
        </p:txBody>
      </p:sp>
      <p:sp>
        <p:nvSpPr>
          <p:cNvPr id="27653" name="AutoShape 5"/>
          <p:cNvSpPr>
            <a:spLocks noChangeArrowheads="1"/>
          </p:cNvSpPr>
          <p:nvPr/>
        </p:nvSpPr>
        <p:spPr bwMode="auto">
          <a:xfrm>
            <a:off x="4039306" y="2129014"/>
            <a:ext cx="2079626" cy="719667"/>
          </a:xfrm>
          <a:prstGeom prst="roundRect">
            <a:avLst>
              <a:gd name="adj" fmla="val 16667"/>
            </a:avLst>
          </a:prstGeom>
          <a:gradFill rotWithShape="1">
            <a:gsLst>
              <a:gs pos="0">
                <a:srgbClr val="DCDC84"/>
              </a:gs>
              <a:gs pos="50000">
                <a:srgbClr val="FFFF99"/>
              </a:gs>
              <a:gs pos="100000">
                <a:srgbClr val="DCDC84"/>
              </a:gs>
            </a:gsLst>
            <a:lin ang="5400000" scaled="1"/>
          </a:gra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被保険者</a:t>
            </a:r>
          </a:p>
          <a:p>
            <a:pPr algn="ctr" eaLnBrk="1" hangingPunct="1">
              <a:spcBef>
                <a:spcPct val="0"/>
              </a:spcBef>
              <a:buClrTx/>
              <a:buSzTx/>
              <a:buFontTx/>
              <a:buNone/>
            </a:pPr>
            <a:r>
              <a:rPr lang="ja-JP" altLang="en-US" sz="2222"/>
              <a:t>（患者，勤め人）</a:t>
            </a:r>
          </a:p>
        </p:txBody>
      </p:sp>
      <p:sp>
        <p:nvSpPr>
          <p:cNvPr id="27654" name="AutoShape 6"/>
          <p:cNvSpPr>
            <a:spLocks noChangeArrowheads="1"/>
          </p:cNvSpPr>
          <p:nvPr/>
        </p:nvSpPr>
        <p:spPr bwMode="auto">
          <a:xfrm>
            <a:off x="7399515" y="5090583"/>
            <a:ext cx="2079624" cy="719667"/>
          </a:xfrm>
          <a:prstGeom prst="roundRect">
            <a:avLst>
              <a:gd name="adj" fmla="val 16667"/>
            </a:avLst>
          </a:prstGeom>
          <a:gradFill rotWithShape="1">
            <a:gsLst>
              <a:gs pos="0">
                <a:srgbClr val="9BC2C2"/>
              </a:gs>
              <a:gs pos="50000">
                <a:srgbClr val="CCFFFF"/>
              </a:gs>
              <a:gs pos="100000">
                <a:srgbClr val="9BC2C2"/>
              </a:gs>
            </a:gsLst>
            <a:lin ang="5400000" scaled="1"/>
          </a:gra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保険者</a:t>
            </a:r>
          </a:p>
          <a:p>
            <a:pPr algn="ctr" eaLnBrk="1" hangingPunct="1">
              <a:spcBef>
                <a:spcPct val="0"/>
              </a:spcBef>
              <a:buClrTx/>
              <a:buSzTx/>
              <a:buFontTx/>
              <a:buNone/>
            </a:pPr>
            <a:r>
              <a:rPr lang="ja-JP" altLang="en-US" sz="2222"/>
              <a:t>（勤め先）</a:t>
            </a:r>
          </a:p>
        </p:txBody>
      </p:sp>
      <p:sp>
        <p:nvSpPr>
          <p:cNvPr id="27655" name="AutoShape 7"/>
          <p:cNvSpPr>
            <a:spLocks noChangeArrowheads="1"/>
          </p:cNvSpPr>
          <p:nvPr/>
        </p:nvSpPr>
        <p:spPr bwMode="auto">
          <a:xfrm>
            <a:off x="1000126" y="5011209"/>
            <a:ext cx="2079624" cy="719667"/>
          </a:xfrm>
          <a:prstGeom prst="roundRect">
            <a:avLst>
              <a:gd name="adj" fmla="val 16667"/>
            </a:avLst>
          </a:prstGeom>
          <a:gradFill rotWithShape="1">
            <a:gsLst>
              <a:gs pos="0">
                <a:srgbClr val="9BC29B"/>
              </a:gs>
              <a:gs pos="50000">
                <a:srgbClr val="CCFFCC"/>
              </a:gs>
              <a:gs pos="100000">
                <a:srgbClr val="9BC29B"/>
              </a:gs>
            </a:gsLst>
            <a:lin ang="5400000" scaled="1"/>
          </a:gra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医療機関</a:t>
            </a:r>
          </a:p>
          <a:p>
            <a:pPr algn="ctr" eaLnBrk="1" hangingPunct="1">
              <a:spcBef>
                <a:spcPct val="0"/>
              </a:spcBef>
              <a:buClrTx/>
              <a:buSzTx/>
              <a:buFontTx/>
              <a:buNone/>
            </a:pPr>
            <a:endParaRPr lang="en-US" altLang="ja-JP" sz="2222"/>
          </a:p>
        </p:txBody>
      </p:sp>
      <p:sp>
        <p:nvSpPr>
          <p:cNvPr id="1179656" name="Line 8"/>
          <p:cNvSpPr>
            <a:spLocks noChangeShapeType="1"/>
          </p:cNvSpPr>
          <p:nvPr/>
        </p:nvSpPr>
        <p:spPr bwMode="auto">
          <a:xfrm>
            <a:off x="6279445" y="2850444"/>
            <a:ext cx="1760361" cy="2159000"/>
          </a:xfrm>
          <a:prstGeom prst="line">
            <a:avLst/>
          </a:prstGeom>
          <a:noFill/>
          <a:ln w="9525">
            <a:solidFill>
              <a:schemeClr val="tx1"/>
            </a:solidFill>
            <a:round/>
            <a:headEnd/>
            <a:tailEnd type="triangle" w="med" len="lg"/>
          </a:ln>
          <a:extLst>
            <a:ext uri="{909E8E84-426E-40DD-AFC4-6F175D3DCCD1}">
              <a14:hiddenFill xmlns:a14="http://schemas.microsoft.com/office/drawing/2010/main">
                <a:noFill/>
              </a14:hiddenFill>
            </a:ext>
          </a:extLst>
        </p:spPr>
        <p:txBody>
          <a:bodyPr wrap="none" anchor="ctr"/>
          <a:lstStyle/>
          <a:p>
            <a:endParaRPr lang="ja-JP" altLang="en-US" sz="2667"/>
          </a:p>
        </p:txBody>
      </p:sp>
      <p:sp>
        <p:nvSpPr>
          <p:cNvPr id="1179657" name="Text Box 9"/>
          <p:cNvSpPr txBox="1">
            <a:spLocks noChangeArrowheads="1"/>
          </p:cNvSpPr>
          <p:nvPr/>
        </p:nvSpPr>
        <p:spPr bwMode="auto">
          <a:xfrm>
            <a:off x="5804971" y="3330222"/>
            <a:ext cx="1040670" cy="7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dirty="0"/>
              <a:t>保険料</a:t>
            </a:r>
          </a:p>
          <a:p>
            <a:pPr algn="ctr" eaLnBrk="1" hangingPunct="1">
              <a:spcBef>
                <a:spcPct val="0"/>
              </a:spcBef>
              <a:buClrTx/>
              <a:buSzTx/>
              <a:buFontTx/>
              <a:buNone/>
            </a:pPr>
            <a:r>
              <a:rPr lang="ja-JP" altLang="en-US" sz="2222" dirty="0"/>
              <a:t>約</a:t>
            </a:r>
            <a:r>
              <a:rPr lang="en-US" altLang="ja-JP" sz="2222" dirty="0"/>
              <a:t>5</a:t>
            </a:r>
            <a:r>
              <a:rPr lang="ja-JP" altLang="en-US" sz="2222" dirty="0"/>
              <a:t>％</a:t>
            </a:r>
          </a:p>
        </p:txBody>
      </p:sp>
      <p:sp>
        <p:nvSpPr>
          <p:cNvPr id="1179658" name="Text Box 10"/>
          <p:cNvSpPr txBox="1">
            <a:spLocks noChangeArrowheads="1"/>
          </p:cNvSpPr>
          <p:nvPr/>
        </p:nvSpPr>
        <p:spPr bwMode="auto">
          <a:xfrm>
            <a:off x="8045110" y="3730625"/>
            <a:ext cx="1040670" cy="7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dirty="0"/>
              <a:t>保険料</a:t>
            </a:r>
          </a:p>
          <a:p>
            <a:pPr algn="ctr" eaLnBrk="1" hangingPunct="1">
              <a:spcBef>
                <a:spcPct val="0"/>
              </a:spcBef>
              <a:buClrTx/>
              <a:buSzTx/>
              <a:buFontTx/>
              <a:buNone/>
            </a:pPr>
            <a:r>
              <a:rPr lang="ja-JP" altLang="en-US" sz="2222" dirty="0"/>
              <a:t>約</a:t>
            </a:r>
            <a:r>
              <a:rPr lang="en-US" altLang="ja-JP" sz="2222" dirty="0"/>
              <a:t>5</a:t>
            </a:r>
            <a:r>
              <a:rPr lang="ja-JP" altLang="en-US" sz="2222" dirty="0"/>
              <a:t>％</a:t>
            </a:r>
          </a:p>
        </p:txBody>
      </p:sp>
      <p:sp>
        <p:nvSpPr>
          <p:cNvPr id="1179661" name="Freeform 13"/>
          <p:cNvSpPr>
            <a:spLocks/>
          </p:cNvSpPr>
          <p:nvPr/>
        </p:nvSpPr>
        <p:spPr bwMode="auto">
          <a:xfrm>
            <a:off x="8360834" y="4577292"/>
            <a:ext cx="455083" cy="513291"/>
          </a:xfrm>
          <a:custGeom>
            <a:avLst/>
            <a:gdLst>
              <a:gd name="T0" fmla="*/ 2147483646 w 258"/>
              <a:gd name="T1" fmla="*/ 2147483646 h 291"/>
              <a:gd name="T2" fmla="*/ 2147483646 w 258"/>
              <a:gd name="T3" fmla="*/ 2147483646 h 291"/>
              <a:gd name="T4" fmla="*/ 2147483646 w 258"/>
              <a:gd name="T5" fmla="*/ 2147483646 h 291"/>
              <a:gd name="T6" fmla="*/ 2147483646 w 258"/>
              <a:gd name="T7" fmla="*/ 2147483646 h 291"/>
              <a:gd name="T8" fmla="*/ 2147483646 w 258"/>
              <a:gd name="T9" fmla="*/ 2147483646 h 291"/>
              <a:gd name="T10" fmla="*/ 0 60000 65536"/>
              <a:gd name="T11" fmla="*/ 0 60000 65536"/>
              <a:gd name="T12" fmla="*/ 0 60000 65536"/>
              <a:gd name="T13" fmla="*/ 0 60000 65536"/>
              <a:gd name="T14" fmla="*/ 0 60000 65536"/>
              <a:gd name="T15" fmla="*/ 0 w 258"/>
              <a:gd name="T16" fmla="*/ 0 h 291"/>
              <a:gd name="T17" fmla="*/ 258 w 258"/>
              <a:gd name="T18" fmla="*/ 291 h 291"/>
            </a:gdLst>
            <a:ahLst/>
            <a:cxnLst>
              <a:cxn ang="T10">
                <a:pos x="T0" y="T1"/>
              </a:cxn>
              <a:cxn ang="T11">
                <a:pos x="T2" y="T3"/>
              </a:cxn>
              <a:cxn ang="T12">
                <a:pos x="T4" y="T5"/>
              </a:cxn>
              <a:cxn ang="T13">
                <a:pos x="T6" y="T7"/>
              </a:cxn>
              <a:cxn ang="T14">
                <a:pos x="T8" y="T9"/>
              </a:cxn>
            </a:cxnLst>
            <a:rect l="T15" t="T16" r="T17" b="T18"/>
            <a:pathLst>
              <a:path w="258" h="291">
                <a:moveTo>
                  <a:pt x="189" y="291"/>
                </a:moveTo>
                <a:cubicBezTo>
                  <a:pt x="199" y="264"/>
                  <a:pt x="258" y="177"/>
                  <a:pt x="252" y="131"/>
                </a:cubicBezTo>
                <a:cubicBezTo>
                  <a:pt x="246" y="85"/>
                  <a:pt x="193" y="26"/>
                  <a:pt x="155" y="13"/>
                </a:cubicBezTo>
                <a:cubicBezTo>
                  <a:pt x="117" y="0"/>
                  <a:pt x="46" y="21"/>
                  <a:pt x="23" y="55"/>
                </a:cubicBezTo>
                <a:cubicBezTo>
                  <a:pt x="0" y="89"/>
                  <a:pt x="18" y="182"/>
                  <a:pt x="16" y="215"/>
                </a:cubicBezTo>
              </a:path>
            </a:pathLst>
          </a:custGeom>
          <a:noFill/>
          <a:ln w="9525">
            <a:solidFill>
              <a:schemeClr val="tx1"/>
            </a:solidFill>
            <a:round/>
            <a:headEnd/>
            <a:tailEnd type="triangle" w="med" len="lg"/>
          </a:ln>
          <a:extLst>
            <a:ext uri="{909E8E84-426E-40DD-AFC4-6F175D3DCCD1}">
              <a14:hiddenFill xmlns:a14="http://schemas.microsoft.com/office/drawing/2010/main">
                <a:solidFill>
                  <a:srgbClr val="FFFFFF"/>
                </a:solidFill>
              </a14:hiddenFill>
            </a:ext>
          </a:extLst>
        </p:spPr>
        <p:txBody>
          <a:bodyPr wrap="none" anchor="ctr"/>
          <a:lstStyle/>
          <a:p>
            <a:endParaRPr lang="ja-JP" altLang="en-US" sz="2667"/>
          </a:p>
        </p:txBody>
      </p:sp>
      <p:sp>
        <p:nvSpPr>
          <p:cNvPr id="1179662" name="Line 14"/>
          <p:cNvSpPr>
            <a:spLocks noChangeShapeType="1"/>
          </p:cNvSpPr>
          <p:nvPr/>
        </p:nvSpPr>
        <p:spPr bwMode="auto">
          <a:xfrm flipH="1">
            <a:off x="2439459" y="2929821"/>
            <a:ext cx="1522236" cy="2000250"/>
          </a:xfrm>
          <a:prstGeom prst="line">
            <a:avLst/>
          </a:prstGeom>
          <a:noFill/>
          <a:ln w="9525">
            <a:solidFill>
              <a:schemeClr val="tx1"/>
            </a:solidFill>
            <a:round/>
            <a:headEnd/>
            <a:tailEnd type="triangle" w="med" len="lg"/>
          </a:ln>
          <a:extLst>
            <a:ext uri="{909E8E84-426E-40DD-AFC4-6F175D3DCCD1}">
              <a14:hiddenFill xmlns:a14="http://schemas.microsoft.com/office/drawing/2010/main">
                <a:noFill/>
              </a14:hiddenFill>
            </a:ext>
          </a:extLst>
        </p:spPr>
        <p:txBody>
          <a:bodyPr wrap="none" anchor="ctr"/>
          <a:lstStyle/>
          <a:p>
            <a:endParaRPr lang="ja-JP" altLang="en-US" sz="2667"/>
          </a:p>
        </p:txBody>
      </p:sp>
      <p:sp>
        <p:nvSpPr>
          <p:cNvPr id="1179663" name="Line 15"/>
          <p:cNvSpPr>
            <a:spLocks noChangeShapeType="1"/>
          </p:cNvSpPr>
          <p:nvPr/>
        </p:nvSpPr>
        <p:spPr bwMode="auto">
          <a:xfrm flipH="1">
            <a:off x="2120195" y="2769306"/>
            <a:ext cx="1679222" cy="2160764"/>
          </a:xfrm>
          <a:prstGeom prst="line">
            <a:avLst/>
          </a:prstGeom>
          <a:noFill/>
          <a:ln w="9525">
            <a:solidFill>
              <a:schemeClr val="tx1"/>
            </a:solidFill>
            <a:round/>
            <a:headEnd type="triangle" w="med" len="lg"/>
            <a:tailEnd type="none" w="med" len="lg"/>
          </a:ln>
          <a:extLst>
            <a:ext uri="{909E8E84-426E-40DD-AFC4-6F175D3DCCD1}">
              <a14:hiddenFill xmlns:a14="http://schemas.microsoft.com/office/drawing/2010/main">
                <a:noFill/>
              </a14:hiddenFill>
            </a:ext>
          </a:extLst>
        </p:spPr>
        <p:txBody>
          <a:bodyPr wrap="none" anchor="ctr"/>
          <a:lstStyle/>
          <a:p>
            <a:endParaRPr lang="ja-JP" altLang="en-US" sz="2667"/>
          </a:p>
        </p:txBody>
      </p:sp>
      <p:sp>
        <p:nvSpPr>
          <p:cNvPr id="1179664" name="Text Box 16"/>
          <p:cNvSpPr txBox="1">
            <a:spLocks noChangeArrowheads="1"/>
          </p:cNvSpPr>
          <p:nvPr/>
        </p:nvSpPr>
        <p:spPr bwMode="auto">
          <a:xfrm>
            <a:off x="1261321" y="3030361"/>
            <a:ext cx="1816523" cy="7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222"/>
              <a:t>1</a:t>
            </a:r>
            <a:r>
              <a:rPr lang="ja-JP" altLang="en-US" sz="2222"/>
              <a:t>万円分の</a:t>
            </a:r>
          </a:p>
          <a:p>
            <a:pPr algn="ctr" eaLnBrk="1" hangingPunct="1">
              <a:spcBef>
                <a:spcPct val="0"/>
              </a:spcBef>
              <a:buClrTx/>
              <a:buSzTx/>
              <a:buFontTx/>
              <a:buNone/>
            </a:pPr>
            <a:r>
              <a:rPr lang="ja-JP" altLang="en-US" sz="2222"/>
              <a:t>医療サービス</a:t>
            </a:r>
          </a:p>
        </p:txBody>
      </p:sp>
      <p:sp>
        <p:nvSpPr>
          <p:cNvPr id="1179665" name="Text Box 17"/>
          <p:cNvSpPr txBox="1">
            <a:spLocks noChangeArrowheads="1"/>
          </p:cNvSpPr>
          <p:nvPr/>
        </p:nvSpPr>
        <p:spPr bwMode="auto">
          <a:xfrm>
            <a:off x="3726904" y="3090333"/>
            <a:ext cx="755335" cy="43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受診</a:t>
            </a:r>
          </a:p>
        </p:txBody>
      </p:sp>
      <p:sp>
        <p:nvSpPr>
          <p:cNvPr id="1179666" name="Text Box 18"/>
          <p:cNvSpPr txBox="1">
            <a:spLocks noChangeArrowheads="1"/>
          </p:cNvSpPr>
          <p:nvPr/>
        </p:nvSpPr>
        <p:spPr bwMode="auto">
          <a:xfrm>
            <a:off x="3083498" y="3810000"/>
            <a:ext cx="1326004" cy="7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自己負担</a:t>
            </a:r>
          </a:p>
          <a:p>
            <a:pPr algn="ctr" eaLnBrk="1" hangingPunct="1">
              <a:spcBef>
                <a:spcPct val="0"/>
              </a:spcBef>
              <a:buClrTx/>
              <a:buSzTx/>
              <a:buFontTx/>
              <a:buNone/>
            </a:pPr>
            <a:r>
              <a:rPr lang="en-US" altLang="ja-JP" sz="2222"/>
              <a:t>3,000</a:t>
            </a:r>
            <a:r>
              <a:rPr lang="ja-JP" altLang="en-US" sz="2222"/>
              <a:t>円</a:t>
            </a:r>
          </a:p>
        </p:txBody>
      </p:sp>
      <p:sp>
        <p:nvSpPr>
          <p:cNvPr id="1179667" name="Line 19"/>
          <p:cNvSpPr>
            <a:spLocks noChangeShapeType="1"/>
          </p:cNvSpPr>
          <p:nvPr/>
        </p:nvSpPr>
        <p:spPr bwMode="auto">
          <a:xfrm flipH="1">
            <a:off x="3240264" y="5169959"/>
            <a:ext cx="4000500" cy="0"/>
          </a:xfrm>
          <a:prstGeom prst="line">
            <a:avLst/>
          </a:prstGeom>
          <a:noFill/>
          <a:ln w="9525">
            <a:solidFill>
              <a:schemeClr val="tx1"/>
            </a:solidFill>
            <a:round/>
            <a:headEnd type="triangle" w="med" len="lg"/>
            <a:tailEnd type="none" w="med" len="lg"/>
          </a:ln>
          <a:extLst>
            <a:ext uri="{909E8E84-426E-40DD-AFC4-6F175D3DCCD1}">
              <a14:hiddenFill xmlns:a14="http://schemas.microsoft.com/office/drawing/2010/main">
                <a:noFill/>
              </a14:hiddenFill>
            </a:ext>
          </a:extLst>
        </p:spPr>
        <p:txBody>
          <a:bodyPr wrap="none" anchor="ctr"/>
          <a:lstStyle/>
          <a:p>
            <a:endParaRPr lang="ja-JP" altLang="en-US" sz="2667"/>
          </a:p>
        </p:txBody>
      </p:sp>
      <p:sp>
        <p:nvSpPr>
          <p:cNvPr id="1179668" name="Text Box 20"/>
          <p:cNvSpPr txBox="1">
            <a:spLocks noChangeArrowheads="1"/>
          </p:cNvSpPr>
          <p:nvPr/>
        </p:nvSpPr>
        <p:spPr bwMode="auto">
          <a:xfrm>
            <a:off x="3451734" y="4728987"/>
            <a:ext cx="3637534" cy="43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医療費の残り</a:t>
            </a:r>
            <a:r>
              <a:rPr lang="en-US" altLang="ja-JP" sz="2222"/>
              <a:t>7,000</a:t>
            </a:r>
            <a:r>
              <a:rPr lang="ja-JP" altLang="en-US" sz="2222"/>
              <a:t>円を請求</a:t>
            </a:r>
          </a:p>
        </p:txBody>
      </p:sp>
      <p:sp>
        <p:nvSpPr>
          <p:cNvPr id="1179669" name="Line 21"/>
          <p:cNvSpPr>
            <a:spLocks noChangeShapeType="1"/>
          </p:cNvSpPr>
          <p:nvPr/>
        </p:nvSpPr>
        <p:spPr bwMode="auto">
          <a:xfrm flipH="1">
            <a:off x="3159126" y="5409848"/>
            <a:ext cx="4081639" cy="0"/>
          </a:xfrm>
          <a:prstGeom prst="line">
            <a:avLst/>
          </a:prstGeom>
          <a:noFill/>
          <a:ln w="9525">
            <a:solidFill>
              <a:schemeClr val="tx1"/>
            </a:solidFill>
            <a:round/>
            <a:headEnd type="none" w="med" len="lg"/>
            <a:tailEnd type="triangle" w="med" len="lg"/>
          </a:ln>
          <a:extLst>
            <a:ext uri="{909E8E84-426E-40DD-AFC4-6F175D3DCCD1}">
              <a14:hiddenFill xmlns:a14="http://schemas.microsoft.com/office/drawing/2010/main">
                <a:noFill/>
              </a14:hiddenFill>
            </a:ext>
          </a:extLst>
        </p:spPr>
        <p:txBody>
          <a:bodyPr wrap="none" anchor="ctr"/>
          <a:lstStyle/>
          <a:p>
            <a:endParaRPr lang="ja-JP" altLang="en-US" sz="2667"/>
          </a:p>
        </p:txBody>
      </p:sp>
      <p:sp>
        <p:nvSpPr>
          <p:cNvPr id="1179670" name="Text Box 22"/>
          <p:cNvSpPr txBox="1">
            <a:spLocks noChangeArrowheads="1"/>
          </p:cNvSpPr>
          <p:nvPr/>
        </p:nvSpPr>
        <p:spPr bwMode="auto">
          <a:xfrm>
            <a:off x="3484463" y="5609167"/>
            <a:ext cx="3744936" cy="43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審査をして，</a:t>
            </a:r>
            <a:r>
              <a:rPr lang="en-US" altLang="ja-JP" sz="2222"/>
              <a:t>7,000</a:t>
            </a:r>
            <a:r>
              <a:rPr lang="ja-JP" altLang="en-US" sz="2222"/>
              <a:t>円を支払い</a:t>
            </a:r>
          </a:p>
        </p:txBody>
      </p:sp>
      <p:sp>
        <p:nvSpPr>
          <p:cNvPr id="2" name="日付プレースホルダー 1"/>
          <p:cNvSpPr>
            <a:spLocks noGrp="1"/>
          </p:cNvSpPr>
          <p:nvPr>
            <p:ph type="dt" sz="half" idx="10"/>
          </p:nvPr>
        </p:nvSpPr>
        <p:spPr/>
        <p:txBody>
          <a:bodyPr/>
          <a:lstStyle/>
          <a:p>
            <a:pPr>
              <a:defRPr/>
            </a:pPr>
            <a:r>
              <a:rPr lang="en-US" altLang="ja-JP" smtClean="0"/>
              <a:t>2020/6/3</a:t>
            </a:r>
            <a:endParaRPr lang="en-US" altLang="ja-JP"/>
          </a:p>
        </p:txBody>
      </p:sp>
      <p:sp>
        <p:nvSpPr>
          <p:cNvPr id="3" name="フッター プレースホルダー 2"/>
          <p:cNvSpPr>
            <a:spLocks noGrp="1"/>
          </p:cNvSpPr>
          <p:nvPr>
            <p:ph type="ftr" sz="quarter" idx="11"/>
          </p:nvPr>
        </p:nvSpPr>
        <p:spPr/>
        <p:txBody>
          <a:bodyPr/>
          <a:lstStyle/>
          <a:p>
            <a:pPr>
              <a:defRPr/>
            </a:pPr>
            <a:r>
              <a:rPr lang="ja-JP" altLang="en-US" smtClean="0"/>
              <a:t>医療経済学</a:t>
            </a:r>
            <a:r>
              <a:rPr lang="en-US" altLang="ja-JP" smtClean="0"/>
              <a:t>A 2</a:t>
            </a:r>
            <a:endParaRPr lang="en-US" altLang="ja-JP"/>
          </a:p>
        </p:txBody>
      </p:sp>
    </p:spTree>
    <p:extLst>
      <p:ext uri="{BB962C8B-B14F-4D97-AF65-F5344CB8AC3E}">
        <p14:creationId xmlns:p14="http://schemas.microsoft.com/office/powerpoint/2010/main" val="6825926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179656"/>
                                        </p:tgtEl>
                                        <p:attrNameLst>
                                          <p:attrName>style.visibility</p:attrName>
                                        </p:attrNameLst>
                                      </p:cBhvr>
                                      <p:to>
                                        <p:strVal val="visible"/>
                                      </p:to>
                                    </p:set>
                                    <p:animEffect transition="in" filter="wipe(up)">
                                      <p:cBhvr>
                                        <p:cTn id="7" dur="500"/>
                                        <p:tgtEl>
                                          <p:spTgt spid="11796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79657"/>
                                        </p:tgtEl>
                                        <p:attrNameLst>
                                          <p:attrName>style.visibility</p:attrName>
                                        </p:attrNameLst>
                                      </p:cBhvr>
                                      <p:to>
                                        <p:strVal val="visible"/>
                                      </p:to>
                                    </p:set>
                                    <p:animEffect transition="in" filter="wipe(left)">
                                      <p:cBhvr>
                                        <p:cTn id="12" dur="500"/>
                                        <p:tgtEl>
                                          <p:spTgt spid="117965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1179661"/>
                                        </p:tgtEl>
                                        <p:attrNameLst>
                                          <p:attrName>style.visibility</p:attrName>
                                        </p:attrNameLst>
                                      </p:cBhvr>
                                      <p:to>
                                        <p:strVal val="visible"/>
                                      </p:to>
                                    </p:set>
                                    <p:animEffect transition="in" filter="wipe(right)">
                                      <p:cBhvr>
                                        <p:cTn id="17" dur="500"/>
                                        <p:tgtEl>
                                          <p:spTgt spid="117966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79658"/>
                                        </p:tgtEl>
                                        <p:attrNameLst>
                                          <p:attrName>style.visibility</p:attrName>
                                        </p:attrNameLst>
                                      </p:cBhvr>
                                      <p:to>
                                        <p:strVal val="visible"/>
                                      </p:to>
                                    </p:set>
                                    <p:animEffect transition="in" filter="wipe(left)">
                                      <p:cBhvr>
                                        <p:cTn id="22" dur="500"/>
                                        <p:tgtEl>
                                          <p:spTgt spid="117965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179662"/>
                                        </p:tgtEl>
                                        <p:attrNameLst>
                                          <p:attrName>style.visibility</p:attrName>
                                        </p:attrNameLst>
                                      </p:cBhvr>
                                      <p:to>
                                        <p:strVal val="visible"/>
                                      </p:to>
                                    </p:set>
                                    <p:animEffect transition="in" filter="wipe(up)">
                                      <p:cBhvr>
                                        <p:cTn id="27" dur="500"/>
                                        <p:tgtEl>
                                          <p:spTgt spid="117966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79665"/>
                                        </p:tgtEl>
                                        <p:attrNameLst>
                                          <p:attrName>style.visibility</p:attrName>
                                        </p:attrNameLst>
                                      </p:cBhvr>
                                      <p:to>
                                        <p:strVal val="visible"/>
                                      </p:to>
                                    </p:set>
                                    <p:animEffect transition="in" filter="wipe(left)">
                                      <p:cBhvr>
                                        <p:cTn id="32" dur="500"/>
                                        <p:tgtEl>
                                          <p:spTgt spid="117966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179663"/>
                                        </p:tgtEl>
                                        <p:attrNameLst>
                                          <p:attrName>style.visibility</p:attrName>
                                        </p:attrNameLst>
                                      </p:cBhvr>
                                      <p:to>
                                        <p:strVal val="visible"/>
                                      </p:to>
                                    </p:set>
                                    <p:animEffect transition="in" filter="wipe(down)">
                                      <p:cBhvr>
                                        <p:cTn id="37" dur="500"/>
                                        <p:tgtEl>
                                          <p:spTgt spid="117966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179664"/>
                                        </p:tgtEl>
                                        <p:attrNameLst>
                                          <p:attrName>style.visibility</p:attrName>
                                        </p:attrNameLst>
                                      </p:cBhvr>
                                      <p:to>
                                        <p:strVal val="visible"/>
                                      </p:to>
                                    </p:set>
                                    <p:animEffect transition="in" filter="wipe(left)">
                                      <p:cBhvr>
                                        <p:cTn id="42" dur="500"/>
                                        <p:tgtEl>
                                          <p:spTgt spid="117966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179666"/>
                                        </p:tgtEl>
                                        <p:attrNameLst>
                                          <p:attrName>style.visibility</p:attrName>
                                        </p:attrNameLst>
                                      </p:cBhvr>
                                      <p:to>
                                        <p:strVal val="visible"/>
                                      </p:to>
                                    </p:set>
                                    <p:animEffect transition="in" filter="wipe(left)">
                                      <p:cBhvr>
                                        <p:cTn id="47" dur="500"/>
                                        <p:tgtEl>
                                          <p:spTgt spid="117966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179667"/>
                                        </p:tgtEl>
                                        <p:attrNameLst>
                                          <p:attrName>style.visibility</p:attrName>
                                        </p:attrNameLst>
                                      </p:cBhvr>
                                      <p:to>
                                        <p:strVal val="visible"/>
                                      </p:to>
                                    </p:set>
                                    <p:animEffect transition="in" filter="wipe(left)">
                                      <p:cBhvr>
                                        <p:cTn id="52" dur="500"/>
                                        <p:tgtEl>
                                          <p:spTgt spid="1179667"/>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179668"/>
                                        </p:tgtEl>
                                        <p:attrNameLst>
                                          <p:attrName>style.visibility</p:attrName>
                                        </p:attrNameLst>
                                      </p:cBhvr>
                                      <p:to>
                                        <p:strVal val="visible"/>
                                      </p:to>
                                    </p:set>
                                    <p:animEffect transition="in" filter="wipe(left)">
                                      <p:cBhvr>
                                        <p:cTn id="57" dur="500"/>
                                        <p:tgtEl>
                                          <p:spTgt spid="1179668"/>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2" fill="hold" grpId="0" nodeType="clickEffect">
                                  <p:stCondLst>
                                    <p:cond delay="0"/>
                                  </p:stCondLst>
                                  <p:childTnLst>
                                    <p:set>
                                      <p:cBhvr>
                                        <p:cTn id="61" dur="1" fill="hold">
                                          <p:stCondLst>
                                            <p:cond delay="0"/>
                                          </p:stCondLst>
                                        </p:cTn>
                                        <p:tgtEl>
                                          <p:spTgt spid="1179669"/>
                                        </p:tgtEl>
                                        <p:attrNameLst>
                                          <p:attrName>style.visibility</p:attrName>
                                        </p:attrNameLst>
                                      </p:cBhvr>
                                      <p:to>
                                        <p:strVal val="visible"/>
                                      </p:to>
                                    </p:set>
                                    <p:animEffect transition="in" filter="wipe(right)">
                                      <p:cBhvr>
                                        <p:cTn id="62" dur="500"/>
                                        <p:tgtEl>
                                          <p:spTgt spid="1179669"/>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1179670"/>
                                        </p:tgtEl>
                                        <p:attrNameLst>
                                          <p:attrName>style.visibility</p:attrName>
                                        </p:attrNameLst>
                                      </p:cBhvr>
                                      <p:to>
                                        <p:strVal val="visible"/>
                                      </p:to>
                                    </p:set>
                                    <p:animEffect transition="in" filter="wipe(left)">
                                      <p:cBhvr>
                                        <p:cTn id="67" dur="500"/>
                                        <p:tgtEl>
                                          <p:spTgt spid="11796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9656" grpId="0" animBg="1"/>
      <p:bldP spid="1179657" grpId="0"/>
      <p:bldP spid="1179658" grpId="0"/>
      <p:bldP spid="1179661" grpId="0" animBg="1"/>
      <p:bldP spid="1179662" grpId="0" animBg="1"/>
      <p:bldP spid="1179663" grpId="0" animBg="1"/>
      <p:bldP spid="1179664" grpId="0"/>
      <p:bldP spid="1179665" grpId="0"/>
      <p:bldP spid="1179666" grpId="0"/>
      <p:bldP spid="1179667" grpId="0" animBg="1"/>
      <p:bldP spid="1179668" grpId="0"/>
      <p:bldP spid="1179669" grpId="0" animBg="1"/>
      <p:bldP spid="117967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2"/>
          <p:cNvSpPr>
            <a:spLocks noGrp="1" noChangeArrowheads="1"/>
          </p:cNvSpPr>
          <p:nvPr>
            <p:ph type="title" idx="4294967295"/>
          </p:nvPr>
        </p:nvSpPr>
        <p:spPr/>
        <p:txBody>
          <a:bodyPr/>
          <a:lstStyle/>
          <a:p>
            <a:pPr eaLnBrk="1" hangingPunct="1"/>
            <a:r>
              <a:rPr lang="ja-JP" altLang="en-US" dirty="0"/>
              <a:t>わが国の医療保険</a:t>
            </a:r>
            <a:r>
              <a:rPr lang="en-US" altLang="ja-JP" dirty="0"/>
              <a:t/>
            </a:r>
            <a:br>
              <a:rPr lang="en-US" altLang="ja-JP" dirty="0"/>
            </a:br>
            <a:r>
              <a:rPr lang="ja-JP" altLang="en-US" dirty="0"/>
              <a:t>（地域保険）</a:t>
            </a:r>
          </a:p>
        </p:txBody>
      </p:sp>
      <p:sp>
        <p:nvSpPr>
          <p:cNvPr id="29701" name="AutoShape 3"/>
          <p:cNvSpPr>
            <a:spLocks noChangeArrowheads="1"/>
          </p:cNvSpPr>
          <p:nvPr/>
        </p:nvSpPr>
        <p:spPr bwMode="auto">
          <a:xfrm>
            <a:off x="4039306" y="2129014"/>
            <a:ext cx="2079626" cy="719667"/>
          </a:xfrm>
          <a:prstGeom prst="roundRect">
            <a:avLst>
              <a:gd name="adj" fmla="val 16667"/>
            </a:avLst>
          </a:prstGeom>
          <a:gradFill rotWithShape="1">
            <a:gsLst>
              <a:gs pos="0">
                <a:srgbClr val="DCDC84"/>
              </a:gs>
              <a:gs pos="50000">
                <a:srgbClr val="FFFF99"/>
              </a:gs>
              <a:gs pos="100000">
                <a:srgbClr val="DCDC84"/>
              </a:gs>
            </a:gsLst>
            <a:lin ang="5400000" scaled="1"/>
          </a:gra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被保険者</a:t>
            </a:r>
          </a:p>
          <a:p>
            <a:pPr algn="ctr" eaLnBrk="1" hangingPunct="1">
              <a:spcBef>
                <a:spcPct val="0"/>
              </a:spcBef>
              <a:buClrTx/>
              <a:buSzTx/>
              <a:buFontTx/>
              <a:buNone/>
            </a:pPr>
            <a:r>
              <a:rPr lang="ja-JP" altLang="en-US" sz="2222"/>
              <a:t>（患者，自営業）</a:t>
            </a:r>
          </a:p>
        </p:txBody>
      </p:sp>
      <p:sp>
        <p:nvSpPr>
          <p:cNvPr id="29702" name="AutoShape 4"/>
          <p:cNvSpPr>
            <a:spLocks noChangeArrowheads="1"/>
          </p:cNvSpPr>
          <p:nvPr/>
        </p:nvSpPr>
        <p:spPr bwMode="auto">
          <a:xfrm>
            <a:off x="7399515" y="5090583"/>
            <a:ext cx="2079624" cy="719667"/>
          </a:xfrm>
          <a:prstGeom prst="roundRect">
            <a:avLst>
              <a:gd name="adj" fmla="val 16667"/>
            </a:avLst>
          </a:prstGeom>
          <a:gradFill rotWithShape="1">
            <a:gsLst>
              <a:gs pos="0">
                <a:srgbClr val="C29BC2"/>
              </a:gs>
              <a:gs pos="50000">
                <a:srgbClr val="FFCCFF"/>
              </a:gs>
              <a:gs pos="100000">
                <a:srgbClr val="C29BC2"/>
              </a:gs>
            </a:gsLst>
            <a:lin ang="5400000" scaled="1"/>
          </a:gra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市町村</a:t>
            </a:r>
          </a:p>
          <a:p>
            <a:pPr algn="ctr" eaLnBrk="1" hangingPunct="1">
              <a:spcBef>
                <a:spcPct val="0"/>
              </a:spcBef>
              <a:buClrTx/>
              <a:buSzTx/>
              <a:buFontTx/>
              <a:buNone/>
            </a:pPr>
            <a:r>
              <a:rPr lang="ja-JP" altLang="en-US" sz="2222"/>
              <a:t>（保険者）</a:t>
            </a:r>
          </a:p>
        </p:txBody>
      </p:sp>
      <p:sp>
        <p:nvSpPr>
          <p:cNvPr id="29703" name="AutoShape 5"/>
          <p:cNvSpPr>
            <a:spLocks noChangeArrowheads="1"/>
          </p:cNvSpPr>
          <p:nvPr/>
        </p:nvSpPr>
        <p:spPr bwMode="auto">
          <a:xfrm>
            <a:off x="1000126" y="5011209"/>
            <a:ext cx="2079624" cy="719667"/>
          </a:xfrm>
          <a:prstGeom prst="roundRect">
            <a:avLst>
              <a:gd name="adj" fmla="val 16667"/>
            </a:avLst>
          </a:prstGeom>
          <a:gradFill rotWithShape="1">
            <a:gsLst>
              <a:gs pos="0">
                <a:srgbClr val="9BC29B"/>
              </a:gs>
              <a:gs pos="50000">
                <a:srgbClr val="CCFFCC"/>
              </a:gs>
              <a:gs pos="100000">
                <a:srgbClr val="9BC29B"/>
              </a:gs>
            </a:gsLst>
            <a:lin ang="5400000" scaled="1"/>
          </a:gra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医療機関</a:t>
            </a:r>
          </a:p>
          <a:p>
            <a:pPr algn="ctr" eaLnBrk="1" hangingPunct="1">
              <a:spcBef>
                <a:spcPct val="0"/>
              </a:spcBef>
              <a:buClrTx/>
              <a:buSzTx/>
              <a:buFontTx/>
              <a:buNone/>
            </a:pPr>
            <a:endParaRPr lang="en-US" altLang="ja-JP" sz="2222"/>
          </a:p>
        </p:txBody>
      </p:sp>
      <p:sp>
        <p:nvSpPr>
          <p:cNvPr id="1182726" name="Line 6"/>
          <p:cNvSpPr>
            <a:spLocks noChangeShapeType="1"/>
          </p:cNvSpPr>
          <p:nvPr/>
        </p:nvSpPr>
        <p:spPr bwMode="auto">
          <a:xfrm>
            <a:off x="6279445" y="2850444"/>
            <a:ext cx="1760361" cy="2159000"/>
          </a:xfrm>
          <a:prstGeom prst="line">
            <a:avLst/>
          </a:prstGeom>
          <a:noFill/>
          <a:ln w="9525">
            <a:solidFill>
              <a:schemeClr val="tx1"/>
            </a:solidFill>
            <a:round/>
            <a:headEnd/>
            <a:tailEnd type="triangle" w="med" len="lg"/>
          </a:ln>
          <a:extLst>
            <a:ext uri="{909E8E84-426E-40DD-AFC4-6F175D3DCCD1}">
              <a14:hiddenFill xmlns:a14="http://schemas.microsoft.com/office/drawing/2010/main">
                <a:noFill/>
              </a14:hiddenFill>
            </a:ext>
          </a:extLst>
        </p:spPr>
        <p:txBody>
          <a:bodyPr wrap="none" anchor="ctr"/>
          <a:lstStyle/>
          <a:p>
            <a:endParaRPr lang="ja-JP" altLang="en-US" sz="2667"/>
          </a:p>
        </p:txBody>
      </p:sp>
      <p:sp>
        <p:nvSpPr>
          <p:cNvPr id="1182727" name="Text Box 7"/>
          <p:cNvSpPr txBox="1">
            <a:spLocks noChangeArrowheads="1"/>
          </p:cNvSpPr>
          <p:nvPr/>
        </p:nvSpPr>
        <p:spPr bwMode="auto">
          <a:xfrm>
            <a:off x="5804971" y="3330222"/>
            <a:ext cx="1040670" cy="43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保険料</a:t>
            </a:r>
          </a:p>
        </p:txBody>
      </p:sp>
      <p:sp>
        <p:nvSpPr>
          <p:cNvPr id="1182730" name="Line 10"/>
          <p:cNvSpPr>
            <a:spLocks noChangeShapeType="1"/>
          </p:cNvSpPr>
          <p:nvPr/>
        </p:nvSpPr>
        <p:spPr bwMode="auto">
          <a:xfrm flipH="1">
            <a:off x="2439459" y="2929821"/>
            <a:ext cx="1522236" cy="2000250"/>
          </a:xfrm>
          <a:prstGeom prst="line">
            <a:avLst/>
          </a:prstGeom>
          <a:noFill/>
          <a:ln w="9525">
            <a:solidFill>
              <a:schemeClr val="tx1"/>
            </a:solidFill>
            <a:round/>
            <a:headEnd/>
            <a:tailEnd type="triangle" w="med" len="lg"/>
          </a:ln>
          <a:extLst>
            <a:ext uri="{909E8E84-426E-40DD-AFC4-6F175D3DCCD1}">
              <a14:hiddenFill xmlns:a14="http://schemas.microsoft.com/office/drawing/2010/main">
                <a:noFill/>
              </a14:hiddenFill>
            </a:ext>
          </a:extLst>
        </p:spPr>
        <p:txBody>
          <a:bodyPr wrap="none" anchor="ctr"/>
          <a:lstStyle/>
          <a:p>
            <a:endParaRPr lang="ja-JP" altLang="en-US" sz="2667"/>
          </a:p>
        </p:txBody>
      </p:sp>
      <p:sp>
        <p:nvSpPr>
          <p:cNvPr id="1182731" name="Line 11"/>
          <p:cNvSpPr>
            <a:spLocks noChangeShapeType="1"/>
          </p:cNvSpPr>
          <p:nvPr/>
        </p:nvSpPr>
        <p:spPr bwMode="auto">
          <a:xfrm flipH="1">
            <a:off x="2120195" y="2769306"/>
            <a:ext cx="1679222" cy="2160764"/>
          </a:xfrm>
          <a:prstGeom prst="line">
            <a:avLst/>
          </a:prstGeom>
          <a:noFill/>
          <a:ln w="9525">
            <a:solidFill>
              <a:schemeClr val="tx1"/>
            </a:solidFill>
            <a:round/>
            <a:headEnd type="triangle" w="med" len="lg"/>
            <a:tailEnd type="none" w="med" len="lg"/>
          </a:ln>
          <a:extLst>
            <a:ext uri="{909E8E84-426E-40DD-AFC4-6F175D3DCCD1}">
              <a14:hiddenFill xmlns:a14="http://schemas.microsoft.com/office/drawing/2010/main">
                <a:noFill/>
              </a14:hiddenFill>
            </a:ext>
          </a:extLst>
        </p:spPr>
        <p:txBody>
          <a:bodyPr wrap="none" anchor="ctr"/>
          <a:lstStyle/>
          <a:p>
            <a:endParaRPr lang="ja-JP" altLang="en-US" sz="2667"/>
          </a:p>
        </p:txBody>
      </p:sp>
      <p:sp>
        <p:nvSpPr>
          <p:cNvPr id="1182732" name="Text Box 12"/>
          <p:cNvSpPr txBox="1">
            <a:spLocks noChangeArrowheads="1"/>
          </p:cNvSpPr>
          <p:nvPr/>
        </p:nvSpPr>
        <p:spPr bwMode="auto">
          <a:xfrm>
            <a:off x="1261321" y="3030361"/>
            <a:ext cx="1816523" cy="7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222"/>
              <a:t>1</a:t>
            </a:r>
            <a:r>
              <a:rPr lang="ja-JP" altLang="en-US" sz="2222"/>
              <a:t>万円分の</a:t>
            </a:r>
          </a:p>
          <a:p>
            <a:pPr algn="ctr" eaLnBrk="1" hangingPunct="1">
              <a:spcBef>
                <a:spcPct val="0"/>
              </a:spcBef>
              <a:buClrTx/>
              <a:buSzTx/>
              <a:buFontTx/>
              <a:buNone/>
            </a:pPr>
            <a:r>
              <a:rPr lang="ja-JP" altLang="en-US" sz="2222"/>
              <a:t>医療サービス</a:t>
            </a:r>
          </a:p>
        </p:txBody>
      </p:sp>
      <p:sp>
        <p:nvSpPr>
          <p:cNvPr id="1182733" name="Text Box 13"/>
          <p:cNvSpPr txBox="1">
            <a:spLocks noChangeArrowheads="1"/>
          </p:cNvSpPr>
          <p:nvPr/>
        </p:nvSpPr>
        <p:spPr bwMode="auto">
          <a:xfrm>
            <a:off x="3726904" y="3090333"/>
            <a:ext cx="755335" cy="43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受診</a:t>
            </a:r>
          </a:p>
        </p:txBody>
      </p:sp>
      <p:sp>
        <p:nvSpPr>
          <p:cNvPr id="1182734" name="Text Box 14"/>
          <p:cNvSpPr txBox="1">
            <a:spLocks noChangeArrowheads="1"/>
          </p:cNvSpPr>
          <p:nvPr/>
        </p:nvSpPr>
        <p:spPr bwMode="auto">
          <a:xfrm>
            <a:off x="3083498" y="3810000"/>
            <a:ext cx="1326004" cy="7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自己負担</a:t>
            </a:r>
          </a:p>
          <a:p>
            <a:pPr algn="ctr" eaLnBrk="1" hangingPunct="1">
              <a:spcBef>
                <a:spcPct val="0"/>
              </a:spcBef>
              <a:buClrTx/>
              <a:buSzTx/>
              <a:buFontTx/>
              <a:buNone/>
            </a:pPr>
            <a:r>
              <a:rPr lang="en-US" altLang="ja-JP" sz="2222"/>
              <a:t>3,000</a:t>
            </a:r>
            <a:r>
              <a:rPr lang="ja-JP" altLang="en-US" sz="2222"/>
              <a:t>円</a:t>
            </a:r>
          </a:p>
        </p:txBody>
      </p:sp>
      <p:sp>
        <p:nvSpPr>
          <p:cNvPr id="1182735" name="Line 15"/>
          <p:cNvSpPr>
            <a:spLocks noChangeShapeType="1"/>
          </p:cNvSpPr>
          <p:nvPr/>
        </p:nvSpPr>
        <p:spPr bwMode="auto">
          <a:xfrm flipH="1">
            <a:off x="3240264" y="5169959"/>
            <a:ext cx="4000500" cy="0"/>
          </a:xfrm>
          <a:prstGeom prst="line">
            <a:avLst/>
          </a:prstGeom>
          <a:noFill/>
          <a:ln w="9525">
            <a:solidFill>
              <a:schemeClr val="tx1"/>
            </a:solidFill>
            <a:round/>
            <a:headEnd type="triangle" w="med" len="lg"/>
            <a:tailEnd type="none" w="med" len="lg"/>
          </a:ln>
          <a:extLst>
            <a:ext uri="{909E8E84-426E-40DD-AFC4-6F175D3DCCD1}">
              <a14:hiddenFill xmlns:a14="http://schemas.microsoft.com/office/drawing/2010/main">
                <a:noFill/>
              </a14:hiddenFill>
            </a:ext>
          </a:extLst>
        </p:spPr>
        <p:txBody>
          <a:bodyPr wrap="none" anchor="ctr"/>
          <a:lstStyle/>
          <a:p>
            <a:endParaRPr lang="ja-JP" altLang="en-US" sz="2667"/>
          </a:p>
        </p:txBody>
      </p:sp>
      <p:sp>
        <p:nvSpPr>
          <p:cNvPr id="1182736" name="Text Box 16"/>
          <p:cNvSpPr txBox="1">
            <a:spLocks noChangeArrowheads="1"/>
          </p:cNvSpPr>
          <p:nvPr/>
        </p:nvSpPr>
        <p:spPr bwMode="auto">
          <a:xfrm>
            <a:off x="3451734" y="4728987"/>
            <a:ext cx="3637534" cy="43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医療費の残り</a:t>
            </a:r>
            <a:r>
              <a:rPr lang="en-US" altLang="ja-JP" sz="2222"/>
              <a:t>7,000</a:t>
            </a:r>
            <a:r>
              <a:rPr lang="ja-JP" altLang="en-US" sz="2222"/>
              <a:t>円を請求</a:t>
            </a:r>
          </a:p>
        </p:txBody>
      </p:sp>
      <p:sp>
        <p:nvSpPr>
          <p:cNvPr id="1182737" name="Line 17"/>
          <p:cNvSpPr>
            <a:spLocks noChangeShapeType="1"/>
          </p:cNvSpPr>
          <p:nvPr/>
        </p:nvSpPr>
        <p:spPr bwMode="auto">
          <a:xfrm flipH="1">
            <a:off x="3159126" y="5409848"/>
            <a:ext cx="4081639" cy="0"/>
          </a:xfrm>
          <a:prstGeom prst="line">
            <a:avLst/>
          </a:prstGeom>
          <a:noFill/>
          <a:ln w="9525">
            <a:solidFill>
              <a:schemeClr val="tx1"/>
            </a:solidFill>
            <a:round/>
            <a:headEnd type="none" w="med" len="lg"/>
            <a:tailEnd type="triangle" w="med" len="lg"/>
          </a:ln>
          <a:extLst>
            <a:ext uri="{909E8E84-426E-40DD-AFC4-6F175D3DCCD1}">
              <a14:hiddenFill xmlns:a14="http://schemas.microsoft.com/office/drawing/2010/main">
                <a:noFill/>
              </a14:hiddenFill>
            </a:ext>
          </a:extLst>
        </p:spPr>
        <p:txBody>
          <a:bodyPr wrap="none" anchor="ctr"/>
          <a:lstStyle/>
          <a:p>
            <a:endParaRPr lang="ja-JP" altLang="en-US" sz="2667"/>
          </a:p>
        </p:txBody>
      </p:sp>
      <p:sp>
        <p:nvSpPr>
          <p:cNvPr id="1182738" name="Text Box 18"/>
          <p:cNvSpPr txBox="1">
            <a:spLocks noChangeArrowheads="1"/>
          </p:cNvSpPr>
          <p:nvPr/>
        </p:nvSpPr>
        <p:spPr bwMode="auto">
          <a:xfrm>
            <a:off x="3484463" y="5609167"/>
            <a:ext cx="3744936" cy="43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審査をして，</a:t>
            </a:r>
            <a:r>
              <a:rPr lang="en-US" altLang="ja-JP" sz="2222"/>
              <a:t>7,000</a:t>
            </a:r>
            <a:r>
              <a:rPr lang="ja-JP" altLang="en-US" sz="2222"/>
              <a:t>円を支払い</a:t>
            </a:r>
          </a:p>
        </p:txBody>
      </p:sp>
      <p:sp>
        <p:nvSpPr>
          <p:cNvPr id="1182739" name="Line 19"/>
          <p:cNvSpPr>
            <a:spLocks noChangeShapeType="1"/>
          </p:cNvSpPr>
          <p:nvPr/>
        </p:nvSpPr>
        <p:spPr bwMode="auto">
          <a:xfrm flipH="1">
            <a:off x="8360834" y="3970515"/>
            <a:ext cx="319264" cy="1038930"/>
          </a:xfrm>
          <a:prstGeom prst="line">
            <a:avLst/>
          </a:prstGeom>
          <a:noFill/>
          <a:ln w="9525">
            <a:solidFill>
              <a:schemeClr val="tx1"/>
            </a:solidFill>
            <a:round/>
            <a:headEnd/>
            <a:tailEnd type="triangle" w="med" len="lg"/>
          </a:ln>
          <a:extLst>
            <a:ext uri="{909E8E84-426E-40DD-AFC4-6F175D3DCCD1}">
              <a14:hiddenFill xmlns:a14="http://schemas.microsoft.com/office/drawing/2010/main">
                <a:noFill/>
              </a14:hiddenFill>
            </a:ext>
          </a:extLst>
        </p:spPr>
        <p:txBody>
          <a:bodyPr wrap="none" anchor="ctr"/>
          <a:lstStyle/>
          <a:p>
            <a:endParaRPr lang="ja-JP" altLang="en-US" sz="2667"/>
          </a:p>
        </p:txBody>
      </p:sp>
      <p:sp>
        <p:nvSpPr>
          <p:cNvPr id="1182740" name="Text Box 20"/>
          <p:cNvSpPr txBox="1">
            <a:spLocks noChangeArrowheads="1"/>
          </p:cNvSpPr>
          <p:nvPr/>
        </p:nvSpPr>
        <p:spPr bwMode="auto">
          <a:xfrm>
            <a:off x="8609140" y="3529542"/>
            <a:ext cx="470000" cy="43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税</a:t>
            </a:r>
          </a:p>
        </p:txBody>
      </p:sp>
      <p:sp>
        <p:nvSpPr>
          <p:cNvPr id="2" name="スライド番号プレースホルダー 1"/>
          <p:cNvSpPr>
            <a:spLocks noGrp="1"/>
          </p:cNvSpPr>
          <p:nvPr>
            <p:ph type="sldNum" sz="quarter" idx="12"/>
          </p:nvPr>
        </p:nvSpPr>
        <p:spPr/>
        <p:txBody>
          <a:bodyPr/>
          <a:lstStyle/>
          <a:p>
            <a:fld id="{32E37905-CCC6-4CF8-A1A1-B402290EE3E8}" type="slidenum">
              <a:rPr kumimoji="1" lang="ja-JP" altLang="en-US" smtClean="0"/>
              <a:t>23</a:t>
            </a:fld>
            <a:endParaRPr kumimoji="1" lang="ja-JP" altLang="en-US"/>
          </a:p>
        </p:txBody>
      </p:sp>
      <p:sp>
        <p:nvSpPr>
          <p:cNvPr id="3" name="日付プレースホルダー 2"/>
          <p:cNvSpPr>
            <a:spLocks noGrp="1"/>
          </p:cNvSpPr>
          <p:nvPr>
            <p:ph type="dt" sz="half" idx="10"/>
          </p:nvPr>
        </p:nvSpPr>
        <p:spPr/>
        <p:txBody>
          <a:bodyPr/>
          <a:lstStyle/>
          <a:p>
            <a:pPr>
              <a:defRPr/>
            </a:pPr>
            <a:r>
              <a:rPr lang="en-US" altLang="ja-JP" smtClean="0"/>
              <a:t>2020/6/3</a:t>
            </a:r>
            <a:endParaRPr lang="en-US" altLang="ja-JP"/>
          </a:p>
        </p:txBody>
      </p:sp>
      <p:sp>
        <p:nvSpPr>
          <p:cNvPr id="4" name="フッター プレースホルダー 3"/>
          <p:cNvSpPr>
            <a:spLocks noGrp="1"/>
          </p:cNvSpPr>
          <p:nvPr>
            <p:ph type="ftr" sz="quarter" idx="11"/>
          </p:nvPr>
        </p:nvSpPr>
        <p:spPr/>
        <p:txBody>
          <a:bodyPr/>
          <a:lstStyle/>
          <a:p>
            <a:pPr>
              <a:defRPr/>
            </a:pPr>
            <a:r>
              <a:rPr lang="ja-JP" altLang="en-US" smtClean="0"/>
              <a:t>医療経済学</a:t>
            </a:r>
            <a:r>
              <a:rPr lang="en-US" altLang="ja-JP" smtClean="0"/>
              <a:t>A 2</a:t>
            </a:r>
            <a:endParaRPr lang="en-US" altLang="ja-JP"/>
          </a:p>
        </p:txBody>
      </p:sp>
    </p:spTree>
    <p:extLst>
      <p:ext uri="{BB962C8B-B14F-4D97-AF65-F5344CB8AC3E}">
        <p14:creationId xmlns:p14="http://schemas.microsoft.com/office/powerpoint/2010/main" val="7920819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182726"/>
                                        </p:tgtEl>
                                        <p:attrNameLst>
                                          <p:attrName>style.visibility</p:attrName>
                                        </p:attrNameLst>
                                      </p:cBhvr>
                                      <p:to>
                                        <p:strVal val="visible"/>
                                      </p:to>
                                    </p:set>
                                    <p:animEffect transition="in" filter="wipe(up)">
                                      <p:cBhvr>
                                        <p:cTn id="7" dur="500"/>
                                        <p:tgtEl>
                                          <p:spTgt spid="11827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82727"/>
                                        </p:tgtEl>
                                        <p:attrNameLst>
                                          <p:attrName>style.visibility</p:attrName>
                                        </p:attrNameLst>
                                      </p:cBhvr>
                                      <p:to>
                                        <p:strVal val="visible"/>
                                      </p:to>
                                    </p:set>
                                    <p:animEffect transition="in" filter="wipe(left)">
                                      <p:cBhvr>
                                        <p:cTn id="12" dur="500"/>
                                        <p:tgtEl>
                                          <p:spTgt spid="118272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182739"/>
                                        </p:tgtEl>
                                        <p:attrNameLst>
                                          <p:attrName>style.visibility</p:attrName>
                                        </p:attrNameLst>
                                      </p:cBhvr>
                                      <p:to>
                                        <p:strVal val="visible"/>
                                      </p:to>
                                    </p:set>
                                    <p:animEffect transition="in" filter="wipe(up)">
                                      <p:cBhvr>
                                        <p:cTn id="17" dur="500"/>
                                        <p:tgtEl>
                                          <p:spTgt spid="118273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82740"/>
                                        </p:tgtEl>
                                        <p:attrNameLst>
                                          <p:attrName>style.visibility</p:attrName>
                                        </p:attrNameLst>
                                      </p:cBhvr>
                                      <p:to>
                                        <p:strVal val="visible"/>
                                      </p:to>
                                    </p:set>
                                    <p:animEffect transition="in" filter="wipe(left)">
                                      <p:cBhvr>
                                        <p:cTn id="22" dur="500"/>
                                        <p:tgtEl>
                                          <p:spTgt spid="118274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182730"/>
                                        </p:tgtEl>
                                        <p:attrNameLst>
                                          <p:attrName>style.visibility</p:attrName>
                                        </p:attrNameLst>
                                      </p:cBhvr>
                                      <p:to>
                                        <p:strVal val="visible"/>
                                      </p:to>
                                    </p:set>
                                    <p:animEffect transition="in" filter="wipe(up)">
                                      <p:cBhvr>
                                        <p:cTn id="27" dur="500"/>
                                        <p:tgtEl>
                                          <p:spTgt spid="118273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82733"/>
                                        </p:tgtEl>
                                        <p:attrNameLst>
                                          <p:attrName>style.visibility</p:attrName>
                                        </p:attrNameLst>
                                      </p:cBhvr>
                                      <p:to>
                                        <p:strVal val="visible"/>
                                      </p:to>
                                    </p:set>
                                    <p:animEffect transition="in" filter="wipe(left)">
                                      <p:cBhvr>
                                        <p:cTn id="32" dur="500"/>
                                        <p:tgtEl>
                                          <p:spTgt spid="118273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182731"/>
                                        </p:tgtEl>
                                        <p:attrNameLst>
                                          <p:attrName>style.visibility</p:attrName>
                                        </p:attrNameLst>
                                      </p:cBhvr>
                                      <p:to>
                                        <p:strVal val="visible"/>
                                      </p:to>
                                    </p:set>
                                    <p:animEffect transition="in" filter="wipe(down)">
                                      <p:cBhvr>
                                        <p:cTn id="37" dur="500"/>
                                        <p:tgtEl>
                                          <p:spTgt spid="118273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182732"/>
                                        </p:tgtEl>
                                        <p:attrNameLst>
                                          <p:attrName>style.visibility</p:attrName>
                                        </p:attrNameLst>
                                      </p:cBhvr>
                                      <p:to>
                                        <p:strVal val="visible"/>
                                      </p:to>
                                    </p:set>
                                    <p:animEffect transition="in" filter="wipe(left)">
                                      <p:cBhvr>
                                        <p:cTn id="42" dur="500"/>
                                        <p:tgtEl>
                                          <p:spTgt spid="1182732"/>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182734"/>
                                        </p:tgtEl>
                                        <p:attrNameLst>
                                          <p:attrName>style.visibility</p:attrName>
                                        </p:attrNameLst>
                                      </p:cBhvr>
                                      <p:to>
                                        <p:strVal val="visible"/>
                                      </p:to>
                                    </p:set>
                                    <p:animEffect transition="in" filter="wipe(left)">
                                      <p:cBhvr>
                                        <p:cTn id="47" dur="500"/>
                                        <p:tgtEl>
                                          <p:spTgt spid="118273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182735"/>
                                        </p:tgtEl>
                                        <p:attrNameLst>
                                          <p:attrName>style.visibility</p:attrName>
                                        </p:attrNameLst>
                                      </p:cBhvr>
                                      <p:to>
                                        <p:strVal val="visible"/>
                                      </p:to>
                                    </p:set>
                                    <p:animEffect transition="in" filter="wipe(left)">
                                      <p:cBhvr>
                                        <p:cTn id="52" dur="500"/>
                                        <p:tgtEl>
                                          <p:spTgt spid="118273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182736"/>
                                        </p:tgtEl>
                                        <p:attrNameLst>
                                          <p:attrName>style.visibility</p:attrName>
                                        </p:attrNameLst>
                                      </p:cBhvr>
                                      <p:to>
                                        <p:strVal val="visible"/>
                                      </p:to>
                                    </p:set>
                                    <p:animEffect transition="in" filter="wipe(left)">
                                      <p:cBhvr>
                                        <p:cTn id="57" dur="500"/>
                                        <p:tgtEl>
                                          <p:spTgt spid="1182736"/>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2" fill="hold" grpId="0" nodeType="clickEffect">
                                  <p:stCondLst>
                                    <p:cond delay="0"/>
                                  </p:stCondLst>
                                  <p:childTnLst>
                                    <p:set>
                                      <p:cBhvr>
                                        <p:cTn id="61" dur="1" fill="hold">
                                          <p:stCondLst>
                                            <p:cond delay="0"/>
                                          </p:stCondLst>
                                        </p:cTn>
                                        <p:tgtEl>
                                          <p:spTgt spid="1182737"/>
                                        </p:tgtEl>
                                        <p:attrNameLst>
                                          <p:attrName>style.visibility</p:attrName>
                                        </p:attrNameLst>
                                      </p:cBhvr>
                                      <p:to>
                                        <p:strVal val="visible"/>
                                      </p:to>
                                    </p:set>
                                    <p:animEffect transition="in" filter="wipe(right)">
                                      <p:cBhvr>
                                        <p:cTn id="62" dur="500"/>
                                        <p:tgtEl>
                                          <p:spTgt spid="1182737"/>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1182738"/>
                                        </p:tgtEl>
                                        <p:attrNameLst>
                                          <p:attrName>style.visibility</p:attrName>
                                        </p:attrNameLst>
                                      </p:cBhvr>
                                      <p:to>
                                        <p:strVal val="visible"/>
                                      </p:to>
                                    </p:set>
                                    <p:animEffect transition="in" filter="wipe(left)">
                                      <p:cBhvr>
                                        <p:cTn id="67" dur="500"/>
                                        <p:tgtEl>
                                          <p:spTgt spid="11827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2726" grpId="0" animBg="1"/>
      <p:bldP spid="1182727" grpId="0"/>
      <p:bldP spid="1182730" grpId="0" animBg="1"/>
      <p:bldP spid="1182731" grpId="0" animBg="1"/>
      <p:bldP spid="1182732" grpId="0"/>
      <p:bldP spid="1182733" grpId="0"/>
      <p:bldP spid="1182734" grpId="0"/>
      <p:bldP spid="1182735" grpId="0" animBg="1"/>
      <p:bldP spid="1182736" grpId="0"/>
      <p:bldP spid="1182737" grpId="0" animBg="1"/>
      <p:bldP spid="1182738" grpId="0"/>
      <p:bldP spid="1182739" grpId="0" animBg="1"/>
      <p:bldP spid="118274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番号プレースホルダ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556">
                <a:solidFill>
                  <a:schemeClr val="tx1"/>
                </a:solidFill>
                <a:latin typeface="Arial" panose="020B0604020202020204" pitchFamily="34" charset="0"/>
                <a:ea typeface="ＭＳ Ｐゴシック" panose="020B0600070205080204" pitchFamily="50" charset="-128"/>
              </a:defRPr>
            </a:lvl1pPr>
            <a:lvl2pPr marL="825492" indent="-317497">
              <a:spcBef>
                <a:spcPct val="20000"/>
              </a:spcBef>
              <a:buClr>
                <a:schemeClr val="accent2"/>
              </a:buClr>
              <a:buSzPct val="80000"/>
              <a:buFont typeface="Wingdings" panose="05000000000000000000" pitchFamily="2" charset="2"/>
              <a:buChar char="¨"/>
              <a:defRPr kumimoji="1" sz="3111">
                <a:solidFill>
                  <a:schemeClr val="tx1"/>
                </a:solidFill>
                <a:latin typeface="Arial" panose="020B0604020202020204" pitchFamily="34" charset="0"/>
                <a:ea typeface="ＭＳ Ｐゴシック" panose="020B0600070205080204" pitchFamily="50" charset="-128"/>
              </a:defRPr>
            </a:lvl2pPr>
            <a:lvl3pPr marL="1269987" indent="-253997">
              <a:spcBef>
                <a:spcPct val="20000"/>
              </a:spcBef>
              <a:buClr>
                <a:schemeClr val="bg2"/>
              </a:buClr>
              <a:buSzPct val="65000"/>
              <a:buFont typeface="Wingdings" panose="05000000000000000000" pitchFamily="2" charset="2"/>
              <a:buChar char="n"/>
              <a:defRPr kumimoji="1" sz="2667">
                <a:solidFill>
                  <a:schemeClr val="tx1"/>
                </a:solidFill>
                <a:latin typeface="Arial" panose="020B0604020202020204" pitchFamily="34" charset="0"/>
                <a:ea typeface="ＭＳ Ｐゴシック" panose="020B0600070205080204" pitchFamily="50" charset="-128"/>
              </a:defRPr>
            </a:lvl3pPr>
            <a:lvl4pPr marL="1777982" indent="-253997">
              <a:spcBef>
                <a:spcPct val="20000"/>
              </a:spcBef>
              <a:buClr>
                <a:schemeClr val="accent2"/>
              </a:buClr>
              <a:buSzPct val="70000"/>
              <a:buFont typeface="Wingdings" panose="05000000000000000000" pitchFamily="2" charset="2"/>
              <a:buChar char="¨"/>
              <a:defRPr kumimoji="1" sz="2222">
                <a:solidFill>
                  <a:schemeClr val="tx1"/>
                </a:solidFill>
                <a:latin typeface="Arial" panose="020B0604020202020204" pitchFamily="34" charset="0"/>
                <a:ea typeface="ＭＳ Ｐゴシック" panose="020B0600070205080204" pitchFamily="50" charset="-128"/>
              </a:defRPr>
            </a:lvl4pPr>
            <a:lvl5pPr marL="2285977" indent="-253997">
              <a:spcBef>
                <a:spcPct val="20000"/>
              </a:spcBef>
              <a:buClr>
                <a:schemeClr val="bg2"/>
              </a:buClr>
              <a:buFont typeface="Wingdings" panose="05000000000000000000" pitchFamily="2" charset="2"/>
              <a:buChar char="§"/>
              <a:defRPr kumimoji="1" sz="2222">
                <a:solidFill>
                  <a:schemeClr val="tx1"/>
                </a:solidFill>
                <a:latin typeface="Arial" panose="020B0604020202020204" pitchFamily="34" charset="0"/>
                <a:ea typeface="ＭＳ Ｐゴシック" panose="020B0600070205080204" pitchFamily="50" charset="-128"/>
              </a:defRPr>
            </a:lvl5pPr>
            <a:lvl6pPr marL="2793972" indent="-253997" eaLnBrk="0" fontAlgn="base" hangingPunct="0">
              <a:spcBef>
                <a:spcPct val="20000"/>
              </a:spcBef>
              <a:spcAft>
                <a:spcPct val="0"/>
              </a:spcAft>
              <a:buClr>
                <a:schemeClr val="bg2"/>
              </a:buClr>
              <a:buFont typeface="Wingdings" panose="05000000000000000000" pitchFamily="2" charset="2"/>
              <a:buChar char="§"/>
              <a:defRPr kumimoji="1" sz="2222">
                <a:solidFill>
                  <a:schemeClr val="tx1"/>
                </a:solidFill>
                <a:latin typeface="Arial" panose="020B0604020202020204" pitchFamily="34" charset="0"/>
                <a:ea typeface="ＭＳ Ｐゴシック" panose="020B0600070205080204" pitchFamily="50" charset="-128"/>
              </a:defRPr>
            </a:lvl6pPr>
            <a:lvl7pPr marL="3301967" indent="-253997" eaLnBrk="0" fontAlgn="base" hangingPunct="0">
              <a:spcBef>
                <a:spcPct val="20000"/>
              </a:spcBef>
              <a:spcAft>
                <a:spcPct val="0"/>
              </a:spcAft>
              <a:buClr>
                <a:schemeClr val="bg2"/>
              </a:buClr>
              <a:buFont typeface="Wingdings" panose="05000000000000000000" pitchFamily="2" charset="2"/>
              <a:buChar char="§"/>
              <a:defRPr kumimoji="1" sz="2222">
                <a:solidFill>
                  <a:schemeClr val="tx1"/>
                </a:solidFill>
                <a:latin typeface="Arial" panose="020B0604020202020204" pitchFamily="34" charset="0"/>
                <a:ea typeface="ＭＳ Ｐゴシック" panose="020B0600070205080204" pitchFamily="50" charset="-128"/>
              </a:defRPr>
            </a:lvl7pPr>
            <a:lvl8pPr marL="3809962" indent="-253997" eaLnBrk="0" fontAlgn="base" hangingPunct="0">
              <a:spcBef>
                <a:spcPct val="20000"/>
              </a:spcBef>
              <a:spcAft>
                <a:spcPct val="0"/>
              </a:spcAft>
              <a:buClr>
                <a:schemeClr val="bg2"/>
              </a:buClr>
              <a:buFont typeface="Wingdings" panose="05000000000000000000" pitchFamily="2" charset="2"/>
              <a:buChar char="§"/>
              <a:defRPr kumimoji="1" sz="2222">
                <a:solidFill>
                  <a:schemeClr val="tx1"/>
                </a:solidFill>
                <a:latin typeface="Arial" panose="020B0604020202020204" pitchFamily="34" charset="0"/>
                <a:ea typeface="ＭＳ Ｐゴシック" panose="020B0600070205080204" pitchFamily="50" charset="-128"/>
              </a:defRPr>
            </a:lvl8pPr>
            <a:lvl9pPr marL="4317957" indent="-253997" eaLnBrk="0" fontAlgn="base" hangingPunct="0">
              <a:spcBef>
                <a:spcPct val="20000"/>
              </a:spcBef>
              <a:spcAft>
                <a:spcPct val="0"/>
              </a:spcAft>
              <a:buClr>
                <a:schemeClr val="bg2"/>
              </a:buClr>
              <a:buFont typeface="Wingdings" panose="05000000000000000000" pitchFamily="2" charset="2"/>
              <a:buChar char="§"/>
              <a:defRPr kumimoji="1" sz="2222">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C16F5ED5-A32F-4518-B38C-E27F0B0538DB}" type="slidenum">
              <a:rPr kumimoji="0" lang="en-US" altLang="ja-JP" sz="1333">
                <a:latin typeface="Arial Black" panose="020B0A04020102020204" pitchFamily="34" charset="0"/>
              </a:rPr>
              <a:pPr>
                <a:spcBef>
                  <a:spcPct val="0"/>
                </a:spcBef>
                <a:buClrTx/>
                <a:buSzTx/>
                <a:buFontTx/>
                <a:buNone/>
              </a:pPr>
              <a:t>24</a:t>
            </a:fld>
            <a:endParaRPr kumimoji="0" lang="en-US" altLang="ja-JP" sz="1333">
              <a:latin typeface="Arial Black" panose="020B0A04020102020204" pitchFamily="34" charset="0"/>
            </a:endParaRPr>
          </a:p>
        </p:txBody>
      </p:sp>
      <p:grpSp>
        <p:nvGrpSpPr>
          <p:cNvPr id="31747" name="グループ化 36"/>
          <p:cNvGrpSpPr>
            <a:grpSpLocks/>
          </p:cNvGrpSpPr>
          <p:nvPr/>
        </p:nvGrpSpPr>
        <p:grpSpPr bwMode="auto">
          <a:xfrm>
            <a:off x="105833" y="721431"/>
            <a:ext cx="9935987" cy="6898569"/>
            <a:chOff x="95250" y="649288"/>
            <a:chExt cx="8942388" cy="6208712"/>
          </a:xfrm>
        </p:grpSpPr>
        <p:sp>
          <p:nvSpPr>
            <p:cNvPr id="5" name="AutoShape 4"/>
            <p:cNvSpPr>
              <a:spLocks noChangeArrowheads="1"/>
            </p:cNvSpPr>
            <p:nvPr/>
          </p:nvSpPr>
          <p:spPr bwMode="auto">
            <a:xfrm>
              <a:off x="3902075" y="649288"/>
              <a:ext cx="1439863" cy="1123950"/>
            </a:xfrm>
            <a:prstGeom prst="roundRect">
              <a:avLst>
                <a:gd name="adj" fmla="val 16667"/>
              </a:avLst>
            </a:prstGeom>
            <a:solidFill>
              <a:schemeClr val="bg1">
                <a:lumMod val="75000"/>
              </a:schemeClr>
            </a:solidFill>
            <a:ln w="28575">
              <a:noFill/>
              <a:round/>
              <a:headEnd/>
              <a:tailEnd/>
            </a:ln>
          </p:spPr>
          <p:txBody>
            <a:bodyPr wrap="none" anchor="ctr"/>
            <a:lstStyle/>
            <a:p>
              <a:pPr algn="ctr" eaLnBrk="1" hangingPunct="1">
                <a:lnSpc>
                  <a:spcPct val="90000"/>
                </a:lnSpc>
                <a:defRPr/>
              </a:pPr>
              <a:r>
                <a:rPr lang="ja-JP" altLang="en-US" sz="2667" dirty="0">
                  <a:latin typeface="Arial" charset="0"/>
                  <a:ea typeface="ＭＳ Ｐゴシック" charset="-128"/>
                  <a:cs typeface="Tahoma" pitchFamily="34" charset="0"/>
                </a:rPr>
                <a:t>患　者</a:t>
              </a:r>
            </a:p>
            <a:p>
              <a:pPr algn="ctr" eaLnBrk="1" hangingPunct="1">
                <a:lnSpc>
                  <a:spcPct val="90000"/>
                </a:lnSpc>
                <a:defRPr/>
              </a:pPr>
              <a:r>
                <a:rPr lang="ja-JP" altLang="en-US" sz="2667" dirty="0">
                  <a:latin typeface="Arial" charset="0"/>
                  <a:ea typeface="ＭＳ Ｐゴシック" charset="-128"/>
                  <a:cs typeface="Tahoma" pitchFamily="34" charset="0"/>
                </a:rPr>
                <a:t>被保険者</a:t>
              </a:r>
            </a:p>
            <a:p>
              <a:pPr algn="ctr" eaLnBrk="1" hangingPunct="1">
                <a:lnSpc>
                  <a:spcPct val="90000"/>
                </a:lnSpc>
                <a:defRPr/>
              </a:pPr>
              <a:r>
                <a:rPr lang="ja-JP" altLang="en-US" sz="2667" dirty="0">
                  <a:latin typeface="Arial" charset="0"/>
                  <a:ea typeface="ＭＳ Ｐゴシック" charset="-128"/>
                  <a:cs typeface="Tahoma" pitchFamily="34" charset="0"/>
                </a:rPr>
                <a:t>（被扶養者）</a:t>
              </a:r>
            </a:p>
          </p:txBody>
        </p:sp>
        <p:sp>
          <p:nvSpPr>
            <p:cNvPr id="6" name="AutoShape 5"/>
            <p:cNvSpPr>
              <a:spLocks noChangeArrowheads="1"/>
            </p:cNvSpPr>
            <p:nvPr/>
          </p:nvSpPr>
          <p:spPr bwMode="auto">
            <a:xfrm>
              <a:off x="250825" y="2924175"/>
              <a:ext cx="2160588" cy="576263"/>
            </a:xfrm>
            <a:prstGeom prst="roundRect">
              <a:avLst>
                <a:gd name="adj" fmla="val 16667"/>
              </a:avLst>
            </a:prstGeom>
            <a:solidFill>
              <a:schemeClr val="accent2">
                <a:lumMod val="60000"/>
                <a:lumOff val="40000"/>
              </a:schemeClr>
            </a:solidFill>
            <a:ln w="28575">
              <a:noFill/>
              <a:round/>
              <a:headEnd/>
              <a:tailEnd/>
            </a:ln>
          </p:spPr>
          <p:txBody>
            <a:bodyPr wrap="none" anchor="ctr"/>
            <a:lstStyle/>
            <a:p>
              <a:pPr algn="ctr" eaLnBrk="1" hangingPunct="1">
                <a:lnSpc>
                  <a:spcPct val="90000"/>
                </a:lnSpc>
                <a:defRPr/>
              </a:pPr>
              <a:r>
                <a:rPr lang="ja-JP" altLang="en-US" sz="3111" dirty="0">
                  <a:latin typeface="Arial" charset="0"/>
                  <a:ea typeface="ＭＳ Ｐゴシック" charset="-128"/>
                  <a:cs typeface="Tahoma" pitchFamily="34" charset="0"/>
                </a:rPr>
                <a:t>保険医療機関</a:t>
              </a:r>
            </a:p>
          </p:txBody>
        </p:sp>
        <p:sp>
          <p:nvSpPr>
            <p:cNvPr id="7" name="AutoShape 6"/>
            <p:cNvSpPr>
              <a:spLocks noChangeArrowheads="1"/>
            </p:cNvSpPr>
            <p:nvPr/>
          </p:nvSpPr>
          <p:spPr bwMode="auto">
            <a:xfrm>
              <a:off x="6659563" y="3141663"/>
              <a:ext cx="1512887" cy="431800"/>
            </a:xfrm>
            <a:prstGeom prst="roundRect">
              <a:avLst>
                <a:gd name="adj" fmla="val 16667"/>
              </a:avLst>
            </a:prstGeom>
            <a:solidFill>
              <a:schemeClr val="accent5">
                <a:lumMod val="90000"/>
              </a:schemeClr>
            </a:solidFill>
            <a:ln w="28575">
              <a:noFill/>
              <a:round/>
              <a:headEnd/>
              <a:tailEnd/>
            </a:ln>
          </p:spPr>
          <p:txBody>
            <a:bodyPr wrap="none" anchor="ctr"/>
            <a:lstStyle/>
            <a:p>
              <a:pPr algn="ctr" eaLnBrk="1" hangingPunct="1">
                <a:defRPr/>
              </a:pPr>
              <a:r>
                <a:rPr lang="ja-JP" altLang="en-US" sz="3111" dirty="0">
                  <a:latin typeface="Arial" charset="0"/>
                  <a:ea typeface="ＭＳ Ｐゴシック" charset="-128"/>
                  <a:cs typeface="Tahoma" pitchFamily="34" charset="0"/>
                </a:rPr>
                <a:t>保険者</a:t>
              </a:r>
            </a:p>
          </p:txBody>
        </p:sp>
        <p:sp>
          <p:nvSpPr>
            <p:cNvPr id="8" name="Rectangle 7"/>
            <p:cNvSpPr>
              <a:spLocks noChangeArrowheads="1"/>
            </p:cNvSpPr>
            <p:nvPr/>
          </p:nvSpPr>
          <p:spPr bwMode="auto">
            <a:xfrm>
              <a:off x="2627313" y="2708275"/>
              <a:ext cx="3744912" cy="1225550"/>
            </a:xfrm>
            <a:prstGeom prst="rect">
              <a:avLst/>
            </a:prstGeom>
            <a:solidFill>
              <a:schemeClr val="accent6">
                <a:lumMod val="20000"/>
                <a:lumOff val="80000"/>
              </a:schemeClr>
            </a:solidFill>
            <a:ln w="9525">
              <a:noFill/>
              <a:miter lim="800000"/>
              <a:headEnd/>
              <a:tailEnd/>
            </a:ln>
            <a:effectLst/>
          </p:spPr>
          <p:txBody>
            <a:bodyPr wrap="none" anchor="ctr"/>
            <a:lstStyle/>
            <a:p>
              <a:pPr algn="ctr" eaLnBrk="1" hangingPunct="1">
                <a:defRPr/>
              </a:pPr>
              <a:r>
                <a:rPr lang="ja-JP" altLang="en-US" sz="2667" dirty="0">
                  <a:latin typeface="Arial" charset="0"/>
                </a:rPr>
                <a:t>二重指定（機関・医師）</a:t>
              </a:r>
            </a:p>
            <a:p>
              <a:pPr algn="ctr" eaLnBrk="1" hangingPunct="1">
                <a:defRPr/>
              </a:pPr>
              <a:r>
                <a:rPr lang="ja-JP" altLang="en-US" sz="2667" dirty="0">
                  <a:latin typeface="Arial" charset="0"/>
                </a:rPr>
                <a:t>保険医療機関・保険医（社保）</a:t>
              </a:r>
            </a:p>
            <a:p>
              <a:pPr algn="ctr" eaLnBrk="1" hangingPunct="1">
                <a:defRPr/>
              </a:pPr>
              <a:r>
                <a:rPr lang="ja-JP" altLang="en-US" sz="2667" dirty="0">
                  <a:latin typeface="Arial" charset="0"/>
                </a:rPr>
                <a:t>療養取扱機関・国保保険医（国保）</a:t>
              </a:r>
            </a:p>
            <a:p>
              <a:pPr algn="ctr" eaLnBrk="1" hangingPunct="1">
                <a:defRPr/>
              </a:pPr>
              <a:r>
                <a:rPr lang="ja-JP" altLang="en-US" sz="2667" dirty="0">
                  <a:latin typeface="Arial" charset="0"/>
                </a:rPr>
                <a:t>保険薬局・保険薬剤師</a:t>
              </a:r>
            </a:p>
          </p:txBody>
        </p:sp>
        <p:sp>
          <p:nvSpPr>
            <p:cNvPr id="31752" name="Rectangle 8"/>
            <p:cNvSpPr>
              <a:spLocks noChangeArrowheads="1"/>
            </p:cNvSpPr>
            <p:nvPr/>
          </p:nvSpPr>
          <p:spPr bwMode="auto">
            <a:xfrm>
              <a:off x="95250" y="3865563"/>
              <a:ext cx="1081088" cy="1079500"/>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667"/>
                <a:t>病院</a:t>
              </a:r>
            </a:p>
            <a:p>
              <a:pPr algn="ctr" eaLnBrk="1" hangingPunct="1">
                <a:spcBef>
                  <a:spcPct val="0"/>
                </a:spcBef>
                <a:buClrTx/>
                <a:buSzTx/>
                <a:buFontTx/>
                <a:buNone/>
              </a:pPr>
              <a:r>
                <a:rPr lang="ja-JP" altLang="en-US" sz="2667"/>
                <a:t>診療所</a:t>
              </a:r>
            </a:p>
            <a:p>
              <a:pPr algn="ctr" eaLnBrk="1" hangingPunct="1">
                <a:spcBef>
                  <a:spcPct val="0"/>
                </a:spcBef>
                <a:buClrTx/>
                <a:buSzTx/>
                <a:buFontTx/>
                <a:buNone/>
              </a:pPr>
              <a:r>
                <a:rPr lang="ja-JP" altLang="en-US" sz="2667"/>
                <a:t>薬局</a:t>
              </a:r>
            </a:p>
          </p:txBody>
        </p:sp>
        <p:sp>
          <p:nvSpPr>
            <p:cNvPr id="31753" name="Rectangle 9"/>
            <p:cNvSpPr>
              <a:spLocks noChangeArrowheads="1"/>
            </p:cNvSpPr>
            <p:nvPr/>
          </p:nvSpPr>
          <p:spPr bwMode="auto">
            <a:xfrm>
              <a:off x="3708400" y="6137275"/>
              <a:ext cx="2303463" cy="720725"/>
            </a:xfrm>
            <a:prstGeom prst="rect">
              <a:avLst/>
            </a:prstGeom>
            <a:solidFill>
              <a:srgbClr val="FFFF00"/>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667"/>
                <a:t>請求明細書審査</a:t>
              </a:r>
            </a:p>
            <a:p>
              <a:pPr algn="ctr" eaLnBrk="1" hangingPunct="1">
                <a:spcBef>
                  <a:spcPct val="0"/>
                </a:spcBef>
                <a:buClrTx/>
                <a:buSzTx/>
                <a:buFontTx/>
                <a:buNone/>
              </a:pPr>
              <a:r>
                <a:rPr lang="ja-JP" altLang="en-US" sz="2667"/>
                <a:t>支払の代行</a:t>
              </a:r>
            </a:p>
          </p:txBody>
        </p:sp>
        <p:sp>
          <p:nvSpPr>
            <p:cNvPr id="31754" name="Rectangle 10"/>
            <p:cNvSpPr>
              <a:spLocks noChangeArrowheads="1"/>
            </p:cNvSpPr>
            <p:nvPr/>
          </p:nvSpPr>
          <p:spPr bwMode="auto">
            <a:xfrm>
              <a:off x="7885113" y="3644900"/>
              <a:ext cx="1152525" cy="1368425"/>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保険組合</a:t>
              </a:r>
            </a:p>
            <a:p>
              <a:pPr algn="ctr" eaLnBrk="1" hangingPunct="1">
                <a:spcBef>
                  <a:spcPct val="0"/>
                </a:spcBef>
                <a:buClrTx/>
                <a:buSzTx/>
                <a:buFontTx/>
                <a:buNone/>
              </a:pPr>
              <a:r>
                <a:rPr lang="ja-JP" altLang="en-US" sz="2222"/>
                <a:t>政府</a:t>
              </a:r>
            </a:p>
            <a:p>
              <a:pPr algn="ctr" eaLnBrk="1" hangingPunct="1">
                <a:spcBef>
                  <a:spcPct val="0"/>
                </a:spcBef>
                <a:buClrTx/>
                <a:buSzTx/>
                <a:buFontTx/>
                <a:buNone/>
              </a:pPr>
              <a:r>
                <a:rPr lang="ja-JP" altLang="en-US" sz="2222"/>
                <a:t>市町村</a:t>
              </a:r>
            </a:p>
            <a:p>
              <a:pPr algn="ctr" eaLnBrk="1" hangingPunct="1">
                <a:spcBef>
                  <a:spcPct val="0"/>
                </a:spcBef>
                <a:buClrTx/>
                <a:buSzTx/>
                <a:buFontTx/>
                <a:buNone/>
              </a:pPr>
              <a:r>
                <a:rPr lang="ja-JP" altLang="en-US" sz="2222"/>
                <a:t>特別区</a:t>
              </a:r>
            </a:p>
          </p:txBody>
        </p:sp>
        <p:sp>
          <p:nvSpPr>
            <p:cNvPr id="31755" name="Rectangle 11"/>
            <p:cNvSpPr>
              <a:spLocks noChangeArrowheads="1"/>
            </p:cNvSpPr>
            <p:nvPr/>
          </p:nvSpPr>
          <p:spPr bwMode="auto">
            <a:xfrm>
              <a:off x="1692275" y="4292600"/>
              <a:ext cx="2160588"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spcBef>
                  <a:spcPct val="0"/>
                </a:spcBef>
                <a:buClrTx/>
                <a:buSzTx/>
                <a:buFontTx/>
                <a:buNone/>
              </a:pPr>
              <a:r>
                <a:rPr lang="en-US" altLang="ja-JP" sz="2667"/>
                <a:t>⑤</a:t>
              </a:r>
              <a:r>
                <a:rPr lang="ja-JP" altLang="en-US" sz="2667"/>
                <a:t>治療費請求</a:t>
              </a:r>
            </a:p>
            <a:p>
              <a:pPr algn="ctr" eaLnBrk="1" hangingPunct="1">
                <a:lnSpc>
                  <a:spcPct val="80000"/>
                </a:lnSpc>
                <a:spcBef>
                  <a:spcPct val="0"/>
                </a:spcBef>
                <a:buClrTx/>
                <a:buSzTx/>
                <a:buFontTx/>
                <a:buNone/>
              </a:pPr>
              <a:r>
                <a:rPr lang="ja-JP" altLang="en-US" sz="2667"/>
                <a:t>（診療報酬明細書）</a:t>
              </a:r>
            </a:p>
          </p:txBody>
        </p:sp>
        <p:sp>
          <p:nvSpPr>
            <p:cNvPr id="31756" name="Line 12"/>
            <p:cNvSpPr>
              <a:spLocks noChangeShapeType="1"/>
            </p:cNvSpPr>
            <p:nvPr/>
          </p:nvSpPr>
          <p:spPr bwMode="auto">
            <a:xfrm>
              <a:off x="3851275" y="5661025"/>
              <a:ext cx="16573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2667"/>
            </a:p>
          </p:txBody>
        </p:sp>
        <p:sp>
          <p:nvSpPr>
            <p:cNvPr id="31757" name="Line 13"/>
            <p:cNvSpPr>
              <a:spLocks noChangeShapeType="1"/>
            </p:cNvSpPr>
            <p:nvPr/>
          </p:nvSpPr>
          <p:spPr bwMode="auto">
            <a:xfrm>
              <a:off x="3924300" y="1052513"/>
              <a:ext cx="136842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2667"/>
            </a:p>
          </p:txBody>
        </p:sp>
        <p:sp>
          <p:nvSpPr>
            <p:cNvPr id="31758" name="Rectangle 14"/>
            <p:cNvSpPr>
              <a:spLocks noChangeArrowheads="1"/>
            </p:cNvSpPr>
            <p:nvPr/>
          </p:nvSpPr>
          <p:spPr bwMode="auto">
            <a:xfrm>
              <a:off x="5508625" y="1628775"/>
              <a:ext cx="17272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667"/>
                <a:t>①</a:t>
              </a:r>
              <a:r>
                <a:rPr lang="ja-JP" altLang="en-US" sz="2667"/>
                <a:t>保険料納付</a:t>
              </a:r>
            </a:p>
          </p:txBody>
        </p:sp>
        <p:sp>
          <p:nvSpPr>
            <p:cNvPr id="31759" name="Rectangle 15"/>
            <p:cNvSpPr>
              <a:spLocks noChangeArrowheads="1"/>
            </p:cNvSpPr>
            <p:nvPr/>
          </p:nvSpPr>
          <p:spPr bwMode="auto">
            <a:xfrm>
              <a:off x="5651500" y="765175"/>
              <a:ext cx="230505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667"/>
                <a:t>②</a:t>
              </a:r>
              <a:r>
                <a:rPr lang="ja-JP" altLang="en-US" sz="2667"/>
                <a:t>被保険者証給付</a:t>
              </a:r>
            </a:p>
          </p:txBody>
        </p:sp>
        <p:sp>
          <p:nvSpPr>
            <p:cNvPr id="31760" name="Rectangle 16"/>
            <p:cNvSpPr>
              <a:spLocks noChangeArrowheads="1"/>
            </p:cNvSpPr>
            <p:nvPr/>
          </p:nvSpPr>
          <p:spPr bwMode="auto">
            <a:xfrm>
              <a:off x="1979613" y="1700213"/>
              <a:ext cx="2160587"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spcBef>
                  <a:spcPct val="0"/>
                </a:spcBef>
                <a:buClrTx/>
                <a:buSzTx/>
                <a:buFontTx/>
                <a:buNone/>
              </a:pPr>
              <a:r>
                <a:rPr lang="en-US" altLang="ja-JP" sz="2667"/>
                <a:t>③</a:t>
              </a:r>
              <a:r>
                <a:rPr lang="ja-JP" altLang="en-US" sz="2667"/>
                <a:t>受診</a:t>
              </a:r>
            </a:p>
            <a:p>
              <a:pPr algn="ctr" eaLnBrk="1" hangingPunct="1">
                <a:lnSpc>
                  <a:spcPct val="80000"/>
                </a:lnSpc>
                <a:spcBef>
                  <a:spcPct val="0"/>
                </a:spcBef>
                <a:buClrTx/>
                <a:buSzTx/>
                <a:buFontTx/>
                <a:buNone/>
              </a:pPr>
              <a:r>
                <a:rPr lang="ja-JP" altLang="en-US" sz="2667"/>
                <a:t>（被保険者証提示）</a:t>
              </a:r>
            </a:p>
          </p:txBody>
        </p:sp>
        <p:sp>
          <p:nvSpPr>
            <p:cNvPr id="31761" name="Rectangle 17"/>
            <p:cNvSpPr>
              <a:spLocks noChangeArrowheads="1"/>
            </p:cNvSpPr>
            <p:nvPr/>
          </p:nvSpPr>
          <p:spPr bwMode="auto">
            <a:xfrm>
              <a:off x="1042988" y="692150"/>
              <a:ext cx="252095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667"/>
                <a:t>④</a:t>
              </a:r>
              <a:r>
                <a:rPr lang="ja-JP" altLang="en-US" sz="2667"/>
                <a:t>治療（現物給付）</a:t>
              </a:r>
            </a:p>
          </p:txBody>
        </p:sp>
        <p:sp>
          <p:nvSpPr>
            <p:cNvPr id="31762" name="Line 18"/>
            <p:cNvSpPr>
              <a:spLocks noChangeShapeType="1"/>
            </p:cNvSpPr>
            <p:nvPr/>
          </p:nvSpPr>
          <p:spPr bwMode="auto">
            <a:xfrm>
              <a:off x="3851275" y="1484313"/>
              <a:ext cx="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sz="2667"/>
            </a:p>
          </p:txBody>
        </p:sp>
        <p:sp>
          <p:nvSpPr>
            <p:cNvPr id="31763" name="Line 19"/>
            <p:cNvSpPr>
              <a:spLocks noChangeShapeType="1"/>
            </p:cNvSpPr>
            <p:nvPr/>
          </p:nvSpPr>
          <p:spPr bwMode="auto">
            <a:xfrm>
              <a:off x="3779838" y="1484313"/>
              <a:ext cx="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sz="2667"/>
            </a:p>
          </p:txBody>
        </p:sp>
        <p:sp>
          <p:nvSpPr>
            <p:cNvPr id="31764" name="Line 20"/>
            <p:cNvSpPr>
              <a:spLocks noChangeShapeType="1"/>
            </p:cNvSpPr>
            <p:nvPr/>
          </p:nvSpPr>
          <p:spPr bwMode="auto">
            <a:xfrm>
              <a:off x="3779838" y="1484313"/>
              <a:ext cx="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sz="2667"/>
            </a:p>
          </p:txBody>
        </p:sp>
        <p:sp>
          <p:nvSpPr>
            <p:cNvPr id="31765" name="Line 21"/>
            <p:cNvSpPr>
              <a:spLocks noChangeShapeType="1"/>
            </p:cNvSpPr>
            <p:nvPr/>
          </p:nvSpPr>
          <p:spPr bwMode="auto">
            <a:xfrm>
              <a:off x="3779838" y="1484313"/>
              <a:ext cx="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sz="2667"/>
            </a:p>
          </p:txBody>
        </p:sp>
        <p:sp>
          <p:nvSpPr>
            <p:cNvPr id="31766" name="Rectangle 22"/>
            <p:cNvSpPr>
              <a:spLocks noChangeArrowheads="1"/>
            </p:cNvSpPr>
            <p:nvPr/>
          </p:nvSpPr>
          <p:spPr bwMode="auto">
            <a:xfrm>
              <a:off x="5940425" y="5805488"/>
              <a:ext cx="244792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667"/>
                <a:t>⑦</a:t>
              </a:r>
              <a:r>
                <a:rPr lang="ja-JP" altLang="en-US" sz="2667"/>
                <a:t>請求支払い金額</a:t>
              </a:r>
            </a:p>
          </p:txBody>
        </p:sp>
        <p:sp>
          <p:nvSpPr>
            <p:cNvPr id="31767" name="Rectangle 23"/>
            <p:cNvSpPr>
              <a:spLocks noChangeArrowheads="1"/>
            </p:cNvSpPr>
            <p:nvPr/>
          </p:nvSpPr>
          <p:spPr bwMode="auto">
            <a:xfrm>
              <a:off x="5795963" y="4724400"/>
              <a:ext cx="15843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spcBef>
                  <a:spcPct val="0"/>
                </a:spcBef>
                <a:buClrTx/>
                <a:buSzTx/>
                <a:buFontTx/>
                <a:buNone/>
              </a:pPr>
              <a:r>
                <a:rPr lang="en-US" altLang="ja-JP" sz="2667"/>
                <a:t>⑥</a:t>
              </a:r>
              <a:r>
                <a:rPr lang="ja-JP" altLang="en-US" sz="2667"/>
                <a:t>審査済み</a:t>
              </a:r>
            </a:p>
            <a:p>
              <a:pPr algn="ctr" eaLnBrk="1" hangingPunct="1">
                <a:lnSpc>
                  <a:spcPct val="80000"/>
                </a:lnSpc>
                <a:spcBef>
                  <a:spcPct val="0"/>
                </a:spcBef>
                <a:buClrTx/>
                <a:buSzTx/>
                <a:buFontTx/>
                <a:buNone/>
              </a:pPr>
              <a:r>
                <a:rPr lang="ja-JP" altLang="en-US" sz="2667"/>
                <a:t>請求明細</a:t>
              </a:r>
            </a:p>
          </p:txBody>
        </p:sp>
        <p:sp>
          <p:nvSpPr>
            <p:cNvPr id="31768" name="Rectangle 24"/>
            <p:cNvSpPr>
              <a:spLocks noChangeArrowheads="1"/>
            </p:cNvSpPr>
            <p:nvPr/>
          </p:nvSpPr>
          <p:spPr bwMode="auto">
            <a:xfrm>
              <a:off x="611188" y="5805488"/>
              <a:ext cx="2973387"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667"/>
                <a:t>⑧</a:t>
              </a:r>
              <a:r>
                <a:rPr lang="ja-JP" altLang="en-US" sz="2667"/>
                <a:t>支払の代行・翌月払い</a:t>
              </a:r>
            </a:p>
          </p:txBody>
        </p:sp>
        <p:sp>
          <p:nvSpPr>
            <p:cNvPr id="31769" name="Line 25"/>
            <p:cNvSpPr>
              <a:spLocks noChangeShapeType="1"/>
            </p:cNvSpPr>
            <p:nvPr/>
          </p:nvSpPr>
          <p:spPr bwMode="auto">
            <a:xfrm>
              <a:off x="2411413" y="3284538"/>
              <a:ext cx="215900" cy="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ja-JP" altLang="en-US" sz="2667"/>
            </a:p>
          </p:txBody>
        </p:sp>
        <p:sp>
          <p:nvSpPr>
            <p:cNvPr id="31770" name="Freeform 26"/>
            <p:cNvSpPr>
              <a:spLocks/>
            </p:cNvSpPr>
            <p:nvPr/>
          </p:nvSpPr>
          <p:spPr bwMode="auto">
            <a:xfrm>
              <a:off x="1331913" y="3500438"/>
              <a:ext cx="2592387" cy="2305050"/>
            </a:xfrm>
            <a:custGeom>
              <a:avLst/>
              <a:gdLst>
                <a:gd name="T0" fmla="*/ 2147483646 w 1360"/>
                <a:gd name="T1" fmla="*/ 2147483646 h 1452"/>
                <a:gd name="T2" fmla="*/ 0 w 1360"/>
                <a:gd name="T3" fmla="*/ 2147483646 h 1452"/>
                <a:gd name="T4" fmla="*/ 0 w 1360"/>
                <a:gd name="T5" fmla="*/ 0 h 1452"/>
                <a:gd name="T6" fmla="*/ 0 60000 65536"/>
                <a:gd name="T7" fmla="*/ 0 60000 65536"/>
                <a:gd name="T8" fmla="*/ 0 60000 65536"/>
                <a:gd name="T9" fmla="*/ 0 w 1360"/>
                <a:gd name="T10" fmla="*/ 0 h 1452"/>
                <a:gd name="T11" fmla="*/ 1360 w 1360"/>
                <a:gd name="T12" fmla="*/ 1452 h 1452"/>
              </a:gdLst>
              <a:ahLst/>
              <a:cxnLst>
                <a:cxn ang="T6">
                  <a:pos x="T0" y="T1"/>
                </a:cxn>
                <a:cxn ang="T7">
                  <a:pos x="T2" y="T3"/>
                </a:cxn>
                <a:cxn ang="T8">
                  <a:pos x="T4" y="T5"/>
                </a:cxn>
              </a:cxnLst>
              <a:rect l="T9" t="T10" r="T11" b="T12"/>
              <a:pathLst>
                <a:path w="1360" h="1452">
                  <a:moveTo>
                    <a:pt x="1360" y="1452"/>
                  </a:moveTo>
                  <a:lnTo>
                    <a:pt x="0" y="1452"/>
                  </a:lnTo>
                  <a:lnTo>
                    <a:pt x="0" y="0"/>
                  </a:lnTo>
                </a:path>
              </a:pathLst>
            </a:custGeom>
            <a:noFill/>
            <a:ln w="101600">
              <a:solidFill>
                <a:srgbClr val="FF00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ja-JP" altLang="en-US" sz="2667"/>
            </a:p>
          </p:txBody>
        </p:sp>
        <p:sp>
          <p:nvSpPr>
            <p:cNvPr id="31771" name="Freeform 27"/>
            <p:cNvSpPr>
              <a:spLocks/>
            </p:cNvSpPr>
            <p:nvPr/>
          </p:nvSpPr>
          <p:spPr bwMode="auto">
            <a:xfrm rot="16200000" flipV="1">
              <a:off x="1691481" y="3356770"/>
              <a:ext cx="2016125" cy="2303462"/>
            </a:xfrm>
            <a:custGeom>
              <a:avLst/>
              <a:gdLst>
                <a:gd name="T0" fmla="*/ 2147483646 w 1360"/>
                <a:gd name="T1" fmla="*/ 2147483646 h 1452"/>
                <a:gd name="T2" fmla="*/ 0 w 1360"/>
                <a:gd name="T3" fmla="*/ 2147483646 h 1452"/>
                <a:gd name="T4" fmla="*/ 0 w 1360"/>
                <a:gd name="T5" fmla="*/ 0 h 1452"/>
                <a:gd name="T6" fmla="*/ 0 60000 65536"/>
                <a:gd name="T7" fmla="*/ 0 60000 65536"/>
                <a:gd name="T8" fmla="*/ 0 60000 65536"/>
                <a:gd name="T9" fmla="*/ 0 w 1360"/>
                <a:gd name="T10" fmla="*/ 0 h 1452"/>
                <a:gd name="T11" fmla="*/ 1360 w 1360"/>
                <a:gd name="T12" fmla="*/ 1452 h 1452"/>
              </a:gdLst>
              <a:ahLst/>
              <a:cxnLst>
                <a:cxn ang="T6">
                  <a:pos x="T0" y="T1"/>
                </a:cxn>
                <a:cxn ang="T7">
                  <a:pos x="T2" y="T3"/>
                </a:cxn>
                <a:cxn ang="T8">
                  <a:pos x="T4" y="T5"/>
                </a:cxn>
              </a:cxnLst>
              <a:rect l="T9" t="T10" r="T11" b="T12"/>
              <a:pathLst>
                <a:path w="1360" h="1452">
                  <a:moveTo>
                    <a:pt x="1360" y="1452"/>
                  </a:moveTo>
                  <a:lnTo>
                    <a:pt x="0" y="1452"/>
                  </a:lnTo>
                  <a:lnTo>
                    <a:pt x="0" y="0"/>
                  </a:lnTo>
                </a:path>
              </a:pathLst>
            </a:custGeom>
            <a:noFill/>
            <a:ln w="101600">
              <a:solidFill>
                <a:srgbClr val="FF00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ja-JP" altLang="en-US" sz="2667"/>
            </a:p>
          </p:txBody>
        </p:sp>
        <p:sp>
          <p:nvSpPr>
            <p:cNvPr id="31772" name="Freeform 28"/>
            <p:cNvSpPr>
              <a:spLocks/>
            </p:cNvSpPr>
            <p:nvPr/>
          </p:nvSpPr>
          <p:spPr bwMode="auto">
            <a:xfrm rot="-5400000">
              <a:off x="5643563" y="3635375"/>
              <a:ext cx="2159000" cy="2035175"/>
            </a:xfrm>
            <a:custGeom>
              <a:avLst/>
              <a:gdLst>
                <a:gd name="T0" fmla="*/ 2147483646 w 1360"/>
                <a:gd name="T1" fmla="*/ 2147483646 h 1452"/>
                <a:gd name="T2" fmla="*/ 0 w 1360"/>
                <a:gd name="T3" fmla="*/ 2147483646 h 1452"/>
                <a:gd name="T4" fmla="*/ 0 w 1360"/>
                <a:gd name="T5" fmla="*/ 0 h 1452"/>
                <a:gd name="T6" fmla="*/ 0 60000 65536"/>
                <a:gd name="T7" fmla="*/ 0 60000 65536"/>
                <a:gd name="T8" fmla="*/ 0 60000 65536"/>
                <a:gd name="T9" fmla="*/ 0 w 1360"/>
                <a:gd name="T10" fmla="*/ 0 h 1452"/>
                <a:gd name="T11" fmla="*/ 1360 w 1360"/>
                <a:gd name="T12" fmla="*/ 1452 h 1452"/>
              </a:gdLst>
              <a:ahLst/>
              <a:cxnLst>
                <a:cxn ang="T6">
                  <a:pos x="T0" y="T1"/>
                </a:cxn>
                <a:cxn ang="T7">
                  <a:pos x="T2" y="T3"/>
                </a:cxn>
                <a:cxn ang="T8">
                  <a:pos x="T4" y="T5"/>
                </a:cxn>
              </a:cxnLst>
              <a:rect l="T9" t="T10" r="T11" b="T12"/>
              <a:pathLst>
                <a:path w="1360" h="1452">
                  <a:moveTo>
                    <a:pt x="1360" y="1452"/>
                  </a:moveTo>
                  <a:lnTo>
                    <a:pt x="0" y="1452"/>
                  </a:lnTo>
                  <a:lnTo>
                    <a:pt x="0" y="0"/>
                  </a:lnTo>
                </a:path>
              </a:pathLst>
            </a:custGeom>
            <a:noFill/>
            <a:ln w="101600">
              <a:solidFill>
                <a:srgbClr val="FF99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ja-JP" altLang="en-US" sz="2667"/>
            </a:p>
          </p:txBody>
        </p:sp>
        <p:sp>
          <p:nvSpPr>
            <p:cNvPr id="31773" name="Freeform 29"/>
            <p:cNvSpPr>
              <a:spLocks/>
            </p:cNvSpPr>
            <p:nvPr/>
          </p:nvSpPr>
          <p:spPr bwMode="auto">
            <a:xfrm rot="-5400000">
              <a:off x="5664994" y="3586956"/>
              <a:ext cx="1773238" cy="1800225"/>
            </a:xfrm>
            <a:custGeom>
              <a:avLst/>
              <a:gdLst>
                <a:gd name="T0" fmla="*/ 2147483646 w 1360"/>
                <a:gd name="T1" fmla="*/ 2147483646 h 1452"/>
                <a:gd name="T2" fmla="*/ 0 w 1360"/>
                <a:gd name="T3" fmla="*/ 2147483646 h 1452"/>
                <a:gd name="T4" fmla="*/ 0 w 1360"/>
                <a:gd name="T5" fmla="*/ 0 h 1452"/>
                <a:gd name="T6" fmla="*/ 0 60000 65536"/>
                <a:gd name="T7" fmla="*/ 0 60000 65536"/>
                <a:gd name="T8" fmla="*/ 0 60000 65536"/>
                <a:gd name="T9" fmla="*/ 0 w 1360"/>
                <a:gd name="T10" fmla="*/ 0 h 1452"/>
                <a:gd name="T11" fmla="*/ 1360 w 1360"/>
                <a:gd name="T12" fmla="*/ 1452 h 1452"/>
              </a:gdLst>
              <a:ahLst/>
              <a:cxnLst>
                <a:cxn ang="T6">
                  <a:pos x="T0" y="T1"/>
                </a:cxn>
                <a:cxn ang="T7">
                  <a:pos x="T2" y="T3"/>
                </a:cxn>
                <a:cxn ang="T8">
                  <a:pos x="T4" y="T5"/>
                </a:cxn>
              </a:cxnLst>
              <a:rect l="T9" t="T10" r="T11" b="T12"/>
              <a:pathLst>
                <a:path w="1360" h="1452">
                  <a:moveTo>
                    <a:pt x="1360" y="1452"/>
                  </a:moveTo>
                  <a:lnTo>
                    <a:pt x="0" y="1452"/>
                  </a:lnTo>
                  <a:lnTo>
                    <a:pt x="0" y="0"/>
                  </a:lnTo>
                </a:path>
              </a:pathLst>
            </a:custGeom>
            <a:noFill/>
            <a:ln w="101600">
              <a:solidFill>
                <a:srgbClr val="FF9900"/>
              </a:solidFill>
              <a:round/>
              <a:headEnd type="triangle" w="med" len="med"/>
              <a:tailEnd/>
            </a:ln>
            <a:extLst>
              <a:ext uri="{909E8E84-426E-40DD-AFC4-6F175D3DCCD1}">
                <a14:hiddenFill xmlns:a14="http://schemas.microsoft.com/office/drawing/2010/main">
                  <a:solidFill>
                    <a:srgbClr val="FFFFFF"/>
                  </a:solidFill>
                </a14:hiddenFill>
              </a:ext>
            </a:extLst>
          </p:spPr>
          <p:txBody>
            <a:bodyPr/>
            <a:lstStyle/>
            <a:p>
              <a:endParaRPr lang="ja-JP" altLang="en-US" sz="2667"/>
            </a:p>
          </p:txBody>
        </p:sp>
        <p:sp>
          <p:nvSpPr>
            <p:cNvPr id="31774" name="Freeform 30"/>
            <p:cNvSpPr>
              <a:spLocks/>
            </p:cNvSpPr>
            <p:nvPr/>
          </p:nvSpPr>
          <p:spPr bwMode="auto">
            <a:xfrm rot="5400000">
              <a:off x="1763713" y="763588"/>
              <a:ext cx="1655762" cy="2665412"/>
            </a:xfrm>
            <a:custGeom>
              <a:avLst/>
              <a:gdLst>
                <a:gd name="T0" fmla="*/ 2147483646 w 1360"/>
                <a:gd name="T1" fmla="*/ 2147483646 h 1452"/>
                <a:gd name="T2" fmla="*/ 0 w 1360"/>
                <a:gd name="T3" fmla="*/ 2147483646 h 1452"/>
                <a:gd name="T4" fmla="*/ 0 w 1360"/>
                <a:gd name="T5" fmla="*/ 0 h 1452"/>
                <a:gd name="T6" fmla="*/ 0 60000 65536"/>
                <a:gd name="T7" fmla="*/ 0 60000 65536"/>
                <a:gd name="T8" fmla="*/ 0 60000 65536"/>
                <a:gd name="T9" fmla="*/ 0 w 1360"/>
                <a:gd name="T10" fmla="*/ 0 h 1452"/>
                <a:gd name="T11" fmla="*/ 1360 w 1360"/>
                <a:gd name="T12" fmla="*/ 1452 h 1452"/>
              </a:gdLst>
              <a:ahLst/>
              <a:cxnLst>
                <a:cxn ang="T6">
                  <a:pos x="T0" y="T1"/>
                </a:cxn>
                <a:cxn ang="T7">
                  <a:pos x="T2" y="T3"/>
                </a:cxn>
                <a:cxn ang="T8">
                  <a:pos x="T4" y="T5"/>
                </a:cxn>
              </a:cxnLst>
              <a:rect l="T9" t="T10" r="T11" b="T12"/>
              <a:pathLst>
                <a:path w="1360" h="1452">
                  <a:moveTo>
                    <a:pt x="1360" y="1452"/>
                  </a:moveTo>
                  <a:lnTo>
                    <a:pt x="0" y="1452"/>
                  </a:lnTo>
                  <a:lnTo>
                    <a:pt x="0" y="0"/>
                  </a:lnTo>
                </a:path>
              </a:pathLst>
            </a:custGeom>
            <a:noFill/>
            <a:ln w="101600">
              <a:solidFill>
                <a:srgbClr val="00B05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ja-JP" altLang="en-US" sz="2667"/>
            </a:p>
          </p:txBody>
        </p:sp>
        <p:sp>
          <p:nvSpPr>
            <p:cNvPr id="31775" name="Freeform 31"/>
            <p:cNvSpPr>
              <a:spLocks/>
            </p:cNvSpPr>
            <p:nvPr/>
          </p:nvSpPr>
          <p:spPr bwMode="auto">
            <a:xfrm rot="5400000">
              <a:off x="2088356" y="1088232"/>
              <a:ext cx="1366837" cy="2305050"/>
            </a:xfrm>
            <a:custGeom>
              <a:avLst/>
              <a:gdLst>
                <a:gd name="T0" fmla="*/ 2147483646 w 1360"/>
                <a:gd name="T1" fmla="*/ 2147483646 h 1452"/>
                <a:gd name="T2" fmla="*/ 0 w 1360"/>
                <a:gd name="T3" fmla="*/ 2147483646 h 1452"/>
                <a:gd name="T4" fmla="*/ 0 w 1360"/>
                <a:gd name="T5" fmla="*/ 0 h 1452"/>
                <a:gd name="T6" fmla="*/ 0 60000 65536"/>
                <a:gd name="T7" fmla="*/ 0 60000 65536"/>
                <a:gd name="T8" fmla="*/ 0 60000 65536"/>
                <a:gd name="T9" fmla="*/ 0 w 1360"/>
                <a:gd name="T10" fmla="*/ 0 h 1452"/>
                <a:gd name="T11" fmla="*/ 1360 w 1360"/>
                <a:gd name="T12" fmla="*/ 1452 h 1452"/>
              </a:gdLst>
              <a:ahLst/>
              <a:cxnLst>
                <a:cxn ang="T6">
                  <a:pos x="T0" y="T1"/>
                </a:cxn>
                <a:cxn ang="T7">
                  <a:pos x="T2" y="T3"/>
                </a:cxn>
                <a:cxn ang="T8">
                  <a:pos x="T4" y="T5"/>
                </a:cxn>
              </a:cxnLst>
              <a:rect l="T9" t="T10" r="T11" b="T12"/>
              <a:pathLst>
                <a:path w="1360" h="1452">
                  <a:moveTo>
                    <a:pt x="1360" y="1452"/>
                  </a:moveTo>
                  <a:lnTo>
                    <a:pt x="0" y="1452"/>
                  </a:lnTo>
                  <a:lnTo>
                    <a:pt x="0" y="0"/>
                  </a:lnTo>
                </a:path>
              </a:pathLst>
            </a:custGeom>
            <a:noFill/>
            <a:ln w="101600">
              <a:solidFill>
                <a:srgbClr val="00B050"/>
              </a:solidFill>
              <a:round/>
              <a:headEnd type="triangle" w="med" len="med"/>
              <a:tailEnd/>
            </a:ln>
            <a:extLst>
              <a:ext uri="{909E8E84-426E-40DD-AFC4-6F175D3DCCD1}">
                <a14:hiddenFill xmlns:a14="http://schemas.microsoft.com/office/drawing/2010/main">
                  <a:solidFill>
                    <a:srgbClr val="FFFFFF"/>
                  </a:solidFill>
                </a14:hiddenFill>
              </a:ext>
            </a:extLst>
          </p:spPr>
          <p:txBody>
            <a:bodyPr/>
            <a:lstStyle/>
            <a:p>
              <a:endParaRPr lang="ja-JP" altLang="en-US" sz="2667"/>
            </a:p>
          </p:txBody>
        </p:sp>
        <p:sp>
          <p:nvSpPr>
            <p:cNvPr id="31776" name="Line 32"/>
            <p:cNvSpPr>
              <a:spLocks noChangeShapeType="1"/>
            </p:cNvSpPr>
            <p:nvPr/>
          </p:nvSpPr>
          <p:spPr bwMode="auto">
            <a:xfrm>
              <a:off x="2627313" y="3009900"/>
              <a:ext cx="37449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2667"/>
            </a:p>
          </p:txBody>
        </p:sp>
        <p:sp>
          <p:nvSpPr>
            <p:cNvPr id="31777" name="Freeform 33"/>
            <p:cNvSpPr>
              <a:spLocks/>
            </p:cNvSpPr>
            <p:nvPr/>
          </p:nvSpPr>
          <p:spPr bwMode="auto">
            <a:xfrm rot="16200000" flipH="1">
              <a:off x="5615782" y="1016794"/>
              <a:ext cx="1873250" cy="2376487"/>
            </a:xfrm>
            <a:custGeom>
              <a:avLst/>
              <a:gdLst>
                <a:gd name="T0" fmla="*/ 2147483646 w 1360"/>
                <a:gd name="T1" fmla="*/ 2147483646 h 1452"/>
                <a:gd name="T2" fmla="*/ 0 w 1360"/>
                <a:gd name="T3" fmla="*/ 2147483646 h 1452"/>
                <a:gd name="T4" fmla="*/ 0 w 1360"/>
                <a:gd name="T5" fmla="*/ 0 h 1452"/>
                <a:gd name="T6" fmla="*/ 0 60000 65536"/>
                <a:gd name="T7" fmla="*/ 0 60000 65536"/>
                <a:gd name="T8" fmla="*/ 0 60000 65536"/>
                <a:gd name="T9" fmla="*/ 0 w 1360"/>
                <a:gd name="T10" fmla="*/ 0 h 1452"/>
                <a:gd name="T11" fmla="*/ 1360 w 1360"/>
                <a:gd name="T12" fmla="*/ 1452 h 1452"/>
              </a:gdLst>
              <a:ahLst/>
              <a:cxnLst>
                <a:cxn ang="T6">
                  <a:pos x="T0" y="T1"/>
                </a:cxn>
                <a:cxn ang="T7">
                  <a:pos x="T2" y="T3"/>
                </a:cxn>
                <a:cxn ang="T8">
                  <a:pos x="T4" y="T5"/>
                </a:cxn>
              </a:cxnLst>
              <a:rect l="T9" t="T10" r="T11" b="T12"/>
              <a:pathLst>
                <a:path w="1360" h="1452">
                  <a:moveTo>
                    <a:pt x="1360" y="1452"/>
                  </a:moveTo>
                  <a:lnTo>
                    <a:pt x="0" y="1452"/>
                  </a:lnTo>
                  <a:lnTo>
                    <a:pt x="0" y="0"/>
                  </a:lnTo>
                </a:path>
              </a:pathLst>
            </a:custGeom>
            <a:noFill/>
            <a:ln w="101600">
              <a:solidFill>
                <a:srgbClr val="3366FF"/>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ja-JP" altLang="en-US" sz="2667"/>
            </a:p>
          </p:txBody>
        </p:sp>
        <p:sp>
          <p:nvSpPr>
            <p:cNvPr id="31778" name="Freeform 34"/>
            <p:cNvSpPr>
              <a:spLocks/>
            </p:cNvSpPr>
            <p:nvPr/>
          </p:nvSpPr>
          <p:spPr bwMode="auto">
            <a:xfrm rot="16200000" flipH="1">
              <a:off x="5657850" y="1306513"/>
              <a:ext cx="1543050" cy="2044700"/>
            </a:xfrm>
            <a:custGeom>
              <a:avLst/>
              <a:gdLst>
                <a:gd name="T0" fmla="*/ 2147483646 w 1360"/>
                <a:gd name="T1" fmla="*/ 2147483646 h 1452"/>
                <a:gd name="T2" fmla="*/ 0 w 1360"/>
                <a:gd name="T3" fmla="*/ 2147483646 h 1452"/>
                <a:gd name="T4" fmla="*/ 0 w 1360"/>
                <a:gd name="T5" fmla="*/ 0 h 1452"/>
                <a:gd name="T6" fmla="*/ 0 60000 65536"/>
                <a:gd name="T7" fmla="*/ 0 60000 65536"/>
                <a:gd name="T8" fmla="*/ 0 60000 65536"/>
                <a:gd name="T9" fmla="*/ 0 w 1360"/>
                <a:gd name="T10" fmla="*/ 0 h 1452"/>
                <a:gd name="T11" fmla="*/ 1360 w 1360"/>
                <a:gd name="T12" fmla="*/ 1452 h 1452"/>
              </a:gdLst>
              <a:ahLst/>
              <a:cxnLst>
                <a:cxn ang="T6">
                  <a:pos x="T0" y="T1"/>
                </a:cxn>
                <a:cxn ang="T7">
                  <a:pos x="T2" y="T3"/>
                </a:cxn>
                <a:cxn ang="T8">
                  <a:pos x="T4" y="T5"/>
                </a:cxn>
              </a:cxnLst>
              <a:rect l="T9" t="T10" r="T11" b="T12"/>
              <a:pathLst>
                <a:path w="1360" h="1452">
                  <a:moveTo>
                    <a:pt x="1360" y="1452"/>
                  </a:moveTo>
                  <a:lnTo>
                    <a:pt x="0" y="1452"/>
                  </a:lnTo>
                  <a:lnTo>
                    <a:pt x="0" y="0"/>
                  </a:lnTo>
                </a:path>
              </a:pathLst>
            </a:custGeom>
            <a:noFill/>
            <a:ln w="101600">
              <a:solidFill>
                <a:srgbClr val="3366FF"/>
              </a:solidFill>
              <a:round/>
              <a:headEnd type="triangle" w="med" len="med"/>
              <a:tailEnd/>
            </a:ln>
            <a:extLst>
              <a:ext uri="{909E8E84-426E-40DD-AFC4-6F175D3DCCD1}">
                <a14:hiddenFill xmlns:a14="http://schemas.microsoft.com/office/drawing/2010/main">
                  <a:solidFill>
                    <a:srgbClr val="FFFFFF"/>
                  </a:solidFill>
                </a14:hiddenFill>
              </a:ext>
            </a:extLst>
          </p:spPr>
          <p:txBody>
            <a:bodyPr/>
            <a:lstStyle/>
            <a:p>
              <a:endParaRPr lang="ja-JP" altLang="en-US" sz="2667"/>
            </a:p>
          </p:txBody>
        </p:sp>
        <p:sp>
          <p:nvSpPr>
            <p:cNvPr id="36" name="AutoShape 36"/>
            <p:cNvSpPr>
              <a:spLocks noChangeArrowheads="1"/>
            </p:cNvSpPr>
            <p:nvPr/>
          </p:nvSpPr>
          <p:spPr bwMode="auto">
            <a:xfrm>
              <a:off x="3851275" y="5013325"/>
              <a:ext cx="1944688" cy="1079500"/>
            </a:xfrm>
            <a:prstGeom prst="roundRect">
              <a:avLst>
                <a:gd name="adj" fmla="val 16667"/>
              </a:avLst>
            </a:prstGeom>
            <a:solidFill>
              <a:schemeClr val="accent3">
                <a:lumMod val="65000"/>
              </a:schemeClr>
            </a:solidFill>
            <a:ln w="28575">
              <a:noFill/>
              <a:round/>
              <a:headEnd/>
              <a:tailEnd/>
            </a:ln>
          </p:spPr>
          <p:txBody>
            <a:bodyPr wrap="none" anchor="ctr"/>
            <a:lstStyle/>
            <a:p>
              <a:pPr algn="ctr" eaLnBrk="1" hangingPunct="1">
                <a:lnSpc>
                  <a:spcPct val="90000"/>
                </a:lnSpc>
                <a:defRPr/>
              </a:pPr>
              <a:r>
                <a:rPr lang="ja-JP" altLang="en-US" sz="3111" dirty="0">
                  <a:latin typeface="Arial" charset="0"/>
                  <a:ea typeface="ＭＳ Ｐゴシック" charset="-128"/>
                  <a:cs typeface="Tahoma" pitchFamily="34" charset="0"/>
                </a:rPr>
                <a:t>審査機関</a:t>
              </a:r>
            </a:p>
            <a:p>
              <a:pPr algn="ctr" eaLnBrk="1" hangingPunct="1">
                <a:lnSpc>
                  <a:spcPct val="90000"/>
                </a:lnSpc>
                <a:defRPr/>
              </a:pPr>
              <a:r>
                <a:rPr lang="ja-JP" altLang="en-US" sz="2667" dirty="0">
                  <a:latin typeface="Arial" charset="0"/>
                  <a:ea typeface="ＭＳ Ｐゴシック" charset="-128"/>
                  <a:cs typeface="Tahoma" pitchFamily="34" charset="0"/>
                </a:rPr>
                <a:t>支払基金（社保）</a:t>
              </a:r>
            </a:p>
            <a:p>
              <a:pPr algn="ctr" eaLnBrk="1" hangingPunct="1">
                <a:lnSpc>
                  <a:spcPct val="90000"/>
                </a:lnSpc>
                <a:defRPr/>
              </a:pPr>
              <a:r>
                <a:rPr lang="ja-JP" altLang="en-US" sz="2667" dirty="0">
                  <a:latin typeface="Arial" charset="0"/>
                  <a:ea typeface="ＭＳ Ｐゴシック" charset="-128"/>
                  <a:cs typeface="Tahoma" pitchFamily="34" charset="0"/>
                </a:rPr>
                <a:t>国保連合会（国保）</a:t>
              </a:r>
            </a:p>
          </p:txBody>
        </p:sp>
      </p:grpSp>
      <p:sp>
        <p:nvSpPr>
          <p:cNvPr id="2" name="日付プレースホルダー 1"/>
          <p:cNvSpPr>
            <a:spLocks noGrp="1"/>
          </p:cNvSpPr>
          <p:nvPr>
            <p:ph type="dt" sz="half" idx="10"/>
          </p:nvPr>
        </p:nvSpPr>
        <p:spPr/>
        <p:txBody>
          <a:bodyPr/>
          <a:lstStyle/>
          <a:p>
            <a:pPr>
              <a:defRPr/>
            </a:pPr>
            <a:r>
              <a:rPr lang="en-US" altLang="ja-JP" smtClean="0"/>
              <a:t>2020/6/3</a:t>
            </a:r>
            <a:endParaRPr lang="en-US" altLang="ja-JP"/>
          </a:p>
        </p:txBody>
      </p:sp>
      <p:sp>
        <p:nvSpPr>
          <p:cNvPr id="3" name="フッター プレースホルダー 2"/>
          <p:cNvSpPr>
            <a:spLocks noGrp="1"/>
          </p:cNvSpPr>
          <p:nvPr>
            <p:ph type="ftr" sz="quarter" idx="11"/>
          </p:nvPr>
        </p:nvSpPr>
        <p:spPr/>
        <p:txBody>
          <a:bodyPr/>
          <a:lstStyle/>
          <a:p>
            <a:pPr>
              <a:defRPr/>
            </a:pPr>
            <a:r>
              <a:rPr lang="ja-JP" altLang="en-US" smtClean="0"/>
              <a:t>医療経済学</a:t>
            </a:r>
            <a:r>
              <a:rPr lang="en-US" altLang="ja-JP" smtClean="0"/>
              <a:t>A 2</a:t>
            </a:r>
            <a:endParaRPr lang="en-US" altLang="ja-JP"/>
          </a:p>
        </p:txBody>
      </p:sp>
    </p:spTree>
    <p:extLst>
      <p:ext uri="{BB962C8B-B14F-4D97-AF65-F5344CB8AC3E}">
        <p14:creationId xmlns:p14="http://schemas.microsoft.com/office/powerpoint/2010/main" val="21332048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2"/>
          <p:cNvGrpSpPr>
            <a:grpSpLocks/>
          </p:cNvGrpSpPr>
          <p:nvPr/>
        </p:nvGrpSpPr>
        <p:grpSpPr bwMode="auto">
          <a:xfrm>
            <a:off x="4827765" y="2437697"/>
            <a:ext cx="4893028" cy="4302126"/>
            <a:chOff x="2737" y="1752"/>
            <a:chExt cx="2774" cy="2439"/>
          </a:xfrm>
        </p:grpSpPr>
        <p:sp>
          <p:nvSpPr>
            <p:cNvPr id="6" name="Rectangle 3"/>
            <p:cNvSpPr>
              <a:spLocks noChangeAspect="1" noChangeArrowheads="1"/>
            </p:cNvSpPr>
            <p:nvPr/>
          </p:nvSpPr>
          <p:spPr bwMode="auto">
            <a:xfrm flipH="1" flipV="1">
              <a:off x="3832" y="1752"/>
              <a:ext cx="1679" cy="835"/>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ja-JP" altLang="en-US" sz="2667"/>
            </a:p>
          </p:txBody>
        </p:sp>
        <p:sp>
          <p:nvSpPr>
            <p:cNvPr id="7" name="AutoShape 4"/>
            <p:cNvSpPr>
              <a:spLocks noChangeAspect="1" noChangeArrowheads="1"/>
            </p:cNvSpPr>
            <p:nvPr/>
          </p:nvSpPr>
          <p:spPr bwMode="auto">
            <a:xfrm flipH="1">
              <a:off x="2744" y="1752"/>
              <a:ext cx="1089" cy="771"/>
            </a:xfrm>
            <a:prstGeom prst="rtTriangle">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ja-JP" altLang="en-US" sz="2667"/>
            </a:p>
          </p:txBody>
        </p:sp>
        <p:sp>
          <p:nvSpPr>
            <p:cNvPr id="8" name="Rectangle 5"/>
            <p:cNvSpPr>
              <a:spLocks noChangeAspect="1" noChangeArrowheads="1"/>
            </p:cNvSpPr>
            <p:nvPr/>
          </p:nvSpPr>
          <p:spPr bwMode="auto">
            <a:xfrm flipH="1" flipV="1">
              <a:off x="2737" y="2523"/>
              <a:ext cx="2774" cy="1668"/>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ja-JP" altLang="en-US" sz="2667"/>
            </a:p>
          </p:txBody>
        </p:sp>
      </p:grpSp>
      <p:grpSp>
        <p:nvGrpSpPr>
          <p:cNvPr id="9" name="Group 6"/>
          <p:cNvGrpSpPr>
            <a:grpSpLocks/>
          </p:cNvGrpSpPr>
          <p:nvPr/>
        </p:nvGrpSpPr>
        <p:grpSpPr bwMode="auto">
          <a:xfrm>
            <a:off x="760237" y="2437697"/>
            <a:ext cx="9121069" cy="4319764"/>
            <a:chOff x="431" y="1752"/>
            <a:chExt cx="5171" cy="2449"/>
          </a:xfrm>
        </p:grpSpPr>
        <p:sp>
          <p:nvSpPr>
            <p:cNvPr id="10" name="Rectangle 7"/>
            <p:cNvSpPr>
              <a:spLocks noChangeAspect="1" noChangeArrowheads="1"/>
            </p:cNvSpPr>
            <p:nvPr/>
          </p:nvSpPr>
          <p:spPr bwMode="auto">
            <a:xfrm>
              <a:off x="521" y="1752"/>
              <a:ext cx="2105" cy="2449"/>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ja-JP" altLang="en-US" sz="2667"/>
            </a:p>
          </p:txBody>
        </p:sp>
        <p:sp>
          <p:nvSpPr>
            <p:cNvPr id="11" name="AutoShape 8"/>
            <p:cNvSpPr>
              <a:spLocks noChangeAspect="1" noChangeArrowheads="1"/>
            </p:cNvSpPr>
            <p:nvPr/>
          </p:nvSpPr>
          <p:spPr bwMode="auto">
            <a:xfrm flipV="1">
              <a:off x="2626" y="1752"/>
              <a:ext cx="1055" cy="754"/>
            </a:xfrm>
            <a:prstGeom prst="rtTriangle">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ja-JP" altLang="en-US" sz="2667"/>
            </a:p>
          </p:txBody>
        </p:sp>
        <p:sp>
          <p:nvSpPr>
            <p:cNvPr id="12" name="Line 9"/>
            <p:cNvSpPr>
              <a:spLocks noChangeAspect="1" noChangeShapeType="1"/>
            </p:cNvSpPr>
            <p:nvPr/>
          </p:nvSpPr>
          <p:spPr bwMode="auto">
            <a:xfrm>
              <a:off x="431" y="2205"/>
              <a:ext cx="5171" cy="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ja-JP" altLang="en-US" sz="2667"/>
            </a:p>
          </p:txBody>
        </p:sp>
      </p:grpSp>
      <p:sp>
        <p:nvSpPr>
          <p:cNvPr id="13" name="Line 10"/>
          <p:cNvSpPr>
            <a:spLocks noChangeAspect="1" noChangeShapeType="1"/>
          </p:cNvSpPr>
          <p:nvPr/>
        </p:nvSpPr>
        <p:spPr bwMode="auto">
          <a:xfrm>
            <a:off x="760237" y="2356558"/>
            <a:ext cx="9121069" cy="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ja-JP" altLang="en-US" sz="2667">
              <a:latin typeface="メイリオ"/>
              <a:ea typeface="メイリオ"/>
              <a:cs typeface="メイリオ"/>
            </a:endParaRPr>
          </a:p>
        </p:txBody>
      </p:sp>
      <p:grpSp>
        <p:nvGrpSpPr>
          <p:cNvPr id="14" name="Group 11"/>
          <p:cNvGrpSpPr>
            <a:grpSpLocks/>
          </p:cNvGrpSpPr>
          <p:nvPr/>
        </p:nvGrpSpPr>
        <p:grpSpPr bwMode="auto">
          <a:xfrm>
            <a:off x="918987" y="356308"/>
            <a:ext cx="8801806" cy="1896181"/>
            <a:chOff x="969" y="586"/>
            <a:chExt cx="3691" cy="1581"/>
          </a:xfrm>
        </p:grpSpPr>
        <p:sp>
          <p:nvSpPr>
            <p:cNvPr id="15" name="Rectangle 12"/>
            <p:cNvSpPr>
              <a:spLocks noChangeAspect="1" noChangeArrowheads="1"/>
            </p:cNvSpPr>
            <p:nvPr/>
          </p:nvSpPr>
          <p:spPr bwMode="auto">
            <a:xfrm>
              <a:off x="1344" y="586"/>
              <a:ext cx="528" cy="1581"/>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eaVert" wrap="none" anchor="ctr"/>
            <a:lstStyle/>
            <a:p>
              <a:pPr algn="ctr"/>
              <a:r>
                <a:rPr lang="ja-JP" altLang="en-US" sz="2667">
                  <a:latin typeface="メイリオ"/>
                  <a:ea typeface="メイリオ"/>
                  <a:cs typeface="メイリオ"/>
                </a:rPr>
                <a:t>保険料</a:t>
              </a:r>
            </a:p>
          </p:txBody>
        </p:sp>
        <p:sp>
          <p:nvSpPr>
            <p:cNvPr id="16" name="Rectangle 13"/>
            <p:cNvSpPr>
              <a:spLocks noChangeAspect="1" noChangeArrowheads="1"/>
            </p:cNvSpPr>
            <p:nvPr/>
          </p:nvSpPr>
          <p:spPr bwMode="auto">
            <a:xfrm>
              <a:off x="1872" y="586"/>
              <a:ext cx="1131" cy="1581"/>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lgn="ctr"/>
              <a:r>
                <a:rPr lang="ja-JP" altLang="en-US" sz="1778">
                  <a:latin typeface="メイリオ"/>
                  <a:ea typeface="メイリオ"/>
                  <a:cs typeface="メイリオ"/>
                </a:rPr>
                <a:t>後期高齢者支援金</a:t>
              </a:r>
            </a:p>
            <a:p>
              <a:pPr algn="ctr"/>
              <a:r>
                <a:rPr lang="en-US" altLang="ja-JP" sz="1778">
                  <a:latin typeface="メイリオ"/>
                  <a:ea typeface="メイリオ"/>
                  <a:cs typeface="メイリオ"/>
                </a:rPr>
                <a:t>40%</a:t>
              </a:r>
            </a:p>
            <a:p>
              <a:pPr algn="ctr"/>
              <a:endParaRPr lang="en-US" altLang="ja-JP" sz="1556">
                <a:latin typeface="メイリオ"/>
                <a:ea typeface="メイリオ"/>
                <a:cs typeface="メイリオ"/>
              </a:endParaRPr>
            </a:p>
            <a:p>
              <a:pPr algn="ctr"/>
              <a:r>
                <a:rPr lang="ja-JP" altLang="en-US" sz="1333">
                  <a:latin typeface="メイリオ"/>
                  <a:ea typeface="メイリオ"/>
                  <a:cs typeface="メイリオ"/>
                </a:rPr>
                <a:t>（国保・被用者保険から）</a:t>
              </a:r>
            </a:p>
          </p:txBody>
        </p:sp>
        <p:sp>
          <p:nvSpPr>
            <p:cNvPr id="17" name="Rectangle 14"/>
            <p:cNvSpPr>
              <a:spLocks noChangeAspect="1" noChangeArrowheads="1"/>
            </p:cNvSpPr>
            <p:nvPr/>
          </p:nvSpPr>
          <p:spPr bwMode="auto">
            <a:xfrm>
              <a:off x="3003" y="586"/>
              <a:ext cx="1657" cy="1581"/>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lgn="ctr"/>
              <a:r>
                <a:rPr lang="ja-JP" altLang="en-US" sz="2667">
                  <a:latin typeface="メイリオ"/>
                  <a:ea typeface="メイリオ"/>
                  <a:cs typeface="メイリオ"/>
                </a:rPr>
                <a:t>公費（</a:t>
              </a:r>
              <a:r>
                <a:rPr lang="en-US" altLang="ja-JP" sz="2667">
                  <a:latin typeface="メイリオ"/>
                  <a:ea typeface="メイリオ"/>
                  <a:cs typeface="メイリオ"/>
                </a:rPr>
                <a:t>50%</a:t>
              </a:r>
              <a:r>
                <a:rPr lang="ja-JP" altLang="en-US" sz="2667">
                  <a:latin typeface="メイリオ"/>
                  <a:ea typeface="メイリオ"/>
                  <a:cs typeface="メイリオ"/>
                </a:rPr>
                <a:t>）</a:t>
              </a:r>
            </a:p>
            <a:p>
              <a:pPr algn="ctr"/>
              <a:r>
                <a:rPr lang="ja-JP" altLang="en-US" sz="1333">
                  <a:latin typeface="メイリオ"/>
                  <a:ea typeface="メイリオ"/>
                  <a:cs typeface="メイリオ"/>
                </a:rPr>
                <a:t>国</a:t>
              </a:r>
              <a:r>
                <a:rPr lang="en-US" altLang="ja-JP" sz="1333">
                  <a:latin typeface="メイリオ"/>
                  <a:ea typeface="メイリオ"/>
                  <a:cs typeface="メイリオ"/>
                </a:rPr>
                <a:t>:</a:t>
              </a:r>
              <a:r>
                <a:rPr lang="ja-JP" altLang="en-US" sz="1333">
                  <a:latin typeface="メイリオ"/>
                  <a:ea typeface="メイリオ"/>
                  <a:cs typeface="メイリオ"/>
                </a:rPr>
                <a:t>都道府県</a:t>
              </a:r>
              <a:r>
                <a:rPr lang="en-US" altLang="ja-JP" sz="1333">
                  <a:latin typeface="メイリオ"/>
                  <a:ea typeface="メイリオ"/>
                  <a:cs typeface="メイリオ"/>
                </a:rPr>
                <a:t>:</a:t>
              </a:r>
              <a:r>
                <a:rPr lang="ja-JP" altLang="en-US" sz="1333">
                  <a:latin typeface="メイリオ"/>
                  <a:ea typeface="メイリオ"/>
                  <a:cs typeface="メイリオ"/>
                </a:rPr>
                <a:t>市町村</a:t>
              </a:r>
            </a:p>
            <a:p>
              <a:pPr algn="ctr"/>
              <a:r>
                <a:rPr lang="en-US" altLang="ja-JP" sz="1333">
                  <a:latin typeface="メイリオ"/>
                  <a:ea typeface="メイリオ"/>
                  <a:cs typeface="メイリオ"/>
                </a:rPr>
                <a:t>=33.3%:8.3%:8.3%</a:t>
              </a:r>
            </a:p>
          </p:txBody>
        </p:sp>
        <p:sp>
          <p:nvSpPr>
            <p:cNvPr id="18" name="Rectangle 15"/>
            <p:cNvSpPr>
              <a:spLocks noChangeAspect="1" noChangeArrowheads="1"/>
            </p:cNvSpPr>
            <p:nvPr/>
          </p:nvSpPr>
          <p:spPr bwMode="auto">
            <a:xfrm>
              <a:off x="969" y="586"/>
              <a:ext cx="377" cy="1581"/>
            </a:xfrm>
            <a:prstGeom prst="rect">
              <a:avLst/>
            </a:prstGeom>
            <a:solidFill>
              <a:srgbClr val="FFCC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eaVert" wrap="none" anchor="ctr"/>
            <a:lstStyle/>
            <a:p>
              <a:pPr algn="ctr"/>
              <a:r>
                <a:rPr lang="ja-JP" altLang="en-US" sz="2667">
                  <a:latin typeface="メイリオ"/>
                  <a:ea typeface="メイリオ"/>
                  <a:cs typeface="メイリオ"/>
                </a:rPr>
                <a:t>患者負担</a:t>
              </a:r>
            </a:p>
          </p:txBody>
        </p:sp>
      </p:grpSp>
      <p:sp>
        <p:nvSpPr>
          <p:cNvPr id="19" name="Text Box 16"/>
          <p:cNvSpPr txBox="1">
            <a:spLocks noChangeAspect="1" noChangeArrowheads="1"/>
          </p:cNvSpPr>
          <p:nvPr/>
        </p:nvSpPr>
        <p:spPr bwMode="auto">
          <a:xfrm>
            <a:off x="2120195" y="1797406"/>
            <a:ext cx="572593" cy="2974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kumimoji="1">
                <a:solidFill>
                  <a:schemeClr val="tx1"/>
                </a:solidFill>
                <a:latin typeface="Arial" charset="0"/>
                <a:ea typeface="ＭＳ Ｐゴシック" charset="0"/>
                <a:cs typeface="ＭＳ Ｐゴシック" charset="0"/>
              </a:defRPr>
            </a:lvl1pPr>
            <a:lvl2pPr marL="742950" indent="-285750" eaLnBrk="0" hangingPunct="0">
              <a:defRPr kumimoji="1">
                <a:solidFill>
                  <a:schemeClr val="tx1"/>
                </a:solidFill>
                <a:latin typeface="Arial" charset="0"/>
                <a:ea typeface="ＭＳ Ｐゴシック" charset="0"/>
              </a:defRPr>
            </a:lvl2pPr>
            <a:lvl3pPr marL="1143000" indent="-228600" eaLnBrk="0" hangingPunct="0">
              <a:defRPr kumimoji="1">
                <a:solidFill>
                  <a:schemeClr val="tx1"/>
                </a:solidFill>
                <a:latin typeface="Arial" charset="0"/>
                <a:ea typeface="ＭＳ Ｐゴシック" charset="0"/>
              </a:defRPr>
            </a:lvl3pPr>
            <a:lvl4pPr marL="1600200" indent="-228600" eaLnBrk="0" hangingPunct="0">
              <a:defRPr kumimoji="1">
                <a:solidFill>
                  <a:schemeClr val="tx1"/>
                </a:solidFill>
                <a:latin typeface="Arial" charset="0"/>
                <a:ea typeface="ＭＳ Ｐゴシック" charset="0"/>
              </a:defRPr>
            </a:lvl4pPr>
            <a:lvl5pPr marL="2057400" indent="-228600" eaLnBrk="0" hangingPunct="0">
              <a:defRPr kumimoji="1">
                <a:solidFill>
                  <a:schemeClr val="tx1"/>
                </a:solidFill>
                <a:latin typeface="Arial" charset="0"/>
                <a:ea typeface="ＭＳ Ｐゴシック" charset="0"/>
              </a:defRPr>
            </a:lvl5pPr>
            <a:lvl6pPr marL="2514600" indent="-228600" eaLnBrk="0" fontAlgn="base" hangingPunct="0">
              <a:spcBef>
                <a:spcPct val="0"/>
              </a:spcBef>
              <a:spcAft>
                <a:spcPct val="0"/>
              </a:spcAft>
              <a:defRPr kumimoji="1">
                <a:solidFill>
                  <a:schemeClr val="tx1"/>
                </a:solidFill>
                <a:latin typeface="Arial" charset="0"/>
                <a:ea typeface="ＭＳ Ｐゴシック" charset="0"/>
              </a:defRPr>
            </a:lvl6pPr>
            <a:lvl7pPr marL="2971800" indent="-228600" eaLnBrk="0" fontAlgn="base" hangingPunct="0">
              <a:spcBef>
                <a:spcPct val="0"/>
              </a:spcBef>
              <a:spcAft>
                <a:spcPct val="0"/>
              </a:spcAft>
              <a:defRPr kumimoji="1">
                <a:solidFill>
                  <a:schemeClr val="tx1"/>
                </a:solidFill>
                <a:latin typeface="Arial" charset="0"/>
                <a:ea typeface="ＭＳ Ｐゴシック" charset="0"/>
              </a:defRPr>
            </a:lvl7pPr>
            <a:lvl8pPr marL="3429000" indent="-228600" eaLnBrk="0" fontAlgn="base" hangingPunct="0">
              <a:spcBef>
                <a:spcPct val="0"/>
              </a:spcBef>
              <a:spcAft>
                <a:spcPct val="0"/>
              </a:spcAft>
              <a:defRPr kumimoji="1">
                <a:solidFill>
                  <a:schemeClr val="tx1"/>
                </a:solidFill>
                <a:latin typeface="Arial" charset="0"/>
                <a:ea typeface="ＭＳ Ｐゴシック" charset="0"/>
              </a:defRPr>
            </a:lvl8pPr>
            <a:lvl9pPr marL="3886200" indent="-228600" eaLnBrk="0" fontAlgn="base" hangingPunct="0">
              <a:spcBef>
                <a:spcPct val="0"/>
              </a:spcBef>
              <a:spcAft>
                <a:spcPct val="0"/>
              </a:spcAft>
              <a:defRPr kumimoji="1">
                <a:solidFill>
                  <a:schemeClr val="tx1"/>
                </a:solidFill>
                <a:latin typeface="Arial" charset="0"/>
                <a:ea typeface="ＭＳ Ｐゴシック" charset="0"/>
              </a:defRPr>
            </a:lvl9pPr>
          </a:lstStyle>
          <a:p>
            <a:pPr eaLnBrk="1" hangingPunct="1"/>
            <a:r>
              <a:rPr lang="en-US" altLang="ja-JP" sz="1333">
                <a:latin typeface="メイリオ"/>
                <a:ea typeface="メイリオ"/>
                <a:cs typeface="メイリオ"/>
              </a:rPr>
              <a:t>10%</a:t>
            </a:r>
          </a:p>
        </p:txBody>
      </p:sp>
      <p:sp>
        <p:nvSpPr>
          <p:cNvPr id="20" name="Rectangle 17"/>
          <p:cNvSpPr>
            <a:spLocks noChangeArrowheads="1"/>
          </p:cNvSpPr>
          <p:nvPr/>
        </p:nvSpPr>
        <p:spPr bwMode="auto">
          <a:xfrm>
            <a:off x="1000126" y="3797656"/>
            <a:ext cx="3279069" cy="22401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r>
              <a:rPr lang="ja-JP" altLang="en-US" sz="2222" dirty="0">
                <a:solidFill>
                  <a:srgbClr val="FF0000"/>
                </a:solidFill>
                <a:latin typeface="メイリオ"/>
                <a:ea typeface="メイリオ"/>
                <a:cs typeface="メイリオ"/>
              </a:rPr>
              <a:t>地域保険</a:t>
            </a:r>
            <a:endParaRPr lang="en-US" altLang="ja-JP" sz="2222" dirty="0">
              <a:latin typeface="メイリオ"/>
              <a:ea typeface="メイリオ"/>
              <a:cs typeface="メイリオ"/>
            </a:endParaRPr>
          </a:p>
          <a:p>
            <a:endParaRPr lang="en-US" altLang="ja-JP" sz="2222" dirty="0">
              <a:latin typeface="メイリオ"/>
              <a:ea typeface="メイリオ"/>
              <a:cs typeface="メイリオ"/>
            </a:endParaRPr>
          </a:p>
          <a:p>
            <a:r>
              <a:rPr lang="ja-JP" altLang="en-US" sz="2222" dirty="0">
                <a:latin typeface="メイリオ"/>
                <a:ea typeface="メイリオ"/>
                <a:cs typeface="メイリオ"/>
              </a:rPr>
              <a:t>国保</a:t>
            </a:r>
          </a:p>
          <a:p>
            <a:r>
              <a:rPr lang="ja-JP" altLang="en-US" sz="2222" dirty="0">
                <a:latin typeface="メイリオ"/>
                <a:ea typeface="メイリオ"/>
                <a:cs typeface="メイリオ"/>
              </a:rPr>
              <a:t>国保組合</a:t>
            </a:r>
          </a:p>
          <a:p>
            <a:r>
              <a:rPr lang="ja-JP" altLang="en-US" sz="2222" dirty="0">
                <a:latin typeface="メイリオ"/>
                <a:ea typeface="メイリオ"/>
                <a:cs typeface="メイリオ"/>
              </a:rPr>
              <a:t>	約</a:t>
            </a:r>
            <a:r>
              <a:rPr lang="en-US" altLang="ja-JP" sz="2222" dirty="0">
                <a:latin typeface="メイリオ"/>
                <a:ea typeface="メイリオ"/>
                <a:cs typeface="メイリオ"/>
              </a:rPr>
              <a:t>3700</a:t>
            </a:r>
            <a:r>
              <a:rPr lang="ja-JP" altLang="en-US" sz="2222" dirty="0">
                <a:latin typeface="メイリオ"/>
                <a:ea typeface="メイリオ"/>
                <a:cs typeface="メイリオ"/>
              </a:rPr>
              <a:t>万人</a:t>
            </a:r>
            <a:endParaRPr lang="en-US" altLang="ja-JP" sz="2222" dirty="0">
              <a:latin typeface="メイリオ"/>
              <a:ea typeface="メイリオ"/>
              <a:cs typeface="メイリオ"/>
            </a:endParaRPr>
          </a:p>
          <a:p>
            <a:r>
              <a:rPr lang="ja-JP" altLang="en-US" sz="2222" dirty="0">
                <a:latin typeface="メイリオ"/>
                <a:ea typeface="メイリオ"/>
                <a:cs typeface="メイリオ"/>
              </a:rPr>
              <a:t>　　　　約</a:t>
            </a:r>
            <a:r>
              <a:rPr lang="en-US" altLang="ja-JP" sz="2222" dirty="0">
                <a:latin typeface="メイリオ"/>
                <a:ea typeface="メイリオ"/>
                <a:cs typeface="メイリオ"/>
              </a:rPr>
              <a:t>10</a:t>
            </a:r>
            <a:r>
              <a:rPr lang="ja-JP" altLang="en-US" sz="2222" dirty="0">
                <a:latin typeface="メイリオ"/>
                <a:ea typeface="メイリオ"/>
                <a:cs typeface="メイリオ"/>
              </a:rPr>
              <a:t>兆円</a:t>
            </a:r>
            <a:endParaRPr lang="ja-JP" altLang="en-US" sz="3111" dirty="0">
              <a:latin typeface="メイリオ"/>
              <a:ea typeface="メイリオ"/>
              <a:cs typeface="メイリオ"/>
            </a:endParaRPr>
          </a:p>
        </p:txBody>
      </p:sp>
      <p:sp>
        <p:nvSpPr>
          <p:cNvPr id="21" name="Rectangle 18"/>
          <p:cNvSpPr>
            <a:spLocks noChangeArrowheads="1"/>
          </p:cNvSpPr>
          <p:nvPr/>
        </p:nvSpPr>
        <p:spPr bwMode="auto">
          <a:xfrm>
            <a:off x="5080001" y="3877030"/>
            <a:ext cx="4400903" cy="2081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r>
              <a:rPr lang="ja-JP" altLang="en-US" sz="2222" dirty="0">
                <a:solidFill>
                  <a:srgbClr val="FF0000"/>
                </a:solidFill>
                <a:latin typeface="メイリオ"/>
                <a:ea typeface="メイリオ"/>
                <a:cs typeface="メイリオ"/>
              </a:rPr>
              <a:t>職域（被用者）保険</a:t>
            </a:r>
            <a:endParaRPr lang="en-US" altLang="ja-JP" sz="2222" dirty="0">
              <a:latin typeface="メイリオ"/>
              <a:ea typeface="メイリオ"/>
              <a:cs typeface="メイリオ"/>
            </a:endParaRPr>
          </a:p>
          <a:p>
            <a:endParaRPr lang="en-US" altLang="ja-JP" sz="2222" dirty="0">
              <a:latin typeface="メイリオ"/>
              <a:ea typeface="メイリオ"/>
              <a:cs typeface="メイリオ"/>
            </a:endParaRPr>
          </a:p>
          <a:p>
            <a:r>
              <a:rPr lang="ja-JP" altLang="en-US" sz="2222" dirty="0">
                <a:latin typeface="メイリオ"/>
                <a:ea typeface="メイリオ"/>
                <a:cs typeface="メイリオ"/>
              </a:rPr>
              <a:t>協会けんぽ	約</a:t>
            </a:r>
            <a:r>
              <a:rPr lang="en-US" altLang="ja-JP" sz="2222" dirty="0">
                <a:latin typeface="メイリオ"/>
                <a:ea typeface="メイリオ"/>
                <a:cs typeface="メイリオ"/>
              </a:rPr>
              <a:t>3,800</a:t>
            </a:r>
            <a:r>
              <a:rPr lang="ja-JP" altLang="en-US" sz="2222" dirty="0">
                <a:latin typeface="メイリオ"/>
                <a:ea typeface="メイリオ"/>
                <a:cs typeface="メイリオ"/>
              </a:rPr>
              <a:t>万人</a:t>
            </a:r>
          </a:p>
          <a:p>
            <a:r>
              <a:rPr lang="ja-JP" altLang="en-US" sz="2222" dirty="0">
                <a:latin typeface="メイリオ"/>
                <a:ea typeface="メイリオ"/>
                <a:cs typeface="メイリオ"/>
              </a:rPr>
              <a:t>組合健保　	約</a:t>
            </a:r>
            <a:r>
              <a:rPr lang="en-US" altLang="ja-JP" sz="2222" dirty="0">
                <a:latin typeface="メイリオ"/>
                <a:ea typeface="メイリオ"/>
                <a:cs typeface="メイリオ"/>
              </a:rPr>
              <a:t>2,800</a:t>
            </a:r>
            <a:r>
              <a:rPr lang="ja-JP" altLang="en-US" sz="2222" dirty="0">
                <a:latin typeface="メイリオ"/>
                <a:ea typeface="メイリオ"/>
                <a:cs typeface="メイリオ"/>
              </a:rPr>
              <a:t>万人</a:t>
            </a:r>
          </a:p>
          <a:p>
            <a:r>
              <a:rPr lang="ja-JP" altLang="en-US" sz="2222" dirty="0">
                <a:latin typeface="メイリオ"/>
                <a:ea typeface="メイリオ"/>
                <a:cs typeface="メイリオ"/>
              </a:rPr>
              <a:t>共済組合	約</a:t>
            </a:r>
            <a:r>
              <a:rPr lang="en-US" altLang="ja-JP" sz="2222" dirty="0">
                <a:latin typeface="メイリオ"/>
                <a:ea typeface="メイリオ"/>
                <a:cs typeface="メイリオ"/>
              </a:rPr>
              <a:t>900</a:t>
            </a:r>
            <a:r>
              <a:rPr lang="ja-JP" altLang="en-US" sz="2222" dirty="0">
                <a:latin typeface="メイリオ"/>
                <a:ea typeface="メイリオ"/>
                <a:cs typeface="メイリオ"/>
              </a:rPr>
              <a:t>万人</a:t>
            </a:r>
          </a:p>
          <a:p>
            <a:r>
              <a:rPr lang="ja-JP" altLang="en-US" sz="2222" dirty="0">
                <a:latin typeface="メイリオ"/>
                <a:ea typeface="メイリオ"/>
                <a:cs typeface="メイリオ"/>
              </a:rPr>
              <a:t>		約</a:t>
            </a:r>
            <a:r>
              <a:rPr lang="en-US" altLang="ja-JP" sz="2222" dirty="0">
                <a:latin typeface="メイリオ"/>
                <a:ea typeface="メイリオ"/>
                <a:cs typeface="メイリオ"/>
              </a:rPr>
              <a:t>11</a:t>
            </a:r>
            <a:r>
              <a:rPr lang="ja-JP" altLang="en-US" sz="2222" dirty="0">
                <a:latin typeface="メイリオ"/>
                <a:ea typeface="メイリオ"/>
                <a:cs typeface="メイリオ"/>
              </a:rPr>
              <a:t>兆円</a:t>
            </a:r>
            <a:endParaRPr lang="ja-JP" altLang="en-US" sz="3111" dirty="0">
              <a:latin typeface="メイリオ"/>
              <a:ea typeface="メイリオ"/>
              <a:cs typeface="メイリオ"/>
            </a:endParaRPr>
          </a:p>
        </p:txBody>
      </p:sp>
      <p:sp>
        <p:nvSpPr>
          <p:cNvPr id="22" name="Rectangle 19"/>
          <p:cNvSpPr>
            <a:spLocks noChangeArrowheads="1"/>
          </p:cNvSpPr>
          <p:nvPr/>
        </p:nvSpPr>
        <p:spPr bwMode="auto">
          <a:xfrm>
            <a:off x="918987" y="356308"/>
            <a:ext cx="8801806" cy="1920876"/>
          </a:xfrm>
          <a:prstGeom prst="rect">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ja-JP" altLang="en-US" sz="2667" dirty="0">
                <a:solidFill>
                  <a:srgbClr val="FF0000"/>
                </a:solidFill>
                <a:latin typeface="メイリオ"/>
                <a:ea typeface="メイリオ"/>
                <a:cs typeface="メイリオ"/>
              </a:rPr>
              <a:t>後期高齢者医療制度　約</a:t>
            </a:r>
            <a:r>
              <a:rPr lang="en-US" altLang="ja-JP" sz="2667" dirty="0">
                <a:solidFill>
                  <a:srgbClr val="FF0000"/>
                </a:solidFill>
                <a:latin typeface="メイリオ"/>
                <a:ea typeface="メイリオ"/>
                <a:cs typeface="メイリオ"/>
              </a:rPr>
              <a:t>15</a:t>
            </a:r>
            <a:r>
              <a:rPr lang="ja-JP" altLang="en-US" sz="2667" dirty="0">
                <a:solidFill>
                  <a:srgbClr val="FF0000"/>
                </a:solidFill>
                <a:latin typeface="メイリオ"/>
                <a:ea typeface="メイリオ"/>
                <a:cs typeface="メイリオ"/>
              </a:rPr>
              <a:t>兆円</a:t>
            </a:r>
          </a:p>
          <a:p>
            <a:pPr algn="ctr"/>
            <a:r>
              <a:rPr lang="ja-JP" altLang="en-US" sz="2667" dirty="0">
                <a:latin typeface="メイリオ"/>
                <a:ea typeface="メイリオ"/>
                <a:cs typeface="メイリオ"/>
              </a:rPr>
              <a:t>約</a:t>
            </a:r>
            <a:r>
              <a:rPr lang="en-US" altLang="ja-JP" sz="2667" dirty="0">
                <a:latin typeface="メイリオ"/>
                <a:ea typeface="メイリオ"/>
                <a:cs typeface="メイリオ"/>
              </a:rPr>
              <a:t>1,700</a:t>
            </a:r>
            <a:r>
              <a:rPr lang="ja-JP" altLang="en-US" sz="2667" dirty="0">
                <a:latin typeface="メイリオ"/>
                <a:ea typeface="メイリオ"/>
                <a:cs typeface="メイリオ"/>
              </a:rPr>
              <a:t>万人</a:t>
            </a:r>
          </a:p>
        </p:txBody>
      </p:sp>
      <p:sp>
        <p:nvSpPr>
          <p:cNvPr id="23" name="Text Box 20"/>
          <p:cNvSpPr txBox="1">
            <a:spLocks noChangeArrowheads="1"/>
          </p:cNvSpPr>
          <p:nvPr/>
        </p:nvSpPr>
        <p:spPr bwMode="auto">
          <a:xfrm>
            <a:off x="139349" y="3077989"/>
            <a:ext cx="630301" cy="331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kumimoji="1">
                <a:solidFill>
                  <a:schemeClr val="tx1"/>
                </a:solidFill>
                <a:latin typeface="Arial" charset="0"/>
                <a:ea typeface="ＭＳ Ｐゴシック" charset="0"/>
                <a:cs typeface="ＭＳ Ｐゴシック" charset="0"/>
              </a:defRPr>
            </a:lvl1pPr>
            <a:lvl2pPr marL="742950" indent="-285750" eaLnBrk="0" hangingPunct="0">
              <a:defRPr kumimoji="1">
                <a:solidFill>
                  <a:schemeClr val="tx1"/>
                </a:solidFill>
                <a:latin typeface="Arial" charset="0"/>
                <a:ea typeface="ＭＳ Ｐゴシック" charset="0"/>
              </a:defRPr>
            </a:lvl2pPr>
            <a:lvl3pPr marL="1143000" indent="-228600" eaLnBrk="0" hangingPunct="0">
              <a:defRPr kumimoji="1">
                <a:solidFill>
                  <a:schemeClr val="tx1"/>
                </a:solidFill>
                <a:latin typeface="Arial" charset="0"/>
                <a:ea typeface="ＭＳ Ｐゴシック" charset="0"/>
              </a:defRPr>
            </a:lvl3pPr>
            <a:lvl4pPr marL="1600200" indent="-228600" eaLnBrk="0" hangingPunct="0">
              <a:defRPr kumimoji="1">
                <a:solidFill>
                  <a:schemeClr val="tx1"/>
                </a:solidFill>
                <a:latin typeface="Arial" charset="0"/>
                <a:ea typeface="ＭＳ Ｐゴシック" charset="0"/>
              </a:defRPr>
            </a:lvl4pPr>
            <a:lvl5pPr marL="2057400" indent="-228600" eaLnBrk="0" hangingPunct="0">
              <a:defRPr kumimoji="1">
                <a:solidFill>
                  <a:schemeClr val="tx1"/>
                </a:solidFill>
                <a:latin typeface="Arial" charset="0"/>
                <a:ea typeface="ＭＳ Ｐゴシック" charset="0"/>
              </a:defRPr>
            </a:lvl5pPr>
            <a:lvl6pPr marL="2514600" indent="-228600" eaLnBrk="0" fontAlgn="base" hangingPunct="0">
              <a:spcBef>
                <a:spcPct val="0"/>
              </a:spcBef>
              <a:spcAft>
                <a:spcPct val="0"/>
              </a:spcAft>
              <a:defRPr kumimoji="1">
                <a:solidFill>
                  <a:schemeClr val="tx1"/>
                </a:solidFill>
                <a:latin typeface="Arial" charset="0"/>
                <a:ea typeface="ＭＳ Ｐゴシック" charset="0"/>
              </a:defRPr>
            </a:lvl6pPr>
            <a:lvl7pPr marL="2971800" indent="-228600" eaLnBrk="0" fontAlgn="base" hangingPunct="0">
              <a:spcBef>
                <a:spcPct val="0"/>
              </a:spcBef>
              <a:spcAft>
                <a:spcPct val="0"/>
              </a:spcAft>
              <a:defRPr kumimoji="1">
                <a:solidFill>
                  <a:schemeClr val="tx1"/>
                </a:solidFill>
                <a:latin typeface="Arial" charset="0"/>
                <a:ea typeface="ＭＳ Ｐゴシック" charset="0"/>
              </a:defRPr>
            </a:lvl7pPr>
            <a:lvl8pPr marL="3429000" indent="-228600" eaLnBrk="0" fontAlgn="base" hangingPunct="0">
              <a:spcBef>
                <a:spcPct val="0"/>
              </a:spcBef>
              <a:spcAft>
                <a:spcPct val="0"/>
              </a:spcAft>
              <a:defRPr kumimoji="1">
                <a:solidFill>
                  <a:schemeClr val="tx1"/>
                </a:solidFill>
                <a:latin typeface="Arial" charset="0"/>
                <a:ea typeface="ＭＳ Ｐゴシック" charset="0"/>
              </a:defRPr>
            </a:lvl8pPr>
            <a:lvl9pPr marL="3886200" indent="-228600" eaLnBrk="0" fontAlgn="base" hangingPunct="0">
              <a:spcBef>
                <a:spcPct val="0"/>
              </a:spcBef>
              <a:spcAft>
                <a:spcPct val="0"/>
              </a:spcAft>
              <a:defRPr kumimoji="1">
                <a:solidFill>
                  <a:schemeClr val="tx1"/>
                </a:solidFill>
                <a:latin typeface="Arial" charset="0"/>
                <a:ea typeface="ＭＳ Ｐゴシック" charset="0"/>
              </a:defRPr>
            </a:lvl9pPr>
          </a:lstStyle>
          <a:p>
            <a:pPr eaLnBrk="1" hangingPunct="1"/>
            <a:r>
              <a:rPr lang="en-US" altLang="ja-JP" sz="1556">
                <a:latin typeface="メイリオ"/>
                <a:ea typeface="メイリオ"/>
                <a:cs typeface="メイリオ"/>
              </a:rPr>
              <a:t>65</a:t>
            </a:r>
            <a:r>
              <a:rPr lang="ja-JP" altLang="en-US" sz="1556">
                <a:latin typeface="メイリオ"/>
                <a:ea typeface="メイリオ"/>
                <a:cs typeface="メイリオ"/>
              </a:rPr>
              <a:t>歳</a:t>
            </a:r>
          </a:p>
        </p:txBody>
      </p:sp>
      <p:sp>
        <p:nvSpPr>
          <p:cNvPr id="24" name="Text Box 21"/>
          <p:cNvSpPr txBox="1">
            <a:spLocks noChangeArrowheads="1"/>
          </p:cNvSpPr>
          <p:nvPr/>
        </p:nvSpPr>
        <p:spPr bwMode="auto">
          <a:xfrm>
            <a:off x="139349" y="2197808"/>
            <a:ext cx="630301" cy="331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kumimoji="1">
                <a:solidFill>
                  <a:schemeClr val="tx1"/>
                </a:solidFill>
                <a:latin typeface="Arial" charset="0"/>
                <a:ea typeface="ＭＳ Ｐゴシック" charset="0"/>
                <a:cs typeface="ＭＳ Ｐゴシック" charset="0"/>
              </a:defRPr>
            </a:lvl1pPr>
            <a:lvl2pPr marL="742950" indent="-285750" eaLnBrk="0" hangingPunct="0">
              <a:defRPr kumimoji="1">
                <a:solidFill>
                  <a:schemeClr val="tx1"/>
                </a:solidFill>
                <a:latin typeface="Arial" charset="0"/>
                <a:ea typeface="ＭＳ Ｐゴシック" charset="0"/>
              </a:defRPr>
            </a:lvl2pPr>
            <a:lvl3pPr marL="1143000" indent="-228600" eaLnBrk="0" hangingPunct="0">
              <a:defRPr kumimoji="1">
                <a:solidFill>
                  <a:schemeClr val="tx1"/>
                </a:solidFill>
                <a:latin typeface="Arial" charset="0"/>
                <a:ea typeface="ＭＳ Ｐゴシック" charset="0"/>
              </a:defRPr>
            </a:lvl3pPr>
            <a:lvl4pPr marL="1600200" indent="-228600" eaLnBrk="0" hangingPunct="0">
              <a:defRPr kumimoji="1">
                <a:solidFill>
                  <a:schemeClr val="tx1"/>
                </a:solidFill>
                <a:latin typeface="Arial" charset="0"/>
                <a:ea typeface="ＭＳ Ｐゴシック" charset="0"/>
              </a:defRPr>
            </a:lvl4pPr>
            <a:lvl5pPr marL="2057400" indent="-228600" eaLnBrk="0" hangingPunct="0">
              <a:defRPr kumimoji="1">
                <a:solidFill>
                  <a:schemeClr val="tx1"/>
                </a:solidFill>
                <a:latin typeface="Arial" charset="0"/>
                <a:ea typeface="ＭＳ Ｐゴシック" charset="0"/>
              </a:defRPr>
            </a:lvl5pPr>
            <a:lvl6pPr marL="2514600" indent="-228600" eaLnBrk="0" fontAlgn="base" hangingPunct="0">
              <a:spcBef>
                <a:spcPct val="0"/>
              </a:spcBef>
              <a:spcAft>
                <a:spcPct val="0"/>
              </a:spcAft>
              <a:defRPr kumimoji="1">
                <a:solidFill>
                  <a:schemeClr val="tx1"/>
                </a:solidFill>
                <a:latin typeface="Arial" charset="0"/>
                <a:ea typeface="ＭＳ Ｐゴシック" charset="0"/>
              </a:defRPr>
            </a:lvl6pPr>
            <a:lvl7pPr marL="2971800" indent="-228600" eaLnBrk="0" fontAlgn="base" hangingPunct="0">
              <a:spcBef>
                <a:spcPct val="0"/>
              </a:spcBef>
              <a:spcAft>
                <a:spcPct val="0"/>
              </a:spcAft>
              <a:defRPr kumimoji="1">
                <a:solidFill>
                  <a:schemeClr val="tx1"/>
                </a:solidFill>
                <a:latin typeface="Arial" charset="0"/>
                <a:ea typeface="ＭＳ Ｐゴシック" charset="0"/>
              </a:defRPr>
            </a:lvl7pPr>
            <a:lvl8pPr marL="3429000" indent="-228600" eaLnBrk="0" fontAlgn="base" hangingPunct="0">
              <a:spcBef>
                <a:spcPct val="0"/>
              </a:spcBef>
              <a:spcAft>
                <a:spcPct val="0"/>
              </a:spcAft>
              <a:defRPr kumimoji="1">
                <a:solidFill>
                  <a:schemeClr val="tx1"/>
                </a:solidFill>
                <a:latin typeface="Arial" charset="0"/>
                <a:ea typeface="ＭＳ Ｐゴシック" charset="0"/>
              </a:defRPr>
            </a:lvl8pPr>
            <a:lvl9pPr marL="3886200" indent="-228600" eaLnBrk="0" fontAlgn="base" hangingPunct="0">
              <a:spcBef>
                <a:spcPct val="0"/>
              </a:spcBef>
              <a:spcAft>
                <a:spcPct val="0"/>
              </a:spcAft>
              <a:defRPr kumimoji="1">
                <a:solidFill>
                  <a:schemeClr val="tx1"/>
                </a:solidFill>
                <a:latin typeface="Arial" charset="0"/>
                <a:ea typeface="ＭＳ Ｐゴシック" charset="0"/>
              </a:defRPr>
            </a:lvl9pPr>
          </a:lstStyle>
          <a:p>
            <a:pPr eaLnBrk="1" hangingPunct="1"/>
            <a:r>
              <a:rPr lang="en-US" altLang="ja-JP" sz="1556">
                <a:latin typeface="メイリオ"/>
                <a:ea typeface="メイリオ"/>
                <a:cs typeface="メイリオ"/>
              </a:rPr>
              <a:t>75</a:t>
            </a:r>
            <a:r>
              <a:rPr lang="ja-JP" altLang="en-US" sz="1556">
                <a:latin typeface="メイリオ"/>
                <a:ea typeface="メイリオ"/>
                <a:cs typeface="メイリオ"/>
              </a:rPr>
              <a:t>歳</a:t>
            </a:r>
          </a:p>
        </p:txBody>
      </p:sp>
      <p:sp>
        <p:nvSpPr>
          <p:cNvPr id="3" name="角丸四角形 2"/>
          <p:cNvSpPr/>
          <p:nvPr/>
        </p:nvSpPr>
        <p:spPr>
          <a:xfrm>
            <a:off x="760237" y="2539782"/>
            <a:ext cx="9121069" cy="538207"/>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667" dirty="0">
                <a:solidFill>
                  <a:schemeClr val="tx1"/>
                </a:solidFill>
                <a:latin typeface="メイリオ" panose="020B0604030504040204" pitchFamily="50" charset="-128"/>
                <a:ea typeface="メイリオ" panose="020B0604030504040204" pitchFamily="50" charset="-128"/>
              </a:rPr>
              <a:t>前期高齢者財政調整制度（約</a:t>
            </a:r>
            <a:r>
              <a:rPr kumimoji="1" lang="en-US" altLang="ja-JP" sz="2667" dirty="0">
                <a:solidFill>
                  <a:schemeClr val="tx1"/>
                </a:solidFill>
                <a:latin typeface="メイリオ" panose="020B0604030504040204" pitchFamily="50" charset="-128"/>
                <a:ea typeface="メイリオ" panose="020B0604030504040204" pitchFamily="50" charset="-128"/>
              </a:rPr>
              <a:t>1700</a:t>
            </a:r>
            <a:r>
              <a:rPr kumimoji="1" lang="ja-JP" altLang="en-US" sz="2667" dirty="0">
                <a:solidFill>
                  <a:schemeClr val="tx1"/>
                </a:solidFill>
                <a:latin typeface="メイリオ" panose="020B0604030504040204" pitchFamily="50" charset="-128"/>
                <a:ea typeface="メイリオ" panose="020B0604030504040204" pitchFamily="50" charset="-128"/>
              </a:rPr>
              <a:t>万人）　約</a:t>
            </a:r>
            <a:r>
              <a:rPr kumimoji="1" lang="en-US" altLang="ja-JP" sz="2667" dirty="0">
                <a:solidFill>
                  <a:schemeClr val="tx1"/>
                </a:solidFill>
                <a:latin typeface="メイリオ" panose="020B0604030504040204" pitchFamily="50" charset="-128"/>
                <a:ea typeface="メイリオ" panose="020B0604030504040204" pitchFamily="50" charset="-128"/>
              </a:rPr>
              <a:t>7</a:t>
            </a:r>
            <a:r>
              <a:rPr kumimoji="1" lang="ja-JP" altLang="en-US" sz="2667" dirty="0">
                <a:solidFill>
                  <a:schemeClr val="tx1"/>
                </a:solidFill>
                <a:latin typeface="メイリオ" panose="020B0604030504040204" pitchFamily="50" charset="-128"/>
                <a:ea typeface="メイリオ" panose="020B0604030504040204" pitchFamily="50" charset="-128"/>
              </a:rPr>
              <a:t>兆円</a:t>
            </a:r>
          </a:p>
        </p:txBody>
      </p:sp>
      <p:sp>
        <p:nvSpPr>
          <p:cNvPr id="2" name="スライド番号プレースホルダー 1"/>
          <p:cNvSpPr>
            <a:spLocks noGrp="1"/>
          </p:cNvSpPr>
          <p:nvPr>
            <p:ph type="sldNum" sz="quarter" idx="12"/>
          </p:nvPr>
        </p:nvSpPr>
        <p:spPr/>
        <p:txBody>
          <a:bodyPr/>
          <a:lstStyle/>
          <a:p>
            <a:fld id="{1AB5ADD3-B68E-4D90-9FF3-212F3C913D6C}" type="slidenum">
              <a:rPr kumimoji="1" lang="ja-JP" altLang="en-US" smtClean="0"/>
              <a:t>25</a:t>
            </a:fld>
            <a:endParaRPr kumimoji="1" lang="ja-JP" altLang="en-US"/>
          </a:p>
        </p:txBody>
      </p:sp>
      <p:sp>
        <p:nvSpPr>
          <p:cNvPr id="4" name="テキスト ボックス 3">
            <a:extLst>
              <a:ext uri="{FF2B5EF4-FFF2-40B4-BE49-F238E27FC236}">
                <a16:creationId xmlns:a16="http://schemas.microsoft.com/office/drawing/2014/main" id="{0522EBB6-5B1C-44D8-8D1D-0464A726E26B}"/>
              </a:ext>
            </a:extLst>
          </p:cNvPr>
          <p:cNvSpPr txBox="1"/>
          <p:nvPr/>
        </p:nvSpPr>
        <p:spPr>
          <a:xfrm>
            <a:off x="139348" y="6857484"/>
            <a:ext cx="9355307" cy="571182"/>
          </a:xfrm>
          <a:prstGeom prst="rect">
            <a:avLst/>
          </a:prstGeom>
          <a:noFill/>
        </p:spPr>
        <p:txBody>
          <a:bodyPr wrap="square" rtlCol="0">
            <a:spAutoFit/>
          </a:bodyPr>
          <a:lstStyle/>
          <a:p>
            <a:r>
              <a:rPr kumimoji="1" lang="ja-JP" altLang="en-US" sz="1556" dirty="0"/>
              <a:t>引用：厚生労働省「我が国の医療保険制度について」</a:t>
            </a:r>
            <a:endParaRPr kumimoji="1" lang="en-US" altLang="ja-JP" sz="1556" dirty="0"/>
          </a:p>
          <a:p>
            <a:r>
              <a:rPr kumimoji="1" lang="en-US" altLang="ja-JP" sz="1556" dirty="0"/>
              <a:t>https://www.mhlw.go.jp/stf/seisakunitsuite/bunya/kenkou_iryou/iryouhoken/iryouhoken01/index.html</a:t>
            </a:r>
            <a:endParaRPr kumimoji="1" lang="ja-JP" altLang="en-US" sz="1556" dirty="0"/>
          </a:p>
        </p:txBody>
      </p:sp>
      <p:sp>
        <p:nvSpPr>
          <p:cNvPr id="25" name="日付プレースホルダー 24"/>
          <p:cNvSpPr>
            <a:spLocks noGrp="1"/>
          </p:cNvSpPr>
          <p:nvPr>
            <p:ph type="dt" sz="half" idx="10"/>
          </p:nvPr>
        </p:nvSpPr>
        <p:spPr/>
        <p:txBody>
          <a:bodyPr/>
          <a:lstStyle/>
          <a:p>
            <a:pPr>
              <a:defRPr/>
            </a:pPr>
            <a:r>
              <a:rPr lang="en-US" altLang="ja-JP" smtClean="0"/>
              <a:t>2020/6/3</a:t>
            </a:r>
            <a:endParaRPr lang="en-US" altLang="ja-JP"/>
          </a:p>
        </p:txBody>
      </p:sp>
      <p:sp>
        <p:nvSpPr>
          <p:cNvPr id="26" name="フッター プレースホルダー 25"/>
          <p:cNvSpPr>
            <a:spLocks noGrp="1"/>
          </p:cNvSpPr>
          <p:nvPr>
            <p:ph type="ftr" sz="quarter" idx="11"/>
          </p:nvPr>
        </p:nvSpPr>
        <p:spPr/>
        <p:txBody>
          <a:bodyPr/>
          <a:lstStyle/>
          <a:p>
            <a:pPr>
              <a:defRPr/>
            </a:pPr>
            <a:r>
              <a:rPr lang="ja-JP" altLang="en-US" smtClean="0"/>
              <a:t>医療経済学</a:t>
            </a:r>
            <a:r>
              <a:rPr lang="en-US" altLang="ja-JP" smtClean="0"/>
              <a:t>A 2</a:t>
            </a:r>
            <a:endParaRPr lang="en-US" altLang="ja-JP"/>
          </a:p>
        </p:txBody>
      </p:sp>
    </p:spTree>
    <p:extLst>
      <p:ext uri="{BB962C8B-B14F-4D97-AF65-F5344CB8AC3E}">
        <p14:creationId xmlns:p14="http://schemas.microsoft.com/office/powerpoint/2010/main" val="20424000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2020/6/3</a:t>
            </a:r>
            <a:endParaRPr lang="en-US" altLang="ja-JP" sz="1400">
              <a:latin typeface="Times New Roman" panose="02020603050405020304" pitchFamily="18" charset="0"/>
            </a:endParaRPr>
          </a:p>
        </p:txBody>
      </p:sp>
      <p:sp>
        <p:nvSpPr>
          <p:cNvPr id="27651"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2</a:t>
            </a:r>
            <a:endParaRPr lang="en-US" altLang="ja-JP" sz="1400">
              <a:latin typeface="Times New Roman" panose="02020603050405020304" pitchFamily="18" charset="0"/>
            </a:endParaRPr>
          </a:p>
        </p:txBody>
      </p:sp>
      <p:sp>
        <p:nvSpPr>
          <p:cNvPr id="27652" name="Rectangle 2"/>
          <p:cNvSpPr>
            <a:spLocks noGrp="1" noChangeArrowheads="1"/>
          </p:cNvSpPr>
          <p:nvPr>
            <p:ph type="title"/>
          </p:nvPr>
        </p:nvSpPr>
        <p:spPr>
          <a:xfrm>
            <a:off x="762000" y="-269875"/>
            <a:ext cx="7634288" cy="1778000"/>
          </a:xfrm>
        </p:spPr>
        <p:txBody>
          <a:bodyPr/>
          <a:lstStyle/>
          <a:p>
            <a:r>
              <a:rPr lang="ja-JP" altLang="en-US" smtClean="0"/>
              <a:t>まとめ</a:t>
            </a:r>
          </a:p>
        </p:txBody>
      </p:sp>
      <p:sp>
        <p:nvSpPr>
          <p:cNvPr id="5125" name="Rectangle 3"/>
          <p:cNvSpPr>
            <a:spLocks noGrp="1" noChangeArrowheads="1"/>
          </p:cNvSpPr>
          <p:nvPr>
            <p:ph type="body" idx="1"/>
          </p:nvPr>
        </p:nvSpPr>
        <p:spPr>
          <a:xfrm>
            <a:off x="184150" y="1001713"/>
            <a:ext cx="9720263" cy="5832475"/>
          </a:xfrm>
        </p:spPr>
        <p:txBody>
          <a:bodyPr/>
          <a:lstStyle/>
          <a:p>
            <a:pPr>
              <a:defRPr/>
            </a:pPr>
            <a:r>
              <a:rPr lang="ja-JP" altLang="en-US" smtClean="0">
                <a:solidFill>
                  <a:srgbClr val="000000"/>
                </a:solidFill>
              </a:rPr>
              <a:t>診察，医療用医薬品</a:t>
            </a:r>
            <a:endParaRPr lang="en-US" altLang="ja-JP" smtClean="0">
              <a:solidFill>
                <a:srgbClr val="000000"/>
              </a:solidFill>
            </a:endParaRPr>
          </a:p>
          <a:p>
            <a:pPr>
              <a:defRPr/>
            </a:pPr>
            <a:r>
              <a:rPr lang="ja-JP" altLang="en-US" smtClean="0">
                <a:solidFill>
                  <a:srgbClr val="000000"/>
                </a:solidFill>
              </a:rPr>
              <a:t>私的財，公共財</a:t>
            </a:r>
            <a:endParaRPr lang="en-US" altLang="ja-JP" smtClean="0">
              <a:solidFill>
                <a:srgbClr val="000000"/>
              </a:solidFill>
            </a:endParaRPr>
          </a:p>
          <a:p>
            <a:pPr>
              <a:defRPr/>
            </a:pPr>
            <a:r>
              <a:rPr lang="ja-JP" altLang="en-US" smtClean="0">
                <a:solidFill>
                  <a:srgbClr val="000000"/>
                </a:solidFill>
              </a:rPr>
              <a:t>排除性，競合性</a:t>
            </a:r>
            <a:endParaRPr lang="en-US" altLang="ja-JP" smtClean="0">
              <a:solidFill>
                <a:srgbClr val="000000"/>
              </a:solidFill>
            </a:endParaRPr>
          </a:p>
          <a:p>
            <a:pPr>
              <a:defRPr/>
            </a:pPr>
            <a:r>
              <a:rPr lang="ja-JP" altLang="en-US" smtClean="0">
                <a:solidFill>
                  <a:srgbClr val="000000"/>
                </a:solidFill>
              </a:rPr>
              <a:t>外部性，健康，医療サービス</a:t>
            </a:r>
            <a:endParaRPr lang="en-US" altLang="ja-JP" smtClean="0">
              <a:solidFill>
                <a:srgbClr val="000000"/>
              </a:solidFill>
            </a:endParaRPr>
          </a:p>
          <a:p>
            <a:pPr>
              <a:defRPr/>
            </a:pPr>
            <a:r>
              <a:rPr lang="ja-JP" altLang="en-US" smtClean="0">
                <a:solidFill>
                  <a:srgbClr val="000000"/>
                </a:solidFill>
              </a:rPr>
              <a:t>細菌・ウイルス，予防接種，ワクチン</a:t>
            </a:r>
            <a:endParaRPr lang="en-US" altLang="ja-JP">
              <a:solidFill>
                <a:srgbClr val="000000"/>
              </a:solidFill>
            </a:endParaRPr>
          </a:p>
          <a:p>
            <a:pPr>
              <a:defRPr/>
            </a:pPr>
            <a:r>
              <a:rPr lang="ja-JP" altLang="en-US" smtClean="0">
                <a:solidFill>
                  <a:srgbClr val="000000"/>
                </a:solidFill>
              </a:rPr>
              <a:t>価値財，パターナリズム，国民皆保険，健康診断</a:t>
            </a:r>
            <a:endParaRPr lang="en-US" altLang="ja-JP">
              <a:solidFill>
                <a:srgbClr val="000000"/>
              </a:solidFill>
            </a:endParaRPr>
          </a:p>
          <a:p>
            <a:pPr>
              <a:defRPr/>
            </a:pPr>
            <a:r>
              <a:rPr lang="ja-JP" altLang="en-US" smtClean="0">
                <a:solidFill>
                  <a:srgbClr val="000000"/>
                </a:solidFill>
              </a:rPr>
              <a:t>医療の特殊性</a:t>
            </a:r>
            <a:endParaRPr lang="en-US" altLang="ja-JP" smtClean="0">
              <a:solidFill>
                <a:srgbClr val="000000"/>
              </a:solidFill>
            </a:endParaRPr>
          </a:p>
          <a:p>
            <a:pPr>
              <a:defRPr/>
            </a:pPr>
            <a:r>
              <a:rPr lang="ja-JP" altLang="en-US" smtClean="0">
                <a:solidFill>
                  <a:srgbClr val="000000"/>
                </a:solidFill>
              </a:rPr>
              <a:t>社会保障</a:t>
            </a:r>
            <a:endParaRPr lang="en-US" altLang="ja-JP" smtClean="0">
              <a:solidFill>
                <a:srgbClr val="000000"/>
              </a:solidFill>
            </a:endParaRPr>
          </a:p>
          <a:p>
            <a:pPr>
              <a:defRPr/>
            </a:pPr>
            <a:r>
              <a:rPr lang="ja-JP" altLang="en-US">
                <a:solidFill>
                  <a:srgbClr val="000000"/>
                </a:solidFill>
              </a:rPr>
              <a:t>保険</a:t>
            </a:r>
            <a:endParaRPr lang="en-US" altLang="ja-JP" smtClean="0">
              <a:solidFill>
                <a:srgbClr val="000000"/>
              </a:solidFill>
            </a:endParaRPr>
          </a:p>
          <a:p>
            <a:pPr>
              <a:defRPr/>
            </a:pPr>
            <a:r>
              <a:rPr lang="ja-JP" altLang="en-US" smtClean="0">
                <a:solidFill>
                  <a:srgbClr val="000000"/>
                </a:solidFill>
              </a:rPr>
              <a:t>各種の保険制度</a:t>
            </a:r>
            <a:endParaRPr lang="ja-JP" altLang="en-US" smtClean="0"/>
          </a:p>
        </p:txBody>
      </p:sp>
      <p:sp>
        <p:nvSpPr>
          <p:cNvPr id="27654" name="スライド番号プレースホルダ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A7AB2BF7-9A9E-462B-90D4-C9409B915C02}" type="slidenum">
              <a:rPr lang="ja-JP" altLang="en-US" sz="1400" smtClean="0">
                <a:latin typeface="Times New Roman" panose="02020603050405020304" pitchFamily="18" charset="0"/>
              </a:rPr>
              <a:pPr>
                <a:spcBef>
                  <a:spcPct val="0"/>
                </a:spcBef>
                <a:buFontTx/>
                <a:buNone/>
              </a:pPr>
              <a:t>26</a:t>
            </a:fld>
            <a:endParaRPr lang="en-US" altLang="ja-JP" sz="1400" smtClean="0">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2020/6/3</a:t>
            </a:r>
            <a:endParaRPr lang="en-US" altLang="ja-JP" sz="1400">
              <a:latin typeface="Times New Roman" panose="02020603050405020304" pitchFamily="18" charset="0"/>
            </a:endParaRP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2</a:t>
            </a:r>
            <a:endParaRPr lang="en-US" altLang="ja-JP" sz="140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医療</a:t>
            </a:r>
            <a:r>
              <a:rPr lang="ja-JP" altLang="en-US"/>
              <a:t>サービス</a:t>
            </a:r>
            <a:r>
              <a:rPr lang="ja-JP" altLang="en-US" smtClean="0"/>
              <a:t>の特徴</a:t>
            </a:r>
          </a:p>
        </p:txBody>
      </p:sp>
      <p:sp>
        <p:nvSpPr>
          <p:cNvPr id="180227" name="Rectangle 3"/>
          <p:cNvSpPr>
            <a:spLocks noGrp="1" noChangeArrowheads="1"/>
          </p:cNvSpPr>
          <p:nvPr>
            <p:ph type="body" idx="1"/>
          </p:nvPr>
        </p:nvSpPr>
        <p:spPr>
          <a:xfrm>
            <a:off x="400050" y="1001713"/>
            <a:ext cx="9537700" cy="5940425"/>
          </a:xfrm>
        </p:spPr>
        <p:txBody>
          <a:bodyPr/>
          <a:lstStyle/>
          <a:p>
            <a:pPr>
              <a:lnSpc>
                <a:spcPct val="130000"/>
              </a:lnSpc>
              <a:defRPr/>
            </a:pPr>
            <a:r>
              <a:rPr lang="ja-JP" altLang="en-US" smtClean="0"/>
              <a:t>風邪をひくと病院に行って</a:t>
            </a:r>
            <a:r>
              <a:rPr lang="ja-JP" altLang="en-US" u="sng" smtClean="0">
                <a:solidFill>
                  <a:srgbClr val="FF0000"/>
                </a:solidFill>
              </a:rPr>
              <a:t>診察</a:t>
            </a:r>
            <a:r>
              <a:rPr lang="ja-JP" altLang="en-US" smtClean="0"/>
              <a:t>を受ける．処方箋を持って薬局に行き</a:t>
            </a:r>
            <a:r>
              <a:rPr lang="ja-JP" altLang="en-US" u="sng" smtClean="0">
                <a:solidFill>
                  <a:srgbClr val="FF0000"/>
                </a:solidFill>
              </a:rPr>
              <a:t>薬</a:t>
            </a:r>
            <a:r>
              <a:rPr lang="ja-JP" altLang="en-US" smtClean="0"/>
              <a:t>（医療用医薬品）を買う</a:t>
            </a:r>
            <a:endParaRPr lang="en-US" altLang="ja-JP" u="sng" smtClean="0">
              <a:solidFill>
                <a:srgbClr val="FF0000"/>
              </a:solidFill>
            </a:endParaRPr>
          </a:p>
          <a:p>
            <a:pPr>
              <a:lnSpc>
                <a:spcPct val="130000"/>
              </a:lnSpc>
              <a:defRPr/>
            </a:pPr>
            <a:r>
              <a:rPr lang="ja-JP" altLang="en-US" smtClean="0"/>
              <a:t>医療サービスは</a:t>
            </a:r>
            <a:r>
              <a:rPr lang="ja-JP" altLang="en-US" u="sng" smtClean="0">
                <a:solidFill>
                  <a:srgbClr val="FF0000"/>
                </a:solidFill>
              </a:rPr>
              <a:t>私的財</a:t>
            </a:r>
            <a:r>
              <a:rPr lang="ja-JP" altLang="en-US" smtClean="0"/>
              <a:t>です</a:t>
            </a:r>
            <a:endParaRPr lang="en-US" altLang="ja-JP" smtClean="0"/>
          </a:p>
          <a:p>
            <a:pPr>
              <a:lnSpc>
                <a:spcPct val="130000"/>
              </a:lnSpc>
              <a:defRPr/>
            </a:pPr>
            <a:r>
              <a:rPr lang="ja-JP" altLang="en-US"/>
              <a:t>公的な性格をもっているのはなぜだろうか</a:t>
            </a:r>
            <a:r>
              <a:rPr lang="ja-JP" altLang="en-US" smtClean="0"/>
              <a:t>？</a:t>
            </a:r>
            <a:endParaRPr lang="en-US" altLang="ja-JP" smtClean="0"/>
          </a:p>
          <a:p>
            <a:pPr>
              <a:lnSpc>
                <a:spcPct val="130000"/>
              </a:lnSpc>
              <a:defRPr/>
            </a:pPr>
            <a:r>
              <a:rPr lang="ja-JP" altLang="en-US" smtClean="0"/>
              <a:t>私的</a:t>
            </a:r>
            <a:r>
              <a:rPr lang="ja-JP" altLang="en-US"/>
              <a:t>財は</a:t>
            </a:r>
            <a:r>
              <a:rPr lang="ja-JP" altLang="en-US" u="sng">
                <a:solidFill>
                  <a:srgbClr val="FF0000"/>
                </a:solidFill>
              </a:rPr>
              <a:t>排除</a:t>
            </a:r>
            <a:r>
              <a:rPr lang="ja-JP" altLang="en-US"/>
              <a:t>でき</a:t>
            </a:r>
            <a:r>
              <a:rPr lang="ja-JP" altLang="en-US" u="sng">
                <a:solidFill>
                  <a:srgbClr val="FF0000"/>
                </a:solidFill>
              </a:rPr>
              <a:t>競合</a:t>
            </a:r>
            <a:r>
              <a:rPr lang="ja-JP" altLang="en-US"/>
              <a:t>する財</a:t>
            </a:r>
          </a:p>
          <a:p>
            <a:pPr>
              <a:lnSpc>
                <a:spcPct val="130000"/>
              </a:lnSpc>
              <a:defRPr/>
            </a:pPr>
            <a:r>
              <a:rPr lang="ja-JP" altLang="en-US" u="sng" smtClean="0">
                <a:solidFill>
                  <a:srgbClr val="FF0000"/>
                </a:solidFill>
              </a:rPr>
              <a:t>公共財</a:t>
            </a:r>
            <a:r>
              <a:rPr lang="ja-JP" altLang="en-US" smtClean="0"/>
              <a:t>とは排除性と競合性をもたない財</a:t>
            </a:r>
            <a:endParaRPr lang="en-US" altLang="ja-JP"/>
          </a:p>
          <a:p>
            <a:pPr>
              <a:lnSpc>
                <a:spcPct val="130000"/>
              </a:lnSpc>
              <a:defRPr/>
            </a:pPr>
            <a:r>
              <a:rPr lang="ja-JP" altLang="en-US" smtClean="0"/>
              <a:t>国防，警察，消防が公共財の例</a:t>
            </a:r>
            <a:endParaRPr lang="en-US" altLang="ja-JP"/>
          </a:p>
          <a:p>
            <a:pPr>
              <a:lnSpc>
                <a:spcPct val="130000"/>
              </a:lnSpc>
              <a:defRPr/>
            </a:pPr>
            <a:r>
              <a:rPr lang="ja-JP" altLang="en-US" smtClean="0"/>
              <a:t>市場によって公共財を供給することは</a:t>
            </a:r>
            <a:r>
              <a:rPr lang="ja-JP" altLang="en-US" u="sng" smtClean="0">
                <a:solidFill>
                  <a:srgbClr val="FF0000"/>
                </a:solidFill>
              </a:rPr>
              <a:t>難しい</a:t>
            </a:r>
            <a:endParaRPr lang="en-US" altLang="ja-JP" u="sng" smtClean="0">
              <a:solidFill>
                <a:srgbClr val="FF0000"/>
              </a:solidFill>
            </a:endParaRP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C6E77F76-2A6B-42AC-A2B6-CC3198FC756A}" type="slidenum">
              <a:rPr lang="ja-JP" altLang="en-US" sz="1400" smtClean="0">
                <a:latin typeface="Times New Roman" panose="02020603050405020304" pitchFamily="18" charset="0"/>
              </a:rPr>
              <a:pPr>
                <a:spcBef>
                  <a:spcPct val="0"/>
                </a:spcBef>
                <a:buFontTx/>
                <a:buNone/>
              </a:pPr>
              <a:t>3</a:t>
            </a:fld>
            <a:endParaRPr lang="en-US" altLang="ja-JP" sz="1400" smtClean="0">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2020/6/3</a:t>
            </a:r>
            <a:endParaRPr lang="en-US" altLang="ja-JP" sz="1400">
              <a:latin typeface="Times New Roman" panose="02020603050405020304" pitchFamily="18" charset="0"/>
            </a:endParaRP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2</a:t>
            </a:r>
            <a:endParaRPr lang="en-US" altLang="ja-JP" sz="140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私的財と公共財</a:t>
            </a:r>
          </a:p>
        </p:txBody>
      </p:sp>
      <p:sp>
        <p:nvSpPr>
          <p:cNvPr id="180227" name="Rectangle 3"/>
          <p:cNvSpPr>
            <a:spLocks noGrp="1" noChangeArrowheads="1"/>
          </p:cNvSpPr>
          <p:nvPr>
            <p:ph type="body" idx="1"/>
          </p:nvPr>
        </p:nvSpPr>
        <p:spPr>
          <a:xfrm>
            <a:off x="399480" y="857672"/>
            <a:ext cx="9537700" cy="5940425"/>
          </a:xfrm>
        </p:spPr>
        <p:txBody>
          <a:bodyPr/>
          <a:lstStyle/>
          <a:p>
            <a:pPr>
              <a:lnSpc>
                <a:spcPct val="130000"/>
              </a:lnSpc>
              <a:defRPr/>
            </a:pPr>
            <a:endParaRPr lang="en-US" altLang="ja-JP" smtClean="0"/>
          </a:p>
          <a:p>
            <a:pPr>
              <a:lnSpc>
                <a:spcPct val="130000"/>
              </a:lnSpc>
              <a:defRPr/>
            </a:pPr>
            <a:endParaRPr lang="en-US" altLang="ja-JP"/>
          </a:p>
          <a:p>
            <a:pPr>
              <a:lnSpc>
                <a:spcPct val="130000"/>
              </a:lnSpc>
              <a:defRPr/>
            </a:pPr>
            <a:endParaRPr lang="en-US" altLang="ja-JP" smtClean="0"/>
          </a:p>
          <a:p>
            <a:pPr>
              <a:lnSpc>
                <a:spcPct val="130000"/>
              </a:lnSpc>
              <a:defRPr/>
            </a:pPr>
            <a:r>
              <a:rPr lang="ja-JP" altLang="en-US" smtClean="0"/>
              <a:t>医療サービスには公共財と似た</a:t>
            </a:r>
            <a:r>
              <a:rPr lang="ja-JP" altLang="en-US" u="sng" smtClean="0">
                <a:solidFill>
                  <a:srgbClr val="FF0000"/>
                </a:solidFill>
              </a:rPr>
              <a:t>外部性</a:t>
            </a:r>
            <a:r>
              <a:rPr lang="ja-JP" altLang="en-US" smtClean="0"/>
              <a:t>がある</a:t>
            </a:r>
            <a:endParaRPr lang="en-US" altLang="ja-JP" smtClean="0"/>
          </a:p>
          <a:p>
            <a:pPr>
              <a:lnSpc>
                <a:spcPct val="130000"/>
              </a:lnSpc>
              <a:defRPr/>
            </a:pPr>
            <a:r>
              <a:rPr lang="ja-JP" altLang="en-US" u="sng" smtClean="0">
                <a:solidFill>
                  <a:srgbClr val="FF0000"/>
                </a:solidFill>
              </a:rPr>
              <a:t>健康</a:t>
            </a:r>
            <a:r>
              <a:rPr lang="ja-JP" altLang="en-US"/>
              <a:t>とは、病気でないとか、弱っていないということではなく、肉体的にも、精神的にも、そして社会的にも、すべてが満たされた状態にあることを</a:t>
            </a:r>
            <a:r>
              <a:rPr lang="ja-JP" altLang="en-US" smtClean="0"/>
              <a:t>いいます</a:t>
            </a:r>
            <a:endParaRPr lang="en-US" altLang="ja-JP" smtClean="0"/>
          </a:p>
          <a:p>
            <a:pPr>
              <a:lnSpc>
                <a:spcPct val="130000"/>
              </a:lnSpc>
              <a:defRPr/>
            </a:pPr>
            <a:r>
              <a:rPr lang="ja-JP" altLang="en-US"/>
              <a:t>健康状態になるために</a:t>
            </a:r>
            <a:r>
              <a:rPr lang="ja-JP" altLang="en-US" u="sng">
                <a:solidFill>
                  <a:srgbClr val="FF0000"/>
                </a:solidFill>
              </a:rPr>
              <a:t>医療サービス</a:t>
            </a:r>
            <a:r>
              <a:rPr lang="ja-JP" altLang="en-US"/>
              <a:t>を需要する</a:t>
            </a:r>
            <a:endParaRPr lang="en-US" altLang="ja-JP"/>
          </a:p>
          <a:p>
            <a:pPr>
              <a:lnSpc>
                <a:spcPct val="130000"/>
              </a:lnSpc>
              <a:defRPr/>
            </a:pPr>
            <a:endParaRPr lang="en-US" altLang="ja-JP" smtClean="0"/>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C6E77F76-2A6B-42AC-A2B6-CC3198FC756A}" type="slidenum">
              <a:rPr lang="ja-JP" altLang="en-US" sz="1400" smtClean="0">
                <a:latin typeface="Times New Roman" panose="02020603050405020304" pitchFamily="18" charset="0"/>
              </a:rPr>
              <a:pPr>
                <a:spcBef>
                  <a:spcPct val="0"/>
                </a:spcBef>
                <a:buFontTx/>
                <a:buNone/>
              </a:pPr>
              <a:t>4</a:t>
            </a:fld>
            <a:endParaRPr lang="en-US" altLang="ja-JP" sz="1400" smtClean="0">
              <a:latin typeface="Times New Roman" panose="02020603050405020304" pitchFamily="18" charset="0"/>
            </a:endParaRPr>
          </a:p>
        </p:txBody>
      </p:sp>
      <p:graphicFrame>
        <p:nvGraphicFramePr>
          <p:cNvPr id="2" name="表 1"/>
          <p:cNvGraphicFramePr>
            <a:graphicFrameLocks noGrp="1"/>
          </p:cNvGraphicFramePr>
          <p:nvPr>
            <p:extLst>
              <p:ext uri="{D42A27DB-BD31-4B8C-83A1-F6EECF244321}">
                <p14:modId xmlns:p14="http://schemas.microsoft.com/office/powerpoint/2010/main" val="1546469583"/>
              </p:ext>
            </p:extLst>
          </p:nvPr>
        </p:nvGraphicFramePr>
        <p:xfrm>
          <a:off x="1368544" y="857672"/>
          <a:ext cx="6995859" cy="2285440"/>
        </p:xfrm>
        <a:graphic>
          <a:graphicData uri="http://schemas.openxmlformats.org/drawingml/2006/table">
            <a:tbl>
              <a:tblPr firstRow="1" bandRow="1">
                <a:tableStyleId>{5940675A-B579-460E-94D1-54222C63F5DA}</a:tableStyleId>
              </a:tblPr>
              <a:tblGrid>
                <a:gridCol w="575734">
                  <a:extLst>
                    <a:ext uri="{9D8B030D-6E8A-4147-A177-3AD203B41FA5}">
                      <a16:colId xmlns:a16="http://schemas.microsoft.com/office/drawing/2014/main" val="137146653"/>
                    </a:ext>
                  </a:extLst>
                </a:gridCol>
                <a:gridCol w="1151464">
                  <a:extLst>
                    <a:ext uri="{9D8B030D-6E8A-4147-A177-3AD203B41FA5}">
                      <a16:colId xmlns:a16="http://schemas.microsoft.com/office/drawing/2014/main" val="1785919644"/>
                    </a:ext>
                  </a:extLst>
                </a:gridCol>
                <a:gridCol w="2806694">
                  <a:extLst>
                    <a:ext uri="{9D8B030D-6E8A-4147-A177-3AD203B41FA5}">
                      <a16:colId xmlns:a16="http://schemas.microsoft.com/office/drawing/2014/main" val="3118866090"/>
                    </a:ext>
                  </a:extLst>
                </a:gridCol>
                <a:gridCol w="2461967">
                  <a:extLst>
                    <a:ext uri="{9D8B030D-6E8A-4147-A177-3AD203B41FA5}">
                      <a16:colId xmlns:a16="http://schemas.microsoft.com/office/drawing/2014/main" val="2748496318"/>
                    </a:ext>
                  </a:extLst>
                </a:gridCol>
              </a:tblGrid>
              <a:tr h="602199">
                <a:tc rowSpan="2" gridSpan="2">
                  <a:txBody>
                    <a:bodyPr/>
                    <a:lstStyle/>
                    <a:p>
                      <a:endParaRPr kumimoji="1" lang="ja-JP" altLang="en-US">
                        <a:solidFill>
                          <a:schemeClr val="bg1"/>
                        </a:solidFill>
                      </a:endParaRPr>
                    </a:p>
                  </a:txBody>
                  <a:tcPr>
                    <a:lnL w="12700" cmpd="sng">
                      <a:noFill/>
                    </a:lnL>
                    <a:lnT w="12700" cmpd="sng">
                      <a:noFill/>
                    </a:lnT>
                  </a:tcPr>
                </a:tc>
                <a:tc rowSpan="2" hMerge="1">
                  <a:txBody>
                    <a:bodyPr/>
                    <a:lstStyle/>
                    <a:p>
                      <a:endParaRPr kumimoji="1" lang="ja-JP" altLang="en-US">
                        <a:solidFill>
                          <a:schemeClr val="bg1"/>
                        </a:solidFill>
                      </a:endParaRPr>
                    </a:p>
                  </a:txBody>
                  <a:tcPr/>
                </a:tc>
                <a:tc gridSpan="2">
                  <a:txBody>
                    <a:bodyPr/>
                    <a:lstStyle/>
                    <a:p>
                      <a:pPr algn="ctr"/>
                      <a:r>
                        <a:rPr kumimoji="1" lang="ja-JP" altLang="en-US" sz="2800" smtClean="0"/>
                        <a:t>競合性</a:t>
                      </a:r>
                      <a:endParaRPr kumimoji="1" lang="ja-JP" altLang="en-US" sz="2800">
                        <a:solidFill>
                          <a:schemeClr val="bg1"/>
                        </a:solidFill>
                      </a:endParaRPr>
                    </a:p>
                  </a:txBody>
                  <a:tcPr/>
                </a:tc>
                <a:tc hMerge="1">
                  <a:txBody>
                    <a:bodyPr/>
                    <a:lstStyle/>
                    <a:p>
                      <a:endParaRPr kumimoji="1" lang="ja-JP" altLang="en-US"/>
                    </a:p>
                  </a:txBody>
                  <a:tcPr/>
                </a:tc>
                <a:extLst>
                  <a:ext uri="{0D108BD9-81ED-4DB2-BD59-A6C34878D82A}">
                    <a16:rowId xmlns:a16="http://schemas.microsoft.com/office/drawing/2014/main" val="71344253"/>
                  </a:ext>
                </a:extLst>
              </a:tr>
              <a:tr h="405888">
                <a:tc gridSpan="2" vMerge="1">
                  <a:txBody>
                    <a:bodyPr/>
                    <a:lstStyle/>
                    <a:p>
                      <a:endParaRPr kumimoji="1" lang="ja-JP" altLang="en-US"/>
                    </a:p>
                  </a:txBody>
                  <a:tcPr/>
                </a:tc>
                <a:tc hMerge="1" vMerge="1">
                  <a:txBody>
                    <a:bodyPr/>
                    <a:lstStyle/>
                    <a:p>
                      <a:endParaRPr kumimoji="1" lang="ja-JP" altLang="en-US"/>
                    </a:p>
                  </a:txBody>
                  <a:tcPr/>
                </a:tc>
                <a:tc>
                  <a:txBody>
                    <a:bodyPr/>
                    <a:lstStyle/>
                    <a:p>
                      <a:pPr algn="ctr"/>
                      <a:r>
                        <a:rPr kumimoji="1" lang="ja-JP" altLang="en-US" smtClean="0"/>
                        <a:t>あり</a:t>
                      </a:r>
                      <a:endParaRPr kumimoji="1" lang="ja-JP" altLang="en-US"/>
                    </a:p>
                  </a:txBody>
                  <a:tcPr/>
                </a:tc>
                <a:tc>
                  <a:txBody>
                    <a:bodyPr/>
                    <a:lstStyle/>
                    <a:p>
                      <a:pPr algn="ctr"/>
                      <a:r>
                        <a:rPr kumimoji="1" lang="ja-JP" altLang="en-US" smtClean="0"/>
                        <a:t>なし</a:t>
                      </a:r>
                      <a:endParaRPr kumimoji="1" lang="ja-JP" altLang="en-US"/>
                    </a:p>
                  </a:txBody>
                  <a:tcPr/>
                </a:tc>
                <a:extLst>
                  <a:ext uri="{0D108BD9-81ED-4DB2-BD59-A6C34878D82A}">
                    <a16:rowId xmlns:a16="http://schemas.microsoft.com/office/drawing/2014/main" val="4259816193"/>
                  </a:ext>
                </a:extLst>
              </a:tr>
              <a:tr h="545833">
                <a:tc rowSpan="2">
                  <a:txBody>
                    <a:bodyPr/>
                    <a:lstStyle/>
                    <a:p>
                      <a:r>
                        <a:rPr kumimoji="1" lang="ja-JP" altLang="en-US" sz="2400" smtClean="0"/>
                        <a:t>排除性</a:t>
                      </a:r>
                      <a:endParaRPr kumimoji="1" lang="ja-JP" altLang="en-US" sz="2400"/>
                    </a:p>
                  </a:txBody>
                  <a:tcPr vert="eaVert"/>
                </a:tc>
                <a:tc>
                  <a:txBody>
                    <a:bodyPr/>
                    <a:lstStyle/>
                    <a:p>
                      <a:r>
                        <a:rPr kumimoji="1" lang="ja-JP" altLang="en-US" smtClean="0"/>
                        <a:t>あり</a:t>
                      </a:r>
                      <a:endParaRPr kumimoji="1" lang="ja-JP" altLang="en-US"/>
                    </a:p>
                  </a:txBody>
                  <a:tcPr/>
                </a:tc>
                <a:tc>
                  <a:txBody>
                    <a:bodyPr/>
                    <a:lstStyle/>
                    <a:p>
                      <a:pPr algn="ctr"/>
                      <a:r>
                        <a:rPr kumimoji="1" lang="ja-JP" altLang="en-US" sz="2400" smtClean="0"/>
                        <a:t>私的財</a:t>
                      </a:r>
                      <a:endParaRPr kumimoji="1" lang="ja-JP" altLang="en-US" sz="2400"/>
                    </a:p>
                  </a:txBody>
                  <a:tcPr/>
                </a:tc>
                <a:tc>
                  <a:txBody>
                    <a:bodyPr/>
                    <a:lstStyle/>
                    <a:p>
                      <a:pPr algn="ctr"/>
                      <a:r>
                        <a:rPr kumimoji="1" lang="ja-JP" altLang="en-US" sz="2400" smtClean="0"/>
                        <a:t>準公共財</a:t>
                      </a:r>
                      <a:endParaRPr kumimoji="1" lang="ja-JP" altLang="en-US" sz="2400"/>
                    </a:p>
                  </a:txBody>
                  <a:tcPr/>
                </a:tc>
                <a:extLst>
                  <a:ext uri="{0D108BD9-81ED-4DB2-BD59-A6C34878D82A}">
                    <a16:rowId xmlns:a16="http://schemas.microsoft.com/office/drawing/2014/main" val="188057501"/>
                  </a:ext>
                </a:extLst>
              </a:tr>
              <a:tr h="545833">
                <a:tc vMerge="1">
                  <a:txBody>
                    <a:bodyPr/>
                    <a:lstStyle/>
                    <a:p>
                      <a:endParaRPr kumimoji="1" lang="ja-JP" altLang="en-US"/>
                    </a:p>
                  </a:txBody>
                  <a:tcPr/>
                </a:tc>
                <a:tc>
                  <a:txBody>
                    <a:bodyPr/>
                    <a:lstStyle/>
                    <a:p>
                      <a:r>
                        <a:rPr kumimoji="1" lang="ja-JP" altLang="en-US" smtClean="0"/>
                        <a:t>なし</a:t>
                      </a:r>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400" smtClean="0"/>
                        <a:t>準公共財</a:t>
                      </a:r>
                    </a:p>
                    <a:p>
                      <a:endParaRPr kumimoji="1" lang="ja-JP" altLang="en-US"/>
                    </a:p>
                  </a:txBody>
                  <a:tcPr/>
                </a:tc>
                <a:tc>
                  <a:txBody>
                    <a:bodyPr/>
                    <a:lstStyle/>
                    <a:p>
                      <a:pPr algn="ctr"/>
                      <a:r>
                        <a:rPr kumimoji="1" lang="ja-JP" altLang="en-US" sz="2400" smtClean="0"/>
                        <a:t>公共財</a:t>
                      </a:r>
                      <a:endParaRPr kumimoji="1" lang="ja-JP" altLang="en-US" sz="2400"/>
                    </a:p>
                  </a:txBody>
                  <a:tcPr/>
                </a:tc>
                <a:extLst>
                  <a:ext uri="{0D108BD9-81ED-4DB2-BD59-A6C34878D82A}">
                    <a16:rowId xmlns:a16="http://schemas.microsoft.com/office/drawing/2014/main" val="368657390"/>
                  </a:ext>
                </a:extLst>
              </a:tr>
            </a:tbl>
          </a:graphicData>
        </a:graphic>
      </p:graphicFrame>
    </p:spTree>
    <p:extLst>
      <p:ext uri="{BB962C8B-B14F-4D97-AF65-F5344CB8AC3E}">
        <p14:creationId xmlns:p14="http://schemas.microsoft.com/office/powerpoint/2010/main" val="99795040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2020/6/3</a:t>
            </a:r>
            <a:endParaRPr lang="en-US" altLang="ja-JP" sz="1400">
              <a:latin typeface="Times New Roman" panose="02020603050405020304" pitchFamily="18" charset="0"/>
            </a:endParaRP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2</a:t>
            </a:r>
            <a:endParaRPr lang="en-US" altLang="ja-JP" sz="140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a:t>健康</a:t>
            </a:r>
            <a:r>
              <a:rPr lang="ja-JP" altLang="en-US" smtClean="0"/>
              <a:t>と外部性</a:t>
            </a:r>
          </a:p>
        </p:txBody>
      </p:sp>
      <p:sp>
        <p:nvSpPr>
          <p:cNvPr id="180227" name="Rectangle 3"/>
          <p:cNvSpPr>
            <a:spLocks noGrp="1" noChangeArrowheads="1"/>
          </p:cNvSpPr>
          <p:nvPr>
            <p:ph type="body" idx="1"/>
          </p:nvPr>
        </p:nvSpPr>
        <p:spPr>
          <a:xfrm>
            <a:off x="327472" y="857672"/>
            <a:ext cx="9537700" cy="5940425"/>
          </a:xfrm>
        </p:spPr>
        <p:txBody>
          <a:bodyPr/>
          <a:lstStyle/>
          <a:p>
            <a:pPr>
              <a:lnSpc>
                <a:spcPct val="130000"/>
              </a:lnSpc>
              <a:defRPr/>
            </a:pPr>
            <a:r>
              <a:rPr lang="ja-JP" altLang="en-US" smtClean="0"/>
              <a:t>健康で</a:t>
            </a:r>
            <a:r>
              <a:rPr lang="ja-JP" altLang="en-US"/>
              <a:t>生き生</a:t>
            </a:r>
            <a:r>
              <a:rPr lang="ja-JP" altLang="en-US" smtClean="0"/>
              <a:t>きすれば他の人々も心地良い</a:t>
            </a:r>
            <a:endParaRPr lang="en-US" altLang="ja-JP" smtClean="0"/>
          </a:p>
          <a:p>
            <a:pPr>
              <a:lnSpc>
                <a:spcPct val="130000"/>
              </a:lnSpc>
              <a:defRPr/>
            </a:pPr>
            <a:r>
              <a:rPr lang="ja-JP" altLang="en-US"/>
              <a:t>病気</a:t>
            </a:r>
            <a:r>
              <a:rPr lang="ja-JP" altLang="en-US" smtClean="0"/>
              <a:t>になれば</a:t>
            </a:r>
            <a:r>
              <a:rPr lang="ja-JP" altLang="en-US" u="sng" smtClean="0">
                <a:solidFill>
                  <a:srgbClr val="FF0000"/>
                </a:solidFill>
              </a:rPr>
              <a:t>細菌</a:t>
            </a:r>
            <a:r>
              <a:rPr lang="ja-JP" altLang="en-US" smtClean="0"/>
              <a:t>・</a:t>
            </a:r>
            <a:r>
              <a:rPr lang="ja-JP" altLang="en-US" u="sng" smtClean="0">
                <a:solidFill>
                  <a:srgbClr val="FF0000"/>
                </a:solidFill>
              </a:rPr>
              <a:t>ウイルス</a:t>
            </a:r>
            <a:r>
              <a:rPr lang="ja-JP" altLang="en-US" smtClean="0"/>
              <a:t>を他にばら撒く</a:t>
            </a:r>
            <a:endParaRPr lang="en-US" altLang="ja-JP" smtClean="0"/>
          </a:p>
          <a:p>
            <a:pPr>
              <a:lnSpc>
                <a:spcPct val="130000"/>
              </a:lnSpc>
              <a:defRPr/>
            </a:pPr>
            <a:r>
              <a:rPr lang="ja-JP" altLang="en-US" u="sng">
                <a:solidFill>
                  <a:srgbClr val="FF0000"/>
                </a:solidFill>
              </a:rPr>
              <a:t>予防</a:t>
            </a:r>
            <a:r>
              <a:rPr lang="ja-JP" altLang="en-US" u="sng" smtClean="0">
                <a:solidFill>
                  <a:srgbClr val="FF0000"/>
                </a:solidFill>
              </a:rPr>
              <a:t>接種</a:t>
            </a:r>
            <a:r>
              <a:rPr lang="ja-JP" altLang="en-US" smtClean="0"/>
              <a:t>をして免疫を付けて感染症拡大を防ぐ</a:t>
            </a:r>
            <a:endParaRPr lang="en-US" altLang="ja-JP" smtClean="0"/>
          </a:p>
          <a:p>
            <a:pPr>
              <a:lnSpc>
                <a:spcPct val="130000"/>
              </a:lnSpc>
              <a:defRPr/>
            </a:pPr>
            <a:r>
              <a:rPr lang="ja-JP" altLang="en-US" sz="2800" smtClean="0"/>
              <a:t>予防接種は、疾病</a:t>
            </a:r>
            <a:r>
              <a:rPr lang="ja-JP" altLang="en-US" sz="2800"/>
              <a:t>に対して免疫の効果を得させるため、疾病の予防に有効であることが確認されている</a:t>
            </a:r>
            <a:r>
              <a:rPr lang="ja-JP" altLang="en-US" sz="2800" u="sng">
                <a:solidFill>
                  <a:srgbClr val="FF0000"/>
                </a:solidFill>
              </a:rPr>
              <a:t>ワクチン</a:t>
            </a:r>
            <a:r>
              <a:rPr lang="ja-JP" altLang="en-US" sz="2800"/>
              <a:t>を、人体に注射し、又は接種する</a:t>
            </a:r>
            <a:r>
              <a:rPr lang="ja-JP" altLang="en-US" sz="2800" smtClean="0"/>
              <a:t>こと．</a:t>
            </a:r>
            <a:endParaRPr lang="en-US" altLang="ja-JP" sz="2800" smtClean="0"/>
          </a:p>
          <a:p>
            <a:pPr>
              <a:lnSpc>
                <a:spcPct val="130000"/>
              </a:lnSpc>
              <a:defRPr/>
            </a:pPr>
            <a:r>
              <a:rPr lang="ja-JP" altLang="en-US" sz="2800" smtClean="0"/>
              <a:t>接種</a:t>
            </a:r>
            <a:r>
              <a:rPr lang="ja-JP" altLang="en-US" sz="2800"/>
              <a:t>で投与される物質は、生きているが毒性を弱めた状態の病原体</a:t>
            </a:r>
            <a:r>
              <a:rPr lang="en-US" altLang="ja-JP" sz="2800"/>
              <a:t>(</a:t>
            </a:r>
            <a:r>
              <a:rPr lang="ja-JP" altLang="en-US" sz="2800"/>
              <a:t>細菌・ウイルス</a:t>
            </a:r>
            <a:r>
              <a:rPr lang="en-US" altLang="ja-JP" sz="2800"/>
              <a:t>)</a:t>
            </a:r>
            <a:r>
              <a:rPr lang="ja-JP" altLang="en-US" sz="2800"/>
              <a:t>の場合もあれば、死んだり不活性化された状態の病原体の場合も、タンパク質などの精製物質の場合もある</a:t>
            </a:r>
            <a:r>
              <a:rPr lang="ja-JP" altLang="en-US"/>
              <a:t>。</a:t>
            </a:r>
            <a:endParaRPr lang="en-US" altLang="ja-JP" smtClean="0"/>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C6E77F76-2A6B-42AC-A2B6-CC3198FC756A}" type="slidenum">
              <a:rPr lang="ja-JP" altLang="en-US" sz="1400" smtClean="0">
                <a:latin typeface="Times New Roman" panose="02020603050405020304" pitchFamily="18" charset="0"/>
              </a:rPr>
              <a:pPr>
                <a:spcBef>
                  <a:spcPct val="0"/>
                </a:spcBef>
                <a:buFontTx/>
                <a:buNone/>
              </a:pPr>
              <a:t>5</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117670869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2020/6/3</a:t>
            </a:r>
            <a:endParaRPr lang="en-US" altLang="ja-JP" sz="1400">
              <a:latin typeface="Times New Roman" panose="02020603050405020304" pitchFamily="18" charset="0"/>
            </a:endParaRP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2</a:t>
            </a:r>
            <a:endParaRPr lang="en-US" altLang="ja-JP" sz="140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価値財</a:t>
            </a:r>
          </a:p>
        </p:txBody>
      </p:sp>
      <p:sp>
        <p:nvSpPr>
          <p:cNvPr id="180227" name="Rectangle 3"/>
          <p:cNvSpPr>
            <a:spLocks noGrp="1" noChangeArrowheads="1"/>
          </p:cNvSpPr>
          <p:nvPr>
            <p:ph type="body" idx="1"/>
          </p:nvPr>
        </p:nvSpPr>
        <p:spPr>
          <a:xfrm>
            <a:off x="399480" y="857672"/>
            <a:ext cx="9537700" cy="5940425"/>
          </a:xfrm>
        </p:spPr>
        <p:txBody>
          <a:bodyPr/>
          <a:lstStyle/>
          <a:p>
            <a:pPr>
              <a:lnSpc>
                <a:spcPct val="130000"/>
              </a:lnSpc>
              <a:defRPr/>
            </a:pPr>
            <a:r>
              <a:rPr lang="ja-JP" altLang="en-US" smtClean="0"/>
              <a:t>医療サービスは</a:t>
            </a:r>
            <a:r>
              <a:rPr lang="ja-JP" altLang="en-US" u="sng" smtClean="0">
                <a:solidFill>
                  <a:srgbClr val="FF0000"/>
                </a:solidFill>
              </a:rPr>
              <a:t>価値財</a:t>
            </a:r>
            <a:r>
              <a:rPr lang="ja-JP" altLang="en-US" smtClean="0"/>
              <a:t>にも関連している</a:t>
            </a:r>
            <a:endParaRPr lang="en-US" altLang="ja-JP" smtClean="0"/>
          </a:p>
          <a:p>
            <a:pPr>
              <a:lnSpc>
                <a:spcPct val="130000"/>
              </a:lnSpc>
              <a:defRPr/>
            </a:pPr>
            <a:r>
              <a:rPr lang="ja-JP" altLang="en-US" smtClean="0"/>
              <a:t>価値財とは社会的に提供することに価値があると考えられる財やサービス</a:t>
            </a:r>
            <a:endParaRPr lang="en-US" altLang="ja-JP" smtClean="0"/>
          </a:p>
          <a:p>
            <a:pPr>
              <a:lnSpc>
                <a:spcPct val="130000"/>
              </a:lnSpc>
              <a:defRPr/>
            </a:pPr>
            <a:r>
              <a:rPr lang="ja-JP" altLang="en-US" u="sng" smtClean="0">
                <a:solidFill>
                  <a:srgbClr val="FF0000"/>
                </a:solidFill>
              </a:rPr>
              <a:t>父親</a:t>
            </a:r>
            <a:r>
              <a:rPr lang="ja-JP" altLang="en-US" smtClean="0"/>
              <a:t>のような政府が社会にとって望ましいと判断して提供する</a:t>
            </a:r>
            <a:endParaRPr lang="en-US" altLang="ja-JP" smtClean="0"/>
          </a:p>
          <a:p>
            <a:pPr>
              <a:lnSpc>
                <a:spcPct val="130000"/>
              </a:lnSpc>
              <a:defRPr/>
            </a:pPr>
            <a:r>
              <a:rPr lang="ja-JP" altLang="en-US" smtClean="0"/>
              <a:t>強いものが弱いもの利益のために市場に介入する考え方を</a:t>
            </a:r>
            <a:r>
              <a:rPr lang="ja-JP" altLang="en-US" u="sng" smtClean="0">
                <a:solidFill>
                  <a:srgbClr val="FF0000"/>
                </a:solidFill>
              </a:rPr>
              <a:t>パターナリズム（父権主義）</a:t>
            </a:r>
            <a:r>
              <a:rPr lang="ja-JP" altLang="en-US" smtClean="0"/>
              <a:t>といいます</a:t>
            </a:r>
            <a:endParaRPr lang="en-US" altLang="ja-JP" smtClean="0"/>
          </a:p>
          <a:p>
            <a:pPr>
              <a:lnSpc>
                <a:spcPct val="130000"/>
              </a:lnSpc>
              <a:defRPr/>
            </a:pPr>
            <a:r>
              <a:rPr lang="ja-JP" altLang="en-US" smtClean="0"/>
              <a:t>強制加入の</a:t>
            </a:r>
            <a:r>
              <a:rPr lang="ja-JP" altLang="en-US" u="sng" smtClean="0">
                <a:solidFill>
                  <a:srgbClr val="FF0000"/>
                </a:solidFill>
              </a:rPr>
              <a:t>国民皆保険制度</a:t>
            </a:r>
            <a:r>
              <a:rPr lang="ja-JP" altLang="en-US" smtClean="0"/>
              <a:t>は価値財に近い？</a:t>
            </a:r>
            <a:endParaRPr lang="en-US" altLang="ja-JP" smtClean="0"/>
          </a:p>
          <a:p>
            <a:pPr>
              <a:lnSpc>
                <a:spcPct val="130000"/>
              </a:lnSpc>
              <a:defRPr/>
            </a:pPr>
            <a:r>
              <a:rPr lang="ja-JP" altLang="en-US" smtClean="0"/>
              <a:t>政府が義務づけている</a:t>
            </a:r>
            <a:r>
              <a:rPr lang="ja-JP" altLang="en-US" u="sng" smtClean="0">
                <a:solidFill>
                  <a:srgbClr val="FF0000"/>
                </a:solidFill>
              </a:rPr>
              <a:t>健康診断</a:t>
            </a:r>
            <a:r>
              <a:rPr lang="ja-JP" altLang="en-US" smtClean="0"/>
              <a:t>も同様？</a:t>
            </a:r>
            <a:endParaRPr lang="en-US" altLang="ja-JP" smtClean="0"/>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C6E77F76-2A6B-42AC-A2B6-CC3198FC756A}" type="slidenum">
              <a:rPr lang="ja-JP" altLang="en-US" sz="1400" smtClean="0">
                <a:latin typeface="Times New Roman" panose="02020603050405020304" pitchFamily="18" charset="0"/>
              </a:rPr>
              <a:pPr>
                <a:spcBef>
                  <a:spcPct val="0"/>
                </a:spcBef>
                <a:buFontTx/>
                <a:buNone/>
              </a:pPr>
              <a:t>6</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113284244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医療制度の概要</a:t>
            </a:r>
          </a:p>
        </p:txBody>
      </p:sp>
      <p:sp>
        <p:nvSpPr>
          <p:cNvPr id="3" name="コンテンツ プレースホルダー 2"/>
          <p:cNvSpPr>
            <a:spLocks noGrp="1"/>
          </p:cNvSpPr>
          <p:nvPr>
            <p:ph idx="1"/>
          </p:nvPr>
        </p:nvSpPr>
        <p:spPr>
          <a:xfrm>
            <a:off x="650844" y="1738298"/>
            <a:ext cx="8965660" cy="5072098"/>
          </a:xfrm>
        </p:spPr>
        <p:txBody>
          <a:bodyPr>
            <a:normAutofit/>
          </a:bodyPr>
          <a:lstStyle/>
          <a:p>
            <a:r>
              <a:rPr kumimoji="1" lang="ja-JP" altLang="en-US" sz="4000" dirty="0"/>
              <a:t>医療には多くの制度が存在して複雑</a:t>
            </a:r>
            <a:endParaRPr kumimoji="1" lang="en-US" altLang="ja-JP" sz="4000" dirty="0"/>
          </a:p>
          <a:p>
            <a:endParaRPr lang="en-US" altLang="ja-JP" sz="4000" dirty="0"/>
          </a:p>
          <a:p>
            <a:r>
              <a:rPr kumimoji="1" lang="ja-JP" altLang="en-US" sz="4000" dirty="0"/>
              <a:t>どんな制度がある？</a:t>
            </a:r>
            <a:endParaRPr kumimoji="1" lang="en-US" altLang="ja-JP" sz="4000" dirty="0"/>
          </a:p>
          <a:p>
            <a:pPr lvl="1"/>
            <a:r>
              <a:rPr kumimoji="1" lang="ja-JP" altLang="en-US" sz="3556" b="1" dirty="0">
                <a:solidFill>
                  <a:srgbClr val="FF0000"/>
                </a:solidFill>
              </a:rPr>
              <a:t>医療保険の制度</a:t>
            </a:r>
            <a:endParaRPr kumimoji="1" lang="en-US" altLang="ja-JP" sz="3556" b="1" dirty="0">
              <a:solidFill>
                <a:srgbClr val="FF0000"/>
              </a:solidFill>
            </a:endParaRPr>
          </a:p>
          <a:p>
            <a:pPr lvl="2"/>
            <a:r>
              <a:rPr lang="ja-JP" altLang="en-US" sz="3111" b="1" dirty="0">
                <a:solidFill>
                  <a:srgbClr val="0070C0"/>
                </a:solidFill>
              </a:rPr>
              <a:t>医療のお金を集める仕組み</a:t>
            </a:r>
            <a:endParaRPr lang="en-US" altLang="ja-JP" sz="3111" b="1" dirty="0">
              <a:solidFill>
                <a:srgbClr val="0070C0"/>
              </a:solidFill>
            </a:endParaRPr>
          </a:p>
          <a:p>
            <a:pPr lvl="1"/>
            <a:r>
              <a:rPr kumimoji="1" lang="ja-JP" altLang="en-US" sz="3556" b="1" dirty="0">
                <a:solidFill>
                  <a:srgbClr val="FF0000"/>
                </a:solidFill>
              </a:rPr>
              <a:t>医療提供の制度</a:t>
            </a:r>
            <a:endParaRPr kumimoji="1" lang="en-US" altLang="ja-JP" sz="3556" b="1" dirty="0">
              <a:solidFill>
                <a:srgbClr val="FF0000"/>
              </a:solidFill>
            </a:endParaRPr>
          </a:p>
          <a:p>
            <a:pPr lvl="2"/>
            <a:r>
              <a:rPr lang="ja-JP" altLang="en-US" sz="3111" b="1" dirty="0">
                <a:solidFill>
                  <a:srgbClr val="0070C0"/>
                </a:solidFill>
              </a:rPr>
              <a:t>集めたお金で医療を提供する仕組み</a:t>
            </a:r>
            <a:endParaRPr kumimoji="1" lang="en-US" altLang="ja-JP" sz="3111" b="1" dirty="0">
              <a:solidFill>
                <a:srgbClr val="0070C0"/>
              </a:solidFill>
            </a:endParaRPr>
          </a:p>
          <a:p>
            <a:pPr lvl="1"/>
            <a:endParaRPr lang="en-US" altLang="ja-JP" sz="3556" dirty="0"/>
          </a:p>
          <a:p>
            <a:pPr lvl="1"/>
            <a:endParaRPr kumimoji="1" lang="ja-JP" altLang="en-US" sz="3556" dirty="0"/>
          </a:p>
        </p:txBody>
      </p:sp>
      <p:sp>
        <p:nvSpPr>
          <p:cNvPr id="6" name="スライド番号プレースホルダー 5"/>
          <p:cNvSpPr>
            <a:spLocks noGrp="1"/>
          </p:cNvSpPr>
          <p:nvPr>
            <p:ph type="sldNum" sz="quarter" idx="12"/>
          </p:nvPr>
        </p:nvSpPr>
        <p:spPr/>
        <p:txBody>
          <a:bodyPr/>
          <a:lstStyle/>
          <a:p>
            <a:fld id="{32E37905-CCC6-4CF8-A1A1-B402290EE3E8}" type="slidenum">
              <a:rPr kumimoji="1" lang="ja-JP" altLang="en-US" smtClean="0"/>
              <a:t>7</a:t>
            </a:fld>
            <a:endParaRPr kumimoji="1" lang="ja-JP" altLang="en-US"/>
          </a:p>
        </p:txBody>
      </p:sp>
      <p:sp>
        <p:nvSpPr>
          <p:cNvPr id="7" name="日付プレースホルダー 6"/>
          <p:cNvSpPr>
            <a:spLocks noGrp="1"/>
          </p:cNvSpPr>
          <p:nvPr>
            <p:ph type="dt" sz="half" idx="10"/>
          </p:nvPr>
        </p:nvSpPr>
        <p:spPr/>
        <p:txBody>
          <a:bodyPr/>
          <a:lstStyle/>
          <a:p>
            <a:pPr>
              <a:defRPr/>
            </a:pPr>
            <a:r>
              <a:rPr lang="en-US" altLang="ja-JP" smtClean="0"/>
              <a:t>2020/6/3</a:t>
            </a:r>
            <a:endParaRPr lang="en-US" altLang="ja-JP"/>
          </a:p>
        </p:txBody>
      </p:sp>
      <p:sp>
        <p:nvSpPr>
          <p:cNvPr id="8" name="フッター プレースホルダー 7"/>
          <p:cNvSpPr>
            <a:spLocks noGrp="1"/>
          </p:cNvSpPr>
          <p:nvPr>
            <p:ph type="ftr" sz="quarter" idx="11"/>
          </p:nvPr>
        </p:nvSpPr>
        <p:spPr/>
        <p:txBody>
          <a:bodyPr/>
          <a:lstStyle/>
          <a:p>
            <a:pPr>
              <a:defRPr/>
            </a:pPr>
            <a:r>
              <a:rPr lang="ja-JP" altLang="en-US" smtClean="0"/>
              <a:t>医療経済学</a:t>
            </a:r>
            <a:r>
              <a:rPr lang="en-US" altLang="ja-JP" smtClean="0"/>
              <a:t>A 2</a:t>
            </a:r>
            <a:endParaRPr lang="en-US" altLang="ja-JP"/>
          </a:p>
        </p:txBody>
      </p:sp>
    </p:spTree>
    <p:extLst>
      <p:ext uri="{BB962C8B-B14F-4D97-AF65-F5344CB8AC3E}">
        <p14:creationId xmlns:p14="http://schemas.microsoft.com/office/powerpoint/2010/main" val="37922986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医療制度の必要性</a:t>
            </a:r>
          </a:p>
        </p:txBody>
      </p:sp>
      <p:sp>
        <p:nvSpPr>
          <p:cNvPr id="3" name="コンテンツ プレースホルダー 2"/>
          <p:cNvSpPr>
            <a:spLocks noGrp="1"/>
          </p:cNvSpPr>
          <p:nvPr>
            <p:ph idx="1"/>
          </p:nvPr>
        </p:nvSpPr>
        <p:spPr/>
        <p:txBody>
          <a:bodyPr>
            <a:normAutofit/>
          </a:bodyPr>
          <a:lstStyle/>
          <a:p>
            <a:r>
              <a:rPr kumimoji="1" lang="ja-JP" altLang="en-US" sz="4000" dirty="0"/>
              <a:t>なぜ医療</a:t>
            </a:r>
            <a:r>
              <a:rPr kumimoji="1" lang="ja-JP" altLang="en-US" sz="4000"/>
              <a:t>に</a:t>
            </a:r>
            <a:r>
              <a:rPr kumimoji="1" lang="ja-JP" altLang="en-US" sz="4000" smtClean="0"/>
              <a:t>は色々な制度</a:t>
            </a:r>
            <a:r>
              <a:rPr kumimoji="1" lang="ja-JP" altLang="en-US" sz="4000" dirty="0"/>
              <a:t>がある？</a:t>
            </a:r>
            <a:endParaRPr kumimoji="1" lang="en-US" altLang="ja-JP" sz="4000" dirty="0"/>
          </a:p>
          <a:p>
            <a:pPr lvl="1"/>
            <a:r>
              <a:rPr lang="ja-JP" altLang="en-US" sz="3556" dirty="0"/>
              <a:t>医療は特殊だから</a:t>
            </a:r>
            <a:endParaRPr lang="en-US" altLang="ja-JP" sz="3556" dirty="0"/>
          </a:p>
          <a:p>
            <a:r>
              <a:rPr kumimoji="1" lang="ja-JP" altLang="en-US" sz="4000" dirty="0"/>
              <a:t>医療の特殊性</a:t>
            </a:r>
            <a:endParaRPr kumimoji="1" lang="en-US" altLang="ja-JP" sz="4000" dirty="0"/>
          </a:p>
          <a:p>
            <a:pPr lvl="1"/>
            <a:r>
              <a:rPr lang="ja-JP" altLang="en-US" sz="3556" b="1" dirty="0">
                <a:solidFill>
                  <a:srgbClr val="FF0000"/>
                </a:solidFill>
              </a:rPr>
              <a:t>情報の非対称性</a:t>
            </a:r>
            <a:endParaRPr kumimoji="1" lang="en-US" altLang="ja-JP" sz="3556" b="1" dirty="0">
              <a:solidFill>
                <a:srgbClr val="FF0000"/>
              </a:solidFill>
            </a:endParaRPr>
          </a:p>
          <a:p>
            <a:pPr lvl="1"/>
            <a:r>
              <a:rPr lang="ja-JP" altLang="en-US" sz="3556" b="1" dirty="0">
                <a:solidFill>
                  <a:srgbClr val="FF0000"/>
                </a:solidFill>
              </a:rPr>
              <a:t>不確実性</a:t>
            </a:r>
            <a:endParaRPr kumimoji="1" lang="en-US" altLang="ja-JP" sz="3556" b="1" dirty="0">
              <a:solidFill>
                <a:srgbClr val="FF0000"/>
              </a:solidFill>
            </a:endParaRPr>
          </a:p>
          <a:p>
            <a:pPr lvl="1"/>
            <a:r>
              <a:rPr lang="ja-JP" altLang="en-US" sz="3556" b="1" dirty="0">
                <a:solidFill>
                  <a:srgbClr val="FF0000"/>
                </a:solidFill>
              </a:rPr>
              <a:t>侵襲性</a:t>
            </a:r>
            <a:endParaRPr lang="en-US" altLang="ja-JP" sz="3556" b="1" dirty="0">
              <a:solidFill>
                <a:srgbClr val="FF0000"/>
              </a:solidFill>
            </a:endParaRPr>
          </a:p>
          <a:p>
            <a:pPr lvl="1"/>
            <a:r>
              <a:rPr kumimoji="1" lang="ja-JP" altLang="en-US" sz="3556" b="1" dirty="0">
                <a:solidFill>
                  <a:srgbClr val="FF0000"/>
                </a:solidFill>
              </a:rPr>
              <a:t>高度に専門的</a:t>
            </a:r>
          </a:p>
        </p:txBody>
      </p:sp>
      <p:sp>
        <p:nvSpPr>
          <p:cNvPr id="5" name="スライド番号プレースホルダー 4"/>
          <p:cNvSpPr>
            <a:spLocks noGrp="1"/>
          </p:cNvSpPr>
          <p:nvPr>
            <p:ph type="sldNum" sz="quarter" idx="12"/>
          </p:nvPr>
        </p:nvSpPr>
        <p:spPr/>
        <p:txBody>
          <a:bodyPr/>
          <a:lstStyle/>
          <a:p>
            <a:fld id="{32E37905-CCC6-4CF8-A1A1-B402290EE3E8}" type="slidenum">
              <a:rPr kumimoji="1" lang="ja-JP" altLang="en-US" smtClean="0"/>
              <a:t>8</a:t>
            </a:fld>
            <a:endParaRPr kumimoji="1" lang="ja-JP" altLang="en-US"/>
          </a:p>
        </p:txBody>
      </p:sp>
      <p:sp>
        <p:nvSpPr>
          <p:cNvPr id="6" name="日付プレースホルダー 5"/>
          <p:cNvSpPr>
            <a:spLocks noGrp="1"/>
          </p:cNvSpPr>
          <p:nvPr>
            <p:ph type="dt" sz="half" idx="10"/>
          </p:nvPr>
        </p:nvSpPr>
        <p:spPr/>
        <p:txBody>
          <a:bodyPr/>
          <a:lstStyle/>
          <a:p>
            <a:pPr>
              <a:defRPr/>
            </a:pPr>
            <a:r>
              <a:rPr lang="en-US" altLang="ja-JP" smtClean="0"/>
              <a:t>2020/6/3</a:t>
            </a:r>
            <a:endParaRPr lang="en-US" altLang="ja-JP"/>
          </a:p>
        </p:txBody>
      </p:sp>
      <p:sp>
        <p:nvSpPr>
          <p:cNvPr id="7" name="フッター プレースホルダー 6"/>
          <p:cNvSpPr>
            <a:spLocks noGrp="1"/>
          </p:cNvSpPr>
          <p:nvPr>
            <p:ph type="ftr" sz="quarter" idx="11"/>
          </p:nvPr>
        </p:nvSpPr>
        <p:spPr/>
        <p:txBody>
          <a:bodyPr/>
          <a:lstStyle/>
          <a:p>
            <a:pPr>
              <a:defRPr/>
            </a:pPr>
            <a:r>
              <a:rPr lang="ja-JP" altLang="en-US" smtClean="0"/>
              <a:t>医療経済学</a:t>
            </a:r>
            <a:r>
              <a:rPr lang="en-US" altLang="ja-JP" smtClean="0"/>
              <a:t>A 2</a:t>
            </a:r>
            <a:endParaRPr lang="en-US" altLang="ja-JP"/>
          </a:p>
        </p:txBody>
      </p:sp>
    </p:spTree>
    <p:extLst>
      <p:ext uri="{BB962C8B-B14F-4D97-AF65-F5344CB8AC3E}">
        <p14:creationId xmlns:p14="http://schemas.microsoft.com/office/powerpoint/2010/main" val="7627217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idx="4294967295"/>
          </p:nvPr>
        </p:nvSpPr>
        <p:spPr/>
        <p:txBody>
          <a:bodyPr/>
          <a:lstStyle/>
          <a:p>
            <a:pPr eaLnBrk="1" hangingPunct="1"/>
            <a:r>
              <a:rPr lang="ja-JP" altLang="en-US"/>
              <a:t>社会保障の概念</a:t>
            </a:r>
          </a:p>
        </p:txBody>
      </p:sp>
      <p:sp>
        <p:nvSpPr>
          <p:cNvPr id="5125" name="Rectangle 3"/>
          <p:cNvSpPr>
            <a:spLocks noGrp="1" noChangeArrowheads="1"/>
          </p:cNvSpPr>
          <p:nvPr>
            <p:ph type="body" idx="4294967295"/>
          </p:nvPr>
        </p:nvSpPr>
        <p:spPr/>
        <p:txBody>
          <a:bodyPr>
            <a:noAutofit/>
          </a:bodyPr>
          <a:lstStyle/>
          <a:p>
            <a:pPr eaLnBrk="1" hangingPunct="1"/>
            <a:r>
              <a:rPr lang="ja-JP" altLang="en-US" sz="3556" dirty="0"/>
              <a:t>日本国憲法　</a:t>
            </a:r>
            <a:r>
              <a:rPr lang="ja-JP" altLang="en-US" sz="3556" b="1" dirty="0">
                <a:solidFill>
                  <a:srgbClr val="FF0000"/>
                </a:solidFill>
              </a:rPr>
              <a:t>第</a:t>
            </a:r>
            <a:r>
              <a:rPr lang="en-US" altLang="ja-JP" sz="3556" b="1" dirty="0">
                <a:solidFill>
                  <a:srgbClr val="FF0000"/>
                </a:solidFill>
              </a:rPr>
              <a:t>25</a:t>
            </a:r>
            <a:r>
              <a:rPr lang="ja-JP" altLang="en-US" sz="3556" b="1" dirty="0">
                <a:solidFill>
                  <a:srgbClr val="FF0000"/>
                </a:solidFill>
              </a:rPr>
              <a:t>条</a:t>
            </a:r>
          </a:p>
          <a:p>
            <a:pPr marL="457200" lvl="1" indent="0" eaLnBrk="1" hangingPunct="1">
              <a:buNone/>
            </a:pPr>
            <a:r>
              <a:rPr lang="ja-JP" altLang="en-US" sz="3111" b="1" smtClean="0">
                <a:solidFill>
                  <a:srgbClr val="FF0000"/>
                </a:solidFill>
              </a:rPr>
              <a:t>生存権</a:t>
            </a:r>
            <a:r>
              <a:rPr lang="ja-JP" altLang="en-US" sz="3111" b="1" dirty="0">
                <a:solidFill>
                  <a:srgbClr val="FF0000"/>
                </a:solidFill>
              </a:rPr>
              <a:t>，国の生活保障義務</a:t>
            </a:r>
          </a:p>
          <a:p>
            <a:pPr lvl="2" eaLnBrk="1" hangingPunct="1"/>
            <a:r>
              <a:rPr lang="ja-JP" altLang="en-US" sz="2667" b="1" dirty="0">
                <a:solidFill>
                  <a:srgbClr val="0070C0"/>
                </a:solidFill>
              </a:rPr>
              <a:t>すべて国民は，健康で文化的な最低限の生活を営む権利を有する</a:t>
            </a:r>
          </a:p>
          <a:p>
            <a:pPr lvl="2" eaLnBrk="1" hangingPunct="1"/>
            <a:r>
              <a:rPr lang="ja-JP" altLang="en-US" sz="2667" dirty="0"/>
              <a:t>国は，すべての生活部面について，社会福祉，社会保障及び公衆衛生の向上及び増進に努め</a:t>
            </a:r>
            <a:r>
              <a:rPr lang="en-US" altLang="ja-JP" sz="2667" dirty="0"/>
              <a:t/>
            </a:r>
            <a:br>
              <a:rPr lang="en-US" altLang="ja-JP" sz="2667" dirty="0"/>
            </a:br>
            <a:r>
              <a:rPr lang="ja-JP" altLang="en-US" sz="2667"/>
              <a:t>なければ</a:t>
            </a:r>
            <a:r>
              <a:rPr lang="ja-JP" altLang="en-US" sz="2667" smtClean="0"/>
              <a:t>ならない</a:t>
            </a:r>
          </a:p>
          <a:p>
            <a:pPr marL="457200" lvl="1" indent="0" eaLnBrk="1" hangingPunct="1">
              <a:buNone/>
            </a:pPr>
            <a:r>
              <a:rPr lang="ja-JP" altLang="en-US" sz="3111" smtClean="0"/>
              <a:t>医療を含む社会保障は，基本的人権の１つである生存権を達成するための</a:t>
            </a:r>
            <a:r>
              <a:rPr lang="ja-JP" altLang="en-US" sz="3111" smtClean="0"/>
              <a:t>もの</a:t>
            </a:r>
            <a:endParaRPr lang="ja-JP" altLang="en-US" sz="3111" dirty="0"/>
          </a:p>
        </p:txBody>
      </p:sp>
      <p:sp>
        <p:nvSpPr>
          <p:cNvPr id="2" name="スライド番号プレースホルダー 1"/>
          <p:cNvSpPr>
            <a:spLocks noGrp="1"/>
          </p:cNvSpPr>
          <p:nvPr>
            <p:ph type="sldNum" sz="quarter" idx="12"/>
          </p:nvPr>
        </p:nvSpPr>
        <p:spPr/>
        <p:txBody>
          <a:bodyPr/>
          <a:lstStyle/>
          <a:p>
            <a:fld id="{32E37905-CCC6-4CF8-A1A1-B402290EE3E8}" type="slidenum">
              <a:rPr kumimoji="1" lang="ja-JP" altLang="en-US" smtClean="0"/>
              <a:t>9</a:t>
            </a:fld>
            <a:endParaRPr kumimoji="1" lang="ja-JP" altLang="en-US"/>
          </a:p>
        </p:txBody>
      </p:sp>
      <p:sp>
        <p:nvSpPr>
          <p:cNvPr id="3" name="日付プレースホルダー 2"/>
          <p:cNvSpPr>
            <a:spLocks noGrp="1"/>
          </p:cNvSpPr>
          <p:nvPr>
            <p:ph type="dt" sz="half" idx="10"/>
          </p:nvPr>
        </p:nvSpPr>
        <p:spPr/>
        <p:txBody>
          <a:bodyPr/>
          <a:lstStyle/>
          <a:p>
            <a:pPr>
              <a:defRPr/>
            </a:pPr>
            <a:r>
              <a:rPr lang="en-US" altLang="ja-JP" smtClean="0"/>
              <a:t>2020/6/3</a:t>
            </a:r>
            <a:endParaRPr lang="en-US" altLang="ja-JP"/>
          </a:p>
        </p:txBody>
      </p:sp>
      <p:sp>
        <p:nvSpPr>
          <p:cNvPr id="4" name="フッター プレースホルダー 3"/>
          <p:cNvSpPr>
            <a:spLocks noGrp="1"/>
          </p:cNvSpPr>
          <p:nvPr>
            <p:ph type="ftr" sz="quarter" idx="11"/>
          </p:nvPr>
        </p:nvSpPr>
        <p:spPr/>
        <p:txBody>
          <a:bodyPr/>
          <a:lstStyle/>
          <a:p>
            <a:pPr>
              <a:defRPr/>
            </a:pPr>
            <a:r>
              <a:rPr lang="ja-JP" altLang="en-US" smtClean="0"/>
              <a:t>医療経済学</a:t>
            </a:r>
            <a:r>
              <a:rPr lang="en-US" altLang="ja-JP" smtClean="0"/>
              <a:t>A 2</a:t>
            </a:r>
            <a:endParaRPr lang="en-US" altLang="ja-JP"/>
          </a:p>
        </p:txBody>
      </p:sp>
    </p:spTree>
    <p:extLst>
      <p:ext uri="{BB962C8B-B14F-4D97-AF65-F5344CB8AC3E}">
        <p14:creationId xmlns:p14="http://schemas.microsoft.com/office/powerpoint/2010/main" val="59393404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FFFF924FFFFF96EC20FFFF9289FFFF9057@EJGCMMVRUVWXY5M3" val="3162"/>
</p:tagLst>
</file>

<file path=ppt/theme/theme1.xml><?xml version="1.0" encoding="utf-8"?>
<a:theme xmlns:a="http://schemas.openxmlformats.org/drawingml/2006/main" name="Default Design">
  <a:themeElements>
    <a:clrScheme name="丹野デフォルト">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9018</TotalTime>
  <Words>1619</Words>
  <Application>Microsoft Office PowerPoint</Application>
  <PresentationFormat>ユーザー設定</PresentationFormat>
  <Paragraphs>408</Paragraphs>
  <Slides>26</Slides>
  <Notes>23</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26</vt:i4>
      </vt:variant>
    </vt:vector>
  </HeadingPairs>
  <TitlesOfParts>
    <vt:vector size="38" baseType="lpstr">
      <vt:lpstr>ＭＳ Ｐゴシック</vt:lpstr>
      <vt:lpstr>ＭＳ ゴシック</vt:lpstr>
      <vt:lpstr>新細明體</vt:lpstr>
      <vt:lpstr>メイリオ</vt:lpstr>
      <vt:lpstr>Arial</vt:lpstr>
      <vt:lpstr>Arial Black</vt:lpstr>
      <vt:lpstr>Calibri</vt:lpstr>
      <vt:lpstr>Tahoma</vt:lpstr>
      <vt:lpstr>Times New Roman</vt:lpstr>
      <vt:lpstr>Wingdings</vt:lpstr>
      <vt:lpstr>Default Design</vt:lpstr>
      <vt:lpstr>デザインの設定</vt:lpstr>
      <vt:lpstr>医療経済学A  (2) 医療サービスの特徴</vt:lpstr>
      <vt:lpstr>講義の進め方．使い方</vt:lpstr>
      <vt:lpstr>医療サービスの特徴</vt:lpstr>
      <vt:lpstr>私的財と公共財</vt:lpstr>
      <vt:lpstr>健康と外部性</vt:lpstr>
      <vt:lpstr>価値財</vt:lpstr>
      <vt:lpstr>医療制度の概要</vt:lpstr>
      <vt:lpstr>医療制度の必要性</vt:lpstr>
      <vt:lpstr>社会保障の概念</vt:lpstr>
      <vt:lpstr>社会保障とは</vt:lpstr>
      <vt:lpstr>社会保障の分類</vt:lpstr>
      <vt:lpstr>PowerPoint プレゼンテーション</vt:lpstr>
      <vt:lpstr>保険</vt:lpstr>
      <vt:lpstr>保険</vt:lpstr>
      <vt:lpstr>保険</vt:lpstr>
      <vt:lpstr>保険</vt:lpstr>
      <vt:lpstr>わが国の医療保険</vt:lpstr>
      <vt:lpstr>わが国の医療保険</vt:lpstr>
      <vt:lpstr>わが国の医療保険</vt:lpstr>
      <vt:lpstr>わが国の医療保険</vt:lpstr>
      <vt:lpstr>わが国の医療保険</vt:lpstr>
      <vt:lpstr>わが国の医療保険 （被用者保険）</vt:lpstr>
      <vt:lpstr>わが国の医療保険 （地域保険）</vt:lpstr>
      <vt:lpstr>PowerPoint プレゼンテーション</vt:lpstr>
      <vt:lpstr>PowerPoint プレゼンテーション</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tanno</dc:creator>
  <cp:lastModifiedBy>丹野 忠晋</cp:lastModifiedBy>
  <cp:revision>501</cp:revision>
  <cp:lastPrinted>2017-04-12T01:17:40Z</cp:lastPrinted>
  <dcterms:created xsi:type="dcterms:W3CDTF">2004-05-06T09:28:21Z</dcterms:created>
  <dcterms:modified xsi:type="dcterms:W3CDTF">2020-06-02T16:13:25Z</dcterms:modified>
</cp:coreProperties>
</file>