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7"/>
  </p:notesMasterIdLst>
  <p:handoutMasterIdLst>
    <p:handoutMasterId r:id="rId18"/>
  </p:handoutMasterIdLst>
  <p:sldIdLst>
    <p:sldId id="413" r:id="rId3"/>
    <p:sldId id="473" r:id="rId4"/>
    <p:sldId id="502" r:id="rId5"/>
    <p:sldId id="503" r:id="rId6"/>
    <p:sldId id="504" r:id="rId7"/>
    <p:sldId id="505" r:id="rId8"/>
    <p:sldId id="506" r:id="rId9"/>
    <p:sldId id="507" r:id="rId10"/>
    <p:sldId id="508" r:id="rId11"/>
    <p:sldId id="509" r:id="rId12"/>
    <p:sldId id="510" r:id="rId13"/>
    <p:sldId id="511" r:id="rId14"/>
    <p:sldId id="512" r:id="rId15"/>
    <p:sldId id="469" r:id="rId16"/>
  </p:sldIdLst>
  <p:sldSz cx="10160000" cy="7620000"/>
  <p:notesSz cx="6735763" cy="9866313"/>
  <p:custDataLst>
    <p:tags r:id="rId19"/>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63" d="100"/>
          <a:sy n="63" d="100"/>
        </p:scale>
        <p:origin x="1148" y="6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3</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2020/6/10</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3</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2020/6/10</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3</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2020/6/10</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D02CABB-CCF2-404B-9B2E-D91774E03DCD}" type="slidenum">
              <a:rPr kumimoji="0" lang="ja-JP" altLang="en-US" sz="1200" smtClean="0"/>
              <a:pPr/>
              <a:t>11</a:t>
            </a:fld>
            <a:endParaRPr kumimoji="0" lang="en-US" altLang="ja-JP"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893169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D02CABB-CCF2-404B-9B2E-D91774E03DCD}" type="slidenum">
              <a:rPr kumimoji="0" lang="ja-JP" altLang="en-US" sz="1200" smtClean="0"/>
              <a:pPr/>
              <a:t>12</a:t>
            </a:fld>
            <a:endParaRPr kumimoji="0" lang="en-US" altLang="ja-JP"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002582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D02CABB-CCF2-404B-9B2E-D91774E03DCD}" type="slidenum">
              <a:rPr kumimoji="0" lang="ja-JP" altLang="en-US" sz="1200" smtClean="0"/>
              <a:pPr/>
              <a:t>13</a:t>
            </a:fld>
            <a:endParaRPr kumimoji="0" lang="en-US" altLang="ja-JP"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510147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3</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2020/6/10</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14</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smtClean="0"/>
              <a:t>2019/4/23</a:t>
            </a: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65541" name="スライド番号プレースホルダー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DB36DD0-5EFB-446A-837A-6A16AA04ECC1}" type="slidenum">
              <a:rPr lang="ja-JP" altLang="en-US" sz="1200" smtClean="0"/>
              <a:pPr/>
              <a:t>3</a:t>
            </a:fld>
            <a:endParaRPr lang="en-US" altLang="ja-JP" sz="1200" smtClean="0"/>
          </a:p>
        </p:txBody>
      </p:sp>
      <p:sp>
        <p:nvSpPr>
          <p:cNvPr id="65542" name="ヘッダー プレースホルダー 2"/>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ミクロ経済学</a:t>
            </a:r>
            <a:r>
              <a:rPr lang="en-US" altLang="ja-JP" sz="1200" smtClean="0"/>
              <a:t>I 3</a:t>
            </a:r>
          </a:p>
        </p:txBody>
      </p:sp>
    </p:spTree>
    <p:extLst>
      <p:ext uri="{BB962C8B-B14F-4D97-AF65-F5344CB8AC3E}">
        <p14:creationId xmlns:p14="http://schemas.microsoft.com/office/powerpoint/2010/main" val="2838798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 1"/>
          <p:cNvSpPr>
            <a:spLocks noGrp="1" noRot="1" noChangeAspect="1" noTextEdit="1"/>
          </p:cNvSpPr>
          <p:nvPr>
            <p:ph type="sldImg"/>
          </p:nvPr>
        </p:nvSpPr>
        <p:spPr>
          <a:ln/>
        </p:spPr>
      </p:sp>
      <p:sp>
        <p:nvSpPr>
          <p:cNvPr id="6758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67588"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smtClean="0"/>
              <a:t>2019/4/23</a:t>
            </a:r>
          </a:p>
        </p:txBody>
      </p:sp>
      <p:sp>
        <p:nvSpPr>
          <p:cNvPr id="67589"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丹野忠晋</a:t>
            </a:r>
            <a:endParaRPr lang="en-US" altLang="ja-JP" sz="1200" smtClean="0"/>
          </a:p>
        </p:txBody>
      </p:sp>
      <p:sp>
        <p:nvSpPr>
          <p:cNvPr id="67590" name="スライド番号プレースホルダー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61C2223-780D-4DAE-83C9-CE61BB10C002}" type="slidenum">
              <a:rPr lang="ja-JP" altLang="en-US" sz="1200" smtClean="0"/>
              <a:pPr/>
              <a:t>4</a:t>
            </a:fld>
            <a:endParaRPr lang="en-US" altLang="ja-JP" sz="1200" smtClean="0"/>
          </a:p>
        </p:txBody>
      </p:sp>
      <p:sp>
        <p:nvSpPr>
          <p:cNvPr id="67591" name="ヘッダー プレースホルダー 2"/>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ミクロ経済学</a:t>
            </a:r>
            <a:r>
              <a:rPr lang="en-US" altLang="ja-JP" sz="1200" smtClean="0"/>
              <a:t>I 3</a:t>
            </a:r>
          </a:p>
        </p:txBody>
      </p:sp>
    </p:spTree>
    <p:extLst>
      <p:ext uri="{BB962C8B-B14F-4D97-AF65-F5344CB8AC3E}">
        <p14:creationId xmlns:p14="http://schemas.microsoft.com/office/powerpoint/2010/main" val="300697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 1"/>
          <p:cNvSpPr>
            <a:spLocks noGrp="1" noRot="1" noChangeAspect="1" noTextEdit="1"/>
          </p:cNvSpPr>
          <p:nvPr>
            <p:ph type="sldImg"/>
          </p:nvPr>
        </p:nvSpPr>
        <p:spPr>
          <a:ln/>
        </p:spPr>
      </p:sp>
      <p:sp>
        <p:nvSpPr>
          <p:cNvPr id="696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69636"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smtClean="0"/>
              <a:t>2019/4/23</a:t>
            </a:r>
          </a:p>
        </p:txBody>
      </p:sp>
      <p:sp>
        <p:nvSpPr>
          <p:cNvPr id="69637"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丹野忠晋</a:t>
            </a:r>
            <a:endParaRPr lang="en-US" altLang="ja-JP" sz="1200" smtClean="0"/>
          </a:p>
        </p:txBody>
      </p:sp>
      <p:sp>
        <p:nvSpPr>
          <p:cNvPr id="69638" name="スライド番号プレースホルダー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5CBC315-580F-4FF3-8E50-D5B0B54F59CA}" type="slidenum">
              <a:rPr lang="ja-JP" altLang="en-US" sz="1200" smtClean="0"/>
              <a:pPr/>
              <a:t>5</a:t>
            </a:fld>
            <a:endParaRPr lang="en-US" altLang="ja-JP" sz="1200" smtClean="0"/>
          </a:p>
        </p:txBody>
      </p:sp>
      <p:sp>
        <p:nvSpPr>
          <p:cNvPr id="69639" name="ヘッダー プレースホルダー 2"/>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ミクロ経済学</a:t>
            </a:r>
            <a:r>
              <a:rPr lang="en-US" altLang="ja-JP" sz="1200" smtClean="0"/>
              <a:t>I 3</a:t>
            </a:r>
          </a:p>
        </p:txBody>
      </p:sp>
    </p:spTree>
    <p:extLst>
      <p:ext uri="{BB962C8B-B14F-4D97-AF65-F5344CB8AC3E}">
        <p14:creationId xmlns:p14="http://schemas.microsoft.com/office/powerpoint/2010/main" val="122623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a:ln/>
        </p:spPr>
      </p:sp>
      <p:sp>
        <p:nvSpPr>
          <p:cNvPr id="716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71684"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smtClean="0"/>
              <a:t>2019/4/23</a:t>
            </a:r>
          </a:p>
        </p:txBody>
      </p:sp>
      <p:sp>
        <p:nvSpPr>
          <p:cNvPr id="71685"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33425" indent="-280988">
              <a:defRPr sz="2400">
                <a:solidFill>
                  <a:schemeClr val="tx1"/>
                </a:solidFill>
                <a:latin typeface="Times New Roman" panose="02020603050405020304" pitchFamily="18" charset="0"/>
              </a:defRPr>
            </a:lvl2pPr>
            <a:lvl3pPr marL="1128713" indent="-225425">
              <a:defRPr sz="2400">
                <a:solidFill>
                  <a:schemeClr val="tx1"/>
                </a:solidFill>
                <a:latin typeface="Times New Roman" panose="02020603050405020304" pitchFamily="18" charset="0"/>
              </a:defRPr>
            </a:lvl3pPr>
            <a:lvl4pPr marL="1579563" indent="-225425">
              <a:defRPr sz="2400">
                <a:solidFill>
                  <a:schemeClr val="tx1"/>
                </a:solidFill>
                <a:latin typeface="Times New Roman" panose="02020603050405020304" pitchFamily="18" charset="0"/>
              </a:defRPr>
            </a:lvl4pPr>
            <a:lvl5pPr marL="2032000" indent="-225425">
              <a:defRPr sz="2400">
                <a:solidFill>
                  <a:schemeClr val="tx1"/>
                </a:solidFill>
                <a:latin typeface="Times New Roman" panose="02020603050405020304" pitchFamily="18" charset="0"/>
              </a:defRPr>
            </a:lvl5pPr>
            <a:lvl6pPr marL="2489200" indent="-225425" eaLnBrk="0" fontAlgn="base" hangingPunct="0">
              <a:spcBef>
                <a:spcPct val="0"/>
              </a:spcBef>
              <a:spcAft>
                <a:spcPct val="0"/>
              </a:spcAft>
              <a:defRPr sz="2400">
                <a:solidFill>
                  <a:schemeClr val="tx1"/>
                </a:solidFill>
                <a:latin typeface="Times New Roman" panose="02020603050405020304" pitchFamily="18" charset="0"/>
              </a:defRPr>
            </a:lvl6pPr>
            <a:lvl7pPr marL="2946400" indent="-225425" eaLnBrk="0" fontAlgn="base" hangingPunct="0">
              <a:spcBef>
                <a:spcPct val="0"/>
              </a:spcBef>
              <a:spcAft>
                <a:spcPct val="0"/>
              </a:spcAft>
              <a:defRPr sz="2400">
                <a:solidFill>
                  <a:schemeClr val="tx1"/>
                </a:solidFill>
                <a:latin typeface="Times New Roman" panose="02020603050405020304" pitchFamily="18" charset="0"/>
              </a:defRPr>
            </a:lvl7pPr>
            <a:lvl8pPr marL="3403600" indent="-225425" eaLnBrk="0" fontAlgn="base" hangingPunct="0">
              <a:spcBef>
                <a:spcPct val="0"/>
              </a:spcBef>
              <a:spcAft>
                <a:spcPct val="0"/>
              </a:spcAft>
              <a:defRPr sz="2400">
                <a:solidFill>
                  <a:schemeClr val="tx1"/>
                </a:solidFill>
                <a:latin typeface="Times New Roman" panose="02020603050405020304" pitchFamily="18" charset="0"/>
              </a:defRPr>
            </a:lvl8pPr>
            <a:lvl9pPr marL="3860800" indent="-225425"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丹野忠晋</a:t>
            </a:r>
            <a:endParaRPr lang="en-US" altLang="ja-JP" sz="1200" smtClean="0"/>
          </a:p>
        </p:txBody>
      </p:sp>
      <p:sp>
        <p:nvSpPr>
          <p:cNvPr id="71686" name="スライド番号プレースホルダー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690CA91-78E5-4C02-A48B-196DAE4811E2}" type="slidenum">
              <a:rPr lang="ja-JP" altLang="en-US" sz="1200" smtClean="0"/>
              <a:pPr/>
              <a:t>6</a:t>
            </a:fld>
            <a:endParaRPr lang="en-US" altLang="ja-JP" sz="1200" smtClean="0"/>
          </a:p>
        </p:txBody>
      </p:sp>
      <p:sp>
        <p:nvSpPr>
          <p:cNvPr id="71687" name="ヘッダー プレースホルダー 2"/>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200" smtClean="0"/>
              <a:t>ミクロ経済学</a:t>
            </a:r>
            <a:r>
              <a:rPr lang="en-US" altLang="ja-JP" sz="1200" smtClean="0"/>
              <a:t>I 3</a:t>
            </a:r>
          </a:p>
        </p:txBody>
      </p:sp>
    </p:spTree>
    <p:extLst>
      <p:ext uri="{BB962C8B-B14F-4D97-AF65-F5344CB8AC3E}">
        <p14:creationId xmlns:p14="http://schemas.microsoft.com/office/powerpoint/2010/main" val="3755492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E9C4093-31CD-4581-8408-1380EC3C17B6}" type="slidenum">
              <a:rPr kumimoji="0" lang="ja-JP" altLang="en-US" sz="1200" smtClean="0"/>
              <a:pPr/>
              <a:t>7</a:t>
            </a:fld>
            <a:endParaRPr kumimoji="0" lang="en-US" altLang="ja-JP"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340676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E08D2D7-6F74-4D17-B7C8-63BC6E2064FF}" type="slidenum">
              <a:rPr kumimoji="0" lang="ja-JP" altLang="en-US" sz="1200" smtClean="0"/>
              <a:pPr/>
              <a:t>8</a:t>
            </a:fld>
            <a:endParaRPr kumimoji="0" lang="en-US" altLang="ja-JP"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64578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97719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D02CABB-CCF2-404B-9B2E-D91774E03DCD}" type="slidenum">
              <a:rPr kumimoji="0" lang="ja-JP" altLang="en-US" sz="1200" smtClean="0"/>
              <a:pPr/>
              <a:t>10</a:t>
            </a:fld>
            <a:endParaRPr kumimoji="0" lang="en-US" altLang="ja-JP"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140391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2020/6/10</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3</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2020/6/10</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3</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2020/6/10</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3</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(3) </a:t>
            </a:r>
            <a:r>
              <a:rPr lang="ja-JP" altLang="en-US" sz="3200" smtClean="0"/>
              <a:t>医療保険と医療制度</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10</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22313" y="381000"/>
            <a:ext cx="8636000" cy="1271588"/>
          </a:xfrm>
        </p:spPr>
        <p:txBody>
          <a:bodyPr/>
          <a:lstStyle/>
          <a:p>
            <a:r>
              <a:rPr lang="ja-JP" altLang="en-US" smtClean="0"/>
              <a:t>なぜ政府が保険を提供するのか？</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3252"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5325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5325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BA5A610-204C-4698-9AB0-000A528C3FE6}"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50825" y="1490663"/>
            <a:ext cx="989965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kern="0" dirty="0" smtClean="0"/>
              <a:t>保険は</a:t>
            </a:r>
            <a:r>
              <a:rPr kumimoji="0" lang="ja-JP" altLang="en-US" u="sng" kern="0" dirty="0" smtClean="0">
                <a:solidFill>
                  <a:srgbClr val="FF0000"/>
                </a:solidFill>
              </a:rPr>
              <a:t>排除</a:t>
            </a:r>
            <a:r>
              <a:rPr kumimoji="0" lang="ja-JP" altLang="en-US" kern="0" dirty="0" smtClean="0"/>
              <a:t>できるし</a:t>
            </a:r>
            <a:r>
              <a:rPr kumimoji="0" lang="ja-JP" altLang="en-US" u="sng" kern="0" dirty="0" smtClean="0">
                <a:solidFill>
                  <a:srgbClr val="FF0000"/>
                </a:solidFill>
              </a:rPr>
              <a:t>競合</a:t>
            </a:r>
            <a:r>
              <a:rPr kumimoji="0" lang="ja-JP" altLang="en-US" kern="0" dirty="0" smtClean="0"/>
              <a:t>している．一部私的に供給</a:t>
            </a:r>
            <a:endParaRPr kumimoji="0" lang="en-US" altLang="ja-JP" kern="0" dirty="0" smtClean="0"/>
          </a:p>
          <a:p>
            <a:pPr>
              <a:defRPr/>
            </a:pPr>
            <a:r>
              <a:rPr kumimoji="0" lang="ja-JP" altLang="en-US" kern="0" dirty="0" smtClean="0"/>
              <a:t>政府は</a:t>
            </a:r>
            <a:r>
              <a:rPr kumimoji="0" lang="ja-JP" altLang="en-US" u="sng" kern="0" dirty="0" smtClean="0">
                <a:solidFill>
                  <a:srgbClr val="FF0000"/>
                </a:solidFill>
              </a:rPr>
              <a:t>逆選択</a:t>
            </a:r>
            <a:r>
              <a:rPr kumimoji="0" lang="ja-JP" altLang="en-US" kern="0" dirty="0" smtClean="0"/>
              <a:t>と</a:t>
            </a:r>
            <a:r>
              <a:rPr kumimoji="0" lang="ja-JP" altLang="en-US" u="sng" kern="0" dirty="0" smtClean="0">
                <a:solidFill>
                  <a:srgbClr val="FF0000"/>
                </a:solidFill>
              </a:rPr>
              <a:t>モラルハザード</a:t>
            </a:r>
            <a:r>
              <a:rPr kumimoji="0" lang="ja-JP" altLang="en-US" kern="0" dirty="0" smtClean="0"/>
              <a:t>のため公的に提供</a:t>
            </a:r>
            <a:endParaRPr kumimoji="0" lang="en-US" altLang="ja-JP" kern="0" dirty="0" smtClean="0"/>
          </a:p>
          <a:p>
            <a:pPr marL="514350" indent="-514350">
              <a:buFont typeface="+mj-lt"/>
              <a:buAutoNum type="arabicPeriod"/>
              <a:defRPr/>
            </a:pPr>
            <a:r>
              <a:rPr kumimoji="0" lang="ja-JP" altLang="en-US" kern="0" dirty="0" smtClean="0"/>
              <a:t>毎日火事に気をつけて生活する人．</a:t>
            </a:r>
            <a:r>
              <a:rPr kumimoji="0" lang="en-US" altLang="ja-JP" kern="0" dirty="0" err="1" smtClean="0"/>
              <a:t>v.s</a:t>
            </a:r>
            <a:r>
              <a:rPr kumimoji="0" lang="en-US" altLang="ja-JP" kern="0" dirty="0" smtClean="0"/>
              <a:t>.</a:t>
            </a:r>
            <a:r>
              <a:rPr kumimoji="0" lang="ja-JP" altLang="en-US" kern="0" dirty="0" smtClean="0"/>
              <a:t>寝たばこ</a:t>
            </a:r>
            <a:endParaRPr kumimoji="0" lang="en-US" altLang="ja-JP" kern="0" dirty="0" smtClean="0"/>
          </a:p>
          <a:p>
            <a:pPr marL="514350" indent="-514350">
              <a:buFont typeface="+mj-lt"/>
              <a:buAutoNum type="arabicPeriod"/>
              <a:defRPr/>
            </a:pPr>
            <a:r>
              <a:rPr kumimoji="0" lang="ja-JP" altLang="en-US" kern="0" dirty="0" smtClean="0"/>
              <a:t>保険に入っているので火のチェックを怠る</a:t>
            </a:r>
            <a:endParaRPr kumimoji="0" lang="en-US" altLang="ja-JP" kern="0" dirty="0" smtClean="0"/>
          </a:p>
          <a:p>
            <a:pPr>
              <a:defRPr/>
            </a:pPr>
            <a:r>
              <a:rPr kumimoji="0" lang="ja-JP" altLang="en-US" kern="0" dirty="0" smtClean="0"/>
              <a:t>保険会社は火の始末の行動を見ることができない</a:t>
            </a:r>
            <a:endParaRPr kumimoji="0" lang="en-US" altLang="ja-JP" kern="0" dirty="0" smtClean="0"/>
          </a:p>
          <a:p>
            <a:pPr>
              <a:defRPr/>
            </a:pPr>
            <a:r>
              <a:rPr kumimoji="0" lang="ja-JP" altLang="en-US" kern="0" dirty="0" smtClean="0"/>
              <a:t>１の人々の</a:t>
            </a:r>
            <a:r>
              <a:rPr kumimoji="0" lang="ja-JP" altLang="en-US" u="sng" kern="0" dirty="0" smtClean="0">
                <a:solidFill>
                  <a:srgbClr val="FF0000"/>
                </a:solidFill>
              </a:rPr>
              <a:t>性質</a:t>
            </a:r>
            <a:r>
              <a:rPr kumimoji="0" lang="ja-JP" altLang="en-US" kern="0" dirty="0" smtClean="0"/>
              <a:t>が分からない問題を</a:t>
            </a:r>
            <a:r>
              <a:rPr kumimoji="0" lang="ja-JP" altLang="en-US" u="sng" kern="0" dirty="0" smtClean="0">
                <a:solidFill>
                  <a:srgbClr val="FF0000"/>
                </a:solidFill>
              </a:rPr>
              <a:t>逆選択</a:t>
            </a:r>
            <a:r>
              <a:rPr kumimoji="0" lang="ja-JP" altLang="en-US" kern="0" dirty="0" smtClean="0"/>
              <a:t>という</a:t>
            </a:r>
            <a:endParaRPr kumimoji="0" lang="en-US" altLang="ja-JP" kern="0" dirty="0" smtClean="0"/>
          </a:p>
          <a:p>
            <a:pPr>
              <a:defRPr/>
            </a:pPr>
            <a:r>
              <a:rPr kumimoji="0" lang="ja-JP" altLang="en-US" kern="0" dirty="0" smtClean="0"/>
              <a:t>２の人々の</a:t>
            </a:r>
            <a:r>
              <a:rPr kumimoji="0" lang="ja-JP" altLang="en-US" u="sng" kern="0" dirty="0" smtClean="0">
                <a:solidFill>
                  <a:srgbClr val="FF0000"/>
                </a:solidFill>
              </a:rPr>
              <a:t>行動</a:t>
            </a:r>
            <a:r>
              <a:rPr kumimoji="0" lang="ja-JP" altLang="en-US" kern="0" dirty="0" smtClean="0"/>
              <a:t>が分からない問題を</a:t>
            </a:r>
            <a:r>
              <a:rPr kumimoji="0" lang="ja-JP" altLang="en-US" u="sng" kern="0" dirty="0" smtClean="0">
                <a:solidFill>
                  <a:srgbClr val="FF0000"/>
                </a:solidFill>
              </a:rPr>
              <a:t>モラルハザード</a:t>
            </a:r>
            <a:endParaRPr kumimoji="0" lang="en-US" altLang="ja-JP" kern="0" dirty="0" smtClean="0"/>
          </a:p>
          <a:p>
            <a:pPr>
              <a:defRPr/>
            </a:pPr>
            <a:r>
              <a:rPr kumimoji="0" lang="ja-JP" altLang="en-US" kern="0" dirty="0" smtClean="0"/>
              <a:t>これらの問題で市場が成立しない可能性が出てくる</a:t>
            </a:r>
            <a:endParaRPr kumimoji="0" lang="en-US" altLang="ja-JP" kern="0" dirty="0" smtClean="0"/>
          </a:p>
          <a:p>
            <a:pPr>
              <a:defRPr/>
            </a:pPr>
            <a:r>
              <a:rPr kumimoji="0" lang="ja-JP" altLang="en-US" kern="0" dirty="0" smtClean="0"/>
              <a:t>政府が国民のために</a:t>
            </a:r>
            <a:r>
              <a:rPr kumimoji="0" lang="ja-JP" altLang="en-US" u="sng" kern="0" dirty="0" smtClean="0">
                <a:solidFill>
                  <a:srgbClr val="FF0000"/>
                </a:solidFill>
              </a:rPr>
              <a:t>公的保険</a:t>
            </a:r>
            <a:r>
              <a:rPr kumimoji="0" lang="ja-JP" altLang="en-US" kern="0" dirty="0" smtClean="0"/>
              <a:t>を提供する</a:t>
            </a:r>
            <a:endParaRPr kumimoji="0" lang="en-US" altLang="ja-JP" kern="0" dirty="0"/>
          </a:p>
          <a:p>
            <a:pPr>
              <a:defRPr/>
            </a:pPr>
            <a:endParaRPr kumimoji="0" lang="en-US" altLang="ja-JP" kern="0" dirty="0" smtClean="0"/>
          </a:p>
          <a:p>
            <a:pPr>
              <a:defRPr/>
            </a:pPr>
            <a:endParaRPr kumimoji="0" lang="ja-JP" altLang="en-US" kern="0" dirty="0"/>
          </a:p>
        </p:txBody>
      </p:sp>
    </p:spTree>
    <p:extLst>
      <p:ext uri="{BB962C8B-B14F-4D97-AF65-F5344CB8AC3E}">
        <p14:creationId xmlns:p14="http://schemas.microsoft.com/office/powerpoint/2010/main" val="2619594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22313" y="381000"/>
            <a:ext cx="8636000" cy="1271588"/>
          </a:xfrm>
        </p:spPr>
        <p:txBody>
          <a:bodyPr/>
          <a:lstStyle/>
          <a:p>
            <a:r>
              <a:rPr lang="ja-JP" altLang="en-US"/>
              <a:t>医療</a:t>
            </a:r>
            <a:r>
              <a:rPr lang="ja-JP" altLang="en-US" smtClean="0"/>
              <a:t>と制度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3252"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5325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5325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BA5A610-204C-4698-9AB0-000A528C3FE6}"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50825" y="1490663"/>
            <a:ext cx="989965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kern="0" smtClean="0"/>
              <a:t>国民皆保険制度</a:t>
            </a:r>
            <a:endParaRPr kumimoji="0" lang="en-US" altLang="ja-JP" kern="0" smtClean="0"/>
          </a:p>
          <a:p>
            <a:pPr>
              <a:defRPr/>
            </a:pPr>
            <a:r>
              <a:rPr lang="ja-JP" altLang="en-US" kern="0" smtClean="0"/>
              <a:t>７５歳以上の医療制度を独立させる</a:t>
            </a:r>
            <a:r>
              <a:rPr lang="ja-JP" altLang="en-US" u="sng" kern="0" smtClean="0">
                <a:solidFill>
                  <a:srgbClr val="FF0000"/>
                </a:solidFill>
              </a:rPr>
              <a:t>後期高齢者医療制度</a:t>
            </a:r>
            <a:endParaRPr kumimoji="0" lang="en-US" altLang="ja-JP" u="sng" kern="0" dirty="0" smtClean="0">
              <a:solidFill>
                <a:srgbClr val="FF0000"/>
              </a:solidFill>
            </a:endParaRPr>
          </a:p>
          <a:p>
            <a:pPr>
              <a:defRPr/>
            </a:pPr>
            <a:r>
              <a:rPr lang="ja-JP" altLang="en-US" kern="0" smtClean="0"/>
              <a:t>侵襲</a:t>
            </a:r>
            <a:r>
              <a:rPr lang="ja-JP" altLang="en-US" kern="0"/>
              <a:t>性</a:t>
            </a:r>
            <a:r>
              <a:rPr lang="ja-JP" altLang="en-US" kern="0" smtClean="0"/>
              <a:t>から</a:t>
            </a:r>
            <a:r>
              <a:rPr lang="ja-JP" altLang="en-US" u="sng" kern="0" smtClean="0">
                <a:solidFill>
                  <a:srgbClr val="FF0000"/>
                </a:solidFill>
              </a:rPr>
              <a:t>医療職</a:t>
            </a:r>
            <a:r>
              <a:rPr lang="ja-JP" altLang="en-US" kern="0" smtClean="0"/>
              <a:t>は免許制度．医師国家試験など</a:t>
            </a:r>
            <a:endParaRPr lang="en-US" altLang="ja-JP" kern="0" smtClean="0"/>
          </a:p>
          <a:p>
            <a:pPr>
              <a:defRPr/>
            </a:pPr>
            <a:r>
              <a:rPr lang="ja-JP" altLang="en-US" kern="0" smtClean="0"/>
              <a:t>サービス</a:t>
            </a:r>
            <a:r>
              <a:rPr lang="ja-JP" altLang="en-US" kern="0"/>
              <a:t>価格</a:t>
            </a:r>
            <a:r>
              <a:rPr lang="ja-JP" altLang="en-US" kern="0" smtClean="0"/>
              <a:t>は</a:t>
            </a:r>
            <a:r>
              <a:rPr lang="ja-JP" altLang="en-US" u="sng" kern="0" smtClean="0">
                <a:solidFill>
                  <a:srgbClr val="FF0000"/>
                </a:solidFill>
              </a:rPr>
              <a:t>診療報酬制度</a:t>
            </a:r>
            <a:r>
              <a:rPr lang="ja-JP" altLang="en-US" kern="0" smtClean="0"/>
              <a:t>と</a:t>
            </a:r>
            <a:r>
              <a:rPr lang="ja-JP" altLang="en-US" u="sng" kern="0" smtClean="0">
                <a:solidFill>
                  <a:srgbClr val="FF0000"/>
                </a:solidFill>
              </a:rPr>
              <a:t>薬価基準制度</a:t>
            </a:r>
            <a:endParaRPr lang="en-US" altLang="ja-JP" u="sng" kern="0" smtClean="0">
              <a:solidFill>
                <a:srgbClr val="FF0000"/>
              </a:solidFill>
            </a:endParaRPr>
          </a:p>
          <a:p>
            <a:pPr>
              <a:defRPr/>
            </a:pPr>
            <a:r>
              <a:rPr lang="ja-JP" altLang="en-US" kern="0" smtClean="0"/>
              <a:t>病院の逆選択を防ぐために</a:t>
            </a:r>
            <a:r>
              <a:rPr lang="ja-JP" altLang="en-US" u="sng" kern="0" smtClean="0">
                <a:solidFill>
                  <a:srgbClr val="FF0000"/>
                </a:solidFill>
              </a:rPr>
              <a:t>病院機能評価</a:t>
            </a:r>
            <a:endParaRPr lang="en-US" altLang="ja-JP" u="sng" kern="0">
              <a:solidFill>
                <a:srgbClr val="FF0000"/>
              </a:solidFill>
            </a:endParaRPr>
          </a:p>
          <a:p>
            <a:pPr>
              <a:defRPr/>
            </a:pPr>
            <a:r>
              <a:rPr kumimoji="0" lang="ja-JP" altLang="en-US" u="sng" kern="0" smtClean="0">
                <a:solidFill>
                  <a:srgbClr val="FF0000"/>
                </a:solidFill>
              </a:rPr>
              <a:t>医学部定員</a:t>
            </a:r>
            <a:r>
              <a:rPr kumimoji="0" lang="ja-JP" altLang="en-US" kern="0" smtClean="0"/>
              <a:t>の厳格化と</a:t>
            </a:r>
            <a:r>
              <a:rPr kumimoji="0" lang="ja-JP" altLang="en-US" u="sng" kern="0" smtClean="0">
                <a:solidFill>
                  <a:srgbClr val="FF0000"/>
                </a:solidFill>
              </a:rPr>
              <a:t>病床数</a:t>
            </a:r>
            <a:r>
              <a:rPr kumimoji="0" lang="ja-JP" altLang="en-US" kern="0" smtClean="0"/>
              <a:t>を規制</a:t>
            </a:r>
            <a:endParaRPr kumimoji="0" lang="en-US" altLang="ja-JP" kern="0" smtClean="0"/>
          </a:p>
          <a:p>
            <a:pPr>
              <a:defRPr/>
            </a:pPr>
            <a:r>
              <a:rPr lang="ja-JP" altLang="en-US" kern="0" smtClean="0"/>
              <a:t>日本は病院を自由に選べる</a:t>
            </a:r>
            <a:r>
              <a:rPr lang="ja-JP" altLang="en-US" u="sng" kern="0" smtClean="0">
                <a:solidFill>
                  <a:srgbClr val="FF0000"/>
                </a:solidFill>
              </a:rPr>
              <a:t>フリー・アクセス</a:t>
            </a:r>
            <a:endParaRPr lang="en-US" altLang="ja-JP" u="sng" kern="0" smtClean="0">
              <a:solidFill>
                <a:srgbClr val="FF0000"/>
              </a:solidFill>
            </a:endParaRPr>
          </a:p>
          <a:p>
            <a:pPr>
              <a:defRPr/>
            </a:pPr>
            <a:r>
              <a:rPr lang="ja-JP" altLang="en-US" kern="0" smtClean="0"/>
              <a:t>病床が２０以上の</a:t>
            </a:r>
            <a:r>
              <a:rPr lang="ja-JP" altLang="en-US" u="sng" kern="0" smtClean="0">
                <a:solidFill>
                  <a:srgbClr val="FF0000"/>
                </a:solidFill>
              </a:rPr>
              <a:t>病院</a:t>
            </a:r>
            <a:r>
              <a:rPr lang="ja-JP" altLang="en-US" kern="0" smtClean="0"/>
              <a:t>と２０未満の</a:t>
            </a:r>
            <a:r>
              <a:rPr lang="ja-JP" altLang="en-US" u="sng" kern="0" smtClean="0">
                <a:solidFill>
                  <a:srgbClr val="FF0000"/>
                </a:solidFill>
              </a:rPr>
              <a:t>診療所</a:t>
            </a:r>
            <a:r>
              <a:rPr lang="ja-JP" altLang="en-US" kern="0" smtClean="0"/>
              <a:t>に区別</a:t>
            </a:r>
            <a:endParaRPr lang="en-US" altLang="ja-JP" kern="0"/>
          </a:p>
        </p:txBody>
      </p:sp>
    </p:spTree>
    <p:extLst>
      <p:ext uri="{BB962C8B-B14F-4D97-AF65-F5344CB8AC3E}">
        <p14:creationId xmlns:p14="http://schemas.microsoft.com/office/powerpoint/2010/main" val="362029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22313" y="381000"/>
            <a:ext cx="8636000" cy="1271588"/>
          </a:xfrm>
        </p:spPr>
        <p:txBody>
          <a:bodyPr/>
          <a:lstStyle/>
          <a:p>
            <a:r>
              <a:rPr lang="ja-JP" altLang="en-US"/>
              <a:t>医療</a:t>
            </a:r>
            <a:r>
              <a:rPr lang="ja-JP" altLang="en-US" smtClean="0"/>
              <a:t>と労働生産性</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3252"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5325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5325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BA5A610-204C-4698-9AB0-000A528C3FE6}"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47134" y="1361728"/>
            <a:ext cx="989965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ja-JP" altLang="en-US" u="sng" kern="0" smtClean="0">
                <a:solidFill>
                  <a:srgbClr val="FF0000"/>
                </a:solidFill>
              </a:rPr>
              <a:t>人事配置基準</a:t>
            </a:r>
            <a:r>
              <a:rPr lang="ja-JP" altLang="en-US" kern="0" smtClean="0"/>
              <a:t>は入院医療がメインになる病院には診療所よりも医師や看護師を多くすることを義務付け</a:t>
            </a:r>
            <a:endParaRPr lang="en-US" altLang="ja-JP" kern="0" smtClean="0"/>
          </a:p>
          <a:p>
            <a:pPr>
              <a:defRPr/>
            </a:pPr>
            <a:r>
              <a:rPr lang="ja-JP" altLang="en-US" u="sng" kern="0" smtClean="0">
                <a:solidFill>
                  <a:srgbClr val="FF0000"/>
                </a:solidFill>
              </a:rPr>
              <a:t>機能分化</a:t>
            </a:r>
            <a:r>
              <a:rPr lang="ja-JP" altLang="en-US" kern="0" smtClean="0"/>
              <a:t>とより高度急性期・急性期・回復期・慢性期に入院医療を区分して医療機関ごとに特定の医療に力を入れる</a:t>
            </a:r>
            <a:endParaRPr lang="en-US" altLang="ja-JP" u="sng" kern="0" smtClean="0">
              <a:solidFill>
                <a:srgbClr val="FF0000"/>
              </a:solidFill>
            </a:endParaRPr>
          </a:p>
          <a:p>
            <a:pPr>
              <a:defRPr/>
            </a:pPr>
            <a:r>
              <a:rPr lang="ja-JP" altLang="en-US" u="sng" kern="0" smtClean="0">
                <a:solidFill>
                  <a:srgbClr val="FF0000"/>
                </a:solidFill>
              </a:rPr>
              <a:t>特定機能病院</a:t>
            </a:r>
            <a:r>
              <a:rPr kumimoji="0" lang="ja-JP" altLang="en-US" kern="0" smtClean="0"/>
              <a:t>や</a:t>
            </a:r>
            <a:r>
              <a:rPr kumimoji="0" lang="ja-JP" altLang="en-US" u="sng" kern="0" smtClean="0">
                <a:solidFill>
                  <a:srgbClr val="FF0000"/>
                </a:solidFill>
              </a:rPr>
              <a:t>地域医療支援病院</a:t>
            </a:r>
            <a:r>
              <a:rPr kumimoji="0" lang="ja-JP" altLang="en-US" kern="0" smtClean="0"/>
              <a:t>を規定</a:t>
            </a:r>
            <a:endParaRPr kumimoji="0" lang="en-US" altLang="ja-JP" kern="0" smtClean="0"/>
          </a:p>
          <a:p>
            <a:pPr>
              <a:defRPr/>
            </a:pPr>
            <a:r>
              <a:rPr kumimoji="0" lang="ja-JP" altLang="en-US" kern="0" smtClean="0"/>
              <a:t>急性期医療に看護師を手厚く配置すると診療報酬が増加するインセンティブの付与</a:t>
            </a:r>
            <a:endParaRPr kumimoji="0" lang="en-US" altLang="ja-JP" kern="0" smtClean="0"/>
          </a:p>
          <a:p>
            <a:pPr>
              <a:defRPr/>
            </a:pPr>
            <a:r>
              <a:rPr kumimoji="0" lang="ja-JP" altLang="en-US" kern="0" smtClean="0"/>
              <a:t>日本の</a:t>
            </a:r>
            <a:r>
              <a:rPr lang="ja-JP" altLang="en-US" u="sng" kern="0" smtClean="0">
                <a:solidFill>
                  <a:srgbClr val="FF0000"/>
                </a:solidFill>
              </a:rPr>
              <a:t>高い</a:t>
            </a:r>
            <a:r>
              <a:rPr lang="ja-JP" altLang="en-US" u="sng" kern="0">
                <a:solidFill>
                  <a:srgbClr val="FF0000"/>
                </a:solidFill>
              </a:rPr>
              <a:t>労働</a:t>
            </a:r>
            <a:r>
              <a:rPr lang="ja-JP" altLang="en-US" u="sng" kern="0" smtClean="0">
                <a:solidFill>
                  <a:srgbClr val="FF0000"/>
                </a:solidFill>
              </a:rPr>
              <a:t>生産性</a:t>
            </a:r>
            <a:r>
              <a:rPr lang="ja-JP" altLang="en-US" kern="0" smtClean="0"/>
              <a:t>は</a:t>
            </a:r>
            <a:r>
              <a:rPr lang="ja-JP" altLang="en-US" kern="0"/>
              <a:t>公的医療</a:t>
            </a:r>
            <a:r>
              <a:rPr lang="ja-JP" altLang="en-US" kern="0" smtClean="0"/>
              <a:t>保険により病気</a:t>
            </a:r>
            <a:r>
              <a:rPr lang="ja-JP" altLang="en-US" kern="0"/>
              <a:t>リスクを意識することなく労働に専心</a:t>
            </a:r>
            <a:r>
              <a:rPr lang="ja-JP" altLang="en-US" kern="0" smtClean="0"/>
              <a:t>できるから</a:t>
            </a:r>
            <a:endParaRPr lang="en-US" altLang="ja-JP" kern="0"/>
          </a:p>
        </p:txBody>
      </p:sp>
    </p:spTree>
    <p:extLst>
      <p:ext uri="{BB962C8B-B14F-4D97-AF65-F5344CB8AC3E}">
        <p14:creationId xmlns:p14="http://schemas.microsoft.com/office/powerpoint/2010/main" val="486249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22313" y="381000"/>
            <a:ext cx="8636000" cy="1271588"/>
          </a:xfrm>
        </p:spPr>
        <p:txBody>
          <a:bodyPr/>
          <a:lstStyle/>
          <a:p>
            <a:r>
              <a:rPr lang="ja-JP" altLang="en-US"/>
              <a:t>効率</a:t>
            </a:r>
            <a:r>
              <a:rPr lang="ja-JP" altLang="en-US" smtClean="0"/>
              <a:t>と</a:t>
            </a:r>
            <a:r>
              <a:rPr lang="ja-JP" altLang="en-US"/>
              <a:t>公平</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3252"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5325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5325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BA5A610-204C-4698-9AB0-000A528C3FE6}"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50825" y="1490663"/>
            <a:ext cx="989965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u="sng" kern="0" smtClean="0">
                <a:solidFill>
                  <a:srgbClr val="FF0000"/>
                </a:solidFill>
              </a:rPr>
              <a:t>効率的</a:t>
            </a:r>
            <a:r>
              <a:rPr kumimoji="0" lang="ja-JP" altLang="en-US" kern="0" smtClean="0"/>
              <a:t>な状態とは，この状態からどのようにしても改善できない状態</a:t>
            </a:r>
            <a:r>
              <a:rPr lang="ja-JP" altLang="en-US" kern="0" smtClean="0"/>
              <a:t>．無駄のない状態</a:t>
            </a:r>
            <a:endParaRPr lang="en-US" altLang="ja-JP" kern="0" smtClean="0"/>
          </a:p>
          <a:p>
            <a:pPr>
              <a:defRPr/>
            </a:pPr>
            <a:r>
              <a:rPr lang="ja-JP" altLang="en-US" kern="0"/>
              <a:t>効率性</a:t>
            </a:r>
            <a:r>
              <a:rPr lang="ja-JP" altLang="en-US" kern="0" smtClean="0"/>
              <a:t>の追求は富の偏在を生む</a:t>
            </a:r>
            <a:endParaRPr lang="en-US" altLang="ja-JP" kern="0" smtClean="0"/>
          </a:p>
          <a:p>
            <a:pPr>
              <a:defRPr/>
            </a:pPr>
            <a:r>
              <a:rPr lang="ja-JP" altLang="en-US" u="sng" kern="0" smtClean="0">
                <a:solidFill>
                  <a:srgbClr val="FF0000"/>
                </a:solidFill>
              </a:rPr>
              <a:t>公平</a:t>
            </a:r>
            <a:r>
              <a:rPr lang="ja-JP" altLang="en-US" kern="0" smtClean="0"/>
              <a:t>な状態とは誰もが他を羨むことのない状態</a:t>
            </a:r>
            <a:endParaRPr lang="en-US" altLang="ja-JP" kern="0" smtClean="0"/>
          </a:p>
          <a:p>
            <a:pPr>
              <a:defRPr/>
            </a:pPr>
            <a:r>
              <a:rPr lang="ja-JP" altLang="en-US" kern="0"/>
              <a:t>効率性</a:t>
            </a:r>
            <a:r>
              <a:rPr lang="ja-JP" altLang="en-US" kern="0" smtClean="0"/>
              <a:t>と</a:t>
            </a:r>
            <a:r>
              <a:rPr lang="ja-JP" altLang="en-US" kern="0"/>
              <a:t>公平</a:t>
            </a:r>
            <a:r>
              <a:rPr lang="ja-JP" altLang="en-US" kern="0" smtClean="0"/>
              <a:t>性</a:t>
            </a:r>
            <a:r>
              <a:rPr lang="ja-JP" altLang="en-US" kern="0" smtClean="0"/>
              <a:t>は対立しやすい．所得税の増税により公平性は増すが．</a:t>
            </a:r>
            <a:r>
              <a:rPr lang="ja-JP" altLang="en-US" u="sng" kern="0" smtClean="0">
                <a:solidFill>
                  <a:srgbClr val="FF0000"/>
                </a:solidFill>
              </a:rPr>
              <a:t>効率と公平のトレードオフ</a:t>
            </a:r>
            <a:endParaRPr lang="en-US" altLang="ja-JP" u="sng" kern="0" smtClean="0">
              <a:solidFill>
                <a:srgbClr val="FF0000"/>
              </a:solidFill>
            </a:endParaRPr>
          </a:p>
          <a:p>
            <a:pPr>
              <a:defRPr/>
            </a:pPr>
            <a:r>
              <a:rPr lang="ja-JP" altLang="en-US" kern="0" smtClean="0"/>
              <a:t>医療は全ての人々に必要なので</a:t>
            </a:r>
            <a:r>
              <a:rPr lang="ja-JP" altLang="en-US" u="sng" kern="0" smtClean="0">
                <a:solidFill>
                  <a:srgbClr val="FF0000"/>
                </a:solidFill>
              </a:rPr>
              <a:t>公平性</a:t>
            </a:r>
            <a:r>
              <a:rPr lang="ja-JP" altLang="en-US" kern="0" smtClean="0"/>
              <a:t>が求められる</a:t>
            </a:r>
            <a:endParaRPr lang="en-US" altLang="ja-JP" kern="0" smtClean="0"/>
          </a:p>
          <a:p>
            <a:pPr>
              <a:defRPr/>
            </a:pPr>
            <a:r>
              <a:rPr lang="ja-JP" altLang="en-US" kern="0" smtClean="0"/>
              <a:t>資源</a:t>
            </a:r>
            <a:r>
              <a:rPr lang="ja-JP" altLang="en-US" kern="0"/>
              <a:t>は限られているので医療体制も</a:t>
            </a:r>
            <a:r>
              <a:rPr lang="ja-JP" altLang="en-US" u="sng" kern="0">
                <a:solidFill>
                  <a:srgbClr val="FF0000"/>
                </a:solidFill>
              </a:rPr>
              <a:t>効率性</a:t>
            </a:r>
            <a:r>
              <a:rPr lang="ja-JP" altLang="en-US" kern="0"/>
              <a:t>を</a:t>
            </a:r>
            <a:r>
              <a:rPr lang="ja-JP" altLang="en-US" kern="0" smtClean="0"/>
              <a:t>追求</a:t>
            </a:r>
            <a:endParaRPr lang="en-US" altLang="ja-JP" kern="0" smtClean="0"/>
          </a:p>
          <a:p>
            <a:pPr>
              <a:defRPr/>
            </a:pPr>
            <a:r>
              <a:rPr lang="ja-JP" altLang="en-US" kern="0" smtClean="0"/>
              <a:t>医療は効率性</a:t>
            </a:r>
            <a:r>
              <a:rPr lang="ja-JP" altLang="en-US" kern="0" smtClean="0"/>
              <a:t>と</a:t>
            </a:r>
            <a:r>
              <a:rPr lang="ja-JP" altLang="en-US" kern="0"/>
              <a:t>公平</a:t>
            </a:r>
            <a:r>
              <a:rPr lang="ja-JP" altLang="en-US" kern="0" smtClean="0"/>
              <a:t>性</a:t>
            </a:r>
            <a:r>
              <a:rPr lang="ja-JP" altLang="en-US" kern="0" smtClean="0"/>
              <a:t>のバランスをとるか？</a:t>
            </a:r>
            <a:endParaRPr lang="en-US" altLang="ja-JP" kern="0"/>
          </a:p>
        </p:txBody>
      </p:sp>
    </p:spTree>
    <p:extLst>
      <p:ext uri="{BB962C8B-B14F-4D97-AF65-F5344CB8AC3E}">
        <p14:creationId xmlns:p14="http://schemas.microsoft.com/office/powerpoint/2010/main" val="3711023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リスク，保険</a:t>
            </a:r>
            <a:endParaRPr lang="en-US" altLang="ja-JP" smtClean="0">
              <a:solidFill>
                <a:srgbClr val="000000"/>
              </a:solidFill>
            </a:endParaRPr>
          </a:p>
          <a:p>
            <a:pPr>
              <a:defRPr/>
            </a:pPr>
            <a:r>
              <a:rPr lang="ja-JP" altLang="en-US">
                <a:solidFill>
                  <a:srgbClr val="000000"/>
                </a:solidFill>
              </a:rPr>
              <a:t>保険</a:t>
            </a:r>
            <a:r>
              <a:rPr lang="ja-JP" altLang="en-US" smtClean="0">
                <a:solidFill>
                  <a:srgbClr val="000000"/>
                </a:solidFill>
              </a:rPr>
              <a:t>はリスクを分散する</a:t>
            </a:r>
            <a:endParaRPr lang="en-US" altLang="ja-JP" smtClean="0">
              <a:solidFill>
                <a:srgbClr val="000000"/>
              </a:solidFill>
            </a:endParaRPr>
          </a:p>
          <a:p>
            <a:pPr>
              <a:defRPr/>
            </a:pPr>
            <a:r>
              <a:rPr lang="ja-JP" altLang="en-US" smtClean="0">
                <a:solidFill>
                  <a:srgbClr val="000000"/>
                </a:solidFill>
              </a:rPr>
              <a:t>逆選択，モラルハザード</a:t>
            </a:r>
            <a:endParaRPr lang="en-US" altLang="ja-JP" smtClean="0">
              <a:solidFill>
                <a:srgbClr val="000000"/>
              </a:solidFill>
            </a:endParaRPr>
          </a:p>
          <a:p>
            <a:pPr>
              <a:defRPr/>
            </a:pPr>
            <a:r>
              <a:rPr lang="ja-JP" altLang="en-US" smtClean="0">
                <a:solidFill>
                  <a:srgbClr val="000000"/>
                </a:solidFill>
              </a:rPr>
              <a:t>後期高齢者医療制度</a:t>
            </a:r>
            <a:endParaRPr lang="en-US" altLang="ja-JP" smtClean="0">
              <a:solidFill>
                <a:srgbClr val="000000"/>
              </a:solidFill>
            </a:endParaRPr>
          </a:p>
          <a:p>
            <a:pPr>
              <a:defRPr/>
            </a:pPr>
            <a:r>
              <a:rPr lang="ja-JP" altLang="en-US" smtClean="0">
                <a:solidFill>
                  <a:srgbClr val="000000"/>
                </a:solidFill>
              </a:rPr>
              <a:t>診療報酬制度，薬価制度</a:t>
            </a:r>
            <a:endParaRPr lang="en-US" altLang="ja-JP" smtClean="0">
              <a:solidFill>
                <a:srgbClr val="000000"/>
              </a:solidFill>
            </a:endParaRPr>
          </a:p>
          <a:p>
            <a:pPr>
              <a:defRPr/>
            </a:pPr>
            <a:r>
              <a:rPr lang="ja-JP" altLang="en-US" smtClean="0">
                <a:solidFill>
                  <a:srgbClr val="000000"/>
                </a:solidFill>
              </a:rPr>
              <a:t>病院機能評価</a:t>
            </a:r>
            <a:endParaRPr lang="en-US" altLang="ja-JP" smtClean="0">
              <a:solidFill>
                <a:srgbClr val="000000"/>
              </a:solidFill>
            </a:endParaRPr>
          </a:p>
          <a:p>
            <a:pPr>
              <a:defRPr/>
            </a:pPr>
            <a:r>
              <a:rPr lang="ja-JP" altLang="en-US" smtClean="0">
                <a:solidFill>
                  <a:srgbClr val="000000"/>
                </a:solidFill>
              </a:rPr>
              <a:t>人事配置基準</a:t>
            </a:r>
            <a:endParaRPr lang="en-US" altLang="ja-JP" smtClean="0">
              <a:solidFill>
                <a:srgbClr val="000000"/>
              </a:solidFill>
            </a:endParaRPr>
          </a:p>
          <a:p>
            <a:pPr>
              <a:defRPr/>
            </a:pPr>
            <a:r>
              <a:rPr lang="ja-JP" altLang="en-US">
                <a:solidFill>
                  <a:srgbClr val="000000"/>
                </a:solidFill>
              </a:rPr>
              <a:t>日本</a:t>
            </a:r>
            <a:r>
              <a:rPr lang="ja-JP" altLang="en-US" smtClean="0">
                <a:solidFill>
                  <a:srgbClr val="000000"/>
                </a:solidFill>
              </a:rPr>
              <a:t>の労働生産性と医療制度</a:t>
            </a:r>
            <a:endParaRPr lang="en-US" altLang="ja-JP" smtClean="0"/>
          </a:p>
          <a:p>
            <a:pPr>
              <a:defRPr/>
            </a:pPr>
            <a:r>
              <a:rPr lang="ja-JP" altLang="en-US"/>
              <a:t>効率</a:t>
            </a:r>
            <a:r>
              <a:rPr lang="ja-JP" altLang="en-US" smtClean="0"/>
              <a:t>と</a:t>
            </a:r>
            <a:r>
              <a:rPr lang="ja-JP" altLang="en-US"/>
              <a:t>公平</a:t>
            </a:r>
            <a:r>
              <a:rPr lang="ja-JP" altLang="en-US" smtClean="0"/>
              <a:t>のトレードオフ</a:t>
            </a: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64515" name="Rectangle 2"/>
          <p:cNvSpPr>
            <a:spLocks noGrp="1" noChangeArrowheads="1"/>
          </p:cNvSpPr>
          <p:nvPr>
            <p:ph type="title"/>
          </p:nvPr>
        </p:nvSpPr>
        <p:spPr>
          <a:xfrm>
            <a:off x="722313" y="138113"/>
            <a:ext cx="8636000" cy="1271587"/>
          </a:xfrm>
        </p:spPr>
        <p:txBody>
          <a:bodyPr/>
          <a:lstStyle/>
          <a:p>
            <a:r>
              <a:rPr lang="ja-JP" altLang="en-US" smtClean="0"/>
              <a:t>市場の効率性と政府の役割</a:t>
            </a:r>
          </a:p>
        </p:txBody>
      </p:sp>
      <p:sp>
        <p:nvSpPr>
          <p:cNvPr id="64516" name="Rectangle 3"/>
          <p:cNvSpPr>
            <a:spLocks noGrp="1" noChangeArrowheads="1"/>
          </p:cNvSpPr>
          <p:nvPr>
            <p:ph type="body" idx="1"/>
          </p:nvPr>
        </p:nvSpPr>
        <p:spPr>
          <a:xfrm>
            <a:off x="323850" y="1217613"/>
            <a:ext cx="9509125" cy="5592762"/>
          </a:xfrm>
        </p:spPr>
        <p:txBody>
          <a:bodyPr/>
          <a:lstStyle/>
          <a:p>
            <a:pPr>
              <a:lnSpc>
                <a:spcPct val="110000"/>
              </a:lnSpc>
            </a:pPr>
            <a:r>
              <a:rPr lang="ja-JP" altLang="en-US" smtClean="0"/>
              <a:t>アダム・スミスの「</a:t>
            </a:r>
            <a:r>
              <a:rPr lang="ja-JP" altLang="en-US" u="sng" smtClean="0">
                <a:solidFill>
                  <a:srgbClr val="FF0000"/>
                </a:solidFill>
              </a:rPr>
              <a:t>市場は効率的に機能する</a:t>
            </a:r>
            <a:r>
              <a:rPr lang="ja-JP" altLang="en-US" smtClean="0"/>
              <a:t>」は</a:t>
            </a:r>
            <a:r>
              <a:rPr lang="ja-JP" altLang="en-US" u="sng" smtClean="0"/>
              <a:t>ほぼ</a:t>
            </a:r>
            <a:r>
              <a:rPr lang="ja-JP" altLang="en-US" smtClean="0"/>
              <a:t>正しい</a:t>
            </a:r>
            <a:endParaRPr lang="en-US" altLang="ja-JP" smtClean="0"/>
          </a:p>
          <a:p>
            <a:pPr>
              <a:lnSpc>
                <a:spcPct val="110000"/>
              </a:lnSpc>
            </a:pPr>
            <a:r>
              <a:rPr lang="ja-JP" altLang="en-US" smtClean="0"/>
              <a:t>しかし、政府が行政サービスを行っている例</a:t>
            </a:r>
          </a:p>
          <a:p>
            <a:pPr>
              <a:lnSpc>
                <a:spcPct val="110000"/>
              </a:lnSpc>
              <a:buFont typeface="Wingdings" pitchFamily="2" charset="2"/>
              <a:buNone/>
            </a:pPr>
            <a:r>
              <a:rPr lang="en-US" altLang="ja-JP" smtClean="0"/>
              <a:t>	</a:t>
            </a:r>
            <a:r>
              <a:rPr lang="ja-JP" altLang="en-US" smtClean="0"/>
              <a:t>国防，警察，司法，上下水道，道路，灯台，福祉</a:t>
            </a:r>
          </a:p>
          <a:p>
            <a:pPr>
              <a:lnSpc>
                <a:spcPct val="110000"/>
              </a:lnSpc>
            </a:pPr>
            <a:r>
              <a:rPr lang="ja-JP" altLang="en-US" smtClean="0"/>
              <a:t>所有権の維持以外の政府の役割は何だろうか？</a:t>
            </a:r>
            <a:endParaRPr lang="en-US" altLang="ja-JP" smtClean="0"/>
          </a:p>
          <a:p>
            <a:pPr>
              <a:lnSpc>
                <a:spcPct val="110000"/>
              </a:lnSpc>
            </a:pPr>
            <a:r>
              <a:rPr lang="ja-JP" altLang="en-US" smtClean="0"/>
              <a:t>市場がうまく働かないー</a:t>
            </a:r>
            <a:r>
              <a:rPr lang="ja-JP" altLang="en-US" u="sng" smtClean="0">
                <a:solidFill>
                  <a:srgbClr val="FF0000"/>
                </a:solidFill>
              </a:rPr>
              <a:t>市場の失敗</a:t>
            </a:r>
            <a:r>
              <a:rPr lang="ja-JP" altLang="en-US" smtClean="0"/>
              <a:t>というーが起こった時に政府の存在の理由がある</a:t>
            </a:r>
            <a:endParaRPr lang="en-US" altLang="ja-JP" smtClean="0"/>
          </a:p>
          <a:p>
            <a:pPr>
              <a:lnSpc>
                <a:spcPct val="110000"/>
              </a:lnSpc>
            </a:pPr>
            <a:r>
              <a:rPr lang="ja-JP" altLang="en-US" smtClean="0"/>
              <a:t> </a:t>
            </a:r>
            <a:r>
              <a:rPr lang="ja-JP" altLang="en-US" u="sng" smtClean="0">
                <a:solidFill>
                  <a:srgbClr val="FF0000"/>
                </a:solidFill>
              </a:rPr>
              <a:t>公共財</a:t>
            </a:r>
            <a:r>
              <a:rPr lang="ja-JP" altLang="en-US" smtClean="0"/>
              <a:t>の供給が政府の主要な役割</a:t>
            </a:r>
            <a:endParaRPr lang="en-US" altLang="ja-JP" smtClean="0"/>
          </a:p>
          <a:p>
            <a:pPr>
              <a:lnSpc>
                <a:spcPct val="110000"/>
              </a:lnSpc>
            </a:pPr>
            <a:r>
              <a:rPr lang="ja-JP" altLang="en-US" smtClean="0"/>
              <a:t>豊かになればなるほど失う物は大きい</a:t>
            </a:r>
          </a:p>
        </p:txBody>
      </p:sp>
      <p:sp>
        <p:nvSpPr>
          <p:cNvPr id="64517" name="日付プレースホルダ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6451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5921260-5CEC-4C35-86FA-5DFDBB448B70}"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7" name="AutoShape 7"/>
          <p:cNvSpPr>
            <a:spLocks noChangeArrowheads="1"/>
          </p:cNvSpPr>
          <p:nvPr/>
        </p:nvSpPr>
        <p:spPr bwMode="auto">
          <a:xfrm>
            <a:off x="5151438" y="4386263"/>
            <a:ext cx="2052637" cy="431800"/>
          </a:xfrm>
          <a:prstGeom prst="foldedCorner">
            <a:avLst>
              <a:gd name="adj" fmla="val 0"/>
            </a:avLst>
          </a:prstGeom>
          <a:solidFill>
            <a:schemeClr val="bg1"/>
          </a:solidFill>
          <a:ln w="9525">
            <a:solidFill>
              <a:schemeClr val="tx1"/>
            </a:solidFill>
            <a:round/>
            <a:headEnd/>
            <a:tailEnd/>
          </a:ln>
        </p:spPr>
        <p:txBody>
          <a:bodyPr wrap="none" lIns="101599" tIns="50799" rIns="101599" bIns="50799" anchor="ct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endParaRPr lang="ja-JP" altLang="en-US" sz="2400">
              <a:latin typeface="Times New Roman" panose="02020603050405020304" pitchFamily="18" charset="0"/>
            </a:endParaRPr>
          </a:p>
        </p:txBody>
      </p:sp>
    </p:spTree>
    <p:extLst>
      <p:ext uri="{BB962C8B-B14F-4D97-AF65-F5344CB8AC3E}">
        <p14:creationId xmlns:p14="http://schemas.microsoft.com/office/powerpoint/2010/main" val="3344746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title"/>
          </p:nvPr>
        </p:nvSpPr>
        <p:spPr>
          <a:xfrm>
            <a:off x="722313" y="17463"/>
            <a:ext cx="8636000" cy="1271587"/>
          </a:xfrm>
        </p:spPr>
        <p:txBody>
          <a:bodyPr/>
          <a:lstStyle/>
          <a:p>
            <a:r>
              <a:rPr lang="ja-JP" altLang="en-US" smtClean="0"/>
              <a:t>まさかのために</a:t>
            </a:r>
            <a:endParaRPr kumimoji="1" lang="ja-JP" altLang="en-US" smtClean="0"/>
          </a:p>
        </p:txBody>
      </p:sp>
      <p:sp>
        <p:nvSpPr>
          <p:cNvPr id="3" name="コンテンツ プレースホルダ 2"/>
          <p:cNvSpPr>
            <a:spLocks noGrp="1"/>
          </p:cNvSpPr>
          <p:nvPr>
            <p:ph idx="1"/>
          </p:nvPr>
        </p:nvSpPr>
        <p:spPr>
          <a:xfrm>
            <a:off x="650875" y="1146175"/>
            <a:ext cx="9037638" cy="6092825"/>
          </a:xfrm>
        </p:spPr>
        <p:txBody>
          <a:bodyPr/>
          <a:lstStyle/>
          <a:p>
            <a:pPr>
              <a:lnSpc>
                <a:spcPct val="120000"/>
              </a:lnSpc>
              <a:defRPr/>
            </a:pPr>
            <a:r>
              <a:rPr kumimoji="1" lang="ja-JP" altLang="en-US" dirty="0" smtClean="0"/>
              <a:t>貯蓄や貯金は</a:t>
            </a:r>
            <a:r>
              <a:rPr kumimoji="1" lang="ja-JP" altLang="en-US" u="sng" dirty="0" smtClean="0">
                <a:solidFill>
                  <a:srgbClr val="FF0000"/>
                </a:solidFill>
              </a:rPr>
              <a:t>リスク</a:t>
            </a:r>
            <a:r>
              <a:rPr kumimoji="1" lang="ja-JP" altLang="en-US" dirty="0" smtClean="0"/>
              <a:t>を避けるためにある</a:t>
            </a:r>
            <a:endParaRPr kumimoji="1" lang="en-US" altLang="ja-JP" dirty="0" smtClean="0"/>
          </a:p>
          <a:p>
            <a:pPr marL="609600" indent="-609600">
              <a:lnSpc>
                <a:spcPct val="120000"/>
              </a:lnSpc>
              <a:buFont typeface="Wingdings" pitchFamily="2" charset="2"/>
              <a:buAutoNum type="arabicPeriod"/>
              <a:defRPr/>
            </a:pPr>
            <a:r>
              <a:rPr lang="ja-JP" altLang="en-US" dirty="0" smtClean="0"/>
              <a:t>死 －生命保険</a:t>
            </a:r>
          </a:p>
          <a:p>
            <a:pPr marL="609600" indent="-609600">
              <a:lnSpc>
                <a:spcPct val="120000"/>
              </a:lnSpc>
              <a:buFont typeface="Wingdings" pitchFamily="2" charset="2"/>
              <a:buAutoNum type="arabicPeriod"/>
              <a:defRPr/>
            </a:pPr>
            <a:r>
              <a:rPr lang="ja-JP" altLang="en-US" dirty="0" smtClean="0"/>
              <a:t>病気 ー 医療保険</a:t>
            </a:r>
          </a:p>
          <a:p>
            <a:pPr marL="609600" indent="-609600">
              <a:lnSpc>
                <a:spcPct val="120000"/>
              </a:lnSpc>
              <a:buFont typeface="Wingdings" pitchFamily="2" charset="2"/>
              <a:buAutoNum type="arabicPeriod"/>
              <a:defRPr/>
            </a:pPr>
            <a:r>
              <a:rPr lang="ja-JP" altLang="en-US" dirty="0" smtClean="0"/>
              <a:t>事故 ー 自動車保険</a:t>
            </a:r>
          </a:p>
          <a:p>
            <a:pPr marL="609600" indent="-609600">
              <a:lnSpc>
                <a:spcPct val="120000"/>
              </a:lnSpc>
              <a:buFont typeface="Wingdings" pitchFamily="2" charset="2"/>
              <a:buAutoNum type="arabicPeriod"/>
              <a:defRPr/>
            </a:pPr>
            <a:r>
              <a:rPr lang="ja-JP" altLang="en-US" dirty="0" smtClean="0"/>
              <a:t>火事 －</a:t>
            </a:r>
            <a:r>
              <a:rPr lang="en-US" altLang="ja-JP" dirty="0" smtClean="0"/>
              <a:t> </a:t>
            </a:r>
            <a:r>
              <a:rPr lang="ja-JP" altLang="en-US" dirty="0" smtClean="0"/>
              <a:t>火災保険</a:t>
            </a:r>
          </a:p>
          <a:p>
            <a:pPr>
              <a:lnSpc>
                <a:spcPct val="120000"/>
              </a:lnSpc>
              <a:defRPr/>
            </a:pPr>
            <a:r>
              <a:rPr kumimoji="1" lang="ja-JP" altLang="en-US" dirty="0" smtClean="0"/>
              <a:t>株はギャンブルと同じという意見がある</a:t>
            </a:r>
            <a:endParaRPr kumimoji="1" lang="en-US" altLang="ja-JP" dirty="0" smtClean="0"/>
          </a:p>
          <a:p>
            <a:pPr>
              <a:lnSpc>
                <a:spcPct val="120000"/>
              </a:lnSpc>
              <a:defRPr/>
            </a:pPr>
            <a:r>
              <a:rPr lang="ja-JP" altLang="en-US" dirty="0" smtClean="0"/>
              <a:t>お父さんが生命保険に契約</a:t>
            </a:r>
            <a:br>
              <a:rPr lang="ja-JP" altLang="en-US" dirty="0" smtClean="0"/>
            </a:br>
            <a:r>
              <a:rPr lang="ja-JP" altLang="en-US" u="sng" dirty="0" smtClean="0">
                <a:solidFill>
                  <a:srgbClr val="FF0000"/>
                </a:solidFill>
              </a:rPr>
              <a:t>保険会社がお父さんが長生きする方に，</a:t>
            </a:r>
            <a:br>
              <a:rPr lang="ja-JP" altLang="en-US" u="sng" dirty="0" smtClean="0">
                <a:solidFill>
                  <a:srgbClr val="FF0000"/>
                </a:solidFill>
              </a:rPr>
            </a:br>
            <a:r>
              <a:rPr lang="ja-JP" altLang="en-US" u="sng" dirty="0" smtClean="0">
                <a:solidFill>
                  <a:srgbClr val="FF0000"/>
                </a:solidFill>
              </a:rPr>
              <a:t>お父さんは自分が早死にする方に賭ける</a:t>
            </a:r>
            <a:endParaRPr lang="en-US" altLang="ja-JP" u="sng" dirty="0" smtClean="0">
              <a:solidFill>
                <a:srgbClr val="FF0000"/>
              </a:solidFill>
            </a:endParaRPr>
          </a:p>
        </p:txBody>
      </p:sp>
      <p:sp>
        <p:nvSpPr>
          <p:cNvPr id="66564"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7" name="AutoShape 11"/>
          <p:cNvSpPr>
            <a:spLocks noChangeArrowheads="1"/>
          </p:cNvSpPr>
          <p:nvPr/>
        </p:nvSpPr>
        <p:spPr bwMode="auto">
          <a:xfrm>
            <a:off x="976313" y="5897563"/>
            <a:ext cx="7486650" cy="1071562"/>
          </a:xfrm>
          <a:prstGeom prst="foldedCorner">
            <a:avLst>
              <a:gd name="adj" fmla="val 0"/>
            </a:avLst>
          </a:prstGeom>
          <a:solidFill>
            <a:schemeClr val="bg1"/>
          </a:solidFill>
          <a:ln w="0">
            <a:solidFill>
              <a:schemeClr val="tx1"/>
            </a:solidFill>
            <a:round/>
            <a:headEnd/>
            <a:tailEnd/>
          </a:ln>
        </p:spPr>
        <p:txBody>
          <a:bodyPr wrap="none" lIns="101599" tIns="50799" rIns="101599" bIns="50799" anchor="ct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ja-JP" altLang="en-US" sz="2400">
              <a:latin typeface="Times New Roman" panose="02020603050405020304" pitchFamily="18" charset="0"/>
            </a:endParaRPr>
          </a:p>
        </p:txBody>
      </p:sp>
      <p:sp>
        <p:nvSpPr>
          <p:cNvPr id="66566" name="日付プレースホルダ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66567" name="スライド番号プレースホルダ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2E5373D4-42F0-40B6-AB51-45B2FF5B91CF}"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8" name="AutoShape 7"/>
          <p:cNvSpPr>
            <a:spLocks noChangeArrowheads="1"/>
          </p:cNvSpPr>
          <p:nvPr/>
        </p:nvSpPr>
        <p:spPr bwMode="auto">
          <a:xfrm>
            <a:off x="3455988" y="1289050"/>
            <a:ext cx="1260475" cy="431800"/>
          </a:xfrm>
          <a:prstGeom prst="foldedCorner">
            <a:avLst>
              <a:gd name="adj" fmla="val 0"/>
            </a:avLst>
          </a:prstGeom>
          <a:solidFill>
            <a:schemeClr val="bg1"/>
          </a:solidFill>
          <a:ln w="9525">
            <a:solidFill>
              <a:schemeClr val="tx1"/>
            </a:solidFill>
            <a:round/>
            <a:headEnd/>
            <a:tailEnd/>
          </a:ln>
        </p:spPr>
        <p:txBody>
          <a:bodyPr wrap="none" lIns="101599" tIns="50799" rIns="101599" bIns="50799" anchor="ct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endParaRPr lang="ja-JP" altLang="en-US" sz="2400">
              <a:latin typeface="Times New Roman" panose="02020603050405020304" pitchFamily="18" charset="0"/>
            </a:endParaRPr>
          </a:p>
        </p:txBody>
      </p:sp>
    </p:spTree>
    <p:extLst>
      <p:ext uri="{BB962C8B-B14F-4D97-AF65-F5344CB8AC3E}">
        <p14:creationId xmlns:p14="http://schemas.microsoft.com/office/powerpoint/2010/main" val="1923895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タイトル 1"/>
          <p:cNvSpPr>
            <a:spLocks noGrp="1"/>
          </p:cNvSpPr>
          <p:nvPr>
            <p:ph type="title"/>
          </p:nvPr>
        </p:nvSpPr>
        <p:spPr>
          <a:xfrm>
            <a:off x="758825" y="95250"/>
            <a:ext cx="8636000" cy="1271588"/>
          </a:xfrm>
        </p:spPr>
        <p:txBody>
          <a:bodyPr/>
          <a:lstStyle/>
          <a:p>
            <a:r>
              <a:rPr kumimoji="1" lang="ja-JP" altLang="en-US" smtClean="0"/>
              <a:t>公的保険</a:t>
            </a:r>
          </a:p>
        </p:txBody>
      </p:sp>
      <p:sp>
        <p:nvSpPr>
          <p:cNvPr id="3" name="コンテンツ プレースホルダ 2"/>
          <p:cNvSpPr>
            <a:spLocks noGrp="1"/>
          </p:cNvSpPr>
          <p:nvPr>
            <p:ph idx="1"/>
          </p:nvPr>
        </p:nvSpPr>
        <p:spPr>
          <a:xfrm>
            <a:off x="650875" y="1095375"/>
            <a:ext cx="9109075" cy="5715000"/>
          </a:xfrm>
        </p:spPr>
        <p:txBody>
          <a:bodyPr/>
          <a:lstStyle/>
          <a:p>
            <a:pPr>
              <a:lnSpc>
                <a:spcPct val="130000"/>
              </a:lnSpc>
              <a:defRPr/>
            </a:pPr>
            <a:r>
              <a:rPr lang="ja-JP" altLang="en-US" dirty="0" smtClean="0"/>
              <a:t>政府は個人が負えないリスクを負担</a:t>
            </a:r>
            <a:endParaRPr lang="en-US" altLang="ja-JP" dirty="0" smtClean="0"/>
          </a:p>
          <a:p>
            <a:pPr>
              <a:lnSpc>
                <a:spcPct val="130000"/>
              </a:lnSpc>
              <a:defRPr/>
            </a:pPr>
            <a:r>
              <a:rPr lang="en-US" altLang="ja-JP" dirty="0"/>
              <a:t> </a:t>
            </a:r>
            <a:r>
              <a:rPr lang="ja-JP" altLang="en-US" u="sng" dirty="0" smtClean="0">
                <a:solidFill>
                  <a:srgbClr val="FF0000"/>
                </a:solidFill>
              </a:rPr>
              <a:t>公的保険・社会保障</a:t>
            </a:r>
            <a:r>
              <a:rPr lang="ja-JP" altLang="en-US" dirty="0" smtClean="0"/>
              <a:t>は強制加入，保険料一定</a:t>
            </a:r>
            <a:endParaRPr lang="en-US" altLang="ja-JP" dirty="0" smtClean="0"/>
          </a:p>
          <a:p>
            <a:pPr marL="514350" indent="-514350">
              <a:lnSpc>
                <a:spcPct val="130000"/>
              </a:lnSpc>
              <a:buFont typeface="+mj-lt"/>
              <a:buAutoNum type="arabicPeriod"/>
              <a:defRPr/>
            </a:pPr>
            <a:r>
              <a:rPr lang="ja-JP" altLang="en-US" dirty="0" smtClean="0"/>
              <a:t>医療保険</a:t>
            </a:r>
          </a:p>
          <a:p>
            <a:pPr marL="514350" indent="-514350">
              <a:lnSpc>
                <a:spcPct val="130000"/>
              </a:lnSpc>
              <a:buFont typeface="+mj-lt"/>
              <a:buAutoNum type="arabicPeriod"/>
              <a:defRPr/>
            </a:pPr>
            <a:r>
              <a:rPr lang="ja-JP" altLang="en-US" dirty="0" smtClean="0"/>
              <a:t>失業保険</a:t>
            </a:r>
            <a:endParaRPr lang="en-US" altLang="ja-JP" dirty="0" smtClean="0"/>
          </a:p>
          <a:p>
            <a:pPr marL="514350" indent="-514350">
              <a:lnSpc>
                <a:spcPct val="130000"/>
              </a:lnSpc>
              <a:buFont typeface="+mj-lt"/>
              <a:buAutoNum type="arabicPeriod"/>
              <a:defRPr/>
            </a:pPr>
            <a:r>
              <a:rPr lang="ja-JP" altLang="en-US" dirty="0" smtClean="0"/>
              <a:t>年金</a:t>
            </a:r>
            <a:endParaRPr lang="en-US" altLang="ja-JP" dirty="0" smtClean="0"/>
          </a:p>
          <a:p>
            <a:pPr marL="514350" indent="-514350">
              <a:lnSpc>
                <a:spcPct val="130000"/>
              </a:lnSpc>
              <a:buFont typeface="+mj-lt"/>
              <a:buAutoNum type="arabicPeriod"/>
              <a:defRPr/>
            </a:pPr>
            <a:r>
              <a:rPr lang="ja-JP" altLang="en-US" dirty="0" smtClean="0"/>
              <a:t>介護保険</a:t>
            </a:r>
          </a:p>
          <a:p>
            <a:pPr>
              <a:lnSpc>
                <a:spcPct val="130000"/>
              </a:lnSpc>
              <a:defRPr/>
            </a:pPr>
            <a:r>
              <a:rPr lang="ja-JP" altLang="en-US" dirty="0" smtClean="0"/>
              <a:t>日本人の寿命の長さ世界一，長生きリスク</a:t>
            </a:r>
          </a:p>
          <a:p>
            <a:pPr>
              <a:lnSpc>
                <a:spcPct val="130000"/>
              </a:lnSpc>
              <a:defRPr/>
            </a:pPr>
            <a:r>
              <a:rPr lang="ja-JP" altLang="en-US" dirty="0" smtClean="0"/>
              <a:t>財政支出の中で</a:t>
            </a:r>
            <a:r>
              <a:rPr lang="ja-JP" altLang="en-US" u="sng" dirty="0" smtClean="0">
                <a:solidFill>
                  <a:srgbClr val="FF0000"/>
                </a:solidFill>
              </a:rPr>
              <a:t>社会保障費が一番大きい</a:t>
            </a:r>
          </a:p>
          <a:p>
            <a:pPr marL="514350" indent="-514350">
              <a:lnSpc>
                <a:spcPct val="130000"/>
              </a:lnSpc>
              <a:buFont typeface="Wingdings" pitchFamily="2" charset="2"/>
              <a:buNone/>
              <a:defRPr/>
            </a:pPr>
            <a:endParaRPr lang="en-US" altLang="ja-JP" dirty="0" smtClean="0"/>
          </a:p>
          <a:p>
            <a:pPr>
              <a:lnSpc>
                <a:spcPct val="130000"/>
              </a:lnSpc>
              <a:defRPr/>
            </a:pPr>
            <a:endParaRPr kumimoji="1" lang="ja-JP" altLang="en-US" dirty="0"/>
          </a:p>
        </p:txBody>
      </p:sp>
      <p:sp>
        <p:nvSpPr>
          <p:cNvPr id="68612"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68613" name="日付プレースホルダ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686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96DF0CFD-3B3D-4824-B6BC-9B746E62FE0E}"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569498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grpSp>
        <p:nvGrpSpPr>
          <p:cNvPr id="70659" name="グループ化 26"/>
          <p:cNvGrpSpPr>
            <a:grpSpLocks/>
          </p:cNvGrpSpPr>
          <p:nvPr/>
        </p:nvGrpSpPr>
        <p:grpSpPr bwMode="auto">
          <a:xfrm>
            <a:off x="692150" y="1095375"/>
            <a:ext cx="9148763" cy="5595938"/>
            <a:chOff x="691847" y="1095356"/>
            <a:chExt cx="9148633" cy="5595293"/>
          </a:xfrm>
        </p:grpSpPr>
        <p:cxnSp>
          <p:nvCxnSpPr>
            <p:cNvPr id="70675" name="直線矢印コネクタ 7"/>
            <p:cNvCxnSpPr>
              <a:cxnSpLocks noChangeShapeType="1"/>
            </p:cNvCxnSpPr>
            <p:nvPr/>
          </p:nvCxnSpPr>
          <p:spPr bwMode="auto">
            <a:xfrm rot="5400000" flipH="1" flipV="1">
              <a:off x="-1386088" y="4115004"/>
              <a:ext cx="4787448" cy="79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0676" name="テキスト ボックス 10"/>
            <p:cNvSpPr txBox="1">
              <a:spLocks noChangeArrowheads="1"/>
            </p:cNvSpPr>
            <p:nvPr/>
          </p:nvSpPr>
          <p:spPr bwMode="auto">
            <a:xfrm>
              <a:off x="691847" y="1145399"/>
              <a:ext cx="902748" cy="52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金額</a:t>
              </a:r>
            </a:p>
          </p:txBody>
        </p:sp>
        <p:sp>
          <p:nvSpPr>
            <p:cNvPr id="70677" name="テキスト ボックス 11"/>
            <p:cNvSpPr txBox="1">
              <a:spLocks noChangeArrowheads="1"/>
            </p:cNvSpPr>
            <p:nvPr/>
          </p:nvSpPr>
          <p:spPr bwMode="auto">
            <a:xfrm>
              <a:off x="8937652" y="6167454"/>
              <a:ext cx="902828" cy="523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年齢</a:t>
              </a:r>
            </a:p>
          </p:txBody>
        </p:sp>
        <p:sp>
          <p:nvSpPr>
            <p:cNvPr id="70678" name="テキスト ボックス 21"/>
            <p:cNvSpPr txBox="1">
              <a:spLocks noChangeArrowheads="1"/>
            </p:cNvSpPr>
            <p:nvPr/>
          </p:nvSpPr>
          <p:spPr bwMode="auto">
            <a:xfrm>
              <a:off x="8536507" y="4025866"/>
              <a:ext cx="1005422" cy="584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a:latin typeface="Times New Roman" panose="02020603050405020304" pitchFamily="18" charset="0"/>
                </a:rPr>
                <a:t>介護</a:t>
              </a:r>
            </a:p>
          </p:txBody>
        </p:sp>
        <p:grpSp>
          <p:nvGrpSpPr>
            <p:cNvPr id="70679" name="グループ化 23"/>
            <p:cNvGrpSpPr>
              <a:grpSpLocks/>
            </p:cNvGrpSpPr>
            <p:nvPr/>
          </p:nvGrpSpPr>
          <p:grpSpPr bwMode="auto">
            <a:xfrm>
              <a:off x="1008034" y="1095356"/>
              <a:ext cx="7715304" cy="5376244"/>
              <a:chOff x="1008034" y="3238496"/>
              <a:chExt cx="7715304" cy="3233358"/>
            </a:xfrm>
          </p:grpSpPr>
          <p:cxnSp>
            <p:nvCxnSpPr>
              <p:cNvPr id="70680" name="直線矢印コネクタ 9"/>
              <p:cNvCxnSpPr>
                <a:cxnSpLocks noChangeShapeType="1"/>
              </p:cNvCxnSpPr>
              <p:nvPr/>
            </p:nvCxnSpPr>
            <p:spPr bwMode="auto">
              <a:xfrm>
                <a:off x="1008034" y="6453206"/>
                <a:ext cx="7715304" cy="758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0681" name="正方形/長方形 12"/>
              <p:cNvSpPr>
                <a:spLocks noChangeArrowheads="1"/>
              </p:cNvSpPr>
              <p:nvPr/>
            </p:nvSpPr>
            <p:spPr bwMode="auto">
              <a:xfrm>
                <a:off x="1008034" y="4636402"/>
                <a:ext cx="975622" cy="1505965"/>
              </a:xfrm>
              <a:prstGeom prst="rect">
                <a:avLst/>
              </a:prstGeom>
              <a:solidFill>
                <a:srgbClr val="CCFF66"/>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400">
                    <a:latin typeface="Times New Roman" panose="02020603050405020304" pitchFamily="18" charset="0"/>
                  </a:rPr>
                  <a:t>出産関係，児童手当，</a:t>
                </a:r>
                <a:endParaRPr lang="en-US" altLang="ja-JP" sz="2400">
                  <a:latin typeface="Times New Roman" panose="02020603050405020304" pitchFamily="18" charset="0"/>
                </a:endParaRPr>
              </a:p>
              <a:p>
                <a:pPr eaLnBrk="1" hangingPunct="1">
                  <a:spcBef>
                    <a:spcPct val="0"/>
                  </a:spcBef>
                  <a:buFontTx/>
                  <a:buNone/>
                </a:pPr>
                <a:r>
                  <a:rPr lang="ja-JP" altLang="en-US" sz="2400">
                    <a:latin typeface="Times New Roman" panose="02020603050405020304" pitchFamily="18" charset="0"/>
                  </a:rPr>
                  <a:t>育児休業</a:t>
                </a:r>
              </a:p>
            </p:txBody>
          </p:sp>
          <p:sp>
            <p:nvSpPr>
              <p:cNvPr id="70682" name="正方形/長方形 13"/>
              <p:cNvSpPr>
                <a:spLocks noChangeArrowheads="1"/>
              </p:cNvSpPr>
              <p:nvPr/>
            </p:nvSpPr>
            <p:spPr bwMode="auto">
              <a:xfrm>
                <a:off x="1983656" y="4957530"/>
                <a:ext cx="1512196" cy="1169342"/>
              </a:xfrm>
              <a:prstGeom prst="rect">
                <a:avLst/>
              </a:prstGeom>
              <a:solidFill>
                <a:srgbClr val="FF0000"/>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400">
                    <a:latin typeface="Times New Roman" panose="02020603050405020304" pitchFamily="18" charset="0"/>
                  </a:rPr>
                  <a:t>幼稚園，小学校，中学校，高校，大学補助金</a:t>
                </a:r>
              </a:p>
            </p:txBody>
          </p:sp>
          <p:sp>
            <p:nvSpPr>
              <p:cNvPr id="17" name="フリーフォーム 16"/>
              <p:cNvSpPr/>
              <p:nvPr/>
            </p:nvSpPr>
            <p:spPr bwMode="auto">
              <a:xfrm>
                <a:off x="1028393" y="5238462"/>
                <a:ext cx="7480193" cy="1233392"/>
              </a:xfrm>
              <a:custGeom>
                <a:avLst/>
                <a:gdLst>
                  <a:gd name="connsiteX0" fmla="*/ 0 w 6958013"/>
                  <a:gd name="connsiteY0" fmla="*/ 1028700 h 1028700"/>
                  <a:gd name="connsiteX1" fmla="*/ 0 w 6958013"/>
                  <a:gd name="connsiteY1" fmla="*/ 742950 h 1028700"/>
                  <a:gd name="connsiteX2" fmla="*/ 4500563 w 6958013"/>
                  <a:gd name="connsiteY2" fmla="*/ 714375 h 1028700"/>
                  <a:gd name="connsiteX3" fmla="*/ 6958013 w 6958013"/>
                  <a:gd name="connsiteY3" fmla="*/ 0 h 1028700"/>
                  <a:gd name="connsiteX4" fmla="*/ 6929438 w 6958013"/>
                  <a:gd name="connsiteY4" fmla="*/ 1014412 h 1028700"/>
                  <a:gd name="connsiteX5" fmla="*/ 0 w 6958013"/>
                  <a:gd name="connsiteY5" fmla="*/ 1028700 h 102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58013" h="1028700">
                    <a:moveTo>
                      <a:pt x="0" y="1028700"/>
                    </a:moveTo>
                    <a:lnTo>
                      <a:pt x="0" y="742950"/>
                    </a:lnTo>
                    <a:lnTo>
                      <a:pt x="4500563" y="714375"/>
                    </a:lnTo>
                    <a:lnTo>
                      <a:pt x="6958013" y="0"/>
                    </a:lnTo>
                    <a:lnTo>
                      <a:pt x="6929438" y="1014412"/>
                    </a:lnTo>
                    <a:lnTo>
                      <a:pt x="0" y="1028700"/>
                    </a:lnTo>
                    <a:close/>
                  </a:path>
                </a:pathLst>
              </a:cu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en-US" altLang="ja-JP" dirty="0"/>
              </a:p>
              <a:p>
                <a:pPr eaLnBrk="1" hangingPunct="1">
                  <a:defRPr/>
                </a:pPr>
                <a:r>
                  <a:rPr lang="ja-JP" altLang="en-US" dirty="0"/>
                  <a:t>                                                                                   </a:t>
                </a:r>
                <a:endParaRPr lang="en-US" altLang="ja-JP" dirty="0"/>
              </a:p>
              <a:p>
                <a:pPr eaLnBrk="1" hangingPunct="1">
                  <a:defRPr/>
                </a:pPr>
                <a:endParaRPr lang="en-US" altLang="ja-JP" dirty="0"/>
              </a:p>
              <a:p>
                <a:pPr eaLnBrk="1" hangingPunct="1">
                  <a:defRPr/>
                </a:pPr>
                <a:endParaRPr lang="en-US" altLang="ja-JP" dirty="0"/>
              </a:p>
              <a:p>
                <a:pPr eaLnBrk="1" hangingPunct="1">
                  <a:defRPr/>
                </a:pPr>
                <a:r>
                  <a:rPr lang="en-US" altLang="ja-JP" dirty="0"/>
                  <a:t>						</a:t>
                </a:r>
                <a:endParaRPr lang="ja-JP" altLang="en-US" sz="4000" dirty="0"/>
              </a:p>
            </p:txBody>
          </p:sp>
          <p:sp>
            <p:nvSpPr>
              <p:cNvPr id="70684" name="テキスト ボックス 17"/>
              <p:cNvSpPr txBox="1">
                <a:spLocks noChangeArrowheads="1"/>
              </p:cNvSpPr>
              <p:nvPr/>
            </p:nvSpPr>
            <p:spPr bwMode="auto">
              <a:xfrm>
                <a:off x="3783667" y="5736962"/>
                <a:ext cx="1871901" cy="27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400">
                    <a:latin typeface="Times New Roman" panose="02020603050405020304" pitchFamily="18" charset="0"/>
                  </a:rPr>
                  <a:t>雇用保険</a:t>
                </a:r>
              </a:p>
            </p:txBody>
          </p:sp>
          <p:sp>
            <p:nvSpPr>
              <p:cNvPr id="21" name="フリーフォーム 20"/>
              <p:cNvSpPr/>
              <p:nvPr/>
            </p:nvSpPr>
            <p:spPr bwMode="auto">
              <a:xfrm>
                <a:off x="6814748" y="4987392"/>
                <a:ext cx="1714476" cy="785667"/>
              </a:xfrm>
              <a:custGeom>
                <a:avLst/>
                <a:gdLst>
                  <a:gd name="connsiteX0" fmla="*/ 0 w 1714500"/>
                  <a:gd name="connsiteY0" fmla="*/ 785812 h 785812"/>
                  <a:gd name="connsiteX1" fmla="*/ 1700212 w 1714500"/>
                  <a:gd name="connsiteY1" fmla="*/ 0 h 785812"/>
                  <a:gd name="connsiteX2" fmla="*/ 1714500 w 1714500"/>
                  <a:gd name="connsiteY2" fmla="*/ 257175 h 785812"/>
                  <a:gd name="connsiteX3" fmla="*/ 0 w 1714500"/>
                  <a:gd name="connsiteY3" fmla="*/ 785812 h 785812"/>
                </a:gdLst>
                <a:ahLst/>
                <a:cxnLst>
                  <a:cxn ang="0">
                    <a:pos x="connsiteX0" y="connsiteY0"/>
                  </a:cxn>
                  <a:cxn ang="0">
                    <a:pos x="connsiteX1" y="connsiteY1"/>
                  </a:cxn>
                  <a:cxn ang="0">
                    <a:pos x="connsiteX2" y="connsiteY2"/>
                  </a:cxn>
                  <a:cxn ang="0">
                    <a:pos x="connsiteX3" y="connsiteY3"/>
                  </a:cxn>
                </a:cxnLst>
                <a:rect l="l" t="t" r="r" b="b"/>
                <a:pathLst>
                  <a:path w="1714500" h="785812">
                    <a:moveTo>
                      <a:pt x="0" y="785812"/>
                    </a:moveTo>
                    <a:lnTo>
                      <a:pt x="1700212" y="0"/>
                    </a:lnTo>
                    <a:lnTo>
                      <a:pt x="1714500" y="257175"/>
                    </a:lnTo>
                    <a:lnTo>
                      <a:pt x="0" y="785812"/>
                    </a:lnTo>
                    <a:close/>
                  </a:path>
                </a:pathLst>
              </a:cu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ja-JP" altLang="en-US"/>
              </a:p>
            </p:txBody>
          </p:sp>
          <p:sp>
            <p:nvSpPr>
              <p:cNvPr id="70686" name="フリーフォーム 22"/>
              <p:cNvSpPr>
                <a:spLocks noChangeArrowheads="1"/>
              </p:cNvSpPr>
              <p:nvPr/>
            </p:nvSpPr>
            <p:spPr bwMode="auto">
              <a:xfrm>
                <a:off x="6008694" y="3238496"/>
                <a:ext cx="2506656" cy="2792656"/>
              </a:xfrm>
              <a:custGeom>
                <a:avLst/>
                <a:gdLst>
                  <a:gd name="T0" fmla="*/ 0 w 2114550"/>
                  <a:gd name="T1" fmla="*/ 13773757 h 2686050"/>
                  <a:gd name="T2" fmla="*/ 2147483646 w 2114550"/>
                  <a:gd name="T3" fmla="*/ 0 h 2686050"/>
                  <a:gd name="T4" fmla="*/ 2147483646 w 2114550"/>
                  <a:gd name="T5" fmla="*/ 8938300 h 2686050"/>
                  <a:gd name="T6" fmla="*/ 615541597 w 2114550"/>
                  <a:gd name="T7" fmla="*/ 13041112 h 2686050"/>
                  <a:gd name="T8" fmla="*/ 0 w 2114550"/>
                  <a:gd name="T9" fmla="*/ 13773757 h 2686050"/>
                  <a:gd name="T10" fmla="*/ 0 60000 65536"/>
                  <a:gd name="T11" fmla="*/ 0 60000 65536"/>
                  <a:gd name="T12" fmla="*/ 0 60000 65536"/>
                  <a:gd name="T13" fmla="*/ 0 60000 65536"/>
                  <a:gd name="T14" fmla="*/ 0 60000 65536"/>
                  <a:gd name="T15" fmla="*/ 0 w 2114550"/>
                  <a:gd name="T16" fmla="*/ 0 h 2686050"/>
                  <a:gd name="T17" fmla="*/ 2114550 w 2114550"/>
                  <a:gd name="T18" fmla="*/ 2686050 h 2686050"/>
                </a:gdLst>
                <a:ahLst/>
                <a:cxnLst>
                  <a:cxn ang="T10">
                    <a:pos x="T0" y="T1"/>
                  </a:cxn>
                  <a:cxn ang="T11">
                    <a:pos x="T2" y="T3"/>
                  </a:cxn>
                  <a:cxn ang="T12">
                    <a:pos x="T4" y="T5"/>
                  </a:cxn>
                  <a:cxn ang="T13">
                    <a:pos x="T6" y="T7"/>
                  </a:cxn>
                  <a:cxn ang="T14">
                    <a:pos x="T8" y="T9"/>
                  </a:cxn>
                </a:cxnLst>
                <a:rect l="T15" t="T16" r="T17" b="T18"/>
                <a:pathLst>
                  <a:path w="2114550" h="2686050">
                    <a:moveTo>
                      <a:pt x="0" y="2686050"/>
                    </a:moveTo>
                    <a:lnTo>
                      <a:pt x="2100263" y="0"/>
                    </a:lnTo>
                    <a:lnTo>
                      <a:pt x="2114550" y="1743075"/>
                    </a:lnTo>
                    <a:lnTo>
                      <a:pt x="485775" y="2543175"/>
                    </a:lnTo>
                    <a:lnTo>
                      <a:pt x="0" y="2686050"/>
                    </a:lnTo>
                    <a:close/>
                  </a:path>
                </a:pathLst>
              </a:custGeom>
              <a:solidFill>
                <a:srgbClr val="D6842A"/>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en-US" altLang="ja-JP" sz="2400">
                    <a:latin typeface="Times New Roman" panose="02020603050405020304" pitchFamily="18" charset="0"/>
                  </a:rPr>
                  <a:t> </a:t>
                </a:r>
              </a:p>
              <a:p>
                <a:pPr eaLnBrk="1" hangingPunct="1">
                  <a:spcBef>
                    <a:spcPct val="0"/>
                  </a:spcBef>
                  <a:buFontTx/>
                  <a:buNone/>
                </a:pPr>
                <a:endParaRPr lang="en-US" altLang="ja-JP" sz="2400">
                  <a:latin typeface="Times New Roman" panose="02020603050405020304" pitchFamily="18" charset="0"/>
                </a:endParaRPr>
              </a:p>
              <a:p>
                <a:pPr eaLnBrk="1" hangingPunct="1">
                  <a:spcBef>
                    <a:spcPct val="0"/>
                  </a:spcBef>
                  <a:buFontTx/>
                  <a:buNone/>
                </a:pPr>
                <a:endParaRPr lang="en-US" altLang="ja-JP" sz="2400">
                  <a:latin typeface="Times New Roman" panose="02020603050405020304" pitchFamily="18" charset="0"/>
                </a:endParaRPr>
              </a:p>
              <a:p>
                <a:pPr eaLnBrk="1" hangingPunct="1">
                  <a:spcBef>
                    <a:spcPct val="0"/>
                  </a:spcBef>
                  <a:buFontTx/>
                  <a:buNone/>
                </a:pPr>
                <a:endParaRPr lang="en-US" altLang="ja-JP" sz="2400">
                  <a:latin typeface="Times New Roman" panose="02020603050405020304" pitchFamily="18" charset="0"/>
                </a:endParaRPr>
              </a:p>
              <a:p>
                <a:pPr eaLnBrk="1" hangingPunct="1">
                  <a:spcBef>
                    <a:spcPct val="0"/>
                  </a:spcBef>
                  <a:buFontTx/>
                  <a:buNone/>
                </a:pPr>
                <a:r>
                  <a:rPr lang="en-US" altLang="ja-JP" sz="2400">
                    <a:latin typeface="Times New Roman" panose="02020603050405020304" pitchFamily="18" charset="0"/>
                  </a:rPr>
                  <a:t>           </a:t>
                </a:r>
              </a:p>
              <a:p>
                <a:pPr eaLnBrk="1" hangingPunct="1">
                  <a:spcBef>
                    <a:spcPct val="0"/>
                  </a:spcBef>
                  <a:buFontTx/>
                  <a:buNone/>
                </a:pPr>
                <a:endParaRPr lang="en-US" altLang="ja-JP" sz="2400">
                  <a:latin typeface="Times New Roman" panose="02020603050405020304" pitchFamily="18" charset="0"/>
                </a:endParaRPr>
              </a:p>
              <a:p>
                <a:pPr eaLnBrk="1" hangingPunct="1">
                  <a:spcBef>
                    <a:spcPct val="0"/>
                  </a:spcBef>
                  <a:buFontTx/>
                  <a:buNone/>
                </a:pPr>
                <a:endParaRPr lang="en-US" altLang="ja-JP" sz="2400">
                  <a:latin typeface="Times New Roman" panose="02020603050405020304" pitchFamily="18" charset="0"/>
                </a:endParaRPr>
              </a:p>
              <a:p>
                <a:pPr eaLnBrk="1" hangingPunct="1">
                  <a:spcBef>
                    <a:spcPct val="0"/>
                  </a:spcBef>
                  <a:buFontTx/>
                  <a:buNone/>
                </a:pPr>
                <a:r>
                  <a:rPr lang="en-US" altLang="ja-JP" sz="2400">
                    <a:latin typeface="Times New Roman" panose="02020603050405020304" pitchFamily="18" charset="0"/>
                  </a:rPr>
                  <a:t>              </a:t>
                </a:r>
                <a:r>
                  <a:rPr lang="en-US" altLang="ja-JP" sz="2800">
                    <a:latin typeface="Times New Roman" panose="02020603050405020304" pitchFamily="18" charset="0"/>
                  </a:rPr>
                  <a:t> </a:t>
                </a:r>
                <a:endParaRPr lang="ja-JP" altLang="en-US" sz="2400">
                  <a:latin typeface="Times New Roman" panose="02020603050405020304" pitchFamily="18" charset="0"/>
                </a:endParaRPr>
              </a:p>
            </p:txBody>
          </p:sp>
        </p:grpSp>
      </p:grpSp>
      <p:sp>
        <p:nvSpPr>
          <p:cNvPr id="70660" name="Rectangle 2"/>
          <p:cNvSpPr>
            <a:spLocks noGrp="1" noChangeArrowheads="1"/>
          </p:cNvSpPr>
          <p:nvPr>
            <p:ph type="title"/>
          </p:nvPr>
        </p:nvSpPr>
        <p:spPr>
          <a:xfrm>
            <a:off x="2105025" y="17463"/>
            <a:ext cx="6143625" cy="1271587"/>
          </a:xfrm>
        </p:spPr>
        <p:txBody>
          <a:bodyPr/>
          <a:lstStyle/>
          <a:p>
            <a:r>
              <a:rPr lang="ja-JP" altLang="en-US" smtClean="0"/>
              <a:t>社会保障給付のイメージ</a:t>
            </a:r>
          </a:p>
        </p:txBody>
      </p:sp>
      <p:sp>
        <p:nvSpPr>
          <p:cNvPr id="70661" name="テキスト ボックス 18"/>
          <p:cNvSpPr txBox="1">
            <a:spLocks noChangeArrowheads="1"/>
          </p:cNvSpPr>
          <p:nvPr/>
        </p:nvSpPr>
        <p:spPr bwMode="auto">
          <a:xfrm>
            <a:off x="1839913" y="6454775"/>
            <a:ext cx="9032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子供</a:t>
            </a:r>
          </a:p>
        </p:txBody>
      </p:sp>
      <p:sp>
        <p:nvSpPr>
          <p:cNvPr id="70662" name="テキスト ボックス 19"/>
          <p:cNvSpPr txBox="1">
            <a:spLocks noChangeArrowheads="1"/>
          </p:cNvSpPr>
          <p:nvPr/>
        </p:nvSpPr>
        <p:spPr bwMode="auto">
          <a:xfrm>
            <a:off x="3135313" y="6445250"/>
            <a:ext cx="903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青年</a:t>
            </a:r>
          </a:p>
        </p:txBody>
      </p:sp>
      <p:sp>
        <p:nvSpPr>
          <p:cNvPr id="70663" name="テキスト ボックス 21"/>
          <p:cNvSpPr txBox="1">
            <a:spLocks noChangeArrowheads="1"/>
          </p:cNvSpPr>
          <p:nvPr/>
        </p:nvSpPr>
        <p:spPr bwMode="auto">
          <a:xfrm>
            <a:off x="4575175" y="6454775"/>
            <a:ext cx="903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壮年</a:t>
            </a:r>
          </a:p>
        </p:txBody>
      </p:sp>
      <p:sp>
        <p:nvSpPr>
          <p:cNvPr id="70664" name="テキスト ボックス 22"/>
          <p:cNvSpPr txBox="1">
            <a:spLocks noChangeArrowheads="1"/>
          </p:cNvSpPr>
          <p:nvPr/>
        </p:nvSpPr>
        <p:spPr bwMode="auto">
          <a:xfrm>
            <a:off x="6018213" y="6454775"/>
            <a:ext cx="9032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老年</a:t>
            </a:r>
          </a:p>
        </p:txBody>
      </p:sp>
      <p:sp>
        <p:nvSpPr>
          <p:cNvPr id="70665" name="正方形/長方形 12"/>
          <p:cNvSpPr>
            <a:spLocks noChangeArrowheads="1"/>
          </p:cNvSpPr>
          <p:nvPr/>
        </p:nvSpPr>
        <p:spPr bwMode="auto">
          <a:xfrm>
            <a:off x="3495675" y="5770563"/>
            <a:ext cx="2447925" cy="127000"/>
          </a:xfrm>
          <a:prstGeom prst="rect">
            <a:avLst/>
          </a:prstGeom>
          <a:solidFill>
            <a:srgbClr val="00B050"/>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ja-JP" sz="1600">
              <a:latin typeface="Times New Roman" panose="02020603050405020304" pitchFamily="18" charset="0"/>
            </a:endParaRPr>
          </a:p>
        </p:txBody>
      </p:sp>
      <p:sp>
        <p:nvSpPr>
          <p:cNvPr id="70666" name="日付プレースホルダ 2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endParaRPr lang="en-US" altLang="ja-JP" sz="1400">
              <a:latin typeface="Times New Roman" panose="02020603050405020304" pitchFamily="18" charset="0"/>
            </a:endParaRPr>
          </a:p>
        </p:txBody>
      </p:sp>
      <p:sp>
        <p:nvSpPr>
          <p:cNvPr id="70667" name="スライド番号プレースホルダ 2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90094A76-E562-45AC-A8AC-FC2C0E665FD4}"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70668" name="テキスト ボックス 18"/>
          <p:cNvSpPr txBox="1">
            <a:spLocks noChangeArrowheads="1"/>
          </p:cNvSpPr>
          <p:nvPr/>
        </p:nvSpPr>
        <p:spPr bwMode="auto">
          <a:xfrm>
            <a:off x="831850" y="6446838"/>
            <a:ext cx="9017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a:latin typeface="Times New Roman" panose="02020603050405020304" pitchFamily="18" charset="0"/>
              </a:rPr>
              <a:t>誕生</a:t>
            </a:r>
          </a:p>
        </p:txBody>
      </p:sp>
      <p:sp>
        <p:nvSpPr>
          <p:cNvPr id="70669" name="AutoShape 6"/>
          <p:cNvSpPr>
            <a:spLocks noChangeArrowheads="1"/>
          </p:cNvSpPr>
          <p:nvPr/>
        </p:nvSpPr>
        <p:spPr bwMode="auto">
          <a:xfrm>
            <a:off x="6735763" y="5394325"/>
            <a:ext cx="1800225" cy="1079500"/>
          </a:xfrm>
          <a:prstGeom prst="foldedCorne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101599" tIns="50799" rIns="101599" bIns="50799" anchor="ct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3600">
                <a:latin typeface="Comic Sans MS" panose="030F0702030302020204" pitchFamily="66" charset="0"/>
              </a:rPr>
              <a:t>医療</a:t>
            </a:r>
          </a:p>
        </p:txBody>
      </p:sp>
      <p:sp>
        <p:nvSpPr>
          <p:cNvPr id="70670" name="AutoShape 6"/>
          <p:cNvSpPr>
            <a:spLocks noChangeArrowheads="1"/>
          </p:cNvSpPr>
          <p:nvPr/>
        </p:nvSpPr>
        <p:spPr bwMode="auto">
          <a:xfrm>
            <a:off x="6880225" y="3233738"/>
            <a:ext cx="1800225" cy="1081087"/>
          </a:xfrm>
          <a:prstGeom prst="foldedCorne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101599" tIns="50799" rIns="101599" bIns="50799" anchor="ct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3600">
                <a:latin typeface="Comic Sans MS" panose="030F0702030302020204" pitchFamily="66" charset="0"/>
              </a:rPr>
              <a:t>老年</a:t>
            </a:r>
            <a:endParaRPr lang="en-US" altLang="ja-JP" sz="3600">
              <a:latin typeface="Comic Sans MS" panose="030F0702030302020204" pitchFamily="66" charset="0"/>
            </a:endParaRPr>
          </a:p>
          <a:p>
            <a:pPr algn="ctr" eaLnBrk="1" hangingPunct="1">
              <a:spcBef>
                <a:spcPct val="0"/>
              </a:spcBef>
              <a:buFontTx/>
              <a:buNone/>
            </a:pPr>
            <a:r>
              <a:rPr lang="ja-JP" altLang="en-US" sz="3600">
                <a:latin typeface="Comic Sans MS" panose="030F0702030302020204" pitchFamily="66" charset="0"/>
              </a:rPr>
              <a:t>年金</a:t>
            </a:r>
          </a:p>
        </p:txBody>
      </p:sp>
      <p:sp>
        <p:nvSpPr>
          <p:cNvPr id="70671" name="テキスト ボックス 18"/>
          <p:cNvSpPr txBox="1">
            <a:spLocks noChangeArrowheads="1"/>
          </p:cNvSpPr>
          <p:nvPr/>
        </p:nvSpPr>
        <p:spPr bwMode="auto">
          <a:xfrm>
            <a:off x="3063875" y="2154238"/>
            <a:ext cx="409098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u="sng">
                <a:solidFill>
                  <a:srgbClr val="FF0000"/>
                </a:solidFill>
                <a:latin typeface="Times New Roman" panose="02020603050405020304" pitchFamily="18" charset="0"/>
              </a:rPr>
              <a:t>我々は様々な形で社会か</a:t>
            </a:r>
            <a:endParaRPr lang="en-US" altLang="ja-JP" sz="2800" u="sng">
              <a:solidFill>
                <a:srgbClr val="FF0000"/>
              </a:solidFill>
              <a:latin typeface="Times New Roman" panose="02020603050405020304" pitchFamily="18" charset="0"/>
            </a:endParaRPr>
          </a:p>
          <a:p>
            <a:pPr eaLnBrk="1" hangingPunct="1">
              <a:spcBef>
                <a:spcPct val="0"/>
              </a:spcBef>
              <a:buFontTx/>
              <a:buNone/>
            </a:pPr>
            <a:r>
              <a:rPr lang="ja-JP" altLang="en-US" sz="2800" u="sng">
                <a:solidFill>
                  <a:srgbClr val="FF0000"/>
                </a:solidFill>
                <a:latin typeface="Times New Roman" panose="02020603050405020304" pitchFamily="18" charset="0"/>
              </a:rPr>
              <a:t>らのサポートを受けている</a:t>
            </a:r>
            <a:endParaRPr lang="en-US" altLang="ja-JP" sz="2800" u="sng">
              <a:solidFill>
                <a:srgbClr val="FF0000"/>
              </a:solidFill>
              <a:latin typeface="Times New Roman" panose="02020603050405020304" pitchFamily="18" charset="0"/>
            </a:endParaRPr>
          </a:p>
        </p:txBody>
      </p:sp>
      <p:sp>
        <p:nvSpPr>
          <p:cNvPr id="29" name="正方形/長方形 28"/>
          <p:cNvSpPr>
            <a:spLocks noChangeArrowheads="1"/>
          </p:cNvSpPr>
          <p:nvPr/>
        </p:nvSpPr>
        <p:spPr bwMode="auto">
          <a:xfrm>
            <a:off x="3063875" y="2154238"/>
            <a:ext cx="4103688" cy="935037"/>
          </a:xfrm>
          <a:prstGeom prst="rect">
            <a:avLst/>
          </a:prstGeom>
          <a:solidFill>
            <a:schemeClr val="bg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ja-JP" altLang="en-US" sz="2400">
              <a:latin typeface="Times New Roman" panose="02020603050405020304" pitchFamily="18" charset="0"/>
            </a:endParaRPr>
          </a:p>
        </p:txBody>
      </p:sp>
      <p:sp>
        <p:nvSpPr>
          <p:cNvPr id="70673" name="テキスト ボックス 18"/>
          <p:cNvSpPr txBox="1">
            <a:spLocks noChangeArrowheads="1"/>
          </p:cNvSpPr>
          <p:nvPr/>
        </p:nvSpPr>
        <p:spPr bwMode="auto">
          <a:xfrm>
            <a:off x="3063875" y="3071813"/>
            <a:ext cx="3635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ja-JP" altLang="en-US" sz="2800" u="sng">
                <a:solidFill>
                  <a:srgbClr val="FF0000"/>
                </a:solidFill>
                <a:latin typeface="Times New Roman" panose="02020603050405020304" pitchFamily="18" charset="0"/>
              </a:rPr>
              <a:t>一生お金はついて回る</a:t>
            </a:r>
            <a:endParaRPr lang="en-US" altLang="ja-JP" sz="2800" u="sng">
              <a:solidFill>
                <a:srgbClr val="FF0000"/>
              </a:solidFill>
              <a:latin typeface="Times New Roman" panose="02020603050405020304" pitchFamily="18" charset="0"/>
            </a:endParaRPr>
          </a:p>
        </p:txBody>
      </p:sp>
      <p:sp>
        <p:nvSpPr>
          <p:cNvPr id="31" name="正方形/長方形 30"/>
          <p:cNvSpPr>
            <a:spLocks noChangeArrowheads="1"/>
          </p:cNvSpPr>
          <p:nvPr/>
        </p:nvSpPr>
        <p:spPr bwMode="auto">
          <a:xfrm>
            <a:off x="3063875" y="3089275"/>
            <a:ext cx="3960813" cy="433388"/>
          </a:xfrm>
          <a:prstGeom prst="rect">
            <a:avLst/>
          </a:prstGeom>
          <a:solidFill>
            <a:schemeClr val="bg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ja-JP" altLang="en-US" sz="2400">
              <a:latin typeface="Times New Roman" panose="02020603050405020304" pitchFamily="18" charset="0"/>
            </a:endParaRPr>
          </a:p>
        </p:txBody>
      </p:sp>
    </p:spTree>
    <p:extLst>
      <p:ext uri="{BB962C8B-B14F-4D97-AF65-F5344CB8AC3E}">
        <p14:creationId xmlns:p14="http://schemas.microsoft.com/office/powerpoint/2010/main" val="293255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22313" y="381000"/>
            <a:ext cx="8636000" cy="1271588"/>
          </a:xfrm>
        </p:spPr>
        <p:txBody>
          <a:bodyPr/>
          <a:lstStyle/>
          <a:p>
            <a:r>
              <a:rPr lang="ja-JP" altLang="en-US" smtClean="0"/>
              <a:t>村民１００人の拓殖村で火事</a:t>
            </a:r>
          </a:p>
        </p:txBody>
      </p:sp>
      <p:sp>
        <p:nvSpPr>
          <p:cNvPr id="674819" name="Rectangle 3"/>
          <p:cNvSpPr>
            <a:spLocks noGrp="1" noChangeArrowheads="1"/>
          </p:cNvSpPr>
          <p:nvPr>
            <p:ph type="body" idx="1"/>
          </p:nvPr>
        </p:nvSpPr>
        <p:spPr>
          <a:xfrm>
            <a:off x="400050" y="1506538"/>
            <a:ext cx="9288463" cy="5070475"/>
          </a:xfrm>
        </p:spPr>
        <p:txBody>
          <a:bodyPr/>
          <a:lstStyle/>
          <a:p>
            <a:pPr>
              <a:defRPr/>
            </a:pPr>
            <a:r>
              <a:rPr lang="ja-JP" altLang="en-US" dirty="0" smtClean="0"/>
              <a:t>毎年一人の家で火災が起こる</a:t>
            </a:r>
            <a:endParaRPr lang="en-US" altLang="ja-JP" dirty="0" smtClean="0"/>
          </a:p>
          <a:p>
            <a:pPr>
              <a:defRPr/>
            </a:pPr>
            <a:r>
              <a:rPr lang="ja-JP" altLang="en-US" dirty="0" smtClean="0"/>
              <a:t>誰の家で火が出るか分からないリスク</a:t>
            </a:r>
            <a:endParaRPr lang="en-US" altLang="ja-JP" dirty="0" smtClean="0"/>
          </a:p>
          <a:p>
            <a:pPr>
              <a:defRPr/>
            </a:pPr>
            <a:r>
              <a:rPr lang="en-US" altLang="ja-JP" dirty="0" smtClean="0"/>
              <a:t>1</a:t>
            </a:r>
            <a:r>
              <a:rPr lang="ja-JP" altLang="en-US" dirty="0" smtClean="0"/>
              <a:t>回の火災で</a:t>
            </a:r>
            <a:r>
              <a:rPr lang="en-US" altLang="ja-JP" dirty="0" smtClean="0"/>
              <a:t>1</a:t>
            </a:r>
            <a:r>
              <a:rPr lang="ja-JP" altLang="en-US" dirty="0" smtClean="0"/>
              <a:t>万円の損害が起こる</a:t>
            </a:r>
            <a:endParaRPr lang="ja-JP" altLang="en-US" dirty="0"/>
          </a:p>
        </p:txBody>
      </p:sp>
      <p:sp>
        <p:nvSpPr>
          <p:cNvPr id="47108"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47109"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47110"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39D10D21-A260-415F-88C5-24ED0455CAC2}"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2" name="角丸四角形 1"/>
          <p:cNvSpPr>
            <a:spLocks noChangeArrowheads="1"/>
          </p:cNvSpPr>
          <p:nvPr/>
        </p:nvSpPr>
        <p:spPr bwMode="auto">
          <a:xfrm>
            <a:off x="792163" y="3600450"/>
            <a:ext cx="1800225" cy="539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kumimoji="0" lang="ja-JP" altLang="en-US" sz="2400">
                <a:latin typeface="Times New Roman" panose="02020603050405020304" pitchFamily="18" charset="0"/>
              </a:rPr>
              <a:t>今年は平和</a:t>
            </a:r>
          </a:p>
        </p:txBody>
      </p:sp>
      <p:sp>
        <p:nvSpPr>
          <p:cNvPr id="47112" name="楕円 2"/>
          <p:cNvSpPr>
            <a:spLocks noChangeArrowheads="1"/>
          </p:cNvSpPr>
          <p:nvPr/>
        </p:nvSpPr>
        <p:spPr bwMode="auto">
          <a:xfrm>
            <a:off x="730250" y="4241800"/>
            <a:ext cx="3241675" cy="2073275"/>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 name="楕円 3"/>
          <p:cNvSpPr>
            <a:spLocks noChangeAspect="1"/>
          </p:cNvSpPr>
          <p:nvPr/>
        </p:nvSpPr>
        <p:spPr bwMode="auto">
          <a:xfrm>
            <a:off x="1619250" y="4679950"/>
            <a:ext cx="180975" cy="179388"/>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7114" name="楕円 9"/>
          <p:cNvSpPr>
            <a:spLocks noChangeAspect="1"/>
          </p:cNvSpPr>
          <p:nvPr/>
        </p:nvSpPr>
        <p:spPr bwMode="auto">
          <a:xfrm>
            <a:off x="1576388" y="5445125"/>
            <a:ext cx="180975" cy="180975"/>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3019" name="楕円 10"/>
          <p:cNvSpPr>
            <a:spLocks noChangeAspect="1"/>
          </p:cNvSpPr>
          <p:nvPr/>
        </p:nvSpPr>
        <p:spPr bwMode="auto">
          <a:xfrm>
            <a:off x="2124075" y="4859338"/>
            <a:ext cx="180975" cy="179387"/>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3020" name="楕円 12"/>
          <p:cNvSpPr>
            <a:spLocks noChangeAspect="1"/>
          </p:cNvSpPr>
          <p:nvPr/>
        </p:nvSpPr>
        <p:spPr bwMode="auto">
          <a:xfrm>
            <a:off x="2879725" y="4679950"/>
            <a:ext cx="180975" cy="180975"/>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7117" name="楕円 13"/>
          <p:cNvSpPr>
            <a:spLocks noChangeAspect="1"/>
          </p:cNvSpPr>
          <p:nvPr/>
        </p:nvSpPr>
        <p:spPr bwMode="auto">
          <a:xfrm>
            <a:off x="2289175" y="5265738"/>
            <a:ext cx="179388" cy="179387"/>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7118" name="楕円 14"/>
          <p:cNvSpPr>
            <a:spLocks noChangeAspect="1"/>
          </p:cNvSpPr>
          <p:nvPr/>
        </p:nvSpPr>
        <p:spPr bwMode="auto">
          <a:xfrm>
            <a:off x="2603500" y="5626100"/>
            <a:ext cx="179388" cy="179388"/>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17" name="角丸四角形 16"/>
          <p:cNvSpPr>
            <a:spLocks noChangeArrowheads="1"/>
          </p:cNvSpPr>
          <p:nvPr/>
        </p:nvSpPr>
        <p:spPr bwMode="auto">
          <a:xfrm>
            <a:off x="792163" y="3600450"/>
            <a:ext cx="2771775" cy="539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kumimoji="0" lang="ja-JP" altLang="en-US" sz="2400">
                <a:latin typeface="Times New Roman" panose="02020603050405020304" pitchFamily="18" charset="0"/>
              </a:rPr>
              <a:t>今年大谷家で火事</a:t>
            </a:r>
          </a:p>
        </p:txBody>
      </p:sp>
      <p:sp>
        <p:nvSpPr>
          <p:cNvPr id="18" name="楕円 17"/>
          <p:cNvSpPr>
            <a:spLocks noChangeAspect="1"/>
          </p:cNvSpPr>
          <p:nvPr/>
        </p:nvSpPr>
        <p:spPr bwMode="auto">
          <a:xfrm>
            <a:off x="1619250" y="4679950"/>
            <a:ext cx="180975" cy="179388"/>
          </a:xfrm>
          <a:prstGeom prst="ellipse">
            <a:avLst/>
          </a:prstGeom>
          <a:solidFill>
            <a:srgbClr val="FF0000"/>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solidFill>
                <a:srgbClr val="FF0000"/>
              </a:solidFill>
              <a:latin typeface="Times New Roman" panose="02020603050405020304" pitchFamily="18" charset="0"/>
            </a:endParaRPr>
          </a:p>
        </p:txBody>
      </p:sp>
      <p:sp>
        <p:nvSpPr>
          <p:cNvPr id="19" name="角丸四角形 18"/>
          <p:cNvSpPr>
            <a:spLocks noChangeArrowheads="1"/>
          </p:cNvSpPr>
          <p:nvPr/>
        </p:nvSpPr>
        <p:spPr bwMode="auto">
          <a:xfrm>
            <a:off x="792163" y="3600450"/>
            <a:ext cx="2771775" cy="539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kumimoji="0" lang="ja-JP" altLang="en-US" sz="2400">
                <a:latin typeface="Times New Roman" panose="02020603050405020304" pitchFamily="18" charset="0"/>
              </a:rPr>
              <a:t>来年大坂家で火事</a:t>
            </a:r>
          </a:p>
        </p:txBody>
      </p:sp>
      <p:sp>
        <p:nvSpPr>
          <p:cNvPr id="20" name="楕円 10"/>
          <p:cNvSpPr>
            <a:spLocks noChangeAspect="1"/>
          </p:cNvSpPr>
          <p:nvPr/>
        </p:nvSpPr>
        <p:spPr bwMode="auto">
          <a:xfrm>
            <a:off x="2124075" y="4859338"/>
            <a:ext cx="180975" cy="179387"/>
          </a:xfrm>
          <a:prstGeom prst="ellipse">
            <a:avLst/>
          </a:prstGeom>
          <a:solidFill>
            <a:srgbClr val="FF0000"/>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21" name="角丸四角形 20"/>
          <p:cNvSpPr>
            <a:spLocks noChangeArrowheads="1"/>
          </p:cNvSpPr>
          <p:nvPr/>
        </p:nvSpPr>
        <p:spPr bwMode="auto">
          <a:xfrm>
            <a:off x="720725" y="3600450"/>
            <a:ext cx="2951163" cy="539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kumimoji="0" lang="ja-JP" altLang="en-US" sz="2400">
                <a:latin typeface="Times New Roman" panose="02020603050405020304" pitchFamily="18" charset="0"/>
              </a:rPr>
              <a:t>再来年羽生家で火事</a:t>
            </a:r>
          </a:p>
        </p:txBody>
      </p:sp>
      <p:sp>
        <p:nvSpPr>
          <p:cNvPr id="22" name="楕円 12"/>
          <p:cNvSpPr>
            <a:spLocks noChangeAspect="1"/>
          </p:cNvSpPr>
          <p:nvPr/>
        </p:nvSpPr>
        <p:spPr bwMode="auto">
          <a:xfrm>
            <a:off x="2879725" y="4679950"/>
            <a:ext cx="180975" cy="180975"/>
          </a:xfrm>
          <a:prstGeom prst="ellipse">
            <a:avLst/>
          </a:prstGeom>
          <a:solidFill>
            <a:srgbClr val="FF0000"/>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2090481324"/>
              </p:ext>
            </p:extLst>
          </p:nvPr>
        </p:nvGraphicFramePr>
        <p:xfrm>
          <a:off x="4252913" y="5038725"/>
          <a:ext cx="4978400" cy="1506539"/>
        </p:xfrm>
        <a:graphic>
          <a:graphicData uri="http://schemas.openxmlformats.org/drawingml/2006/table">
            <a:tbl>
              <a:tblPr firstRow="1" bandRow="1">
                <a:tableStyleId>{5C22544A-7EE6-4342-B048-85BDC9FD1C3A}</a:tableStyleId>
              </a:tblPr>
              <a:tblGrid>
                <a:gridCol w="1469665">
                  <a:extLst>
                    <a:ext uri="{9D8B030D-6E8A-4147-A177-3AD203B41FA5}">
                      <a16:colId xmlns:a16="http://schemas.microsoft.com/office/drawing/2014/main" val="20000"/>
                    </a:ext>
                  </a:extLst>
                </a:gridCol>
                <a:gridCol w="970501">
                  <a:extLst>
                    <a:ext uri="{9D8B030D-6E8A-4147-A177-3AD203B41FA5}">
                      <a16:colId xmlns:a16="http://schemas.microsoft.com/office/drawing/2014/main" val="20001"/>
                    </a:ext>
                  </a:extLst>
                </a:gridCol>
                <a:gridCol w="1269117">
                  <a:extLst>
                    <a:ext uri="{9D8B030D-6E8A-4147-A177-3AD203B41FA5}">
                      <a16:colId xmlns:a16="http://schemas.microsoft.com/office/drawing/2014/main" val="20002"/>
                    </a:ext>
                  </a:extLst>
                </a:gridCol>
                <a:gridCol w="1269117">
                  <a:extLst>
                    <a:ext uri="{9D8B030D-6E8A-4147-A177-3AD203B41FA5}">
                      <a16:colId xmlns:a16="http://schemas.microsoft.com/office/drawing/2014/main" val="20003"/>
                    </a:ext>
                  </a:extLst>
                </a:gridCol>
              </a:tblGrid>
              <a:tr h="408878">
                <a:tc>
                  <a:txBody>
                    <a:bodyPr/>
                    <a:lstStyle/>
                    <a:p>
                      <a:pPr algn="ctr"/>
                      <a:r>
                        <a:rPr kumimoji="1" lang="ja-JP" altLang="en-US" sz="1800" b="0" dirty="0" smtClean="0">
                          <a:solidFill>
                            <a:schemeClr val="tx1"/>
                          </a:solidFill>
                        </a:rPr>
                        <a:t>人</a:t>
                      </a:r>
                      <a:r>
                        <a:rPr kumimoji="1" lang="ja-JP" altLang="en-US" sz="1800" b="0" smtClean="0">
                          <a:solidFill>
                            <a:schemeClr val="tx1"/>
                          </a:solidFill>
                        </a:rPr>
                        <a:t>＼損害</a:t>
                      </a:r>
                      <a:r>
                        <a:rPr kumimoji="1" lang="en-US" altLang="ja-JP" sz="1800" b="0" smtClean="0">
                          <a:solidFill>
                            <a:schemeClr val="tx1"/>
                          </a:solidFill>
                        </a:rPr>
                        <a:t>(</a:t>
                      </a:r>
                      <a:r>
                        <a:rPr kumimoji="1" lang="ja-JP" altLang="en-US" sz="1800" b="0" smtClean="0">
                          <a:solidFill>
                            <a:schemeClr val="tx1"/>
                          </a:solidFill>
                        </a:rPr>
                        <a:t>円</a:t>
                      </a:r>
                      <a:r>
                        <a:rPr kumimoji="1" lang="en-US" altLang="ja-JP" sz="1800" b="0" smtClean="0">
                          <a:solidFill>
                            <a:schemeClr val="tx1"/>
                          </a:solidFill>
                        </a:rPr>
                        <a:t>)</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今年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来年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再来年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65887">
                <a:tc>
                  <a:txBody>
                    <a:bodyPr/>
                    <a:lstStyle/>
                    <a:p>
                      <a:pPr algn="ctr"/>
                      <a:r>
                        <a:rPr kumimoji="1" lang="ja-JP" altLang="en-US" sz="1800" dirty="0" smtClean="0"/>
                        <a:t>大谷</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887">
                <a:tc>
                  <a:txBody>
                    <a:bodyPr/>
                    <a:lstStyle/>
                    <a:p>
                      <a:pPr algn="ctr"/>
                      <a:r>
                        <a:rPr kumimoji="1" lang="ja-JP" altLang="en-US" sz="1800" dirty="0" smtClean="0"/>
                        <a:t>大坂</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887">
                <a:tc>
                  <a:txBody>
                    <a:bodyPr/>
                    <a:lstStyle/>
                    <a:p>
                      <a:pPr algn="ctr"/>
                      <a:r>
                        <a:rPr kumimoji="1" lang="ja-JP" altLang="en-US" sz="1800" dirty="0" smtClean="0"/>
                        <a:t>羽生</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Rectangle 3"/>
          <p:cNvSpPr txBox="1">
            <a:spLocks noChangeArrowheads="1"/>
          </p:cNvSpPr>
          <p:nvPr/>
        </p:nvSpPr>
        <p:spPr bwMode="auto">
          <a:xfrm>
            <a:off x="3748088" y="3213100"/>
            <a:ext cx="6227762"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kern="0" dirty="0" smtClean="0"/>
              <a:t>火災の損害（１万円）をどう回避するか？</a:t>
            </a:r>
            <a:endParaRPr kumimoji="0" lang="en-US" altLang="ja-JP" kern="0" dirty="0" smtClean="0"/>
          </a:p>
          <a:p>
            <a:pPr>
              <a:defRPr/>
            </a:pPr>
            <a:r>
              <a:rPr kumimoji="0" lang="ja-JP" altLang="en-US" kern="0" dirty="0" smtClean="0"/>
              <a:t>毎年１００円の保険料を支払う</a:t>
            </a:r>
            <a:endParaRPr kumimoji="0" lang="en-US" altLang="ja-JP" kern="0" dirty="0" smtClean="0"/>
          </a:p>
        </p:txBody>
      </p:sp>
    </p:spTree>
    <p:extLst>
      <p:ext uri="{BB962C8B-B14F-4D97-AF65-F5344CB8AC3E}">
        <p14:creationId xmlns:p14="http://schemas.microsoft.com/office/powerpoint/2010/main" val="40420276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xit"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7"/>
                                        </p:tgtEl>
                                        <p:attrNameLst>
                                          <p:attrName>style.visibility</p:attrName>
                                        </p:attrNameLst>
                                      </p:cBhvr>
                                      <p:to>
                                        <p:strVal val="hidden"/>
                                      </p:to>
                                    </p:set>
                                  </p:childTnLst>
                                </p:cTn>
                              </p:par>
                            </p:childTnLst>
                          </p:cTn>
                        </p:par>
                        <p:par>
                          <p:cTn id="20" fill="hold" nodeType="afterGroup">
                            <p:stCondLst>
                              <p:cond delay="0"/>
                            </p:stCondLst>
                            <p:childTnLst>
                              <p:par>
                                <p:cTn id="21" presetID="1" presetClass="exit" presetSubtype="0" fill="hold" grpId="1" nodeType="afterEffect">
                                  <p:stCondLst>
                                    <p:cond delay="0"/>
                                  </p:stCondLst>
                                  <p:childTnLst>
                                    <p:set>
                                      <p:cBhvr>
                                        <p:cTn id="22" dur="1" fill="hold">
                                          <p:stCondLst>
                                            <p:cond delay="0"/>
                                          </p:stCondLst>
                                        </p:cTn>
                                        <p:tgtEl>
                                          <p:spTgt spid="18"/>
                                        </p:tgtEl>
                                        <p:attrNameLst>
                                          <p:attrName>style.visibility</p:attrName>
                                        </p:attrNameLst>
                                      </p:cBhvr>
                                      <p:to>
                                        <p:strVal val="hidden"/>
                                      </p:to>
                                    </p:set>
                                  </p:childTnLst>
                                </p:cTn>
                              </p:par>
                            </p:childTnLst>
                          </p:cTn>
                        </p:par>
                        <p:par>
                          <p:cTn id="23" fill="hold" nodeType="afterGroup">
                            <p:stCondLst>
                              <p:cond delay="0"/>
                            </p:stCondLst>
                            <p:childTnLst>
                              <p:par>
                                <p:cTn id="24" presetID="1" presetClass="entr" presetSubtype="0" fill="hold" grpId="1" nodeType="after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par>
                          <p:cTn id="26" fill="hold" nodeType="afterGroup">
                            <p:stCondLst>
                              <p:cond delay="0"/>
                            </p:stCondLst>
                            <p:childTnLst>
                              <p:par>
                                <p:cTn id="27" presetID="1" presetClass="entr" presetSubtype="0" fill="hold" grpId="0" nodeType="afterEffect">
                                  <p:stCondLst>
                                    <p:cond delay="25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43019"/>
                                        </p:tgtEl>
                                        <p:attrNameLst>
                                          <p:attrName>style.visibility</p:attrName>
                                        </p:attrNameLst>
                                      </p:cBhvr>
                                      <p:to>
                                        <p:strVal val="hidden"/>
                                      </p:to>
                                    </p:set>
                                  </p:childTnLst>
                                </p:cTn>
                              </p:par>
                            </p:childTnLst>
                          </p:cTn>
                        </p:par>
                        <p:par>
                          <p:cTn id="33" fill="hold" nodeType="afterGroup">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20"/>
                                        </p:tgtEl>
                                        <p:attrNameLst>
                                          <p:attrName>style.visibility</p:attrName>
                                        </p:attrNameLst>
                                      </p:cBhvr>
                                      <p:to>
                                        <p:strVal val="hidden"/>
                                      </p:to>
                                    </p:set>
                                  </p:childTnLst>
                                </p:cTn>
                              </p:par>
                            </p:childTnLst>
                          </p:cTn>
                        </p:par>
                        <p:par>
                          <p:cTn id="40" fill="hold" nodeType="afterGroup">
                            <p:stCondLst>
                              <p:cond delay="0"/>
                            </p:stCondLst>
                            <p:childTnLst>
                              <p:par>
                                <p:cTn id="41" presetID="1" presetClass="entr" presetSubtype="0" fill="hold" grpId="1" nodeType="afterEffect">
                                  <p:stCondLst>
                                    <p:cond delay="0"/>
                                  </p:stCondLst>
                                  <p:childTnLst>
                                    <p:set>
                                      <p:cBhvr>
                                        <p:cTn id="42" dur="1" fill="hold">
                                          <p:stCondLst>
                                            <p:cond delay="0"/>
                                          </p:stCondLst>
                                        </p:cTn>
                                        <p:tgtEl>
                                          <p:spTgt spid="43019"/>
                                        </p:tgtEl>
                                        <p:attrNameLst>
                                          <p:attrName>style.visibility</p:attrName>
                                        </p:attrNameLst>
                                      </p:cBhvr>
                                      <p:to>
                                        <p:strVal val="visible"/>
                                      </p:to>
                                    </p:set>
                                  </p:childTnLst>
                                </p:cTn>
                              </p:par>
                            </p:childTnLst>
                          </p:cTn>
                        </p:par>
                        <p:par>
                          <p:cTn id="43" fill="hold" nodeType="afterGroup">
                            <p:stCondLst>
                              <p:cond delay="0"/>
                            </p:stCondLst>
                            <p:childTnLst>
                              <p:par>
                                <p:cTn id="44" presetID="1" presetClass="exit" presetSubtype="0" fill="hold" grpId="1" nodeType="afterEffect">
                                  <p:stCondLst>
                                    <p:cond delay="0"/>
                                  </p:stCondLst>
                                  <p:childTnLst>
                                    <p:set>
                                      <p:cBhvr>
                                        <p:cTn id="45" dur="1" fill="hold">
                                          <p:stCondLst>
                                            <p:cond delay="0"/>
                                          </p:stCondLst>
                                        </p:cTn>
                                        <p:tgtEl>
                                          <p:spTgt spid="19"/>
                                        </p:tgtEl>
                                        <p:attrNameLst>
                                          <p:attrName>style.visibility</p:attrName>
                                        </p:attrNameLst>
                                      </p:cBhvr>
                                      <p:to>
                                        <p:strVal val="hidden"/>
                                      </p:to>
                                    </p:set>
                                  </p:childTnLst>
                                </p:cTn>
                              </p:par>
                            </p:childTnLst>
                          </p:cTn>
                        </p:par>
                        <p:par>
                          <p:cTn id="46" fill="hold" nodeType="afterGroup">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43020"/>
                                        </p:tgtEl>
                                        <p:attrNameLst>
                                          <p:attrName>style.visibility</p:attrName>
                                        </p:attrNameLst>
                                      </p:cBhvr>
                                      <p:to>
                                        <p:strVal val="hidden"/>
                                      </p:to>
                                    </p:set>
                                  </p:childTnLst>
                                </p:cTn>
                              </p:par>
                            </p:childTnLst>
                          </p:cTn>
                        </p:par>
                        <p:par>
                          <p:cTn id="53" fill="hold" nodeType="afterGroup">
                            <p:stCondLst>
                              <p:cond delay="0"/>
                            </p:stCondLst>
                            <p:childTnLst>
                              <p:par>
                                <p:cTn id="54" presetID="1" presetClass="entr" presetSubtype="0"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21"/>
                                        </p:tgtEl>
                                        <p:attrNameLst>
                                          <p:attrName>style.visibility</p:attrName>
                                        </p:attrNameLst>
                                      </p:cBhvr>
                                      <p:to>
                                        <p:strVal val="hidden"/>
                                      </p:to>
                                    </p:set>
                                  </p:childTnLst>
                                </p:cTn>
                              </p:par>
                            </p:childTnLst>
                          </p:cTn>
                        </p:par>
                        <p:par>
                          <p:cTn id="60" fill="hold" nodeType="afterGroup">
                            <p:stCondLst>
                              <p:cond delay="0"/>
                            </p:stCondLst>
                            <p:childTnLst>
                              <p:par>
                                <p:cTn id="61" presetID="1" presetClass="exit" presetSubtype="0" fill="hold" grpId="1" nodeType="afterEffect">
                                  <p:stCondLst>
                                    <p:cond delay="0"/>
                                  </p:stCondLst>
                                  <p:childTnLst>
                                    <p:set>
                                      <p:cBhvr>
                                        <p:cTn id="62" dur="1" fill="hold">
                                          <p:stCondLst>
                                            <p:cond delay="0"/>
                                          </p:stCondLst>
                                        </p:cTn>
                                        <p:tgtEl>
                                          <p:spTgt spid="22"/>
                                        </p:tgtEl>
                                        <p:attrNameLst>
                                          <p:attrName>style.visibility</p:attrName>
                                        </p:attrNameLst>
                                      </p:cBhvr>
                                      <p:to>
                                        <p:strVal val="hidden"/>
                                      </p:to>
                                    </p:set>
                                  </p:childTnLst>
                                </p:cTn>
                              </p:par>
                            </p:childTnLst>
                          </p:cTn>
                        </p:par>
                        <p:par>
                          <p:cTn id="63" fill="hold" nodeType="afterGroup">
                            <p:stCondLst>
                              <p:cond delay="0"/>
                            </p:stCondLst>
                            <p:childTnLst>
                              <p:par>
                                <p:cTn id="64" presetID="1" presetClass="entr" presetSubtype="0" fill="hold" grpId="1" nodeType="afterEffect">
                                  <p:stCondLst>
                                    <p:cond delay="0"/>
                                  </p:stCondLst>
                                  <p:childTnLst>
                                    <p:set>
                                      <p:cBhvr>
                                        <p:cTn id="65" dur="1" fill="hold">
                                          <p:stCondLst>
                                            <p:cond delay="0"/>
                                          </p:stCondLst>
                                        </p:cTn>
                                        <p:tgtEl>
                                          <p:spTgt spid="43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4" grpId="1" animBg="1"/>
      <p:bldP spid="43019" grpId="0" animBg="1"/>
      <p:bldP spid="43019" grpId="1" animBg="1"/>
      <p:bldP spid="43020" grpId="0" animBg="1"/>
      <p:bldP spid="43020"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22313" y="381000"/>
            <a:ext cx="8636000" cy="1271588"/>
          </a:xfrm>
        </p:spPr>
        <p:txBody>
          <a:bodyPr/>
          <a:lstStyle/>
          <a:p>
            <a:r>
              <a:rPr lang="ja-JP" altLang="en-US" smtClean="0"/>
              <a:t>拓殖村の保険</a:t>
            </a:r>
          </a:p>
        </p:txBody>
      </p:sp>
      <p:sp>
        <p:nvSpPr>
          <p:cNvPr id="674819" name="Rectangle 3"/>
          <p:cNvSpPr>
            <a:spLocks noGrp="1" noChangeArrowheads="1"/>
          </p:cNvSpPr>
          <p:nvPr>
            <p:ph type="body" idx="1"/>
          </p:nvPr>
        </p:nvSpPr>
        <p:spPr>
          <a:xfrm>
            <a:off x="250825" y="1490663"/>
            <a:ext cx="9899650" cy="5003800"/>
          </a:xfrm>
        </p:spPr>
        <p:txBody>
          <a:bodyPr/>
          <a:lstStyle/>
          <a:p>
            <a:pPr>
              <a:defRPr/>
            </a:pPr>
            <a:r>
              <a:rPr lang="ja-JP" altLang="en-US" dirty="0" smtClean="0"/>
              <a:t>拓殖村の</a:t>
            </a:r>
            <a:r>
              <a:rPr lang="ja-JP" altLang="en-US" u="sng" dirty="0" smtClean="0">
                <a:solidFill>
                  <a:srgbClr val="FF0000"/>
                </a:solidFill>
              </a:rPr>
              <a:t>保険料</a:t>
            </a:r>
            <a:r>
              <a:rPr lang="ja-JP" altLang="en-US" dirty="0" smtClean="0"/>
              <a:t>収入：１００</a:t>
            </a:r>
            <a:r>
              <a:rPr lang="en-US" altLang="ja-JP" dirty="0" smtClean="0"/>
              <a:t>×</a:t>
            </a:r>
            <a:r>
              <a:rPr lang="ja-JP" altLang="en-US" dirty="0" smtClean="0"/>
              <a:t>１００＝１００００</a:t>
            </a:r>
            <a:endParaRPr lang="en-US" altLang="ja-JP" dirty="0" smtClean="0"/>
          </a:p>
          <a:p>
            <a:pPr>
              <a:defRPr/>
            </a:pPr>
            <a:r>
              <a:rPr lang="ja-JP" altLang="en-US" dirty="0" smtClean="0"/>
              <a:t>火事が発生した大谷が</a:t>
            </a:r>
            <a:r>
              <a:rPr lang="ja-JP" altLang="en-US" u="sng" dirty="0" smtClean="0">
                <a:solidFill>
                  <a:srgbClr val="FF0000"/>
                </a:solidFill>
              </a:rPr>
              <a:t>保険金</a:t>
            </a:r>
            <a:r>
              <a:rPr lang="ja-JP" altLang="en-US" dirty="0" smtClean="0"/>
              <a:t>１万円を受け取る</a:t>
            </a:r>
            <a:endParaRPr lang="en-US" altLang="ja-JP" dirty="0" smtClean="0"/>
          </a:p>
          <a:p>
            <a:pPr>
              <a:defRPr/>
            </a:pPr>
            <a:r>
              <a:rPr lang="ja-JP" altLang="en-US" dirty="0" smtClean="0"/>
              <a:t>燃えた家も毎年１００円の損失に変わる</a:t>
            </a:r>
            <a:endParaRPr lang="ja-JP" altLang="en-US" dirty="0"/>
          </a:p>
        </p:txBody>
      </p:sp>
      <p:sp>
        <p:nvSpPr>
          <p:cNvPr id="49156"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49157"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49158"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CF92FFC-ABDE-4A7D-8746-35A25BF9807E}"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49159" name="楕円 2"/>
          <p:cNvSpPr>
            <a:spLocks noChangeArrowheads="1"/>
          </p:cNvSpPr>
          <p:nvPr/>
        </p:nvSpPr>
        <p:spPr bwMode="auto">
          <a:xfrm>
            <a:off x="730250" y="4241800"/>
            <a:ext cx="3241675" cy="2073275"/>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0" name="楕円 3"/>
          <p:cNvSpPr>
            <a:spLocks noChangeAspect="1"/>
          </p:cNvSpPr>
          <p:nvPr/>
        </p:nvSpPr>
        <p:spPr bwMode="auto">
          <a:xfrm>
            <a:off x="1619250" y="4679950"/>
            <a:ext cx="180975" cy="179388"/>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1" name="楕円 9"/>
          <p:cNvSpPr>
            <a:spLocks noChangeAspect="1"/>
          </p:cNvSpPr>
          <p:nvPr/>
        </p:nvSpPr>
        <p:spPr bwMode="auto">
          <a:xfrm>
            <a:off x="1576388" y="5445125"/>
            <a:ext cx="180975" cy="180975"/>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2" name="楕円 10"/>
          <p:cNvSpPr>
            <a:spLocks noChangeAspect="1"/>
          </p:cNvSpPr>
          <p:nvPr/>
        </p:nvSpPr>
        <p:spPr bwMode="auto">
          <a:xfrm>
            <a:off x="2124075" y="4859338"/>
            <a:ext cx="180975" cy="179387"/>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3" name="楕円 12"/>
          <p:cNvSpPr>
            <a:spLocks noChangeAspect="1"/>
          </p:cNvSpPr>
          <p:nvPr/>
        </p:nvSpPr>
        <p:spPr bwMode="auto">
          <a:xfrm>
            <a:off x="2879725" y="4679950"/>
            <a:ext cx="180975" cy="180975"/>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4" name="楕円 13"/>
          <p:cNvSpPr>
            <a:spLocks noChangeAspect="1"/>
          </p:cNvSpPr>
          <p:nvPr/>
        </p:nvSpPr>
        <p:spPr bwMode="auto">
          <a:xfrm>
            <a:off x="2289175" y="5265738"/>
            <a:ext cx="179388" cy="179387"/>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sp>
        <p:nvSpPr>
          <p:cNvPr id="49165" name="楕円 14"/>
          <p:cNvSpPr>
            <a:spLocks noChangeAspect="1"/>
          </p:cNvSpPr>
          <p:nvPr/>
        </p:nvSpPr>
        <p:spPr bwMode="auto">
          <a:xfrm>
            <a:off x="2603500" y="5626100"/>
            <a:ext cx="179388" cy="179388"/>
          </a:xfrm>
          <a:prstGeom prst="ellipse">
            <a:avLst/>
          </a:prstGeom>
          <a:solidFill>
            <a:schemeClr val="tx1"/>
          </a:solidFill>
          <a:ln w="9525" algn="ctr">
            <a:solidFill>
              <a:schemeClr val="tx1"/>
            </a:solidFill>
            <a:round/>
            <a:headEnd/>
            <a:tailEnd/>
          </a:ln>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kumimoji="0" lang="ja-JP" altLang="en-US" sz="2400">
              <a:latin typeface="Times New Roman" panose="02020603050405020304" pitchFamily="18" charset="0"/>
            </a:endParaRPr>
          </a:p>
        </p:txBody>
      </p:sp>
      <p:graphicFrame>
        <p:nvGraphicFramePr>
          <p:cNvPr id="3" name="表 2"/>
          <p:cNvGraphicFramePr>
            <a:graphicFrameLocks noGrp="1"/>
          </p:cNvGraphicFramePr>
          <p:nvPr/>
        </p:nvGraphicFramePr>
        <p:xfrm>
          <a:off x="4137025" y="3349625"/>
          <a:ext cx="4802188" cy="1506539"/>
        </p:xfrm>
        <a:graphic>
          <a:graphicData uri="http://schemas.openxmlformats.org/drawingml/2006/table">
            <a:tbl>
              <a:tblPr firstRow="1" bandRow="1">
                <a:tableStyleId>{5C22544A-7EE6-4342-B048-85BDC9FD1C3A}</a:tableStyleId>
              </a:tblPr>
              <a:tblGrid>
                <a:gridCol w="1417646">
                  <a:extLst>
                    <a:ext uri="{9D8B030D-6E8A-4147-A177-3AD203B41FA5}">
                      <a16:colId xmlns:a16="http://schemas.microsoft.com/office/drawing/2014/main" val="20000"/>
                    </a:ext>
                  </a:extLst>
                </a:gridCol>
                <a:gridCol w="936150">
                  <a:extLst>
                    <a:ext uri="{9D8B030D-6E8A-4147-A177-3AD203B41FA5}">
                      <a16:colId xmlns:a16="http://schemas.microsoft.com/office/drawing/2014/main" val="20001"/>
                    </a:ext>
                  </a:extLst>
                </a:gridCol>
                <a:gridCol w="1224196">
                  <a:extLst>
                    <a:ext uri="{9D8B030D-6E8A-4147-A177-3AD203B41FA5}">
                      <a16:colId xmlns:a16="http://schemas.microsoft.com/office/drawing/2014/main" val="20002"/>
                    </a:ext>
                  </a:extLst>
                </a:gridCol>
                <a:gridCol w="1224196">
                  <a:extLst>
                    <a:ext uri="{9D8B030D-6E8A-4147-A177-3AD203B41FA5}">
                      <a16:colId xmlns:a16="http://schemas.microsoft.com/office/drawing/2014/main" val="20003"/>
                    </a:ext>
                  </a:extLst>
                </a:gridCol>
              </a:tblGrid>
              <a:tr h="408878">
                <a:tc>
                  <a:txBody>
                    <a:bodyPr/>
                    <a:lstStyle/>
                    <a:p>
                      <a:pPr algn="ctr"/>
                      <a:r>
                        <a:rPr kumimoji="1" lang="ja-JP" altLang="en-US" sz="1800" b="0" dirty="0" smtClean="0">
                          <a:solidFill>
                            <a:schemeClr val="tx1"/>
                          </a:solidFill>
                        </a:rPr>
                        <a:t>人＼損害</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今年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来年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再来年</a:t>
                      </a:r>
                      <a:endParaRPr kumimoji="1" lang="ja-JP" altLang="en-US" sz="1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65887">
                <a:tc>
                  <a:txBody>
                    <a:bodyPr/>
                    <a:lstStyle/>
                    <a:p>
                      <a:pPr algn="ctr"/>
                      <a:r>
                        <a:rPr kumimoji="1" lang="ja-JP" altLang="en-US" sz="1800" dirty="0" smtClean="0"/>
                        <a:t>大谷</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887">
                <a:tc>
                  <a:txBody>
                    <a:bodyPr/>
                    <a:lstStyle/>
                    <a:p>
                      <a:pPr algn="ctr"/>
                      <a:r>
                        <a:rPr kumimoji="1" lang="ja-JP" altLang="en-US" sz="1800" dirty="0" smtClean="0"/>
                        <a:t>大坂</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887">
                <a:tc>
                  <a:txBody>
                    <a:bodyPr/>
                    <a:lstStyle/>
                    <a:p>
                      <a:pPr algn="ctr"/>
                      <a:r>
                        <a:rPr kumimoji="1" lang="ja-JP" altLang="en-US" sz="1800" dirty="0" smtClean="0"/>
                        <a:t>羽生</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dirty="0" smtClean="0"/>
                        <a:t>100</a:t>
                      </a:r>
                      <a:endParaRPr kumimoji="1" lang="ja-JP" altLang="en-US" sz="1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cxnSp>
        <p:nvCxnSpPr>
          <p:cNvPr id="6" name="直線矢印コネクタ 5"/>
          <p:cNvCxnSpPr>
            <a:cxnSpLocks noChangeShapeType="1"/>
          </p:cNvCxnSpPr>
          <p:nvPr/>
        </p:nvCxnSpPr>
        <p:spPr bwMode="auto">
          <a:xfrm flipV="1">
            <a:off x="1765300" y="3662363"/>
            <a:ext cx="1182688" cy="1017587"/>
          </a:xfrm>
          <a:prstGeom prst="straightConnector1">
            <a:avLst/>
          </a:prstGeom>
          <a:noFill/>
          <a:ln w="9525" algn="ctr">
            <a:solidFill>
              <a:schemeClr val="tx1"/>
            </a:solidFill>
            <a:round/>
            <a:headEnd/>
            <a:tailEnd type="triangle" w="med" len="med"/>
          </a:ln>
        </p:spPr>
      </p:cxnSp>
      <p:cxnSp>
        <p:nvCxnSpPr>
          <p:cNvPr id="8" name="直線矢印コネクタ 7"/>
          <p:cNvCxnSpPr>
            <a:cxnSpLocks noChangeShapeType="1"/>
            <a:stCxn id="49161" idx="7"/>
          </p:cNvCxnSpPr>
          <p:nvPr/>
        </p:nvCxnSpPr>
        <p:spPr bwMode="auto">
          <a:xfrm flipV="1">
            <a:off x="1730375" y="3881438"/>
            <a:ext cx="1149350" cy="1590675"/>
          </a:xfrm>
          <a:prstGeom prst="straightConnector1">
            <a:avLst/>
          </a:prstGeom>
          <a:noFill/>
          <a:ln w="9525" algn="ctr">
            <a:solidFill>
              <a:schemeClr val="tx1"/>
            </a:solidFill>
            <a:round/>
            <a:headEnd/>
            <a:tailEnd type="triangle" w="med" len="med"/>
          </a:ln>
        </p:spPr>
      </p:cxnSp>
      <p:cxnSp>
        <p:nvCxnSpPr>
          <p:cNvPr id="10" name="直線矢印コネクタ 9"/>
          <p:cNvCxnSpPr>
            <a:cxnSpLocks noChangeShapeType="1"/>
            <a:stCxn id="49162" idx="7"/>
          </p:cNvCxnSpPr>
          <p:nvPr/>
        </p:nvCxnSpPr>
        <p:spPr bwMode="auto">
          <a:xfrm flipV="1">
            <a:off x="2278063" y="4025900"/>
            <a:ext cx="754062" cy="860425"/>
          </a:xfrm>
          <a:prstGeom prst="straightConnector1">
            <a:avLst/>
          </a:prstGeom>
          <a:noFill/>
          <a:ln w="9525" algn="ctr">
            <a:solidFill>
              <a:schemeClr val="tx1"/>
            </a:solidFill>
            <a:round/>
            <a:headEnd/>
            <a:tailEnd type="triangle" w="med" len="med"/>
          </a:ln>
        </p:spPr>
      </p:cxnSp>
      <p:cxnSp>
        <p:nvCxnSpPr>
          <p:cNvPr id="12" name="直線矢印コネクタ 11"/>
          <p:cNvCxnSpPr>
            <a:cxnSpLocks noChangeShapeType="1"/>
            <a:stCxn id="49164" idx="7"/>
          </p:cNvCxnSpPr>
          <p:nvPr/>
        </p:nvCxnSpPr>
        <p:spPr bwMode="auto">
          <a:xfrm flipV="1">
            <a:off x="2441575" y="4241800"/>
            <a:ext cx="619125" cy="1050925"/>
          </a:xfrm>
          <a:prstGeom prst="straightConnector1">
            <a:avLst/>
          </a:prstGeom>
          <a:noFill/>
          <a:ln w="9525" algn="ctr">
            <a:solidFill>
              <a:schemeClr val="tx1"/>
            </a:solidFill>
            <a:round/>
            <a:headEnd/>
            <a:tailEnd type="triangle" w="med" len="med"/>
          </a:ln>
        </p:spPr>
      </p:cxnSp>
      <p:cxnSp>
        <p:nvCxnSpPr>
          <p:cNvPr id="14" name="直線矢印コネクタ 13"/>
          <p:cNvCxnSpPr>
            <a:cxnSpLocks noChangeShapeType="1"/>
            <a:stCxn id="49163" idx="7"/>
          </p:cNvCxnSpPr>
          <p:nvPr/>
        </p:nvCxnSpPr>
        <p:spPr bwMode="auto">
          <a:xfrm flipV="1">
            <a:off x="3033713" y="4241800"/>
            <a:ext cx="179387" cy="465138"/>
          </a:xfrm>
          <a:prstGeom prst="straightConnector1">
            <a:avLst/>
          </a:prstGeom>
          <a:noFill/>
          <a:ln w="9525" algn="ctr">
            <a:solidFill>
              <a:schemeClr val="tx1"/>
            </a:solidFill>
            <a:round/>
            <a:headEnd/>
            <a:tailEnd type="triangle" w="med" len="med"/>
          </a:ln>
        </p:spPr>
      </p:cxnSp>
      <p:cxnSp>
        <p:nvCxnSpPr>
          <p:cNvPr id="16" name="直線矢印コネクタ 15"/>
          <p:cNvCxnSpPr>
            <a:cxnSpLocks noChangeShapeType="1"/>
            <a:stCxn id="49165" idx="7"/>
          </p:cNvCxnSpPr>
          <p:nvPr/>
        </p:nvCxnSpPr>
        <p:spPr bwMode="auto">
          <a:xfrm flipV="1">
            <a:off x="2755900" y="4241800"/>
            <a:ext cx="668338" cy="1411288"/>
          </a:xfrm>
          <a:prstGeom prst="straightConnector1">
            <a:avLst/>
          </a:prstGeom>
          <a:noFill/>
          <a:ln w="9525" algn="ctr">
            <a:solidFill>
              <a:schemeClr val="tx1"/>
            </a:solidFill>
            <a:round/>
            <a:headEnd/>
            <a:tailEnd type="triangle" w="med" len="med"/>
          </a:ln>
        </p:spPr>
      </p:cxnSp>
      <p:sp>
        <p:nvSpPr>
          <p:cNvPr id="21" name="角丸四角形 20"/>
          <p:cNvSpPr>
            <a:spLocks noChangeArrowheads="1"/>
          </p:cNvSpPr>
          <p:nvPr/>
        </p:nvSpPr>
        <p:spPr bwMode="auto">
          <a:xfrm>
            <a:off x="3060700" y="3548063"/>
            <a:ext cx="3636963" cy="539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kumimoji="0" lang="ja-JP" altLang="en-US" sz="2400">
                <a:latin typeface="Times New Roman" panose="02020603050405020304" pitchFamily="18" charset="0"/>
              </a:rPr>
              <a:t>全員が保険料１００円徴収</a:t>
            </a:r>
          </a:p>
        </p:txBody>
      </p:sp>
      <p:sp>
        <p:nvSpPr>
          <p:cNvPr id="37" name="角丸四角形 36"/>
          <p:cNvSpPr/>
          <p:nvPr/>
        </p:nvSpPr>
        <p:spPr bwMode="auto">
          <a:xfrm>
            <a:off x="4178225" y="5011211"/>
            <a:ext cx="5726311" cy="1930927"/>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r>
              <a:rPr lang="ja-JP" altLang="en-US" sz="3200" dirty="0">
                <a:solidFill>
                  <a:schemeClr val="tx1"/>
                </a:solidFill>
              </a:rPr>
              <a:t>保険は大きなリスクを社会全体でシェア</a:t>
            </a:r>
            <a:r>
              <a:rPr lang="ja-JP" altLang="en-US" sz="3200">
                <a:solidFill>
                  <a:schemeClr val="tx1"/>
                </a:solidFill>
              </a:rPr>
              <a:t>して</a:t>
            </a:r>
            <a:r>
              <a:rPr lang="ja-JP" altLang="en-US" sz="3200" smtClean="0">
                <a:solidFill>
                  <a:schemeClr val="tx1"/>
                </a:solidFill>
              </a:rPr>
              <a:t>，個人のそれを小さくする．</a:t>
            </a:r>
            <a:r>
              <a:rPr lang="ja-JP" altLang="en-US" sz="3200" u="sng" smtClean="0">
                <a:solidFill>
                  <a:srgbClr val="FF0000"/>
                </a:solidFill>
              </a:rPr>
              <a:t>リスク分散</a:t>
            </a:r>
            <a:r>
              <a:rPr lang="ja-JP" altLang="en-US" sz="3200" smtClean="0">
                <a:solidFill>
                  <a:schemeClr val="tx1"/>
                </a:solidFill>
              </a:rPr>
              <a:t>という</a:t>
            </a:r>
            <a:endParaRPr lang="en-US" altLang="ja-JP" sz="3200" dirty="0">
              <a:solidFill>
                <a:schemeClr val="tx1"/>
              </a:solidFill>
            </a:endParaRPr>
          </a:p>
        </p:txBody>
      </p:sp>
    </p:spTree>
    <p:extLst>
      <p:ext uri="{BB962C8B-B14F-4D97-AF65-F5344CB8AC3E}">
        <p14:creationId xmlns:p14="http://schemas.microsoft.com/office/powerpoint/2010/main" val="1604373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21"/>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6"/>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0"/>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6"/>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保険とは何か</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2020/6/10</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3</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0"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kern="0" dirty="0" smtClean="0"/>
              <a:t>まったく火事にならなかった家も１００円の損失</a:t>
            </a:r>
            <a:endParaRPr kumimoji="0" lang="en-US" altLang="ja-JP" kern="0" dirty="0" smtClean="0"/>
          </a:p>
          <a:p>
            <a:pPr>
              <a:defRPr/>
            </a:pPr>
            <a:r>
              <a:rPr kumimoji="0" lang="ja-JP" altLang="en-US" kern="0" dirty="0" smtClean="0"/>
              <a:t> </a:t>
            </a:r>
            <a:r>
              <a:rPr kumimoji="0" lang="ja-JP" altLang="en-US" u="sng" kern="0" dirty="0" smtClean="0">
                <a:solidFill>
                  <a:srgbClr val="FF0000"/>
                </a:solidFill>
              </a:rPr>
              <a:t>保険</a:t>
            </a:r>
            <a:r>
              <a:rPr kumimoji="0" lang="ja-JP" altLang="en-US" kern="0" dirty="0"/>
              <a:t>は偶然に発生する事故によって生じる損失に備えて，多数の者が</a:t>
            </a:r>
            <a:r>
              <a:rPr kumimoji="0" lang="ja-JP" altLang="en-US" u="sng" kern="0" dirty="0">
                <a:solidFill>
                  <a:srgbClr val="FF0000"/>
                </a:solidFill>
              </a:rPr>
              <a:t>保険料</a:t>
            </a:r>
            <a:r>
              <a:rPr kumimoji="0" lang="ja-JP" altLang="en-US" kern="0" dirty="0"/>
              <a:t>を出し合い，事故が発生した者に</a:t>
            </a:r>
            <a:r>
              <a:rPr kumimoji="0" lang="ja-JP" altLang="en-US" u="sng" kern="0" dirty="0">
                <a:solidFill>
                  <a:srgbClr val="FF0000"/>
                </a:solidFill>
              </a:rPr>
              <a:t>保険金</a:t>
            </a:r>
            <a:r>
              <a:rPr kumimoji="0" lang="ja-JP" altLang="en-US" kern="0" dirty="0"/>
              <a:t>を与える</a:t>
            </a:r>
            <a:r>
              <a:rPr kumimoji="0" lang="ja-JP" altLang="en-US" kern="0" dirty="0" smtClean="0"/>
              <a:t>しくみ</a:t>
            </a:r>
            <a:endParaRPr kumimoji="0" lang="en-US" altLang="ja-JP" kern="0" dirty="0" smtClean="0"/>
          </a:p>
          <a:p>
            <a:pPr>
              <a:defRPr/>
            </a:pPr>
            <a:r>
              <a:rPr kumimoji="0" lang="ja-JP" altLang="en-US" kern="0" dirty="0" smtClean="0"/>
              <a:t>ある人の事故の発生</a:t>
            </a:r>
            <a:r>
              <a:rPr kumimoji="0" lang="ja-JP" altLang="en-US" kern="0" smtClean="0"/>
              <a:t>は分からない</a:t>
            </a:r>
            <a:endParaRPr lang="en-US" altLang="ja-JP" kern="0"/>
          </a:p>
          <a:p>
            <a:pPr>
              <a:defRPr/>
            </a:pPr>
            <a:r>
              <a:rPr kumimoji="0" lang="ja-JP" altLang="en-US" kern="0" smtClean="0"/>
              <a:t>多く</a:t>
            </a:r>
            <a:r>
              <a:rPr kumimoji="0" lang="ja-JP" altLang="en-US" kern="0" dirty="0" smtClean="0"/>
              <a:t>の人々が集まれば全体として事故が発生する</a:t>
            </a:r>
            <a:r>
              <a:rPr kumimoji="0" lang="ja-JP" altLang="en-US" u="sng" kern="0" dirty="0" smtClean="0">
                <a:solidFill>
                  <a:srgbClr val="FF0000"/>
                </a:solidFill>
              </a:rPr>
              <a:t>確率</a:t>
            </a:r>
            <a:r>
              <a:rPr kumimoji="0" lang="ja-JP" altLang="en-US" kern="0" smtClean="0"/>
              <a:t>が分かる（</a:t>
            </a:r>
            <a:r>
              <a:rPr kumimoji="0" lang="ja-JP" altLang="en-US" u="sng" kern="0" smtClean="0">
                <a:solidFill>
                  <a:srgbClr val="FF0000"/>
                </a:solidFill>
              </a:rPr>
              <a:t>大数の法則</a:t>
            </a:r>
            <a:r>
              <a:rPr kumimoji="0" lang="ja-JP" altLang="en-US" kern="0" smtClean="0"/>
              <a:t>という）</a:t>
            </a:r>
            <a:endParaRPr kumimoji="0" lang="en-US" altLang="ja-JP" kern="0" dirty="0" smtClean="0"/>
          </a:p>
          <a:p>
            <a:pPr>
              <a:defRPr/>
            </a:pPr>
            <a:r>
              <a:rPr kumimoji="0" lang="ja-JP" altLang="en-US" kern="0" dirty="0"/>
              <a:t>病気になるリスク（医療保険）や失業するリスク（失業保険）を</a:t>
            </a:r>
            <a:r>
              <a:rPr kumimoji="0" lang="ja-JP" altLang="en-US" kern="0" dirty="0" smtClean="0"/>
              <a:t>社会全体で</a:t>
            </a:r>
            <a:r>
              <a:rPr kumimoji="0" lang="ja-JP" altLang="en-US" kern="0" dirty="0"/>
              <a:t>緩和</a:t>
            </a:r>
          </a:p>
          <a:p>
            <a:pPr>
              <a:defRPr/>
            </a:pPr>
            <a:r>
              <a:rPr kumimoji="0" lang="ja-JP" altLang="en-US" kern="0" smtClean="0"/>
              <a:t>退職</a:t>
            </a:r>
            <a:r>
              <a:rPr lang="ja-JP" altLang="en-US" kern="0"/>
              <a:t>・</a:t>
            </a:r>
            <a:r>
              <a:rPr kumimoji="0" lang="ja-JP" altLang="en-US" kern="0" smtClean="0"/>
              <a:t>介護リスクは</a:t>
            </a:r>
            <a:r>
              <a:rPr kumimoji="0" lang="ja-JP" altLang="en-US" kern="0" dirty="0"/>
              <a:t>現役世代から高齢世代</a:t>
            </a:r>
            <a:r>
              <a:rPr kumimoji="0" lang="ja-JP" altLang="en-US" kern="0"/>
              <a:t>へ</a:t>
            </a:r>
            <a:r>
              <a:rPr kumimoji="0" lang="ja-JP" altLang="en-US" kern="0" smtClean="0"/>
              <a:t>の</a:t>
            </a:r>
            <a:r>
              <a:rPr kumimoji="0" lang="ja-JP" altLang="en-US" u="sng" kern="0" smtClean="0">
                <a:solidFill>
                  <a:srgbClr val="FF0000"/>
                </a:solidFill>
              </a:rPr>
              <a:t>移転</a:t>
            </a:r>
            <a:endParaRPr kumimoji="0" lang="ja-JP" altLang="en-US" kern="0" dirty="0"/>
          </a:p>
        </p:txBody>
      </p:sp>
    </p:spTree>
    <p:extLst>
      <p:ext uri="{BB962C8B-B14F-4D97-AF65-F5344CB8AC3E}">
        <p14:creationId xmlns:p14="http://schemas.microsoft.com/office/powerpoint/2010/main" val="29989121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10741</TotalTime>
  <Words>1206</Words>
  <Application>Microsoft Office PowerPoint</Application>
  <PresentationFormat>ユーザー設定</PresentationFormat>
  <Paragraphs>242</Paragraphs>
  <Slides>14</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ＭＳ Ｐゴシック</vt:lpstr>
      <vt:lpstr>ＭＳ ゴシック</vt:lpstr>
      <vt:lpstr>Arial</vt:lpstr>
      <vt:lpstr>Calibri</vt:lpstr>
      <vt:lpstr>Comic Sans MS</vt:lpstr>
      <vt:lpstr>Times New Roman</vt:lpstr>
      <vt:lpstr>Wingdings</vt:lpstr>
      <vt:lpstr>Default Design</vt:lpstr>
      <vt:lpstr>デザインの設定</vt:lpstr>
      <vt:lpstr>医療経済学A  (3) 医療保険と医療制度</vt:lpstr>
      <vt:lpstr>講義の進め方．使い方</vt:lpstr>
      <vt:lpstr>市場の効率性と政府の役割</vt:lpstr>
      <vt:lpstr>まさかのために</vt:lpstr>
      <vt:lpstr>公的保険</vt:lpstr>
      <vt:lpstr>社会保障給付のイメージ</vt:lpstr>
      <vt:lpstr>村民１００人の拓殖村で火事</vt:lpstr>
      <vt:lpstr>拓殖村の保険</vt:lpstr>
      <vt:lpstr>保険とは何か</vt:lpstr>
      <vt:lpstr>なぜ政府が保険を提供するのか？</vt:lpstr>
      <vt:lpstr>医療と制度</vt:lpstr>
      <vt:lpstr>医療と労働生産性</vt:lpstr>
      <vt:lpstr>効率と公平</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513</cp:revision>
  <cp:lastPrinted>2017-04-12T01:17:40Z</cp:lastPrinted>
  <dcterms:created xsi:type="dcterms:W3CDTF">2004-05-06T09:28:21Z</dcterms:created>
  <dcterms:modified xsi:type="dcterms:W3CDTF">2020-06-09T14:20:17Z</dcterms:modified>
</cp:coreProperties>
</file>