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38"/>
  </p:notesMasterIdLst>
  <p:handoutMasterIdLst>
    <p:handoutMasterId r:id="rId39"/>
  </p:handoutMasterIdLst>
  <p:sldIdLst>
    <p:sldId id="413" r:id="rId3"/>
    <p:sldId id="473" r:id="rId4"/>
    <p:sldId id="508" r:id="rId5"/>
    <p:sldId id="515" r:id="rId6"/>
    <p:sldId id="526" r:id="rId7"/>
    <p:sldId id="532" r:id="rId8"/>
    <p:sldId id="527" r:id="rId9"/>
    <p:sldId id="517" r:id="rId10"/>
    <p:sldId id="533" r:id="rId11"/>
    <p:sldId id="539" r:id="rId12"/>
    <p:sldId id="528" r:id="rId13"/>
    <p:sldId id="534" r:id="rId14"/>
    <p:sldId id="521" r:id="rId15"/>
    <p:sldId id="543" r:id="rId16"/>
    <p:sldId id="513" r:id="rId17"/>
    <p:sldId id="544" r:id="rId18"/>
    <p:sldId id="519" r:id="rId19"/>
    <p:sldId id="516" r:id="rId20"/>
    <p:sldId id="520" r:id="rId21"/>
    <p:sldId id="522" r:id="rId22"/>
    <p:sldId id="523" r:id="rId23"/>
    <p:sldId id="524" r:id="rId24"/>
    <p:sldId id="529" r:id="rId25"/>
    <p:sldId id="535" r:id="rId26"/>
    <p:sldId id="536" r:id="rId27"/>
    <p:sldId id="509" r:id="rId28"/>
    <p:sldId id="542" r:id="rId29"/>
    <p:sldId id="530" r:id="rId30"/>
    <p:sldId id="537" r:id="rId31"/>
    <p:sldId id="540" r:id="rId32"/>
    <p:sldId id="531" r:id="rId33"/>
    <p:sldId id="541" r:id="rId34"/>
    <p:sldId id="525" r:id="rId35"/>
    <p:sldId id="538" r:id="rId36"/>
    <p:sldId id="469" r:id="rId37"/>
  </p:sldIdLst>
  <p:sldSz cx="10160000" cy="7620000"/>
  <p:notesSz cx="6735763" cy="9866313"/>
  <p:custDataLst>
    <p:tags r:id="rId40"/>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D684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7" autoAdjust="0"/>
    <p:restoredTop sz="94600" autoAdjust="0"/>
  </p:normalViewPr>
  <p:slideViewPr>
    <p:cSldViewPr>
      <p:cViewPr varScale="1">
        <p:scale>
          <a:sx n="63" d="100"/>
          <a:sy n="63" d="100"/>
        </p:scale>
        <p:origin x="1148" y="84"/>
      </p:cViewPr>
      <p:guideLst>
        <p:guide orient="horz" pos="2160"/>
        <p:guide pos="2880"/>
      </p:guideLst>
    </p:cSldViewPr>
  </p:slideViewPr>
  <p:outlineViewPr>
    <p:cViewPr>
      <p:scale>
        <a:sx n="33" d="100"/>
        <a:sy n="33" d="100"/>
      </p:scale>
      <p:origin x="234" y="327600"/>
    </p:cViewPr>
  </p:outlineViewPr>
  <p:notesTextViewPr>
    <p:cViewPr>
      <p:scale>
        <a:sx n="100" d="100"/>
        <a:sy n="100" d="100"/>
      </p:scale>
      <p:origin x="0" y="0"/>
    </p:cViewPr>
  </p:notesTextViewPr>
  <p:notesViewPr>
    <p:cSldViewPr>
      <p:cViewPr varScale="1">
        <p:scale>
          <a:sx n="46" d="100"/>
          <a:sy n="46" d="100"/>
        </p:scale>
        <p:origin x="-2238"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Yukinari%20Hayashi\Desktop\&#26085;&#26412;&#20154;&#21475;.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tanno\Dropbox\lecture\health2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'1(1)'!$C$2</c:f>
              <c:strCache>
                <c:ptCount val="1"/>
                <c:pt idx="0">
                  <c:v>総　数</c:v>
                </c:pt>
              </c:strCache>
            </c:strRef>
          </c:tx>
          <c:spPr>
            <a:ln w="28575" cap="rnd">
              <a:solidFill>
                <a:schemeClr val="accent1"/>
              </a:solidFill>
              <a:round/>
            </a:ln>
            <a:effectLst/>
          </c:spPr>
          <c:marker>
            <c:symbol val="none"/>
          </c:marker>
          <c:cat>
            <c:numRef>
              <c:f>'1(1)'!$B$3:$B$116</c:f>
              <c:numCache>
                <c:formatCode>0_ </c:formatCode>
                <c:ptCount val="114"/>
                <c:pt idx="0">
                  <c:v>1947</c:v>
                </c:pt>
                <c:pt idx="1">
                  <c:v>1948</c:v>
                </c:pt>
                <c:pt idx="2">
                  <c:v>1949</c:v>
                </c:pt>
                <c:pt idx="3">
                  <c:v>1950</c:v>
                </c:pt>
                <c:pt idx="4">
                  <c:v>1951</c:v>
                </c:pt>
                <c:pt idx="5">
                  <c:v>1952</c:v>
                </c:pt>
                <c:pt idx="6">
                  <c:v>1953</c:v>
                </c:pt>
                <c:pt idx="7">
                  <c:v>1954</c:v>
                </c:pt>
                <c:pt idx="8">
                  <c:v>1955</c:v>
                </c:pt>
                <c:pt idx="9">
                  <c:v>1956</c:v>
                </c:pt>
                <c:pt idx="10">
                  <c:v>1957</c:v>
                </c:pt>
                <c:pt idx="11">
                  <c:v>1958</c:v>
                </c:pt>
                <c:pt idx="12">
                  <c:v>1959</c:v>
                </c:pt>
                <c:pt idx="13">
                  <c:v>1960</c:v>
                </c:pt>
                <c:pt idx="14">
                  <c:v>1961</c:v>
                </c:pt>
                <c:pt idx="15">
                  <c:v>1962</c:v>
                </c:pt>
                <c:pt idx="16">
                  <c:v>1963</c:v>
                </c:pt>
                <c:pt idx="17">
                  <c:v>1964</c:v>
                </c:pt>
                <c:pt idx="18">
                  <c:v>1965</c:v>
                </c:pt>
                <c:pt idx="19">
                  <c:v>1966</c:v>
                </c:pt>
                <c:pt idx="20">
                  <c:v>1967</c:v>
                </c:pt>
                <c:pt idx="21">
                  <c:v>1968</c:v>
                </c:pt>
                <c:pt idx="22">
                  <c:v>1969</c:v>
                </c:pt>
                <c:pt idx="23">
                  <c:v>1970</c:v>
                </c:pt>
                <c:pt idx="24">
                  <c:v>1971</c:v>
                </c:pt>
                <c:pt idx="25">
                  <c:v>1972</c:v>
                </c:pt>
                <c:pt idx="26">
                  <c:v>1973</c:v>
                </c:pt>
                <c:pt idx="27">
                  <c:v>1974</c:v>
                </c:pt>
                <c:pt idx="28">
                  <c:v>1975</c:v>
                </c:pt>
                <c:pt idx="29">
                  <c:v>1976</c:v>
                </c:pt>
                <c:pt idx="30">
                  <c:v>1977</c:v>
                </c:pt>
                <c:pt idx="31">
                  <c:v>1978</c:v>
                </c:pt>
                <c:pt idx="32">
                  <c:v>1979</c:v>
                </c:pt>
                <c:pt idx="33">
                  <c:v>1980</c:v>
                </c:pt>
                <c:pt idx="34">
                  <c:v>1981</c:v>
                </c:pt>
                <c:pt idx="35">
                  <c:v>1982</c:v>
                </c:pt>
                <c:pt idx="36">
                  <c:v>1983</c:v>
                </c:pt>
                <c:pt idx="37">
                  <c:v>1984</c:v>
                </c:pt>
                <c:pt idx="38">
                  <c:v>1985</c:v>
                </c:pt>
                <c:pt idx="39">
                  <c:v>1986</c:v>
                </c:pt>
                <c:pt idx="40">
                  <c:v>1987</c:v>
                </c:pt>
                <c:pt idx="41">
                  <c:v>1988</c:v>
                </c:pt>
                <c:pt idx="42">
                  <c:v>1989</c:v>
                </c:pt>
                <c:pt idx="43">
                  <c:v>1990</c:v>
                </c:pt>
                <c:pt idx="44">
                  <c:v>1991</c:v>
                </c:pt>
                <c:pt idx="45">
                  <c:v>1992</c:v>
                </c:pt>
                <c:pt idx="46">
                  <c:v>1993</c:v>
                </c:pt>
                <c:pt idx="47">
                  <c:v>1994</c:v>
                </c:pt>
                <c:pt idx="48">
                  <c:v>1995</c:v>
                </c:pt>
                <c:pt idx="49">
                  <c:v>1996</c:v>
                </c:pt>
                <c:pt idx="50">
                  <c:v>1997</c:v>
                </c:pt>
                <c:pt idx="51">
                  <c:v>1998</c:v>
                </c:pt>
                <c:pt idx="52">
                  <c:v>1999</c:v>
                </c:pt>
                <c:pt idx="53">
                  <c:v>2000</c:v>
                </c:pt>
                <c:pt idx="54">
                  <c:v>2001</c:v>
                </c:pt>
                <c:pt idx="55">
                  <c:v>2002</c:v>
                </c:pt>
                <c:pt idx="56">
                  <c:v>2003</c:v>
                </c:pt>
                <c:pt idx="57">
                  <c:v>2004</c:v>
                </c:pt>
                <c:pt idx="58">
                  <c:v>2005</c:v>
                </c:pt>
                <c:pt idx="59">
                  <c:v>2006</c:v>
                </c:pt>
                <c:pt idx="60">
                  <c:v>2007</c:v>
                </c:pt>
                <c:pt idx="61">
                  <c:v>2008</c:v>
                </c:pt>
                <c:pt idx="62">
                  <c:v>2009</c:v>
                </c:pt>
                <c:pt idx="63">
                  <c:v>2010</c:v>
                </c:pt>
                <c:pt idx="64">
                  <c:v>2011</c:v>
                </c:pt>
                <c:pt idx="65">
                  <c:v>2012</c:v>
                </c:pt>
                <c:pt idx="66">
                  <c:v>2013</c:v>
                </c:pt>
                <c:pt idx="67">
                  <c:v>2014</c:v>
                </c:pt>
                <c:pt idx="68">
                  <c:v>2015</c:v>
                </c:pt>
                <c:pt idx="69">
                  <c:v>2016</c:v>
                </c:pt>
                <c:pt idx="70">
                  <c:v>2017</c:v>
                </c:pt>
                <c:pt idx="71">
                  <c:v>2018</c:v>
                </c:pt>
                <c:pt idx="72">
                  <c:v>2019</c:v>
                </c:pt>
                <c:pt idx="73">
                  <c:v>2020</c:v>
                </c:pt>
                <c:pt idx="74">
                  <c:v>2021</c:v>
                </c:pt>
                <c:pt idx="75">
                  <c:v>2022</c:v>
                </c:pt>
                <c:pt idx="76">
                  <c:v>2023</c:v>
                </c:pt>
                <c:pt idx="77">
                  <c:v>2024</c:v>
                </c:pt>
                <c:pt idx="78">
                  <c:v>2025</c:v>
                </c:pt>
                <c:pt idx="79">
                  <c:v>2026</c:v>
                </c:pt>
                <c:pt idx="80">
                  <c:v>2027</c:v>
                </c:pt>
                <c:pt idx="81">
                  <c:v>2028</c:v>
                </c:pt>
                <c:pt idx="82">
                  <c:v>2029</c:v>
                </c:pt>
                <c:pt idx="83">
                  <c:v>2030</c:v>
                </c:pt>
                <c:pt idx="84">
                  <c:v>2031</c:v>
                </c:pt>
                <c:pt idx="85">
                  <c:v>2032</c:v>
                </c:pt>
                <c:pt idx="86">
                  <c:v>2033</c:v>
                </c:pt>
                <c:pt idx="87">
                  <c:v>2034</c:v>
                </c:pt>
                <c:pt idx="88">
                  <c:v>2035</c:v>
                </c:pt>
                <c:pt idx="89">
                  <c:v>2036</c:v>
                </c:pt>
                <c:pt idx="90">
                  <c:v>2037</c:v>
                </c:pt>
                <c:pt idx="91">
                  <c:v>2038</c:v>
                </c:pt>
                <c:pt idx="92">
                  <c:v>2039</c:v>
                </c:pt>
                <c:pt idx="93">
                  <c:v>2040</c:v>
                </c:pt>
                <c:pt idx="94">
                  <c:v>2041</c:v>
                </c:pt>
                <c:pt idx="95">
                  <c:v>2042</c:v>
                </c:pt>
                <c:pt idx="96">
                  <c:v>2043</c:v>
                </c:pt>
                <c:pt idx="97">
                  <c:v>2044</c:v>
                </c:pt>
                <c:pt idx="98">
                  <c:v>2045</c:v>
                </c:pt>
                <c:pt idx="99">
                  <c:v>2046</c:v>
                </c:pt>
                <c:pt idx="100">
                  <c:v>2047</c:v>
                </c:pt>
                <c:pt idx="101">
                  <c:v>2048</c:v>
                </c:pt>
                <c:pt idx="102">
                  <c:v>2049</c:v>
                </c:pt>
                <c:pt idx="103">
                  <c:v>2050</c:v>
                </c:pt>
                <c:pt idx="104">
                  <c:v>2051</c:v>
                </c:pt>
                <c:pt idx="105">
                  <c:v>2052</c:v>
                </c:pt>
                <c:pt idx="106">
                  <c:v>2053</c:v>
                </c:pt>
                <c:pt idx="107">
                  <c:v>2054</c:v>
                </c:pt>
                <c:pt idx="108">
                  <c:v>2055</c:v>
                </c:pt>
                <c:pt idx="109">
                  <c:v>2056</c:v>
                </c:pt>
                <c:pt idx="110">
                  <c:v>2057</c:v>
                </c:pt>
                <c:pt idx="111">
                  <c:v>2058</c:v>
                </c:pt>
                <c:pt idx="112">
                  <c:v>2059</c:v>
                </c:pt>
                <c:pt idx="113">
                  <c:v>2060</c:v>
                </c:pt>
              </c:numCache>
            </c:numRef>
          </c:cat>
          <c:val>
            <c:numRef>
              <c:f>'1(1)'!$C$3:$C$116</c:f>
              <c:numCache>
                <c:formatCode>#,##0</c:formatCode>
                <c:ptCount val="114"/>
                <c:pt idx="0">
                  <c:v>78101</c:v>
                </c:pt>
                <c:pt idx="1">
                  <c:v>80002</c:v>
                </c:pt>
                <c:pt idx="2">
                  <c:v>81773</c:v>
                </c:pt>
                <c:pt idx="3">
                  <c:v>83200</c:v>
                </c:pt>
                <c:pt idx="4">
                  <c:v>84541</c:v>
                </c:pt>
                <c:pt idx="5">
                  <c:v>85808</c:v>
                </c:pt>
                <c:pt idx="6">
                  <c:v>86981</c:v>
                </c:pt>
                <c:pt idx="7">
                  <c:v>88239</c:v>
                </c:pt>
                <c:pt idx="8">
                  <c:v>89276</c:v>
                </c:pt>
                <c:pt idx="9">
                  <c:v>90172</c:v>
                </c:pt>
                <c:pt idx="10">
                  <c:v>90928</c:v>
                </c:pt>
                <c:pt idx="11">
                  <c:v>91767</c:v>
                </c:pt>
                <c:pt idx="12">
                  <c:v>92641</c:v>
                </c:pt>
                <c:pt idx="13">
                  <c:v>93419</c:v>
                </c:pt>
                <c:pt idx="14">
                  <c:v>94287</c:v>
                </c:pt>
                <c:pt idx="15">
                  <c:v>95181</c:v>
                </c:pt>
                <c:pt idx="16">
                  <c:v>96156</c:v>
                </c:pt>
                <c:pt idx="17">
                  <c:v>97182</c:v>
                </c:pt>
                <c:pt idx="18">
                  <c:v>98275</c:v>
                </c:pt>
                <c:pt idx="19">
                  <c:v>99036</c:v>
                </c:pt>
                <c:pt idx="20">
                  <c:v>100196</c:v>
                </c:pt>
                <c:pt idx="21">
                  <c:v>101331</c:v>
                </c:pt>
                <c:pt idx="22">
                  <c:v>102536</c:v>
                </c:pt>
                <c:pt idx="23">
                  <c:v>103720</c:v>
                </c:pt>
                <c:pt idx="24">
                  <c:v>105145</c:v>
                </c:pt>
                <c:pt idx="25">
                  <c:v>107595</c:v>
                </c:pt>
                <c:pt idx="26">
                  <c:v>109104</c:v>
                </c:pt>
                <c:pt idx="27">
                  <c:v>110573</c:v>
                </c:pt>
                <c:pt idx="28">
                  <c:v>111940</c:v>
                </c:pt>
                <c:pt idx="29">
                  <c:v>113094</c:v>
                </c:pt>
                <c:pt idx="30">
                  <c:v>114165</c:v>
                </c:pt>
                <c:pt idx="31">
                  <c:v>115190</c:v>
                </c:pt>
                <c:pt idx="32">
                  <c:v>116155</c:v>
                </c:pt>
                <c:pt idx="33">
                  <c:v>117060</c:v>
                </c:pt>
                <c:pt idx="34">
                  <c:v>117902</c:v>
                </c:pt>
                <c:pt idx="35">
                  <c:v>118728</c:v>
                </c:pt>
                <c:pt idx="36">
                  <c:v>119536</c:v>
                </c:pt>
                <c:pt idx="37">
                  <c:v>120305</c:v>
                </c:pt>
                <c:pt idx="38">
                  <c:v>121049</c:v>
                </c:pt>
                <c:pt idx="39">
                  <c:v>121660</c:v>
                </c:pt>
                <c:pt idx="40">
                  <c:v>122239</c:v>
                </c:pt>
                <c:pt idx="41">
                  <c:v>122745</c:v>
                </c:pt>
                <c:pt idx="42">
                  <c:v>123205</c:v>
                </c:pt>
                <c:pt idx="43">
                  <c:v>123611</c:v>
                </c:pt>
                <c:pt idx="44">
                  <c:v>124101</c:v>
                </c:pt>
                <c:pt idx="45">
                  <c:v>124567</c:v>
                </c:pt>
                <c:pt idx="46">
                  <c:v>124938</c:v>
                </c:pt>
                <c:pt idx="47">
                  <c:v>125265</c:v>
                </c:pt>
                <c:pt idx="48">
                  <c:v>125570</c:v>
                </c:pt>
                <c:pt idx="49">
                  <c:v>125859</c:v>
                </c:pt>
                <c:pt idx="50">
                  <c:v>126157</c:v>
                </c:pt>
                <c:pt idx="51">
                  <c:v>126472</c:v>
                </c:pt>
                <c:pt idx="52">
                  <c:v>126667</c:v>
                </c:pt>
                <c:pt idx="53">
                  <c:v>126926</c:v>
                </c:pt>
                <c:pt idx="54">
                  <c:v>127316</c:v>
                </c:pt>
                <c:pt idx="55">
                  <c:v>127486</c:v>
                </c:pt>
                <c:pt idx="56">
                  <c:v>127694</c:v>
                </c:pt>
                <c:pt idx="57">
                  <c:v>127787</c:v>
                </c:pt>
                <c:pt idx="58">
                  <c:v>127768</c:v>
                </c:pt>
                <c:pt idx="59">
                  <c:v>127901</c:v>
                </c:pt>
                <c:pt idx="60">
                  <c:v>128033</c:v>
                </c:pt>
                <c:pt idx="61">
                  <c:v>128084</c:v>
                </c:pt>
                <c:pt idx="62">
                  <c:v>128032</c:v>
                </c:pt>
                <c:pt idx="63">
                  <c:v>128057</c:v>
                </c:pt>
                <c:pt idx="64" formatCode="#,##0_ ">
                  <c:v>127752.565</c:v>
                </c:pt>
                <c:pt idx="65" formatCode="#,##0_ ">
                  <c:v>127497.52499999999</c:v>
                </c:pt>
                <c:pt idx="66" formatCode="#,##0_ ">
                  <c:v>127247.31600000001</c:v>
                </c:pt>
                <c:pt idx="67" formatCode="#,##0_ ">
                  <c:v>126948.75599999999</c:v>
                </c:pt>
                <c:pt idx="68" formatCode="#,##0_ ">
                  <c:v>126597.295</c:v>
                </c:pt>
                <c:pt idx="69" formatCode="#,##0_ ">
                  <c:v>126193.359</c:v>
                </c:pt>
                <c:pt idx="70" formatCode="#,##0_ ">
                  <c:v>125738.713</c:v>
                </c:pt>
                <c:pt idx="71" formatCode="#,##0_ ">
                  <c:v>125236.03200000001</c:v>
                </c:pt>
                <c:pt idx="72" formatCode="#,##0_ ">
                  <c:v>124688.573</c:v>
                </c:pt>
                <c:pt idx="73" formatCode="#,##0_ ">
                  <c:v>124099.925</c:v>
                </c:pt>
                <c:pt idx="74" formatCode="#,##0_ ">
                  <c:v>123473.696</c:v>
                </c:pt>
                <c:pt idx="75" formatCode="#,##0_ ">
                  <c:v>122813.334</c:v>
                </c:pt>
                <c:pt idx="76" formatCode="#,##0_ ">
                  <c:v>122122.12699999999</c:v>
                </c:pt>
                <c:pt idx="77" formatCode="#,##0_ ">
                  <c:v>121403.091</c:v>
                </c:pt>
                <c:pt idx="78" formatCode="#,##0_ ">
                  <c:v>120658.815</c:v>
                </c:pt>
                <c:pt idx="79" formatCode="#,##0_ ">
                  <c:v>119891.39200000001</c:v>
                </c:pt>
                <c:pt idx="80" formatCode="#,##0_ ">
                  <c:v>119102.424</c:v>
                </c:pt>
                <c:pt idx="81" formatCode="#,##0_ ">
                  <c:v>118293.145</c:v>
                </c:pt>
                <c:pt idx="82" formatCode="#,##0_ ">
                  <c:v>117464.576</c:v>
                </c:pt>
                <c:pt idx="83" formatCode="#,##0_ ">
                  <c:v>116617.65700000001</c:v>
                </c:pt>
                <c:pt idx="84" formatCode="#,##0_ ">
                  <c:v>115752.39599999999</c:v>
                </c:pt>
                <c:pt idx="85" formatCode="#,##0_ ">
                  <c:v>114869.575</c:v>
                </c:pt>
                <c:pt idx="86" formatCode="#,##0_ ">
                  <c:v>113969.95299999999</c:v>
                </c:pt>
                <c:pt idx="87" formatCode="#,##0_ ">
                  <c:v>113054.336</c:v>
                </c:pt>
                <c:pt idx="88" formatCode="#,##0_ ">
                  <c:v>112123.57399999999</c:v>
                </c:pt>
                <c:pt idx="89" formatCode="#,##0_ ">
                  <c:v>111178.553</c:v>
                </c:pt>
                <c:pt idx="90" formatCode="#,##0_ ">
                  <c:v>110220.212</c:v>
                </c:pt>
                <c:pt idx="91" formatCode="#,##0_ ">
                  <c:v>109249.577</c:v>
                </c:pt>
                <c:pt idx="92" formatCode="#,##0_ ">
                  <c:v>108267.736</c:v>
                </c:pt>
                <c:pt idx="93" formatCode="#,##0_ ">
                  <c:v>107275.85</c:v>
                </c:pt>
                <c:pt idx="94" formatCode="#,##0_ ">
                  <c:v>106275.15</c:v>
                </c:pt>
                <c:pt idx="95" formatCode="#,##0_ ">
                  <c:v>105266.92200000001</c:v>
                </c:pt>
                <c:pt idx="96" formatCode="#,##0_ ">
                  <c:v>104252.508</c:v>
                </c:pt>
                <c:pt idx="97" formatCode="#,##0_ ">
                  <c:v>103233.254</c:v>
                </c:pt>
                <c:pt idx="98" formatCode="#,##0_ ">
                  <c:v>102210.44</c:v>
                </c:pt>
                <c:pt idx="99" formatCode="#,##0_ ">
                  <c:v>101185.198</c:v>
                </c:pt>
                <c:pt idx="100" formatCode="#,##0_ ">
                  <c:v>100158.474</c:v>
                </c:pt>
                <c:pt idx="101" formatCode="#,##0_ ">
                  <c:v>99131.017000000007</c:v>
                </c:pt>
                <c:pt idx="102" formatCode="#,##0_ ">
                  <c:v>98103.357999999993</c:v>
                </c:pt>
                <c:pt idx="103" formatCode="#,##0_ ">
                  <c:v>97075.778999999995</c:v>
                </c:pt>
                <c:pt idx="104" formatCode="#,##0_ ">
                  <c:v>96048.317999999999</c:v>
                </c:pt>
                <c:pt idx="105" formatCode="#,##0_ ">
                  <c:v>95020.804000000004</c:v>
                </c:pt>
                <c:pt idx="106" formatCode="#,##0_ ">
                  <c:v>93992.865000000005</c:v>
                </c:pt>
                <c:pt idx="107" formatCode="#,##0_ ">
                  <c:v>92963.966</c:v>
                </c:pt>
                <c:pt idx="108" formatCode="#,##0_ ">
                  <c:v>91933.468999999997</c:v>
                </c:pt>
                <c:pt idx="109" formatCode="#,##0_ ">
                  <c:v>90900.716</c:v>
                </c:pt>
                <c:pt idx="110" formatCode="#,##0_ ">
                  <c:v>89865.076000000001</c:v>
                </c:pt>
                <c:pt idx="111" formatCode="#,##0_ ">
                  <c:v>88826.025999999998</c:v>
                </c:pt>
                <c:pt idx="112" formatCode="#,##0_ ">
                  <c:v>87783.281000000003</c:v>
                </c:pt>
                <c:pt idx="113" formatCode="#,##0_ ">
                  <c:v>86736.764999999999</c:v>
                </c:pt>
              </c:numCache>
            </c:numRef>
          </c:val>
          <c:smooth val="0"/>
          <c:extLst>
            <c:ext xmlns:c16="http://schemas.microsoft.com/office/drawing/2014/chart" uri="{C3380CC4-5D6E-409C-BE32-E72D297353CC}">
              <c16:uniqueId val="{00000000-07F0-4D58-B0DE-AB023E4B684D}"/>
            </c:ext>
          </c:extLst>
        </c:ser>
        <c:ser>
          <c:idx val="1"/>
          <c:order val="1"/>
          <c:tx>
            <c:strRef>
              <c:f>'1(1)'!$D$2</c:f>
              <c:strCache>
                <c:ptCount val="1"/>
                <c:pt idx="0">
                  <c:v>0～14歳</c:v>
                </c:pt>
              </c:strCache>
            </c:strRef>
          </c:tx>
          <c:spPr>
            <a:ln w="28575" cap="rnd">
              <a:solidFill>
                <a:schemeClr val="accent2"/>
              </a:solidFill>
              <a:round/>
            </a:ln>
            <a:effectLst/>
          </c:spPr>
          <c:marker>
            <c:symbol val="none"/>
          </c:marker>
          <c:cat>
            <c:numRef>
              <c:f>'1(1)'!$B$3:$B$116</c:f>
              <c:numCache>
                <c:formatCode>0_ </c:formatCode>
                <c:ptCount val="114"/>
                <c:pt idx="0">
                  <c:v>1947</c:v>
                </c:pt>
                <c:pt idx="1">
                  <c:v>1948</c:v>
                </c:pt>
                <c:pt idx="2">
                  <c:v>1949</c:v>
                </c:pt>
                <c:pt idx="3">
                  <c:v>1950</c:v>
                </c:pt>
                <c:pt idx="4">
                  <c:v>1951</c:v>
                </c:pt>
                <c:pt idx="5">
                  <c:v>1952</c:v>
                </c:pt>
                <c:pt idx="6">
                  <c:v>1953</c:v>
                </c:pt>
                <c:pt idx="7">
                  <c:v>1954</c:v>
                </c:pt>
                <c:pt idx="8">
                  <c:v>1955</c:v>
                </c:pt>
                <c:pt idx="9">
                  <c:v>1956</c:v>
                </c:pt>
                <c:pt idx="10">
                  <c:v>1957</c:v>
                </c:pt>
                <c:pt idx="11">
                  <c:v>1958</c:v>
                </c:pt>
                <c:pt idx="12">
                  <c:v>1959</c:v>
                </c:pt>
                <c:pt idx="13">
                  <c:v>1960</c:v>
                </c:pt>
                <c:pt idx="14">
                  <c:v>1961</c:v>
                </c:pt>
                <c:pt idx="15">
                  <c:v>1962</c:v>
                </c:pt>
                <c:pt idx="16">
                  <c:v>1963</c:v>
                </c:pt>
                <c:pt idx="17">
                  <c:v>1964</c:v>
                </c:pt>
                <c:pt idx="18">
                  <c:v>1965</c:v>
                </c:pt>
                <c:pt idx="19">
                  <c:v>1966</c:v>
                </c:pt>
                <c:pt idx="20">
                  <c:v>1967</c:v>
                </c:pt>
                <c:pt idx="21">
                  <c:v>1968</c:v>
                </c:pt>
                <c:pt idx="22">
                  <c:v>1969</c:v>
                </c:pt>
                <c:pt idx="23">
                  <c:v>1970</c:v>
                </c:pt>
                <c:pt idx="24">
                  <c:v>1971</c:v>
                </c:pt>
                <c:pt idx="25">
                  <c:v>1972</c:v>
                </c:pt>
                <c:pt idx="26">
                  <c:v>1973</c:v>
                </c:pt>
                <c:pt idx="27">
                  <c:v>1974</c:v>
                </c:pt>
                <c:pt idx="28">
                  <c:v>1975</c:v>
                </c:pt>
                <c:pt idx="29">
                  <c:v>1976</c:v>
                </c:pt>
                <c:pt idx="30">
                  <c:v>1977</c:v>
                </c:pt>
                <c:pt idx="31">
                  <c:v>1978</c:v>
                </c:pt>
                <c:pt idx="32">
                  <c:v>1979</c:v>
                </c:pt>
                <c:pt idx="33">
                  <c:v>1980</c:v>
                </c:pt>
                <c:pt idx="34">
                  <c:v>1981</c:v>
                </c:pt>
                <c:pt idx="35">
                  <c:v>1982</c:v>
                </c:pt>
                <c:pt idx="36">
                  <c:v>1983</c:v>
                </c:pt>
                <c:pt idx="37">
                  <c:v>1984</c:v>
                </c:pt>
                <c:pt idx="38">
                  <c:v>1985</c:v>
                </c:pt>
                <c:pt idx="39">
                  <c:v>1986</c:v>
                </c:pt>
                <c:pt idx="40">
                  <c:v>1987</c:v>
                </c:pt>
                <c:pt idx="41">
                  <c:v>1988</c:v>
                </c:pt>
                <c:pt idx="42">
                  <c:v>1989</c:v>
                </c:pt>
                <c:pt idx="43">
                  <c:v>1990</c:v>
                </c:pt>
                <c:pt idx="44">
                  <c:v>1991</c:v>
                </c:pt>
                <c:pt idx="45">
                  <c:v>1992</c:v>
                </c:pt>
                <c:pt idx="46">
                  <c:v>1993</c:v>
                </c:pt>
                <c:pt idx="47">
                  <c:v>1994</c:v>
                </c:pt>
                <c:pt idx="48">
                  <c:v>1995</c:v>
                </c:pt>
                <c:pt idx="49">
                  <c:v>1996</c:v>
                </c:pt>
                <c:pt idx="50">
                  <c:v>1997</c:v>
                </c:pt>
                <c:pt idx="51">
                  <c:v>1998</c:v>
                </c:pt>
                <c:pt idx="52">
                  <c:v>1999</c:v>
                </c:pt>
                <c:pt idx="53">
                  <c:v>2000</c:v>
                </c:pt>
                <c:pt idx="54">
                  <c:v>2001</c:v>
                </c:pt>
                <c:pt idx="55">
                  <c:v>2002</c:v>
                </c:pt>
                <c:pt idx="56">
                  <c:v>2003</c:v>
                </c:pt>
                <c:pt idx="57">
                  <c:v>2004</c:v>
                </c:pt>
                <c:pt idx="58">
                  <c:v>2005</c:v>
                </c:pt>
                <c:pt idx="59">
                  <c:v>2006</c:v>
                </c:pt>
                <c:pt idx="60">
                  <c:v>2007</c:v>
                </c:pt>
                <c:pt idx="61">
                  <c:v>2008</c:v>
                </c:pt>
                <c:pt idx="62">
                  <c:v>2009</c:v>
                </c:pt>
                <c:pt idx="63">
                  <c:v>2010</c:v>
                </c:pt>
                <c:pt idx="64">
                  <c:v>2011</c:v>
                </c:pt>
                <c:pt idx="65">
                  <c:v>2012</c:v>
                </c:pt>
                <c:pt idx="66">
                  <c:v>2013</c:v>
                </c:pt>
                <c:pt idx="67">
                  <c:v>2014</c:v>
                </c:pt>
                <c:pt idx="68">
                  <c:v>2015</c:v>
                </c:pt>
                <c:pt idx="69">
                  <c:v>2016</c:v>
                </c:pt>
                <c:pt idx="70">
                  <c:v>2017</c:v>
                </c:pt>
                <c:pt idx="71">
                  <c:v>2018</c:v>
                </c:pt>
                <c:pt idx="72">
                  <c:v>2019</c:v>
                </c:pt>
                <c:pt idx="73">
                  <c:v>2020</c:v>
                </c:pt>
                <c:pt idx="74">
                  <c:v>2021</c:v>
                </c:pt>
                <c:pt idx="75">
                  <c:v>2022</c:v>
                </c:pt>
                <c:pt idx="76">
                  <c:v>2023</c:v>
                </c:pt>
                <c:pt idx="77">
                  <c:v>2024</c:v>
                </c:pt>
                <c:pt idx="78">
                  <c:v>2025</c:v>
                </c:pt>
                <c:pt idx="79">
                  <c:v>2026</c:v>
                </c:pt>
                <c:pt idx="80">
                  <c:v>2027</c:v>
                </c:pt>
                <c:pt idx="81">
                  <c:v>2028</c:v>
                </c:pt>
                <c:pt idx="82">
                  <c:v>2029</c:v>
                </c:pt>
                <c:pt idx="83">
                  <c:v>2030</c:v>
                </c:pt>
                <c:pt idx="84">
                  <c:v>2031</c:v>
                </c:pt>
                <c:pt idx="85">
                  <c:v>2032</c:v>
                </c:pt>
                <c:pt idx="86">
                  <c:v>2033</c:v>
                </c:pt>
                <c:pt idx="87">
                  <c:v>2034</c:v>
                </c:pt>
                <c:pt idx="88">
                  <c:v>2035</c:v>
                </c:pt>
                <c:pt idx="89">
                  <c:v>2036</c:v>
                </c:pt>
                <c:pt idx="90">
                  <c:v>2037</c:v>
                </c:pt>
                <c:pt idx="91">
                  <c:v>2038</c:v>
                </c:pt>
                <c:pt idx="92">
                  <c:v>2039</c:v>
                </c:pt>
                <c:pt idx="93">
                  <c:v>2040</c:v>
                </c:pt>
                <c:pt idx="94">
                  <c:v>2041</c:v>
                </c:pt>
                <c:pt idx="95">
                  <c:v>2042</c:v>
                </c:pt>
                <c:pt idx="96">
                  <c:v>2043</c:v>
                </c:pt>
                <c:pt idx="97">
                  <c:v>2044</c:v>
                </c:pt>
                <c:pt idx="98">
                  <c:v>2045</c:v>
                </c:pt>
                <c:pt idx="99">
                  <c:v>2046</c:v>
                </c:pt>
                <c:pt idx="100">
                  <c:v>2047</c:v>
                </c:pt>
                <c:pt idx="101">
                  <c:v>2048</c:v>
                </c:pt>
                <c:pt idx="102">
                  <c:v>2049</c:v>
                </c:pt>
                <c:pt idx="103">
                  <c:v>2050</c:v>
                </c:pt>
                <c:pt idx="104">
                  <c:v>2051</c:v>
                </c:pt>
                <c:pt idx="105">
                  <c:v>2052</c:v>
                </c:pt>
                <c:pt idx="106">
                  <c:v>2053</c:v>
                </c:pt>
                <c:pt idx="107">
                  <c:v>2054</c:v>
                </c:pt>
                <c:pt idx="108">
                  <c:v>2055</c:v>
                </c:pt>
                <c:pt idx="109">
                  <c:v>2056</c:v>
                </c:pt>
                <c:pt idx="110">
                  <c:v>2057</c:v>
                </c:pt>
                <c:pt idx="111">
                  <c:v>2058</c:v>
                </c:pt>
                <c:pt idx="112">
                  <c:v>2059</c:v>
                </c:pt>
                <c:pt idx="113">
                  <c:v>2060</c:v>
                </c:pt>
              </c:numCache>
            </c:numRef>
          </c:cat>
          <c:val>
            <c:numRef>
              <c:f>'1(1)'!$D$3:$D$116</c:f>
              <c:numCache>
                <c:formatCode>#,##0\ </c:formatCode>
                <c:ptCount val="114"/>
                <c:pt idx="0">
                  <c:v>27573</c:v>
                </c:pt>
                <c:pt idx="1">
                  <c:v>28296</c:v>
                </c:pt>
                <c:pt idx="2">
                  <c:v>29030</c:v>
                </c:pt>
                <c:pt idx="3">
                  <c:v>29428</c:v>
                </c:pt>
                <c:pt idx="4">
                  <c:v>29662</c:v>
                </c:pt>
                <c:pt idx="5">
                  <c:v>29700</c:v>
                </c:pt>
                <c:pt idx="6">
                  <c:v>29752</c:v>
                </c:pt>
                <c:pt idx="7">
                  <c:v>29888</c:v>
                </c:pt>
                <c:pt idx="8">
                  <c:v>29798</c:v>
                </c:pt>
                <c:pt idx="9">
                  <c:v>29414</c:v>
                </c:pt>
                <c:pt idx="10">
                  <c:v>28909</c:v>
                </c:pt>
                <c:pt idx="11">
                  <c:v>28513</c:v>
                </c:pt>
                <c:pt idx="12">
                  <c:v>28109</c:v>
                </c:pt>
                <c:pt idx="13">
                  <c:v>28067</c:v>
                </c:pt>
                <c:pt idx="14">
                  <c:v>28067</c:v>
                </c:pt>
                <c:pt idx="15">
                  <c:v>27274</c:v>
                </c:pt>
                <c:pt idx="16">
                  <c:v>26416</c:v>
                </c:pt>
                <c:pt idx="17">
                  <c:v>25590</c:v>
                </c:pt>
                <c:pt idx="18">
                  <c:v>25166</c:v>
                </c:pt>
                <c:pt idx="19">
                  <c:v>24521</c:v>
                </c:pt>
                <c:pt idx="20">
                  <c:v>24416</c:v>
                </c:pt>
                <c:pt idx="21">
                  <c:v>24422</c:v>
                </c:pt>
                <c:pt idx="22">
                  <c:v>24601</c:v>
                </c:pt>
                <c:pt idx="23">
                  <c:v>24823</c:v>
                </c:pt>
                <c:pt idx="24">
                  <c:v>25169</c:v>
                </c:pt>
                <c:pt idx="25">
                  <c:v>25970</c:v>
                </c:pt>
                <c:pt idx="26">
                  <c:v>26447</c:v>
                </c:pt>
                <c:pt idx="27">
                  <c:v>26850</c:v>
                </c:pt>
                <c:pt idx="28">
                  <c:v>27221</c:v>
                </c:pt>
                <c:pt idx="29">
                  <c:v>27492</c:v>
                </c:pt>
                <c:pt idx="30">
                  <c:v>27649</c:v>
                </c:pt>
                <c:pt idx="31">
                  <c:v>27708</c:v>
                </c:pt>
                <c:pt idx="32">
                  <c:v>27664</c:v>
                </c:pt>
                <c:pt idx="33">
                  <c:v>27507</c:v>
                </c:pt>
                <c:pt idx="34">
                  <c:v>27603</c:v>
                </c:pt>
                <c:pt idx="35">
                  <c:v>27254</c:v>
                </c:pt>
                <c:pt idx="36">
                  <c:v>26907</c:v>
                </c:pt>
                <c:pt idx="37">
                  <c:v>26504</c:v>
                </c:pt>
                <c:pt idx="38">
                  <c:v>26033</c:v>
                </c:pt>
                <c:pt idx="39">
                  <c:v>25434</c:v>
                </c:pt>
                <c:pt idx="40">
                  <c:v>24753</c:v>
                </c:pt>
                <c:pt idx="41">
                  <c:v>23985</c:v>
                </c:pt>
                <c:pt idx="42">
                  <c:v>23201</c:v>
                </c:pt>
                <c:pt idx="43">
                  <c:v>22486</c:v>
                </c:pt>
                <c:pt idx="44">
                  <c:v>21904</c:v>
                </c:pt>
                <c:pt idx="45">
                  <c:v>21364</c:v>
                </c:pt>
                <c:pt idx="46">
                  <c:v>20841</c:v>
                </c:pt>
                <c:pt idx="47">
                  <c:v>20415</c:v>
                </c:pt>
                <c:pt idx="48">
                  <c:v>20014</c:v>
                </c:pt>
                <c:pt idx="49">
                  <c:v>19686</c:v>
                </c:pt>
                <c:pt idx="50">
                  <c:v>19366</c:v>
                </c:pt>
                <c:pt idx="51">
                  <c:v>19059</c:v>
                </c:pt>
                <c:pt idx="52">
                  <c:v>18742</c:v>
                </c:pt>
                <c:pt idx="53">
                  <c:v>18472</c:v>
                </c:pt>
                <c:pt idx="54">
                  <c:v>18283</c:v>
                </c:pt>
                <c:pt idx="55">
                  <c:v>18102</c:v>
                </c:pt>
                <c:pt idx="56">
                  <c:v>17905</c:v>
                </c:pt>
                <c:pt idx="57">
                  <c:v>17734</c:v>
                </c:pt>
                <c:pt idx="58">
                  <c:v>17521</c:v>
                </c:pt>
                <c:pt idx="59">
                  <c:v>17435</c:v>
                </c:pt>
                <c:pt idx="60">
                  <c:v>17293</c:v>
                </c:pt>
                <c:pt idx="61">
                  <c:v>17176</c:v>
                </c:pt>
                <c:pt idx="62">
                  <c:v>17011</c:v>
                </c:pt>
                <c:pt idx="63">
                  <c:v>16803</c:v>
                </c:pt>
                <c:pt idx="64" formatCode="#,##0_ ">
                  <c:v>16684.897000000001</c:v>
                </c:pt>
                <c:pt idx="65" formatCode="#,##0_ ">
                  <c:v>16493.050999999999</c:v>
                </c:pt>
                <c:pt idx="66" formatCode="#,##0_ ">
                  <c:v>16281.035</c:v>
                </c:pt>
                <c:pt idx="67" formatCode="#,##0_ ">
                  <c:v>16066.513000000001</c:v>
                </c:pt>
                <c:pt idx="68" formatCode="#,##0_ ">
                  <c:v>15827.156000000001</c:v>
                </c:pt>
                <c:pt idx="69" formatCode="#,##0_ ">
                  <c:v>15573.708000000001</c:v>
                </c:pt>
                <c:pt idx="70" formatCode="#,##0_ ">
                  <c:v>15310.989</c:v>
                </c:pt>
                <c:pt idx="71" formatCode="#,##0_ ">
                  <c:v>15056.165000000001</c:v>
                </c:pt>
                <c:pt idx="72" formatCode="#,##0_ ">
                  <c:v>14800.271000000001</c:v>
                </c:pt>
                <c:pt idx="73" formatCode="#,##0_ ">
                  <c:v>14567.967000000001</c:v>
                </c:pt>
                <c:pt idx="74" formatCode="#,##0_ ">
                  <c:v>14318.404</c:v>
                </c:pt>
                <c:pt idx="75" formatCode="#,##0_ ">
                  <c:v>14049.091</c:v>
                </c:pt>
                <c:pt idx="76" formatCode="#,##0_ ">
                  <c:v>13765.936</c:v>
                </c:pt>
                <c:pt idx="77" formatCode="#,##0_ ">
                  <c:v>13505.014999999999</c:v>
                </c:pt>
                <c:pt idx="78" formatCode="#,##0_ ">
                  <c:v>13240.416999999999</c:v>
                </c:pt>
                <c:pt idx="79" formatCode="#,##0_ ">
                  <c:v>12958.65</c:v>
                </c:pt>
                <c:pt idx="80" formatCode="#,##0_ ">
                  <c:v>12706.369000000001</c:v>
                </c:pt>
                <c:pt idx="81" formatCode="#,##0_ ">
                  <c:v>12465.921</c:v>
                </c:pt>
                <c:pt idx="82" formatCode="#,##0_ ">
                  <c:v>12241.869000000001</c:v>
                </c:pt>
                <c:pt idx="83" formatCode="#,##0_ ">
                  <c:v>12038.656999999999</c:v>
                </c:pt>
                <c:pt idx="84" formatCode="#,##0_ ">
                  <c:v>11855.862999999999</c:v>
                </c:pt>
                <c:pt idx="85" formatCode="#,##0_ ">
                  <c:v>11691.880999999999</c:v>
                </c:pt>
                <c:pt idx="86" formatCode="#,##0_ ">
                  <c:v>11544.296</c:v>
                </c:pt>
                <c:pt idx="87" formatCode="#,##0_ ">
                  <c:v>11410.263999999999</c:v>
                </c:pt>
                <c:pt idx="88" formatCode="#,##0_ ">
                  <c:v>11286.769</c:v>
                </c:pt>
                <c:pt idx="89" formatCode="#,##0_ ">
                  <c:v>11170.869000000001</c:v>
                </c:pt>
                <c:pt idx="90" formatCode="#,##0_ ">
                  <c:v>11059.825000000001</c:v>
                </c:pt>
                <c:pt idx="91" formatCode="#,##0_ ">
                  <c:v>10951.101000000001</c:v>
                </c:pt>
                <c:pt idx="92" formatCode="#,##0_ ">
                  <c:v>10842.406000000001</c:v>
                </c:pt>
                <c:pt idx="93" formatCode="#,##0_ ">
                  <c:v>10731.819</c:v>
                </c:pt>
                <c:pt idx="94" formatCode="#,##0_ ">
                  <c:v>10617.879000000001</c:v>
                </c:pt>
                <c:pt idx="95" formatCode="#,##0_ ">
                  <c:v>10499.632</c:v>
                </c:pt>
                <c:pt idx="96" formatCode="#,##0_ ">
                  <c:v>10376.584999999999</c:v>
                </c:pt>
                <c:pt idx="97" formatCode="#,##0_ ">
                  <c:v>10248.56</c:v>
                </c:pt>
                <c:pt idx="98" formatCode="#,##0_ ">
                  <c:v>10115.57</c:v>
                </c:pt>
                <c:pt idx="99" formatCode="#,##0_ ">
                  <c:v>9977.7659999999996</c:v>
                </c:pt>
                <c:pt idx="100" formatCode="#,##0_ ">
                  <c:v>9835.4689999999991</c:v>
                </c:pt>
                <c:pt idx="101" formatCode="#,##0_ ">
                  <c:v>9689.1640000000007</c:v>
                </c:pt>
                <c:pt idx="102" formatCode="#,##0_ ">
                  <c:v>9539.4490000000005</c:v>
                </c:pt>
                <c:pt idx="103" formatCode="#,##0_ ">
                  <c:v>9386.9959999999992</c:v>
                </c:pt>
                <c:pt idx="104" formatCode="#,##0_ ">
                  <c:v>9232.5820000000003</c:v>
                </c:pt>
                <c:pt idx="105" formatCode="#,##0_ ">
                  <c:v>9077.0959999999995</c:v>
                </c:pt>
                <c:pt idx="106" formatCode="#,##0_ ">
                  <c:v>8921.5079999999998</c:v>
                </c:pt>
                <c:pt idx="107" formatCode="#,##0_ ">
                  <c:v>8766.8410000000003</c:v>
                </c:pt>
                <c:pt idx="108" formatCode="#,##0_ ">
                  <c:v>8614.1450000000004</c:v>
                </c:pt>
                <c:pt idx="109" formatCode="#,##0_ ">
                  <c:v>8464.4419999999991</c:v>
                </c:pt>
                <c:pt idx="110" formatCode="#,##0_ ">
                  <c:v>8318.6769999999997</c:v>
                </c:pt>
                <c:pt idx="111" formatCode="#,##0_ ">
                  <c:v>8177.6559999999999</c:v>
                </c:pt>
                <c:pt idx="112" formatCode="#,##0_ ">
                  <c:v>8042.0079999999998</c:v>
                </c:pt>
                <c:pt idx="113" formatCode="#,##0_ ">
                  <c:v>7912.1880000000001</c:v>
                </c:pt>
              </c:numCache>
            </c:numRef>
          </c:val>
          <c:smooth val="0"/>
          <c:extLst>
            <c:ext xmlns:c16="http://schemas.microsoft.com/office/drawing/2014/chart" uri="{C3380CC4-5D6E-409C-BE32-E72D297353CC}">
              <c16:uniqueId val="{00000001-07F0-4D58-B0DE-AB023E4B684D}"/>
            </c:ext>
          </c:extLst>
        </c:ser>
        <c:ser>
          <c:idx val="2"/>
          <c:order val="2"/>
          <c:tx>
            <c:strRef>
              <c:f>'1(1)'!$E$2</c:f>
              <c:strCache>
                <c:ptCount val="1"/>
                <c:pt idx="0">
                  <c:v>15～64歳</c:v>
                </c:pt>
              </c:strCache>
            </c:strRef>
          </c:tx>
          <c:spPr>
            <a:ln w="28575" cap="rnd">
              <a:solidFill>
                <a:srgbClr val="FF9900"/>
              </a:solidFill>
              <a:round/>
            </a:ln>
            <a:effectLst/>
          </c:spPr>
          <c:marker>
            <c:symbol val="none"/>
          </c:marker>
          <c:cat>
            <c:numRef>
              <c:f>'1(1)'!$B$3:$B$116</c:f>
              <c:numCache>
                <c:formatCode>0_ </c:formatCode>
                <c:ptCount val="114"/>
                <c:pt idx="0">
                  <c:v>1947</c:v>
                </c:pt>
                <c:pt idx="1">
                  <c:v>1948</c:v>
                </c:pt>
                <c:pt idx="2">
                  <c:v>1949</c:v>
                </c:pt>
                <c:pt idx="3">
                  <c:v>1950</c:v>
                </c:pt>
                <c:pt idx="4">
                  <c:v>1951</c:v>
                </c:pt>
                <c:pt idx="5">
                  <c:v>1952</c:v>
                </c:pt>
                <c:pt idx="6">
                  <c:v>1953</c:v>
                </c:pt>
                <c:pt idx="7">
                  <c:v>1954</c:v>
                </c:pt>
                <c:pt idx="8">
                  <c:v>1955</c:v>
                </c:pt>
                <c:pt idx="9">
                  <c:v>1956</c:v>
                </c:pt>
                <c:pt idx="10">
                  <c:v>1957</c:v>
                </c:pt>
                <c:pt idx="11">
                  <c:v>1958</c:v>
                </c:pt>
                <c:pt idx="12">
                  <c:v>1959</c:v>
                </c:pt>
                <c:pt idx="13">
                  <c:v>1960</c:v>
                </c:pt>
                <c:pt idx="14">
                  <c:v>1961</c:v>
                </c:pt>
                <c:pt idx="15">
                  <c:v>1962</c:v>
                </c:pt>
                <c:pt idx="16">
                  <c:v>1963</c:v>
                </c:pt>
                <c:pt idx="17">
                  <c:v>1964</c:v>
                </c:pt>
                <c:pt idx="18">
                  <c:v>1965</c:v>
                </c:pt>
                <c:pt idx="19">
                  <c:v>1966</c:v>
                </c:pt>
                <c:pt idx="20">
                  <c:v>1967</c:v>
                </c:pt>
                <c:pt idx="21">
                  <c:v>1968</c:v>
                </c:pt>
                <c:pt idx="22">
                  <c:v>1969</c:v>
                </c:pt>
                <c:pt idx="23">
                  <c:v>1970</c:v>
                </c:pt>
                <c:pt idx="24">
                  <c:v>1971</c:v>
                </c:pt>
                <c:pt idx="25">
                  <c:v>1972</c:v>
                </c:pt>
                <c:pt idx="26">
                  <c:v>1973</c:v>
                </c:pt>
                <c:pt idx="27">
                  <c:v>1974</c:v>
                </c:pt>
                <c:pt idx="28">
                  <c:v>1975</c:v>
                </c:pt>
                <c:pt idx="29">
                  <c:v>1976</c:v>
                </c:pt>
                <c:pt idx="30">
                  <c:v>1977</c:v>
                </c:pt>
                <c:pt idx="31">
                  <c:v>1978</c:v>
                </c:pt>
                <c:pt idx="32">
                  <c:v>1979</c:v>
                </c:pt>
                <c:pt idx="33">
                  <c:v>1980</c:v>
                </c:pt>
                <c:pt idx="34">
                  <c:v>1981</c:v>
                </c:pt>
                <c:pt idx="35">
                  <c:v>1982</c:v>
                </c:pt>
                <c:pt idx="36">
                  <c:v>1983</c:v>
                </c:pt>
                <c:pt idx="37">
                  <c:v>1984</c:v>
                </c:pt>
                <c:pt idx="38">
                  <c:v>1985</c:v>
                </c:pt>
                <c:pt idx="39">
                  <c:v>1986</c:v>
                </c:pt>
                <c:pt idx="40">
                  <c:v>1987</c:v>
                </c:pt>
                <c:pt idx="41">
                  <c:v>1988</c:v>
                </c:pt>
                <c:pt idx="42">
                  <c:v>1989</c:v>
                </c:pt>
                <c:pt idx="43">
                  <c:v>1990</c:v>
                </c:pt>
                <c:pt idx="44">
                  <c:v>1991</c:v>
                </c:pt>
                <c:pt idx="45">
                  <c:v>1992</c:v>
                </c:pt>
                <c:pt idx="46">
                  <c:v>1993</c:v>
                </c:pt>
                <c:pt idx="47">
                  <c:v>1994</c:v>
                </c:pt>
                <c:pt idx="48">
                  <c:v>1995</c:v>
                </c:pt>
                <c:pt idx="49">
                  <c:v>1996</c:v>
                </c:pt>
                <c:pt idx="50">
                  <c:v>1997</c:v>
                </c:pt>
                <c:pt idx="51">
                  <c:v>1998</c:v>
                </c:pt>
                <c:pt idx="52">
                  <c:v>1999</c:v>
                </c:pt>
                <c:pt idx="53">
                  <c:v>2000</c:v>
                </c:pt>
                <c:pt idx="54">
                  <c:v>2001</c:v>
                </c:pt>
                <c:pt idx="55">
                  <c:v>2002</c:v>
                </c:pt>
                <c:pt idx="56">
                  <c:v>2003</c:v>
                </c:pt>
                <c:pt idx="57">
                  <c:v>2004</c:v>
                </c:pt>
                <c:pt idx="58">
                  <c:v>2005</c:v>
                </c:pt>
                <c:pt idx="59">
                  <c:v>2006</c:v>
                </c:pt>
                <c:pt idx="60">
                  <c:v>2007</c:v>
                </c:pt>
                <c:pt idx="61">
                  <c:v>2008</c:v>
                </c:pt>
                <c:pt idx="62">
                  <c:v>2009</c:v>
                </c:pt>
                <c:pt idx="63">
                  <c:v>2010</c:v>
                </c:pt>
                <c:pt idx="64">
                  <c:v>2011</c:v>
                </c:pt>
                <c:pt idx="65">
                  <c:v>2012</c:v>
                </c:pt>
                <c:pt idx="66">
                  <c:v>2013</c:v>
                </c:pt>
                <c:pt idx="67">
                  <c:v>2014</c:v>
                </c:pt>
                <c:pt idx="68">
                  <c:v>2015</c:v>
                </c:pt>
                <c:pt idx="69">
                  <c:v>2016</c:v>
                </c:pt>
                <c:pt idx="70">
                  <c:v>2017</c:v>
                </c:pt>
                <c:pt idx="71">
                  <c:v>2018</c:v>
                </c:pt>
                <c:pt idx="72">
                  <c:v>2019</c:v>
                </c:pt>
                <c:pt idx="73">
                  <c:v>2020</c:v>
                </c:pt>
                <c:pt idx="74">
                  <c:v>2021</c:v>
                </c:pt>
                <c:pt idx="75">
                  <c:v>2022</c:v>
                </c:pt>
                <c:pt idx="76">
                  <c:v>2023</c:v>
                </c:pt>
                <c:pt idx="77">
                  <c:v>2024</c:v>
                </c:pt>
                <c:pt idx="78">
                  <c:v>2025</c:v>
                </c:pt>
                <c:pt idx="79">
                  <c:v>2026</c:v>
                </c:pt>
                <c:pt idx="80">
                  <c:v>2027</c:v>
                </c:pt>
                <c:pt idx="81">
                  <c:v>2028</c:v>
                </c:pt>
                <c:pt idx="82">
                  <c:v>2029</c:v>
                </c:pt>
                <c:pt idx="83">
                  <c:v>2030</c:v>
                </c:pt>
                <c:pt idx="84">
                  <c:v>2031</c:v>
                </c:pt>
                <c:pt idx="85">
                  <c:v>2032</c:v>
                </c:pt>
                <c:pt idx="86">
                  <c:v>2033</c:v>
                </c:pt>
                <c:pt idx="87">
                  <c:v>2034</c:v>
                </c:pt>
                <c:pt idx="88">
                  <c:v>2035</c:v>
                </c:pt>
                <c:pt idx="89">
                  <c:v>2036</c:v>
                </c:pt>
                <c:pt idx="90">
                  <c:v>2037</c:v>
                </c:pt>
                <c:pt idx="91">
                  <c:v>2038</c:v>
                </c:pt>
                <c:pt idx="92">
                  <c:v>2039</c:v>
                </c:pt>
                <c:pt idx="93">
                  <c:v>2040</c:v>
                </c:pt>
                <c:pt idx="94">
                  <c:v>2041</c:v>
                </c:pt>
                <c:pt idx="95">
                  <c:v>2042</c:v>
                </c:pt>
                <c:pt idx="96">
                  <c:v>2043</c:v>
                </c:pt>
                <c:pt idx="97">
                  <c:v>2044</c:v>
                </c:pt>
                <c:pt idx="98">
                  <c:v>2045</c:v>
                </c:pt>
                <c:pt idx="99">
                  <c:v>2046</c:v>
                </c:pt>
                <c:pt idx="100">
                  <c:v>2047</c:v>
                </c:pt>
                <c:pt idx="101">
                  <c:v>2048</c:v>
                </c:pt>
                <c:pt idx="102">
                  <c:v>2049</c:v>
                </c:pt>
                <c:pt idx="103">
                  <c:v>2050</c:v>
                </c:pt>
                <c:pt idx="104">
                  <c:v>2051</c:v>
                </c:pt>
                <c:pt idx="105">
                  <c:v>2052</c:v>
                </c:pt>
                <c:pt idx="106">
                  <c:v>2053</c:v>
                </c:pt>
                <c:pt idx="107">
                  <c:v>2054</c:v>
                </c:pt>
                <c:pt idx="108">
                  <c:v>2055</c:v>
                </c:pt>
                <c:pt idx="109">
                  <c:v>2056</c:v>
                </c:pt>
                <c:pt idx="110">
                  <c:v>2057</c:v>
                </c:pt>
                <c:pt idx="111">
                  <c:v>2058</c:v>
                </c:pt>
                <c:pt idx="112">
                  <c:v>2059</c:v>
                </c:pt>
                <c:pt idx="113">
                  <c:v>2060</c:v>
                </c:pt>
              </c:numCache>
            </c:numRef>
          </c:cat>
          <c:val>
            <c:numRef>
              <c:f>'1(1)'!$E$3:$E$116</c:f>
              <c:numCache>
                <c:formatCode>#,##0\ </c:formatCode>
                <c:ptCount val="114"/>
                <c:pt idx="0">
                  <c:v>46783</c:v>
                </c:pt>
                <c:pt idx="1">
                  <c:v>47862</c:v>
                </c:pt>
                <c:pt idx="2">
                  <c:v>48775</c:v>
                </c:pt>
                <c:pt idx="3">
                  <c:v>49658</c:v>
                </c:pt>
                <c:pt idx="4">
                  <c:v>50734</c:v>
                </c:pt>
                <c:pt idx="5">
                  <c:v>51845</c:v>
                </c:pt>
                <c:pt idx="6">
                  <c:v>52854</c:v>
                </c:pt>
                <c:pt idx="7">
                  <c:v>53805</c:v>
                </c:pt>
                <c:pt idx="8">
                  <c:v>54729</c:v>
                </c:pt>
                <c:pt idx="9">
                  <c:v>56002</c:v>
                </c:pt>
                <c:pt idx="10">
                  <c:v>57241</c:v>
                </c:pt>
                <c:pt idx="11">
                  <c:v>58433</c:v>
                </c:pt>
                <c:pt idx="12">
                  <c:v>59656</c:v>
                </c:pt>
                <c:pt idx="13">
                  <c:v>60002</c:v>
                </c:pt>
                <c:pt idx="14">
                  <c:v>60715</c:v>
                </c:pt>
                <c:pt idx="15">
                  <c:v>62261</c:v>
                </c:pt>
                <c:pt idx="16">
                  <c:v>63903</c:v>
                </c:pt>
                <c:pt idx="17">
                  <c:v>65580</c:v>
                </c:pt>
                <c:pt idx="18">
                  <c:v>66928</c:v>
                </c:pt>
                <c:pt idx="19">
                  <c:v>68112</c:v>
                </c:pt>
                <c:pt idx="20">
                  <c:v>69161</c:v>
                </c:pt>
                <c:pt idx="21">
                  <c:v>70086</c:v>
                </c:pt>
                <c:pt idx="22">
                  <c:v>70938</c:v>
                </c:pt>
                <c:pt idx="23">
                  <c:v>71566</c:v>
                </c:pt>
                <c:pt idx="24">
                  <c:v>72321</c:v>
                </c:pt>
                <c:pt idx="25">
                  <c:v>73483</c:v>
                </c:pt>
                <c:pt idx="26">
                  <c:v>74104</c:v>
                </c:pt>
                <c:pt idx="27">
                  <c:v>74742</c:v>
                </c:pt>
                <c:pt idx="28">
                  <c:v>75807</c:v>
                </c:pt>
                <c:pt idx="29">
                  <c:v>76395</c:v>
                </c:pt>
                <c:pt idx="30">
                  <c:v>76944</c:v>
                </c:pt>
                <c:pt idx="31">
                  <c:v>77545</c:v>
                </c:pt>
                <c:pt idx="32">
                  <c:v>78161</c:v>
                </c:pt>
                <c:pt idx="33">
                  <c:v>78835</c:v>
                </c:pt>
                <c:pt idx="34">
                  <c:v>79272</c:v>
                </c:pt>
                <c:pt idx="35">
                  <c:v>80089</c:v>
                </c:pt>
                <c:pt idx="36">
                  <c:v>80904</c:v>
                </c:pt>
                <c:pt idx="37">
                  <c:v>81776</c:v>
                </c:pt>
                <c:pt idx="38">
                  <c:v>82506</c:v>
                </c:pt>
                <c:pt idx="39">
                  <c:v>83368</c:v>
                </c:pt>
                <c:pt idx="40">
                  <c:v>84189</c:v>
                </c:pt>
                <c:pt idx="41">
                  <c:v>85013</c:v>
                </c:pt>
                <c:pt idx="42">
                  <c:v>85745</c:v>
                </c:pt>
                <c:pt idx="43">
                  <c:v>85904</c:v>
                </c:pt>
                <c:pt idx="44">
                  <c:v>86557</c:v>
                </c:pt>
                <c:pt idx="45">
                  <c:v>86845</c:v>
                </c:pt>
                <c:pt idx="46">
                  <c:v>87023</c:v>
                </c:pt>
                <c:pt idx="47">
                  <c:v>87034</c:v>
                </c:pt>
                <c:pt idx="48">
                  <c:v>87165</c:v>
                </c:pt>
                <c:pt idx="49">
                  <c:v>87161</c:v>
                </c:pt>
                <c:pt idx="50">
                  <c:v>87042</c:v>
                </c:pt>
                <c:pt idx="51">
                  <c:v>86920</c:v>
                </c:pt>
                <c:pt idx="52">
                  <c:v>86758</c:v>
                </c:pt>
                <c:pt idx="53">
                  <c:v>86220</c:v>
                </c:pt>
                <c:pt idx="54">
                  <c:v>86139</c:v>
                </c:pt>
                <c:pt idx="55">
                  <c:v>85706</c:v>
                </c:pt>
                <c:pt idx="56">
                  <c:v>85404</c:v>
                </c:pt>
                <c:pt idx="57">
                  <c:v>85077</c:v>
                </c:pt>
                <c:pt idx="58">
                  <c:v>84092</c:v>
                </c:pt>
                <c:pt idx="59">
                  <c:v>83731</c:v>
                </c:pt>
                <c:pt idx="60">
                  <c:v>83015</c:v>
                </c:pt>
                <c:pt idx="61">
                  <c:v>82300</c:v>
                </c:pt>
                <c:pt idx="62">
                  <c:v>81493</c:v>
                </c:pt>
                <c:pt idx="63">
                  <c:v>81032</c:v>
                </c:pt>
                <c:pt idx="64" formatCode="#,##0_ ">
                  <c:v>81303.216</c:v>
                </c:pt>
                <c:pt idx="65" formatCode="#,##0_ ">
                  <c:v>80173.460999999996</c:v>
                </c:pt>
                <c:pt idx="66" formatCode="#,##0_ ">
                  <c:v>78995.653999999995</c:v>
                </c:pt>
                <c:pt idx="67" formatCode="#,##0_ ">
                  <c:v>77802.570999999996</c:v>
                </c:pt>
                <c:pt idx="68" formatCode="#,##0_ ">
                  <c:v>76818.270999999993</c:v>
                </c:pt>
                <c:pt idx="69" formatCode="#,##0_ ">
                  <c:v>75979.434999999998</c:v>
                </c:pt>
                <c:pt idx="70" formatCode="#,##0_ ">
                  <c:v>75245.23</c:v>
                </c:pt>
                <c:pt idx="71" formatCode="#,##0_ ">
                  <c:v>74584.130999999994</c:v>
                </c:pt>
                <c:pt idx="72" formatCode="#,##0_ ">
                  <c:v>74011.411999999997</c:v>
                </c:pt>
                <c:pt idx="73" formatCode="#,##0_ ">
                  <c:v>73408.154999999999</c:v>
                </c:pt>
                <c:pt idx="74" formatCode="#,##0_ ">
                  <c:v>72865.744000000006</c:v>
                </c:pt>
                <c:pt idx="75" formatCode="#,##0_ ">
                  <c:v>72407.925000000003</c:v>
                </c:pt>
                <c:pt idx="76" formatCode="#,##0_ ">
                  <c:v>71919.785000000003</c:v>
                </c:pt>
                <c:pt idx="77" formatCode="#,##0_ ">
                  <c:v>71368.642999999996</c:v>
                </c:pt>
                <c:pt idx="78" formatCode="#,##0_ ">
                  <c:v>70844.910999999993</c:v>
                </c:pt>
                <c:pt idx="79" formatCode="#,##0_ ">
                  <c:v>70348.803</c:v>
                </c:pt>
                <c:pt idx="80" formatCode="#,##0_ ">
                  <c:v>69798.960000000006</c:v>
                </c:pt>
                <c:pt idx="81" formatCode="#,##0_ ">
                  <c:v>69187.244000000006</c:v>
                </c:pt>
                <c:pt idx="82" formatCode="#,##0_ ">
                  <c:v>68521.839000000007</c:v>
                </c:pt>
                <c:pt idx="83" formatCode="#,##0_ ">
                  <c:v>67729.743000000002</c:v>
                </c:pt>
                <c:pt idx="84" formatCode="#,##0_ ">
                  <c:v>67223.991999999998</c:v>
                </c:pt>
                <c:pt idx="85" formatCode="#,##0_ ">
                  <c:v>66330.183000000005</c:v>
                </c:pt>
                <c:pt idx="86" formatCode="#,##0_ ">
                  <c:v>65412.252</c:v>
                </c:pt>
                <c:pt idx="87" formatCode="#,##0_ ">
                  <c:v>64440.832999999999</c:v>
                </c:pt>
                <c:pt idx="88" formatCode="#,##0_ ">
                  <c:v>63429.623</c:v>
                </c:pt>
                <c:pt idx="89" formatCode="#,##0_ ">
                  <c:v>62356.896999999997</c:v>
                </c:pt>
                <c:pt idx="90" formatCode="#,##0_ ">
                  <c:v>61229.038</c:v>
                </c:pt>
                <c:pt idx="91" formatCode="#,##0_ ">
                  <c:v>60059.213000000003</c:v>
                </c:pt>
                <c:pt idx="92" formatCode="#,##0_ ">
                  <c:v>58917.428</c:v>
                </c:pt>
                <c:pt idx="93" formatCode="#,##0_ ">
                  <c:v>57865.928</c:v>
                </c:pt>
                <c:pt idx="94" formatCode="#,##0_ ">
                  <c:v>56888.089</c:v>
                </c:pt>
                <c:pt idx="95" formatCode="#,##0_ ">
                  <c:v>55985.025999999998</c:v>
                </c:pt>
                <c:pt idx="96" formatCode="#,##0_ ">
                  <c:v>55117.239000000001</c:v>
                </c:pt>
                <c:pt idx="97" formatCode="#,##0_ ">
                  <c:v>54308.413999999997</c:v>
                </c:pt>
                <c:pt idx="98" formatCode="#,##0_ ">
                  <c:v>53531.038999999997</c:v>
                </c:pt>
                <c:pt idx="99" formatCode="#,##0_ ">
                  <c:v>52809.786</c:v>
                </c:pt>
                <c:pt idx="100" formatCode="#,##0_ ">
                  <c:v>52098.245000000003</c:v>
                </c:pt>
                <c:pt idx="101" formatCode="#,##0_ ">
                  <c:v>51384.995000000003</c:v>
                </c:pt>
                <c:pt idx="102" formatCode="#,##0_ ">
                  <c:v>50682.557000000001</c:v>
                </c:pt>
                <c:pt idx="103" formatCode="#,##0_ ">
                  <c:v>50013.103000000003</c:v>
                </c:pt>
                <c:pt idx="104" formatCode="#,##0_ ">
                  <c:v>49385.885000000002</c:v>
                </c:pt>
                <c:pt idx="105" formatCode="#,##0_ ">
                  <c:v>48772.81</c:v>
                </c:pt>
                <c:pt idx="106" formatCode="#,##0_ ">
                  <c:v>48180.148999999998</c:v>
                </c:pt>
                <c:pt idx="107" formatCode="#,##0_ ">
                  <c:v>47612.593000000001</c:v>
                </c:pt>
                <c:pt idx="108" formatCode="#,##0_ ">
                  <c:v>47062.716</c:v>
                </c:pt>
                <c:pt idx="109" formatCode="#,##0_ ">
                  <c:v>46520.470999999998</c:v>
                </c:pt>
                <c:pt idx="110" formatCode="#,##0_ ">
                  <c:v>45955.565000000002</c:v>
                </c:pt>
                <c:pt idx="111" formatCode="#,##0_ ">
                  <c:v>45391.267</c:v>
                </c:pt>
                <c:pt idx="112" formatCode="#,##0_ ">
                  <c:v>44790.578000000001</c:v>
                </c:pt>
                <c:pt idx="113" formatCode="#,##0_ ">
                  <c:v>44182.671999999999</c:v>
                </c:pt>
              </c:numCache>
            </c:numRef>
          </c:val>
          <c:smooth val="0"/>
          <c:extLst>
            <c:ext xmlns:c16="http://schemas.microsoft.com/office/drawing/2014/chart" uri="{C3380CC4-5D6E-409C-BE32-E72D297353CC}">
              <c16:uniqueId val="{00000002-07F0-4D58-B0DE-AB023E4B684D}"/>
            </c:ext>
          </c:extLst>
        </c:ser>
        <c:ser>
          <c:idx val="3"/>
          <c:order val="3"/>
          <c:tx>
            <c:strRef>
              <c:f>'1(1)'!$F$2</c:f>
              <c:strCache>
                <c:ptCount val="1"/>
                <c:pt idx="0">
                  <c:v>65歳以上</c:v>
                </c:pt>
              </c:strCache>
            </c:strRef>
          </c:tx>
          <c:spPr>
            <a:ln w="28575" cap="rnd">
              <a:solidFill>
                <a:schemeClr val="accent4"/>
              </a:solidFill>
              <a:round/>
            </a:ln>
            <a:effectLst/>
          </c:spPr>
          <c:marker>
            <c:symbol val="none"/>
          </c:marker>
          <c:cat>
            <c:numRef>
              <c:f>'1(1)'!$B$3:$B$116</c:f>
              <c:numCache>
                <c:formatCode>0_ </c:formatCode>
                <c:ptCount val="114"/>
                <c:pt idx="0">
                  <c:v>1947</c:v>
                </c:pt>
                <c:pt idx="1">
                  <c:v>1948</c:v>
                </c:pt>
                <c:pt idx="2">
                  <c:v>1949</c:v>
                </c:pt>
                <c:pt idx="3">
                  <c:v>1950</c:v>
                </c:pt>
                <c:pt idx="4">
                  <c:v>1951</c:v>
                </c:pt>
                <c:pt idx="5">
                  <c:v>1952</c:v>
                </c:pt>
                <c:pt idx="6">
                  <c:v>1953</c:v>
                </c:pt>
                <c:pt idx="7">
                  <c:v>1954</c:v>
                </c:pt>
                <c:pt idx="8">
                  <c:v>1955</c:v>
                </c:pt>
                <c:pt idx="9">
                  <c:v>1956</c:v>
                </c:pt>
                <c:pt idx="10">
                  <c:v>1957</c:v>
                </c:pt>
                <c:pt idx="11">
                  <c:v>1958</c:v>
                </c:pt>
                <c:pt idx="12">
                  <c:v>1959</c:v>
                </c:pt>
                <c:pt idx="13">
                  <c:v>1960</c:v>
                </c:pt>
                <c:pt idx="14">
                  <c:v>1961</c:v>
                </c:pt>
                <c:pt idx="15">
                  <c:v>1962</c:v>
                </c:pt>
                <c:pt idx="16">
                  <c:v>1963</c:v>
                </c:pt>
                <c:pt idx="17">
                  <c:v>1964</c:v>
                </c:pt>
                <c:pt idx="18">
                  <c:v>1965</c:v>
                </c:pt>
                <c:pt idx="19">
                  <c:v>1966</c:v>
                </c:pt>
                <c:pt idx="20">
                  <c:v>1967</c:v>
                </c:pt>
                <c:pt idx="21">
                  <c:v>1968</c:v>
                </c:pt>
                <c:pt idx="22">
                  <c:v>1969</c:v>
                </c:pt>
                <c:pt idx="23">
                  <c:v>1970</c:v>
                </c:pt>
                <c:pt idx="24">
                  <c:v>1971</c:v>
                </c:pt>
                <c:pt idx="25">
                  <c:v>1972</c:v>
                </c:pt>
                <c:pt idx="26">
                  <c:v>1973</c:v>
                </c:pt>
                <c:pt idx="27">
                  <c:v>1974</c:v>
                </c:pt>
                <c:pt idx="28">
                  <c:v>1975</c:v>
                </c:pt>
                <c:pt idx="29">
                  <c:v>1976</c:v>
                </c:pt>
                <c:pt idx="30">
                  <c:v>1977</c:v>
                </c:pt>
                <c:pt idx="31">
                  <c:v>1978</c:v>
                </c:pt>
                <c:pt idx="32">
                  <c:v>1979</c:v>
                </c:pt>
                <c:pt idx="33">
                  <c:v>1980</c:v>
                </c:pt>
                <c:pt idx="34">
                  <c:v>1981</c:v>
                </c:pt>
                <c:pt idx="35">
                  <c:v>1982</c:v>
                </c:pt>
                <c:pt idx="36">
                  <c:v>1983</c:v>
                </c:pt>
                <c:pt idx="37">
                  <c:v>1984</c:v>
                </c:pt>
                <c:pt idx="38">
                  <c:v>1985</c:v>
                </c:pt>
                <c:pt idx="39">
                  <c:v>1986</c:v>
                </c:pt>
                <c:pt idx="40">
                  <c:v>1987</c:v>
                </c:pt>
                <c:pt idx="41">
                  <c:v>1988</c:v>
                </c:pt>
                <c:pt idx="42">
                  <c:v>1989</c:v>
                </c:pt>
                <c:pt idx="43">
                  <c:v>1990</c:v>
                </c:pt>
                <c:pt idx="44">
                  <c:v>1991</c:v>
                </c:pt>
                <c:pt idx="45">
                  <c:v>1992</c:v>
                </c:pt>
                <c:pt idx="46">
                  <c:v>1993</c:v>
                </c:pt>
                <c:pt idx="47">
                  <c:v>1994</c:v>
                </c:pt>
                <c:pt idx="48">
                  <c:v>1995</c:v>
                </c:pt>
                <c:pt idx="49">
                  <c:v>1996</c:v>
                </c:pt>
                <c:pt idx="50">
                  <c:v>1997</c:v>
                </c:pt>
                <c:pt idx="51">
                  <c:v>1998</c:v>
                </c:pt>
                <c:pt idx="52">
                  <c:v>1999</c:v>
                </c:pt>
                <c:pt idx="53">
                  <c:v>2000</c:v>
                </c:pt>
                <c:pt idx="54">
                  <c:v>2001</c:v>
                </c:pt>
                <c:pt idx="55">
                  <c:v>2002</c:v>
                </c:pt>
                <c:pt idx="56">
                  <c:v>2003</c:v>
                </c:pt>
                <c:pt idx="57">
                  <c:v>2004</c:v>
                </c:pt>
                <c:pt idx="58">
                  <c:v>2005</c:v>
                </c:pt>
                <c:pt idx="59">
                  <c:v>2006</c:v>
                </c:pt>
                <c:pt idx="60">
                  <c:v>2007</c:v>
                </c:pt>
                <c:pt idx="61">
                  <c:v>2008</c:v>
                </c:pt>
                <c:pt idx="62">
                  <c:v>2009</c:v>
                </c:pt>
                <c:pt idx="63">
                  <c:v>2010</c:v>
                </c:pt>
                <c:pt idx="64">
                  <c:v>2011</c:v>
                </c:pt>
                <c:pt idx="65">
                  <c:v>2012</c:v>
                </c:pt>
                <c:pt idx="66">
                  <c:v>2013</c:v>
                </c:pt>
                <c:pt idx="67">
                  <c:v>2014</c:v>
                </c:pt>
                <c:pt idx="68">
                  <c:v>2015</c:v>
                </c:pt>
                <c:pt idx="69">
                  <c:v>2016</c:v>
                </c:pt>
                <c:pt idx="70">
                  <c:v>2017</c:v>
                </c:pt>
                <c:pt idx="71">
                  <c:v>2018</c:v>
                </c:pt>
                <c:pt idx="72">
                  <c:v>2019</c:v>
                </c:pt>
                <c:pt idx="73">
                  <c:v>2020</c:v>
                </c:pt>
                <c:pt idx="74">
                  <c:v>2021</c:v>
                </c:pt>
                <c:pt idx="75">
                  <c:v>2022</c:v>
                </c:pt>
                <c:pt idx="76">
                  <c:v>2023</c:v>
                </c:pt>
                <c:pt idx="77">
                  <c:v>2024</c:v>
                </c:pt>
                <c:pt idx="78">
                  <c:v>2025</c:v>
                </c:pt>
                <c:pt idx="79">
                  <c:v>2026</c:v>
                </c:pt>
                <c:pt idx="80">
                  <c:v>2027</c:v>
                </c:pt>
                <c:pt idx="81">
                  <c:v>2028</c:v>
                </c:pt>
                <c:pt idx="82">
                  <c:v>2029</c:v>
                </c:pt>
                <c:pt idx="83">
                  <c:v>2030</c:v>
                </c:pt>
                <c:pt idx="84">
                  <c:v>2031</c:v>
                </c:pt>
                <c:pt idx="85">
                  <c:v>2032</c:v>
                </c:pt>
                <c:pt idx="86">
                  <c:v>2033</c:v>
                </c:pt>
                <c:pt idx="87">
                  <c:v>2034</c:v>
                </c:pt>
                <c:pt idx="88">
                  <c:v>2035</c:v>
                </c:pt>
                <c:pt idx="89">
                  <c:v>2036</c:v>
                </c:pt>
                <c:pt idx="90">
                  <c:v>2037</c:v>
                </c:pt>
                <c:pt idx="91">
                  <c:v>2038</c:v>
                </c:pt>
                <c:pt idx="92">
                  <c:v>2039</c:v>
                </c:pt>
                <c:pt idx="93">
                  <c:v>2040</c:v>
                </c:pt>
                <c:pt idx="94">
                  <c:v>2041</c:v>
                </c:pt>
                <c:pt idx="95">
                  <c:v>2042</c:v>
                </c:pt>
                <c:pt idx="96">
                  <c:v>2043</c:v>
                </c:pt>
                <c:pt idx="97">
                  <c:v>2044</c:v>
                </c:pt>
                <c:pt idx="98">
                  <c:v>2045</c:v>
                </c:pt>
                <c:pt idx="99">
                  <c:v>2046</c:v>
                </c:pt>
                <c:pt idx="100">
                  <c:v>2047</c:v>
                </c:pt>
                <c:pt idx="101">
                  <c:v>2048</c:v>
                </c:pt>
                <c:pt idx="102">
                  <c:v>2049</c:v>
                </c:pt>
                <c:pt idx="103">
                  <c:v>2050</c:v>
                </c:pt>
                <c:pt idx="104">
                  <c:v>2051</c:v>
                </c:pt>
                <c:pt idx="105">
                  <c:v>2052</c:v>
                </c:pt>
                <c:pt idx="106">
                  <c:v>2053</c:v>
                </c:pt>
                <c:pt idx="107">
                  <c:v>2054</c:v>
                </c:pt>
                <c:pt idx="108">
                  <c:v>2055</c:v>
                </c:pt>
                <c:pt idx="109">
                  <c:v>2056</c:v>
                </c:pt>
                <c:pt idx="110">
                  <c:v>2057</c:v>
                </c:pt>
                <c:pt idx="111">
                  <c:v>2058</c:v>
                </c:pt>
                <c:pt idx="112">
                  <c:v>2059</c:v>
                </c:pt>
                <c:pt idx="113">
                  <c:v>2060</c:v>
                </c:pt>
              </c:numCache>
            </c:numRef>
          </c:cat>
          <c:val>
            <c:numRef>
              <c:f>'1(1)'!$F$3:$F$116</c:f>
              <c:numCache>
                <c:formatCode>#,##0\ </c:formatCode>
                <c:ptCount val="114"/>
                <c:pt idx="0">
                  <c:v>3745</c:v>
                </c:pt>
                <c:pt idx="1">
                  <c:v>3844</c:v>
                </c:pt>
                <c:pt idx="2">
                  <c:v>3968</c:v>
                </c:pt>
                <c:pt idx="3">
                  <c:v>4109</c:v>
                </c:pt>
                <c:pt idx="4">
                  <c:v>4177</c:v>
                </c:pt>
                <c:pt idx="5">
                  <c:v>4306</c:v>
                </c:pt>
                <c:pt idx="6">
                  <c:v>4428</c:v>
                </c:pt>
                <c:pt idx="7">
                  <c:v>4600</c:v>
                </c:pt>
                <c:pt idx="8">
                  <c:v>4747</c:v>
                </c:pt>
                <c:pt idx="9">
                  <c:v>4843</c:v>
                </c:pt>
                <c:pt idx="10">
                  <c:v>4938</c:v>
                </c:pt>
                <c:pt idx="11">
                  <c:v>5065</c:v>
                </c:pt>
                <c:pt idx="12">
                  <c:v>5209</c:v>
                </c:pt>
                <c:pt idx="13">
                  <c:v>5350</c:v>
                </c:pt>
                <c:pt idx="14">
                  <c:v>5503</c:v>
                </c:pt>
                <c:pt idx="15">
                  <c:v>5642</c:v>
                </c:pt>
                <c:pt idx="16">
                  <c:v>5836</c:v>
                </c:pt>
                <c:pt idx="17">
                  <c:v>6016</c:v>
                </c:pt>
                <c:pt idx="18">
                  <c:v>6181</c:v>
                </c:pt>
                <c:pt idx="19">
                  <c:v>6420</c:v>
                </c:pt>
                <c:pt idx="20">
                  <c:v>6666</c:v>
                </c:pt>
                <c:pt idx="21">
                  <c:v>6899</c:v>
                </c:pt>
                <c:pt idx="22">
                  <c:v>7109</c:v>
                </c:pt>
                <c:pt idx="23">
                  <c:v>7331</c:v>
                </c:pt>
                <c:pt idx="24">
                  <c:v>7524</c:v>
                </c:pt>
                <c:pt idx="25">
                  <c:v>7879</c:v>
                </c:pt>
                <c:pt idx="26">
                  <c:v>8160</c:v>
                </c:pt>
                <c:pt idx="27">
                  <c:v>8457</c:v>
                </c:pt>
                <c:pt idx="28">
                  <c:v>8865</c:v>
                </c:pt>
                <c:pt idx="29">
                  <c:v>9201</c:v>
                </c:pt>
                <c:pt idx="30">
                  <c:v>9561</c:v>
                </c:pt>
                <c:pt idx="31">
                  <c:v>9921</c:v>
                </c:pt>
                <c:pt idx="32">
                  <c:v>10309</c:v>
                </c:pt>
                <c:pt idx="33">
                  <c:v>10647</c:v>
                </c:pt>
                <c:pt idx="34">
                  <c:v>11009</c:v>
                </c:pt>
                <c:pt idx="35">
                  <c:v>11350</c:v>
                </c:pt>
                <c:pt idx="36">
                  <c:v>11672</c:v>
                </c:pt>
                <c:pt idx="37">
                  <c:v>11956</c:v>
                </c:pt>
                <c:pt idx="38">
                  <c:v>12468</c:v>
                </c:pt>
                <c:pt idx="39">
                  <c:v>12870</c:v>
                </c:pt>
                <c:pt idx="40">
                  <c:v>13322</c:v>
                </c:pt>
                <c:pt idx="41">
                  <c:v>13785</c:v>
                </c:pt>
                <c:pt idx="42">
                  <c:v>14309</c:v>
                </c:pt>
                <c:pt idx="43">
                  <c:v>14895</c:v>
                </c:pt>
                <c:pt idx="44">
                  <c:v>15582</c:v>
                </c:pt>
                <c:pt idx="45">
                  <c:v>16242</c:v>
                </c:pt>
                <c:pt idx="46">
                  <c:v>16900</c:v>
                </c:pt>
                <c:pt idx="47">
                  <c:v>17585</c:v>
                </c:pt>
                <c:pt idx="48">
                  <c:v>18261</c:v>
                </c:pt>
                <c:pt idx="49">
                  <c:v>19017</c:v>
                </c:pt>
                <c:pt idx="50">
                  <c:v>19758</c:v>
                </c:pt>
                <c:pt idx="51">
                  <c:v>20508</c:v>
                </c:pt>
                <c:pt idx="52">
                  <c:v>21186</c:v>
                </c:pt>
                <c:pt idx="53">
                  <c:v>22005</c:v>
                </c:pt>
                <c:pt idx="54">
                  <c:v>22869</c:v>
                </c:pt>
                <c:pt idx="55">
                  <c:v>23628</c:v>
                </c:pt>
                <c:pt idx="56">
                  <c:v>24311</c:v>
                </c:pt>
                <c:pt idx="57">
                  <c:v>24876</c:v>
                </c:pt>
                <c:pt idx="58">
                  <c:v>25672</c:v>
                </c:pt>
                <c:pt idx="59">
                  <c:v>26604</c:v>
                </c:pt>
                <c:pt idx="60">
                  <c:v>27464</c:v>
                </c:pt>
                <c:pt idx="61">
                  <c:v>28216</c:v>
                </c:pt>
                <c:pt idx="62">
                  <c:v>29005</c:v>
                </c:pt>
                <c:pt idx="63">
                  <c:v>29246</c:v>
                </c:pt>
                <c:pt idx="64" formatCode="#,##0_ ">
                  <c:v>29764.452000000001</c:v>
                </c:pt>
                <c:pt idx="65" formatCode="#,##0_ ">
                  <c:v>30831.013999999999</c:v>
                </c:pt>
                <c:pt idx="66" formatCode="#,##0_ ">
                  <c:v>31970.627</c:v>
                </c:pt>
                <c:pt idx="67" formatCode="#,##0_ ">
                  <c:v>33079.671999999999</c:v>
                </c:pt>
                <c:pt idx="68" formatCode="#,##0_ ">
                  <c:v>33951.868999999999</c:v>
                </c:pt>
                <c:pt idx="69" formatCode="#,##0_ ">
                  <c:v>34640.216</c:v>
                </c:pt>
                <c:pt idx="70" formatCode="#,##0_ ">
                  <c:v>35182.493999999999</c:v>
                </c:pt>
                <c:pt idx="71" formatCode="#,##0_ ">
                  <c:v>35595.735999999997</c:v>
                </c:pt>
                <c:pt idx="72" formatCode="#,##0_ ">
                  <c:v>35876.889000000003</c:v>
                </c:pt>
                <c:pt idx="73" formatCode="#,##0_ ">
                  <c:v>36123.803999999996</c:v>
                </c:pt>
                <c:pt idx="74" formatCode="#,##0_ ">
                  <c:v>36289.548000000003</c:v>
                </c:pt>
                <c:pt idx="75" formatCode="#,##0_ ">
                  <c:v>36356.319000000003</c:v>
                </c:pt>
                <c:pt idx="76" formatCode="#,##0_ ">
                  <c:v>36436.406000000003</c:v>
                </c:pt>
                <c:pt idx="77" formatCode="#,##0_ ">
                  <c:v>36529.432999999997</c:v>
                </c:pt>
                <c:pt idx="78" formatCode="#,##0_ ">
                  <c:v>36573.487999999998</c:v>
                </c:pt>
                <c:pt idx="79" formatCode="#,##0_ ">
                  <c:v>36583.938000000002</c:v>
                </c:pt>
                <c:pt idx="80" formatCode="#,##0_ ">
                  <c:v>36597.095999999998</c:v>
                </c:pt>
                <c:pt idx="81" formatCode="#,##0_ ">
                  <c:v>36639.980000000003</c:v>
                </c:pt>
                <c:pt idx="82" formatCode="#,##0_ ">
                  <c:v>36700.868000000002</c:v>
                </c:pt>
                <c:pt idx="83" formatCode="#,##0_ ">
                  <c:v>36849.258000000002</c:v>
                </c:pt>
                <c:pt idx="84" formatCode="#,##0_ ">
                  <c:v>36672.540999999997</c:v>
                </c:pt>
                <c:pt idx="85" formatCode="#,##0_ ">
                  <c:v>36847.510999999999</c:v>
                </c:pt>
                <c:pt idx="86" formatCode="#,##0_ ">
                  <c:v>37013.406000000003</c:v>
                </c:pt>
                <c:pt idx="87" formatCode="#,##0_ ">
                  <c:v>37203.239000000001</c:v>
                </c:pt>
                <c:pt idx="88" formatCode="#,##0_ ">
                  <c:v>37407.182000000001</c:v>
                </c:pt>
                <c:pt idx="89" formatCode="#,##0_ ">
                  <c:v>37650.786999999997</c:v>
                </c:pt>
                <c:pt idx="90" formatCode="#,##0_ ">
                  <c:v>37931.35</c:v>
                </c:pt>
                <c:pt idx="91" formatCode="#,##0_ ">
                  <c:v>38239.262000000002</c:v>
                </c:pt>
                <c:pt idx="92" formatCode="#,##0_ ">
                  <c:v>38507.900999999998</c:v>
                </c:pt>
                <c:pt idx="93" formatCode="#,##0_ ">
                  <c:v>38678.103000000003</c:v>
                </c:pt>
                <c:pt idx="94" formatCode="#,##0_ ">
                  <c:v>38769.182000000001</c:v>
                </c:pt>
                <c:pt idx="95" formatCode="#,##0_ ">
                  <c:v>38782.264000000003</c:v>
                </c:pt>
                <c:pt idx="96" formatCode="#,##0_ ">
                  <c:v>38758.684000000001</c:v>
                </c:pt>
                <c:pt idx="97" formatCode="#,##0_ ">
                  <c:v>38676.279000000002</c:v>
                </c:pt>
                <c:pt idx="98" formatCode="#,##0_ ">
                  <c:v>38563.830999999998</c:v>
                </c:pt>
                <c:pt idx="99" formatCode="#,##0_ ">
                  <c:v>38397.646000000001</c:v>
                </c:pt>
                <c:pt idx="100" formatCode="#,##0_ ">
                  <c:v>38224.76</c:v>
                </c:pt>
                <c:pt idx="101" formatCode="#,##0_ ">
                  <c:v>38056.858</c:v>
                </c:pt>
                <c:pt idx="102" formatCode="#,##0_ ">
                  <c:v>37881.351999999999</c:v>
                </c:pt>
                <c:pt idx="103" formatCode="#,##0_ ">
                  <c:v>37675.68</c:v>
                </c:pt>
                <c:pt idx="104" formatCode="#,##0_ ">
                  <c:v>37429.851999999999</c:v>
                </c:pt>
                <c:pt idx="105" formatCode="#,##0_ ">
                  <c:v>37170.896999999997</c:v>
                </c:pt>
                <c:pt idx="106" formatCode="#,##0_ ">
                  <c:v>36891.207999999999</c:v>
                </c:pt>
                <c:pt idx="107" formatCode="#,##0_ ">
                  <c:v>36584.531999999999</c:v>
                </c:pt>
                <c:pt idx="108" formatCode="#,##0_ ">
                  <c:v>36256.608</c:v>
                </c:pt>
                <c:pt idx="109" formatCode="#,##0_ ">
                  <c:v>35915.803</c:v>
                </c:pt>
                <c:pt idx="110" formatCode="#,##0_ ">
                  <c:v>35590.832999999999</c:v>
                </c:pt>
                <c:pt idx="111" formatCode="#,##0_ ">
                  <c:v>35257.103000000003</c:v>
                </c:pt>
                <c:pt idx="112" formatCode="#,##0_ ">
                  <c:v>34950.695</c:v>
                </c:pt>
                <c:pt idx="113" formatCode="#,##0_ ">
                  <c:v>34641.906000000003</c:v>
                </c:pt>
              </c:numCache>
            </c:numRef>
          </c:val>
          <c:smooth val="0"/>
          <c:extLst>
            <c:ext xmlns:c16="http://schemas.microsoft.com/office/drawing/2014/chart" uri="{C3380CC4-5D6E-409C-BE32-E72D297353CC}">
              <c16:uniqueId val="{00000003-07F0-4D58-B0DE-AB023E4B684D}"/>
            </c:ext>
          </c:extLst>
        </c:ser>
        <c:dLbls>
          <c:showLegendKey val="0"/>
          <c:showVal val="0"/>
          <c:showCatName val="0"/>
          <c:showSerName val="0"/>
          <c:showPercent val="0"/>
          <c:showBubbleSize val="0"/>
        </c:dLbls>
        <c:smooth val="0"/>
        <c:axId val="248006608"/>
        <c:axId val="248007000"/>
      </c:lineChart>
      <c:catAx>
        <c:axId val="248006608"/>
        <c:scaling>
          <c:orientation val="minMax"/>
        </c:scaling>
        <c:delete val="0"/>
        <c:axPos val="b"/>
        <c:numFmt formatCode="0_ "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defRPr>
            </a:pPr>
            <a:endParaRPr lang="ja-JP"/>
          </a:p>
        </c:txPr>
        <c:crossAx val="248007000"/>
        <c:crosses val="autoZero"/>
        <c:auto val="1"/>
        <c:lblAlgn val="ctr"/>
        <c:lblOffset val="100"/>
        <c:noMultiLvlLbl val="0"/>
      </c:catAx>
      <c:valAx>
        <c:axId val="2480070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ln w="9525">
            <a:noFill/>
          </a:ln>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defRPr>
            </a:pPr>
            <a:endParaRPr lang="ja-JP"/>
          </a:p>
        </c:txPr>
        <c:crossAx val="248006608"/>
        <c:crosses val="autoZero"/>
        <c:crossBetween val="between"/>
        <c:majorUnit val="10000"/>
        <c:dispUnits>
          <c:builtInUnit val="hundredThousands"/>
        </c:dispUnits>
      </c:valAx>
      <c:spPr>
        <a:noFill/>
        <a:ln w="25400">
          <a:noFill/>
        </a:ln>
      </c:spPr>
    </c:plotArea>
    <c:legend>
      <c:legendPos val="b"/>
      <c:layout/>
      <c:overlay val="0"/>
      <c:spPr>
        <a:noFill/>
        <a:ln w="25400">
          <a:noFill/>
        </a:ln>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solidFill>
            <a:ln>
              <a:noFill/>
            </a:ln>
            <a:effectLst/>
          </c:spPr>
          <c:invertIfNegative val="0"/>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Sheet1!$B$2:$B$25</c:f>
              <c:numCache>
                <c:formatCode>General</c:formatCode>
                <c:ptCount val="24"/>
                <c:pt idx="0">
                  <c:v>206074</c:v>
                </c:pt>
                <c:pt idx="1">
                  <c:v>218260</c:v>
                </c:pt>
                <c:pt idx="2">
                  <c:v>234784</c:v>
                </c:pt>
                <c:pt idx="3">
                  <c:v>243631</c:v>
                </c:pt>
                <c:pt idx="4">
                  <c:v>257908</c:v>
                </c:pt>
                <c:pt idx="5">
                  <c:v>269577</c:v>
                </c:pt>
                <c:pt idx="6">
                  <c:v>284542</c:v>
                </c:pt>
                <c:pt idx="7">
                  <c:v>289149</c:v>
                </c:pt>
                <c:pt idx="8">
                  <c:v>295823</c:v>
                </c:pt>
                <c:pt idx="9">
                  <c:v>307019</c:v>
                </c:pt>
                <c:pt idx="10">
                  <c:v>301418</c:v>
                </c:pt>
                <c:pt idx="11">
                  <c:v>310998</c:v>
                </c:pt>
                <c:pt idx="12">
                  <c:v>309507</c:v>
                </c:pt>
                <c:pt idx="13">
                  <c:v>315375</c:v>
                </c:pt>
                <c:pt idx="14">
                  <c:v>321111</c:v>
                </c:pt>
                <c:pt idx="15">
                  <c:v>331289</c:v>
                </c:pt>
                <c:pt idx="16">
                  <c:v>331276</c:v>
                </c:pt>
                <c:pt idx="17">
                  <c:v>341360</c:v>
                </c:pt>
                <c:pt idx="18">
                  <c:v>348084</c:v>
                </c:pt>
                <c:pt idx="19">
                  <c:v>360067</c:v>
                </c:pt>
                <c:pt idx="20">
                  <c:v>374202</c:v>
                </c:pt>
                <c:pt idx="21">
                  <c:v>385850</c:v>
                </c:pt>
                <c:pt idx="22">
                  <c:v>392117</c:v>
                </c:pt>
                <c:pt idx="23">
                  <c:v>400610</c:v>
                </c:pt>
              </c:numCache>
            </c:numRef>
          </c:val>
          <c:extLst>
            <c:ext xmlns:c16="http://schemas.microsoft.com/office/drawing/2014/chart" uri="{C3380CC4-5D6E-409C-BE32-E72D297353CC}">
              <c16:uniqueId val="{00000000-9318-4150-885C-5EFD072091A2}"/>
            </c:ext>
          </c:extLst>
        </c:ser>
        <c:dLbls>
          <c:showLegendKey val="0"/>
          <c:showVal val="0"/>
          <c:showCatName val="0"/>
          <c:showSerName val="0"/>
          <c:showPercent val="0"/>
          <c:showBubbleSize val="0"/>
        </c:dLbls>
        <c:gapWidth val="150"/>
        <c:axId val="429185152"/>
        <c:axId val="429176136"/>
      </c:barChart>
      <c:lineChart>
        <c:grouping val="stacked"/>
        <c:varyColors val="0"/>
        <c:ser>
          <c:idx val="1"/>
          <c:order val="1"/>
          <c:spPr>
            <a:ln w="28575" cap="rnd">
              <a:solidFill>
                <a:schemeClr val="tx2"/>
              </a:solidFill>
              <a:round/>
            </a:ln>
            <a:effectLst/>
          </c:spPr>
          <c:marker>
            <c:symbol val="circle"/>
            <c:size val="5"/>
            <c:spPr>
              <a:solidFill>
                <a:schemeClr val="accent4">
                  <a:lumMod val="75000"/>
                </a:schemeClr>
              </a:solidFill>
              <a:ln w="9525">
                <a:solidFill>
                  <a:schemeClr val="tx2"/>
                </a:solidFill>
              </a:ln>
              <a:effectLst/>
            </c:spPr>
          </c:marker>
          <c:val>
            <c:numRef>
              <c:f>Sheet1!$C$2:$C$25</c:f>
              <c:numCache>
                <c:formatCode>General</c:formatCode>
                <c:ptCount val="24"/>
                <c:pt idx="0">
                  <c:v>5.94</c:v>
                </c:pt>
                <c:pt idx="1">
                  <c:v>5.92</c:v>
                </c:pt>
                <c:pt idx="2">
                  <c:v>6.41</c:v>
                </c:pt>
                <c:pt idx="3">
                  <c:v>6.67</c:v>
                </c:pt>
                <c:pt idx="4">
                  <c:v>7.03</c:v>
                </c:pt>
                <c:pt idx="5">
                  <c:v>7.27</c:v>
                </c:pt>
                <c:pt idx="6">
                  <c:v>7.47</c:v>
                </c:pt>
                <c:pt idx="7">
                  <c:v>7.56</c:v>
                </c:pt>
                <c:pt idx="8">
                  <c:v>8.01</c:v>
                </c:pt>
                <c:pt idx="9">
                  <c:v>8.33</c:v>
                </c:pt>
                <c:pt idx="10">
                  <c:v>8.0299999999999994</c:v>
                </c:pt>
                <c:pt idx="11">
                  <c:v>8.48</c:v>
                </c:pt>
                <c:pt idx="12">
                  <c:v>8.51</c:v>
                </c:pt>
                <c:pt idx="13">
                  <c:v>8.57</c:v>
                </c:pt>
                <c:pt idx="14">
                  <c:v>8.68</c:v>
                </c:pt>
                <c:pt idx="15">
                  <c:v>8.86</c:v>
                </c:pt>
                <c:pt idx="16">
                  <c:v>8.76</c:v>
                </c:pt>
                <c:pt idx="17">
                  <c:v>8.9499999999999993</c:v>
                </c:pt>
                <c:pt idx="18">
                  <c:v>9.8000000000000007</c:v>
                </c:pt>
                <c:pt idx="19">
                  <c:v>10.46</c:v>
                </c:pt>
                <c:pt idx="20">
                  <c:v>10.61</c:v>
                </c:pt>
                <c:pt idx="21">
                  <c:v>11.04</c:v>
                </c:pt>
                <c:pt idx="22">
                  <c:v>11.14</c:v>
                </c:pt>
                <c:pt idx="23">
                  <c:v>11.06</c:v>
                </c:pt>
              </c:numCache>
            </c:numRef>
          </c:val>
          <c:smooth val="0"/>
          <c:extLst>
            <c:ext xmlns:c16="http://schemas.microsoft.com/office/drawing/2014/chart" uri="{C3380CC4-5D6E-409C-BE32-E72D297353CC}">
              <c16:uniqueId val="{00000001-9318-4150-885C-5EFD072091A2}"/>
            </c:ext>
          </c:extLst>
        </c:ser>
        <c:dLbls>
          <c:showLegendKey val="0"/>
          <c:showVal val="0"/>
          <c:showCatName val="0"/>
          <c:showSerName val="0"/>
          <c:showPercent val="0"/>
          <c:showBubbleSize val="0"/>
        </c:dLbls>
        <c:marker val="1"/>
        <c:smooth val="0"/>
        <c:axId val="429176528"/>
        <c:axId val="429180448"/>
      </c:lineChart>
      <c:catAx>
        <c:axId val="42918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429176136"/>
        <c:crosses val="autoZero"/>
        <c:auto val="1"/>
        <c:lblAlgn val="ctr"/>
        <c:lblOffset val="100"/>
        <c:noMultiLvlLbl val="0"/>
      </c:catAx>
      <c:valAx>
        <c:axId val="429176136"/>
        <c:scaling>
          <c:orientation val="minMax"/>
          <c:min val="2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429185152"/>
        <c:crosses val="autoZero"/>
        <c:crossBetween val="between"/>
        <c:dispUnits>
          <c:builtInUnit val="tenThousands"/>
        </c:dispUnits>
      </c:valAx>
      <c:valAx>
        <c:axId val="429180448"/>
        <c:scaling>
          <c:orientation val="minMax"/>
          <c:min val="5"/>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429176528"/>
        <c:crosses val="max"/>
        <c:crossBetween val="between"/>
      </c:valAx>
      <c:catAx>
        <c:axId val="429176528"/>
        <c:scaling>
          <c:orientation val="minMax"/>
        </c:scaling>
        <c:delete val="1"/>
        <c:axPos val="b"/>
        <c:majorTickMark val="none"/>
        <c:minorTickMark val="none"/>
        <c:tickLblPos val="nextTo"/>
        <c:crossAx val="42918044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ja-JP"/>
              <a:t>医療費と介護費（兆円）</a:t>
            </a:r>
          </a:p>
        </c:rich>
      </c:tx>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3.3333333333333333E-2"/>
          <c:y val="0.31782480314960632"/>
          <c:w val="0.93888888888888888"/>
          <c:h val="0.5787412510936133"/>
        </c:manualLayout>
      </c:layout>
      <c:barChart>
        <c:barDir val="col"/>
        <c:grouping val="stacked"/>
        <c:varyColors val="0"/>
        <c:ser>
          <c:idx val="0"/>
          <c:order val="0"/>
          <c:tx>
            <c:strRef>
              <c:f>Sheet1!$A$1</c:f>
              <c:strCache>
                <c:ptCount val="1"/>
                <c:pt idx="0">
                  <c:v>65歳未満国民医療費</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Sheet1!$B$1</c:f>
              <c:numCache>
                <c:formatCode>General</c:formatCode>
                <c:ptCount val="1"/>
                <c:pt idx="0">
                  <c:v>16.899999999999999</c:v>
                </c:pt>
              </c:numCache>
            </c:numRef>
          </c:val>
          <c:extLst>
            <c:ext xmlns:c16="http://schemas.microsoft.com/office/drawing/2014/chart" uri="{C3380CC4-5D6E-409C-BE32-E72D297353CC}">
              <c16:uniqueId val="{00000000-D414-40EC-BAE6-17CF11ED4614}"/>
            </c:ext>
          </c:extLst>
        </c:ser>
        <c:ser>
          <c:idx val="1"/>
          <c:order val="1"/>
          <c:tx>
            <c:strRef>
              <c:f>Sheet1!$A$2</c:f>
              <c:strCache>
                <c:ptCount val="1"/>
                <c:pt idx="0">
                  <c:v>65歳以上国民医療費</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pt idx="0">
                  <c:v>23.9</c:v>
                </c:pt>
              </c:numCache>
            </c:numRef>
          </c:val>
          <c:extLst>
            <c:ext xmlns:c16="http://schemas.microsoft.com/office/drawing/2014/chart" uri="{C3380CC4-5D6E-409C-BE32-E72D297353CC}">
              <c16:uniqueId val="{00000001-D414-40EC-BAE6-17CF11ED4614}"/>
            </c:ext>
          </c:extLst>
        </c:ser>
        <c:ser>
          <c:idx val="2"/>
          <c:order val="2"/>
          <c:tx>
            <c:strRef>
              <c:f>Sheet1!$A$3</c:f>
              <c:strCache>
                <c:ptCount val="1"/>
                <c:pt idx="0">
                  <c:v>介護費</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Sheet1!$B$3</c:f>
              <c:numCache>
                <c:formatCode>0.0_);[Red]\(0.0\)</c:formatCode>
                <c:ptCount val="1"/>
                <c:pt idx="0">
                  <c:v>10</c:v>
                </c:pt>
              </c:numCache>
            </c:numRef>
          </c:val>
          <c:extLst>
            <c:ext xmlns:c16="http://schemas.microsoft.com/office/drawing/2014/chart" uri="{C3380CC4-5D6E-409C-BE32-E72D297353CC}">
              <c16:uniqueId val="{00000002-D414-40EC-BAE6-17CF11ED4614}"/>
            </c:ext>
          </c:extLst>
        </c:ser>
        <c:dLbls>
          <c:dLblPos val="ctr"/>
          <c:showLegendKey val="0"/>
          <c:showVal val="1"/>
          <c:showCatName val="0"/>
          <c:showSerName val="0"/>
          <c:showPercent val="0"/>
          <c:showBubbleSize val="0"/>
        </c:dLbls>
        <c:gapWidth val="150"/>
        <c:overlap val="100"/>
        <c:axId val="746732360"/>
        <c:axId val="746729736"/>
      </c:barChart>
      <c:catAx>
        <c:axId val="746732360"/>
        <c:scaling>
          <c:orientation val="minMax"/>
        </c:scaling>
        <c:delete val="1"/>
        <c:axPos val="b"/>
        <c:numFmt formatCode="General" sourceLinked="1"/>
        <c:majorTickMark val="none"/>
        <c:minorTickMark val="none"/>
        <c:tickLblPos val="nextTo"/>
        <c:crossAx val="746729736"/>
        <c:crosses val="autoZero"/>
        <c:auto val="1"/>
        <c:lblAlgn val="ctr"/>
        <c:lblOffset val="100"/>
        <c:noMultiLvlLbl val="0"/>
      </c:catAx>
      <c:valAx>
        <c:axId val="746729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crossAx val="746732360"/>
        <c:crosses val="autoZero"/>
        <c:crossBetween val="between"/>
      </c:valAx>
      <c:spPr>
        <a:noFill/>
        <a:ln>
          <a:noFill/>
        </a:ln>
        <a:effectLst/>
      </c:spPr>
    </c:plotArea>
    <c:legend>
      <c:legendPos val="b"/>
      <c:layout>
        <c:manualLayout>
          <c:xMode val="edge"/>
          <c:yMode val="edge"/>
          <c:x val="4.9999999999999996E-2"/>
          <c:y val="0.15377531645569623"/>
          <c:w val="0.9"/>
          <c:h val="7.8151547116736997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24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863975" cy="493713"/>
          </a:xfrm>
          <a:prstGeom prst="rect">
            <a:avLst/>
          </a:prstGeom>
          <a:noFill/>
          <a:ln w="9525">
            <a:noFill/>
            <a:miter lim="800000"/>
            <a:headEnd/>
            <a:tailEnd/>
          </a:ln>
          <a:effectLst/>
        </p:spPr>
        <p:txBody>
          <a:bodyPr vert="horz" wrap="square" lIns="91456" tIns="45728" rIns="91456" bIns="45728" numCol="1" anchor="t" anchorCtr="0" compatLnSpc="1">
            <a:prstTxWarp prst="textNoShape">
              <a:avLst/>
            </a:prstTxWarp>
          </a:bodyPr>
          <a:lstStyle>
            <a:lvl1pPr eaLnBrk="1" hangingPunct="1">
              <a:defRPr sz="1200" smtClean="0"/>
            </a:lvl1pPr>
          </a:lstStyle>
          <a:p>
            <a:pPr>
              <a:defRPr/>
            </a:pPr>
            <a:r>
              <a:rPr lang="ja-JP" altLang="en-US" smtClean="0"/>
              <a:t>医療経済学</a:t>
            </a:r>
            <a:r>
              <a:rPr lang="en-US" altLang="ja-JP" smtClean="0"/>
              <a:t>A 4</a:t>
            </a:r>
            <a:endParaRPr lang="en-US" altLang="ja-JP"/>
          </a:p>
        </p:txBody>
      </p:sp>
      <p:sp>
        <p:nvSpPr>
          <p:cNvPr id="13315"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56" tIns="45728" rIns="91456" bIns="45728" numCol="1" anchor="t" anchorCtr="0" compatLnSpc="1">
            <a:prstTxWarp prst="textNoShape">
              <a:avLst/>
            </a:prstTxWarp>
          </a:bodyPr>
          <a:lstStyle>
            <a:lvl1pPr algn="r" eaLnBrk="1" hangingPunct="1">
              <a:defRPr sz="1200" smtClean="0"/>
            </a:lvl1pPr>
          </a:lstStyle>
          <a:p>
            <a:pPr>
              <a:defRPr/>
            </a:pPr>
            <a:r>
              <a:rPr lang="en-US" altLang="ja-JP" smtClean="0"/>
              <a:t>2020/6/17</a:t>
            </a:r>
            <a:endParaRPr lang="en-US" altLang="ja-JP"/>
          </a:p>
        </p:txBody>
      </p:sp>
      <p:sp>
        <p:nvSpPr>
          <p:cNvPr id="13316"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456" tIns="45728" rIns="91456" bIns="45728" numCol="1" anchor="b" anchorCtr="0" compatLnSpc="1">
            <a:prstTxWarp prst="textNoShape">
              <a:avLst/>
            </a:prstTxWarp>
          </a:bodyPr>
          <a:lstStyle>
            <a:lvl1pPr eaLnBrk="1" hangingPunct="1">
              <a:defRPr sz="1200"/>
            </a:lvl1pPr>
          </a:lstStyle>
          <a:p>
            <a:pPr>
              <a:defRPr/>
            </a:pPr>
            <a:r>
              <a:rPr lang="ja-JP" altLang="en-US"/>
              <a:t>丹野忠晋</a:t>
            </a:r>
            <a:endParaRPr lang="en-US" altLang="ja-JP"/>
          </a:p>
        </p:txBody>
      </p:sp>
      <p:sp>
        <p:nvSpPr>
          <p:cNvPr id="13317"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56" tIns="45728" rIns="91456" bIns="45728" numCol="1" anchor="b" anchorCtr="0" compatLnSpc="1">
            <a:prstTxWarp prst="textNoShape">
              <a:avLst/>
            </a:prstTxWarp>
          </a:bodyPr>
          <a:lstStyle>
            <a:lvl1pPr algn="r" eaLnBrk="1" hangingPunct="1">
              <a:defRPr sz="1200"/>
            </a:lvl1pPr>
          </a:lstStyle>
          <a:p>
            <a:pPr>
              <a:defRPr/>
            </a:pPr>
            <a:fld id="{744F8EEA-107E-4617-86BC-359EF604F3F2}"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56" tIns="45728" rIns="91456" bIns="45728" numCol="1" anchor="t" anchorCtr="0" compatLnSpc="1">
            <a:prstTxWarp prst="textNoShape">
              <a:avLst/>
            </a:prstTxWarp>
          </a:bodyPr>
          <a:lstStyle>
            <a:lvl1pPr eaLnBrk="1" hangingPunct="1">
              <a:defRPr sz="1200" smtClean="0"/>
            </a:lvl1pPr>
          </a:lstStyle>
          <a:p>
            <a:pPr>
              <a:defRPr/>
            </a:pPr>
            <a:r>
              <a:rPr lang="ja-JP" altLang="en-US" smtClean="0"/>
              <a:t>医療経済学</a:t>
            </a:r>
            <a:r>
              <a:rPr lang="en-US" altLang="ja-JP" smtClean="0"/>
              <a:t>A 4</a:t>
            </a:r>
            <a:endParaRPr lang="en-US" altLang="ja-JP"/>
          </a:p>
        </p:txBody>
      </p:sp>
      <p:sp>
        <p:nvSpPr>
          <p:cNvPr id="12291"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56" tIns="45728" rIns="91456" bIns="45728" numCol="1" anchor="t" anchorCtr="0" compatLnSpc="1">
            <a:prstTxWarp prst="textNoShape">
              <a:avLst/>
            </a:prstTxWarp>
          </a:bodyPr>
          <a:lstStyle>
            <a:lvl1pPr algn="r" eaLnBrk="1" hangingPunct="1">
              <a:defRPr sz="1200" smtClean="0"/>
            </a:lvl1pPr>
          </a:lstStyle>
          <a:p>
            <a:pPr>
              <a:defRPr/>
            </a:pPr>
            <a:r>
              <a:rPr lang="en-US" altLang="ja-JP" smtClean="0"/>
              <a:t>2020/6/17</a:t>
            </a:r>
            <a:endParaRPr lang="en-US" altLang="ja-JP"/>
          </a:p>
        </p:txBody>
      </p:sp>
      <p:sp>
        <p:nvSpPr>
          <p:cNvPr id="4100"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56" tIns="45728" rIns="91456" bIns="45728"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2294"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56" tIns="45728" rIns="91456" bIns="45728" numCol="1" anchor="b" anchorCtr="0" compatLnSpc="1">
            <a:prstTxWarp prst="textNoShape">
              <a:avLst/>
            </a:prstTxWarp>
          </a:bodyPr>
          <a:lstStyle>
            <a:lvl1pPr eaLnBrk="1" hangingPunct="1">
              <a:defRPr sz="1200"/>
            </a:lvl1pPr>
          </a:lstStyle>
          <a:p>
            <a:pPr>
              <a:defRPr/>
            </a:pPr>
            <a:r>
              <a:rPr lang="ja-JP" altLang="en-US"/>
              <a:t>丹野忠晋</a:t>
            </a:r>
            <a:endParaRPr lang="en-US" altLang="ja-JP"/>
          </a:p>
        </p:txBody>
      </p:sp>
      <p:sp>
        <p:nvSpPr>
          <p:cNvPr id="12295"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56" tIns="45728" rIns="91456" bIns="45728" numCol="1" anchor="b" anchorCtr="0" compatLnSpc="1">
            <a:prstTxWarp prst="textNoShape">
              <a:avLst/>
            </a:prstTxWarp>
          </a:bodyPr>
          <a:lstStyle>
            <a:lvl1pPr algn="r" eaLnBrk="1" hangingPunct="1">
              <a:defRPr sz="1200"/>
            </a:lvl1pPr>
          </a:lstStyle>
          <a:p>
            <a:pPr>
              <a:defRPr/>
            </a:pPr>
            <a:fld id="{92A8EF68-C687-4CF1-92C8-73A0B3781140}"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医療経済学</a:t>
            </a:r>
            <a:r>
              <a:rPr lang="en-US" altLang="ja-JP" smtClean="0"/>
              <a:t>A 4</a:t>
            </a:r>
            <a:endParaRPr lang="en-US" altLang="ja-JP"/>
          </a:p>
        </p:txBody>
      </p:sp>
      <p:sp>
        <p:nvSpPr>
          <p:cNvPr id="71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2020/6/17</a:t>
            </a:r>
            <a:endParaRPr lang="en-US" altLang="ja-JP"/>
          </a:p>
        </p:txBody>
      </p:sp>
      <p:sp>
        <p:nvSpPr>
          <p:cNvPr id="717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BF7BB95-A282-445E-8B5D-F40EAC8CD88E}" type="slidenum">
              <a:rPr lang="ja-JP" altLang="en-US" smtClean="0"/>
              <a:pPr>
                <a:spcBef>
                  <a:spcPct val="0"/>
                </a:spcBef>
              </a:pPr>
              <a:t>1</a:t>
            </a:fld>
            <a:endParaRPr lang="en-US" altLang="ja-JP" smtClean="0"/>
          </a:p>
        </p:txBody>
      </p:sp>
      <p:sp>
        <p:nvSpPr>
          <p:cNvPr id="7173" name="Rectangle 2"/>
          <p:cNvSpPr>
            <a:spLocks noGrp="1" noRot="1" noChangeAspect="1" noChangeArrowheads="1" noTextEdit="1"/>
          </p:cNvSpPr>
          <p:nvPr>
            <p:ph type="sldImg"/>
          </p:nvPr>
        </p:nvSpPr>
        <p:spPr>
          <a:ln/>
        </p:spPr>
      </p:sp>
      <p:sp>
        <p:nvSpPr>
          <p:cNvPr id="71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9997E135-9541-4718-BD2A-1EA711C6F477}" type="slidenum">
              <a:rPr kumimoji="0" lang="ja-JP" altLang="en-US" sz="1200" smtClean="0"/>
              <a:pPr/>
              <a:t>11</a:t>
            </a:fld>
            <a:endParaRPr kumimoji="0" lang="en-US" altLang="ja-JP"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p:txBody>
      </p:sp>
    </p:spTree>
    <p:extLst>
      <p:ext uri="{BB962C8B-B14F-4D97-AF65-F5344CB8AC3E}">
        <p14:creationId xmlns:p14="http://schemas.microsoft.com/office/powerpoint/2010/main" val="363288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9997E135-9541-4718-BD2A-1EA711C6F477}" type="slidenum">
              <a:rPr kumimoji="0" lang="ja-JP" altLang="en-US" sz="1200" smtClean="0"/>
              <a:pPr/>
              <a:t>12</a:t>
            </a:fld>
            <a:endParaRPr kumimoji="0" lang="en-US" altLang="ja-JP"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p:txBody>
      </p:sp>
    </p:spTree>
    <p:extLst>
      <p:ext uri="{BB962C8B-B14F-4D97-AF65-F5344CB8AC3E}">
        <p14:creationId xmlns:p14="http://schemas.microsoft.com/office/powerpoint/2010/main" val="2994544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BD02CABB-CCF2-404B-9B2E-D91774E03DCD}" type="slidenum">
              <a:rPr kumimoji="0" lang="ja-JP" altLang="en-US" sz="1200" smtClean="0"/>
              <a:pPr/>
              <a:t>14</a:t>
            </a:fld>
            <a:endParaRPr kumimoji="0" lang="en-US" altLang="ja-JP" sz="120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p:txBody>
      </p:sp>
    </p:spTree>
    <p:extLst>
      <p:ext uri="{BB962C8B-B14F-4D97-AF65-F5344CB8AC3E}">
        <p14:creationId xmlns:p14="http://schemas.microsoft.com/office/powerpoint/2010/main" val="1428741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a:ln/>
        </p:spPr>
      </p:sp>
      <p:sp>
        <p:nvSpPr>
          <p:cNvPr id="2457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smtClean="0"/>
          </a:p>
        </p:txBody>
      </p:sp>
      <p:sp>
        <p:nvSpPr>
          <p:cNvPr id="2458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DB3EFED-9C12-499A-B4A1-CD1A0F4BB724}" type="slidenum">
              <a:rPr kumimoji="1" lang="ja-JP" altLang="en-US" sz="1200" smtClean="0"/>
              <a:pPr/>
              <a:t>15</a:t>
            </a:fld>
            <a:endParaRPr kumimoji="1" lang="ja-JP" altLang="en-US" sz="1200" smtClean="0"/>
          </a:p>
        </p:txBody>
      </p:sp>
      <p:sp>
        <p:nvSpPr>
          <p:cNvPr id="24581" name="日付プレースホルダー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kumimoji="1" lang="ja-JP" altLang="en-US" sz="1200"/>
          </a:p>
        </p:txBody>
      </p:sp>
    </p:spTree>
    <p:extLst>
      <p:ext uri="{BB962C8B-B14F-4D97-AF65-F5344CB8AC3E}">
        <p14:creationId xmlns:p14="http://schemas.microsoft.com/office/powerpoint/2010/main" val="2155318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BD02CABB-CCF2-404B-9B2E-D91774E03DCD}" type="slidenum">
              <a:rPr kumimoji="0" lang="ja-JP" altLang="en-US" sz="1200" smtClean="0"/>
              <a:pPr/>
              <a:t>16</a:t>
            </a:fld>
            <a:endParaRPr kumimoji="0" lang="en-US" altLang="ja-JP" sz="120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p:txBody>
      </p:sp>
    </p:spTree>
    <p:extLst>
      <p:ext uri="{BB962C8B-B14F-4D97-AF65-F5344CB8AC3E}">
        <p14:creationId xmlns:p14="http://schemas.microsoft.com/office/powerpoint/2010/main" val="3419163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58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ja-JP" altLang="en-US">
              <a:latin typeface="Calibri" charset="0"/>
              <a:ea typeface="ＭＳ Ｐゴシック" charset="0"/>
            </a:endParaRPr>
          </a:p>
        </p:txBody>
      </p:sp>
      <p:sp>
        <p:nvSpPr>
          <p:cNvPr id="3584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fld id="{8477FFCB-5292-DF4F-B39C-1DA1F74BBCDC}" type="slidenum">
              <a:rPr lang="ja-JP" altLang="en-US">
                <a:solidFill>
                  <a:srgbClr val="000000"/>
                </a:solidFill>
                <a:latin typeface="Calibri" charset="0"/>
              </a:rPr>
              <a:pPr eaLnBrk="1" hangingPunct="1"/>
              <a:t>17</a:t>
            </a:fld>
            <a:endParaRPr lang="en-US" altLang="ja-JP">
              <a:solidFill>
                <a:srgbClr val="000000"/>
              </a:solidFill>
              <a:latin typeface="Calibri" charset="0"/>
            </a:endParaRPr>
          </a:p>
        </p:txBody>
      </p:sp>
      <p:sp>
        <p:nvSpPr>
          <p:cNvPr id="2" name="日付プレースホルダー 1"/>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683744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ja-JP" altLang="en-US">
              <a:latin typeface="Calibri" charset="0"/>
              <a:ea typeface="ＭＳ Ｐゴシック" charset="0"/>
            </a:endParaRPr>
          </a:p>
        </p:txBody>
      </p:sp>
      <p:sp>
        <p:nvSpPr>
          <p:cNvPr id="3277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fld id="{5D4D69BF-222D-7F4E-932B-5736830FE225}" type="slidenum">
              <a:rPr lang="ja-JP" altLang="en-US">
                <a:latin typeface="Calibri" charset="0"/>
              </a:rPr>
              <a:pPr eaLnBrk="1" hangingPunct="1"/>
              <a:t>18</a:t>
            </a:fld>
            <a:endParaRPr lang="en-US" altLang="ja-JP">
              <a:latin typeface="Calibri" charset="0"/>
            </a:endParaRPr>
          </a:p>
        </p:txBody>
      </p:sp>
      <p:sp>
        <p:nvSpPr>
          <p:cNvPr id="2" name="日付プレースホルダー 1"/>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552247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78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ja-JP" altLang="en-US">
              <a:latin typeface="Calibri" charset="0"/>
              <a:ea typeface="ＭＳ Ｐゴシック" charset="0"/>
            </a:endParaRPr>
          </a:p>
        </p:txBody>
      </p:sp>
      <p:sp>
        <p:nvSpPr>
          <p:cNvPr id="3789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fld id="{ED90838C-C3DD-9B42-90DE-FA32AC99C3A1}" type="slidenum">
              <a:rPr lang="ja-JP" altLang="en-US">
                <a:solidFill>
                  <a:srgbClr val="000000"/>
                </a:solidFill>
                <a:latin typeface="Calibri" charset="0"/>
              </a:rPr>
              <a:pPr eaLnBrk="1" hangingPunct="1"/>
              <a:t>19</a:t>
            </a:fld>
            <a:endParaRPr lang="en-US" altLang="ja-JP">
              <a:solidFill>
                <a:srgbClr val="000000"/>
              </a:solidFill>
              <a:latin typeface="Calibri" charset="0"/>
            </a:endParaRPr>
          </a:p>
        </p:txBody>
      </p:sp>
      <p:sp>
        <p:nvSpPr>
          <p:cNvPr id="2" name="日付プレースホルダー 1"/>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4269621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ja-JP" altLang="en-US">
              <a:latin typeface="Calibri" charset="0"/>
              <a:ea typeface="ＭＳ Ｐゴシック" charset="0"/>
            </a:endParaRPr>
          </a:p>
        </p:txBody>
      </p:sp>
      <p:sp>
        <p:nvSpPr>
          <p:cNvPr id="389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fld id="{0DF273AB-3C90-8E45-99F2-A1C492590D04}" type="slidenum">
              <a:rPr lang="ja-JP" altLang="en-US">
                <a:solidFill>
                  <a:srgbClr val="000000"/>
                </a:solidFill>
                <a:latin typeface="Calibri" charset="0"/>
              </a:rPr>
              <a:pPr eaLnBrk="1" hangingPunct="1"/>
              <a:t>20</a:t>
            </a:fld>
            <a:endParaRPr lang="en-US" altLang="ja-JP">
              <a:solidFill>
                <a:srgbClr val="000000"/>
              </a:solidFill>
              <a:latin typeface="Calibri" charset="0"/>
            </a:endParaRPr>
          </a:p>
        </p:txBody>
      </p:sp>
      <p:sp>
        <p:nvSpPr>
          <p:cNvPr id="2" name="日付プレースホルダー 1"/>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599583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98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ja-JP" altLang="en-US">
              <a:latin typeface="Calibri" charset="0"/>
              <a:ea typeface="ＭＳ Ｐゴシック" charset="0"/>
            </a:endParaRPr>
          </a:p>
        </p:txBody>
      </p:sp>
      <p:sp>
        <p:nvSpPr>
          <p:cNvPr id="4198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fld id="{5BAFA0E0-6B7B-9742-A306-1B7739FFF7E7}" type="slidenum">
              <a:rPr lang="ja-JP" altLang="en-US">
                <a:solidFill>
                  <a:srgbClr val="000000"/>
                </a:solidFill>
                <a:latin typeface="Calibri" charset="0"/>
              </a:rPr>
              <a:pPr eaLnBrk="1" hangingPunct="1"/>
              <a:t>21</a:t>
            </a:fld>
            <a:endParaRPr lang="en-US" altLang="ja-JP">
              <a:solidFill>
                <a:srgbClr val="000000"/>
              </a:solidFill>
              <a:latin typeface="Calibri" charset="0"/>
            </a:endParaRPr>
          </a:p>
        </p:txBody>
      </p:sp>
      <p:sp>
        <p:nvSpPr>
          <p:cNvPr id="2" name="日付プレースホルダー 1"/>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155698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9997E135-9541-4718-BD2A-1EA711C6F477}" type="slidenum">
              <a:rPr kumimoji="0" lang="ja-JP" altLang="en-US" sz="1200" smtClean="0"/>
              <a:pPr/>
              <a:t>3</a:t>
            </a:fld>
            <a:endParaRPr kumimoji="0" lang="en-US" altLang="ja-JP"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p:txBody>
      </p:sp>
    </p:spTree>
    <p:extLst>
      <p:ext uri="{BB962C8B-B14F-4D97-AF65-F5344CB8AC3E}">
        <p14:creationId xmlns:p14="http://schemas.microsoft.com/office/powerpoint/2010/main" val="3097719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9997E135-9541-4718-BD2A-1EA711C6F477}" type="slidenum">
              <a:rPr kumimoji="0" lang="ja-JP" altLang="en-US" sz="1200" smtClean="0"/>
              <a:pPr/>
              <a:t>23</a:t>
            </a:fld>
            <a:endParaRPr kumimoji="0" lang="en-US" altLang="ja-JP"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p:txBody>
      </p:sp>
    </p:spTree>
    <p:extLst>
      <p:ext uri="{BB962C8B-B14F-4D97-AF65-F5344CB8AC3E}">
        <p14:creationId xmlns:p14="http://schemas.microsoft.com/office/powerpoint/2010/main" val="978054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9997E135-9541-4718-BD2A-1EA711C6F477}" type="slidenum">
              <a:rPr kumimoji="0" lang="ja-JP" altLang="en-US" sz="1200" smtClean="0"/>
              <a:pPr/>
              <a:t>24</a:t>
            </a:fld>
            <a:endParaRPr kumimoji="0" lang="en-US" altLang="ja-JP"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p:txBody>
      </p:sp>
    </p:spTree>
    <p:extLst>
      <p:ext uri="{BB962C8B-B14F-4D97-AF65-F5344CB8AC3E}">
        <p14:creationId xmlns:p14="http://schemas.microsoft.com/office/powerpoint/2010/main" val="407838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9997E135-9541-4718-BD2A-1EA711C6F477}" type="slidenum">
              <a:rPr kumimoji="0" lang="ja-JP" altLang="en-US" sz="1200" smtClean="0"/>
              <a:pPr/>
              <a:t>25</a:t>
            </a:fld>
            <a:endParaRPr kumimoji="0" lang="en-US" altLang="ja-JP"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p:txBody>
      </p:sp>
    </p:spTree>
    <p:extLst>
      <p:ext uri="{BB962C8B-B14F-4D97-AF65-F5344CB8AC3E}">
        <p14:creationId xmlns:p14="http://schemas.microsoft.com/office/powerpoint/2010/main" val="301098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BD02CABB-CCF2-404B-9B2E-D91774E03DCD}" type="slidenum">
              <a:rPr kumimoji="0" lang="ja-JP" altLang="en-US" sz="1200" smtClean="0"/>
              <a:pPr/>
              <a:t>26</a:t>
            </a:fld>
            <a:endParaRPr kumimoji="0" lang="en-US" altLang="ja-JP" sz="120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p:txBody>
      </p:sp>
    </p:spTree>
    <p:extLst>
      <p:ext uri="{BB962C8B-B14F-4D97-AF65-F5344CB8AC3E}">
        <p14:creationId xmlns:p14="http://schemas.microsoft.com/office/powerpoint/2010/main" val="3140391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BD02CABB-CCF2-404B-9B2E-D91774E03DCD}" type="slidenum">
              <a:rPr kumimoji="0" lang="ja-JP" altLang="en-US" sz="1200" smtClean="0"/>
              <a:pPr/>
              <a:t>27</a:t>
            </a:fld>
            <a:endParaRPr kumimoji="0" lang="en-US" altLang="ja-JP" sz="120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p:txBody>
      </p:sp>
    </p:spTree>
    <p:extLst>
      <p:ext uri="{BB962C8B-B14F-4D97-AF65-F5344CB8AC3E}">
        <p14:creationId xmlns:p14="http://schemas.microsoft.com/office/powerpoint/2010/main" val="3655018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9997E135-9541-4718-BD2A-1EA711C6F477}" type="slidenum">
              <a:rPr kumimoji="0" lang="ja-JP" altLang="en-US" sz="1200" smtClean="0"/>
              <a:pPr/>
              <a:t>28</a:t>
            </a:fld>
            <a:endParaRPr kumimoji="0" lang="en-US" altLang="ja-JP"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p:txBody>
      </p:sp>
    </p:spTree>
    <p:extLst>
      <p:ext uri="{BB962C8B-B14F-4D97-AF65-F5344CB8AC3E}">
        <p14:creationId xmlns:p14="http://schemas.microsoft.com/office/powerpoint/2010/main" val="2667644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9997E135-9541-4718-BD2A-1EA711C6F477}" type="slidenum">
              <a:rPr kumimoji="0" lang="ja-JP" altLang="en-US" sz="1200" smtClean="0"/>
              <a:pPr/>
              <a:t>29</a:t>
            </a:fld>
            <a:endParaRPr kumimoji="0" lang="en-US" altLang="ja-JP"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p:txBody>
      </p:sp>
    </p:spTree>
    <p:extLst>
      <p:ext uri="{BB962C8B-B14F-4D97-AF65-F5344CB8AC3E}">
        <p14:creationId xmlns:p14="http://schemas.microsoft.com/office/powerpoint/2010/main" val="1945281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9997E135-9541-4718-BD2A-1EA711C6F477}" type="slidenum">
              <a:rPr kumimoji="0" lang="ja-JP" altLang="en-US" sz="1200" smtClean="0"/>
              <a:pPr/>
              <a:t>30</a:t>
            </a:fld>
            <a:endParaRPr kumimoji="0" lang="en-US" altLang="ja-JP"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p:txBody>
      </p:sp>
    </p:spTree>
    <p:extLst>
      <p:ext uri="{BB962C8B-B14F-4D97-AF65-F5344CB8AC3E}">
        <p14:creationId xmlns:p14="http://schemas.microsoft.com/office/powerpoint/2010/main" val="1895948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9997E135-9541-4718-BD2A-1EA711C6F477}" type="slidenum">
              <a:rPr kumimoji="0" lang="ja-JP" altLang="en-US" sz="1200" smtClean="0"/>
              <a:pPr/>
              <a:t>31</a:t>
            </a:fld>
            <a:endParaRPr kumimoji="0" lang="en-US" altLang="ja-JP"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p:txBody>
      </p:sp>
    </p:spTree>
    <p:extLst>
      <p:ext uri="{BB962C8B-B14F-4D97-AF65-F5344CB8AC3E}">
        <p14:creationId xmlns:p14="http://schemas.microsoft.com/office/powerpoint/2010/main" val="518567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9997E135-9541-4718-BD2A-1EA711C6F477}" type="slidenum">
              <a:rPr kumimoji="0" lang="ja-JP" altLang="en-US" sz="1200" smtClean="0"/>
              <a:pPr/>
              <a:t>32</a:t>
            </a:fld>
            <a:endParaRPr kumimoji="0" lang="en-US" altLang="ja-JP"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p:txBody>
      </p:sp>
    </p:spTree>
    <p:extLst>
      <p:ext uri="{BB962C8B-B14F-4D97-AF65-F5344CB8AC3E}">
        <p14:creationId xmlns:p14="http://schemas.microsoft.com/office/powerpoint/2010/main" val="2928970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17550" indent="-276225"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04900" indent="-220663"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47813" indent="-220663"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1989138" indent="-220663"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46338" indent="-220663" defTabSz="9223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03538" indent="-220663" defTabSz="9223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360738" indent="-220663" defTabSz="9223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17938" indent="-220663" defTabSz="9223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50000"/>
              </a:spcBef>
            </a:pPr>
            <a:fld id="{E2F8436C-7BF0-4482-B33A-DEE835CE2BEC}" type="slidenum">
              <a:rPr lang="en-US" altLang="ja-JP">
                <a:ea typeface="ＭＳ Ｐゴシック" panose="020B0600070205080204" pitchFamily="50" charset="-128"/>
              </a:rPr>
              <a:pPr>
                <a:spcBef>
                  <a:spcPct val="50000"/>
                </a:spcBef>
              </a:pPr>
              <a:t>4</a:t>
            </a:fld>
            <a:endParaRPr lang="en-US" altLang="ja-JP">
              <a:ea typeface="ＭＳ Ｐゴシック" panose="020B0600070205080204" pitchFamily="50" charset="-128"/>
            </a:endParaRPr>
          </a:p>
        </p:txBody>
      </p:sp>
      <p:sp>
        <p:nvSpPr>
          <p:cNvPr id="28675" name="Rectangle 7"/>
          <p:cNvSpPr txBox="1">
            <a:spLocks noGrp="1" noChangeArrowheads="1"/>
          </p:cNvSpPr>
          <p:nvPr/>
        </p:nvSpPr>
        <p:spPr bwMode="auto">
          <a:xfrm>
            <a:off x="3826839" y="10267866"/>
            <a:ext cx="2926777" cy="53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17" tIns="46159" rIns="92317" bIns="46159" anchor="b"/>
          <a:lstStyle>
            <a:lvl1pPr defTabSz="954088">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54088">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54088">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54088">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54088">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eaLnBrk="1" hangingPunct="1">
              <a:spcBef>
                <a:spcPct val="50000"/>
              </a:spcBef>
            </a:pPr>
            <a:fld id="{2FAA43A4-AC81-4C6C-9EF8-AF9A02B0CA13}" type="slidenum">
              <a:rPr lang="en-US" altLang="ja-JP" b="0">
                <a:ea typeface="ＭＳ Ｐゴシック" panose="020B0600070205080204" pitchFamily="50" charset="-128"/>
              </a:rPr>
              <a:pPr algn="r" eaLnBrk="1" hangingPunct="1">
                <a:spcBef>
                  <a:spcPct val="50000"/>
                </a:spcBef>
              </a:pPr>
              <a:t>4</a:t>
            </a:fld>
            <a:endParaRPr lang="en-US" altLang="ja-JP" b="0">
              <a:ea typeface="ＭＳ Ｐゴシック" panose="020B0600070205080204" pitchFamily="50" charset="-128"/>
            </a:endParaRPr>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2" name="日付プレースホルダー 1"/>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8610154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BD02CABB-CCF2-404B-9B2E-D91774E03DCD}" type="slidenum">
              <a:rPr kumimoji="0" lang="ja-JP" altLang="en-US" sz="1200" smtClean="0"/>
              <a:pPr/>
              <a:t>33</a:t>
            </a:fld>
            <a:endParaRPr kumimoji="0" lang="en-US" altLang="ja-JP" sz="120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p:txBody>
      </p:sp>
    </p:spTree>
    <p:extLst>
      <p:ext uri="{BB962C8B-B14F-4D97-AF65-F5344CB8AC3E}">
        <p14:creationId xmlns:p14="http://schemas.microsoft.com/office/powerpoint/2010/main" val="38101483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9997E135-9541-4718-BD2A-1EA711C6F477}" type="slidenum">
              <a:rPr kumimoji="0" lang="ja-JP" altLang="en-US" sz="1200" smtClean="0"/>
              <a:pPr/>
              <a:t>34</a:t>
            </a:fld>
            <a:endParaRPr kumimoji="0" lang="en-US" altLang="ja-JP"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p:txBody>
      </p:sp>
    </p:spTree>
    <p:extLst>
      <p:ext uri="{BB962C8B-B14F-4D97-AF65-F5344CB8AC3E}">
        <p14:creationId xmlns:p14="http://schemas.microsoft.com/office/powerpoint/2010/main" val="3462041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医療経済学</a:t>
            </a:r>
            <a:r>
              <a:rPr lang="en-US" altLang="ja-JP" smtClean="0"/>
              <a:t>A 4</a:t>
            </a:r>
            <a:endParaRPr lang="en-US" altLang="ja-JP"/>
          </a:p>
        </p:txBody>
      </p:sp>
      <p:sp>
        <p:nvSpPr>
          <p:cNvPr id="2867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2020/6/17</a:t>
            </a:r>
            <a:endParaRPr lang="en-US" altLang="ja-JP"/>
          </a:p>
        </p:txBody>
      </p:sp>
      <p:sp>
        <p:nvSpPr>
          <p:cNvPr id="2867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F54C55C-5D2F-4484-976D-26204E24BD5F}" type="slidenum">
              <a:rPr lang="ja-JP" altLang="en-US" smtClean="0"/>
              <a:pPr>
                <a:spcBef>
                  <a:spcPct val="0"/>
                </a:spcBef>
              </a:pPr>
              <a:t>35</a:t>
            </a:fld>
            <a:endParaRPr lang="en-US" altLang="ja-JP" smtClean="0"/>
          </a:p>
        </p:txBody>
      </p:sp>
      <p:sp>
        <p:nvSpPr>
          <p:cNvPr id="28677" name="Rectangle 2"/>
          <p:cNvSpPr>
            <a:spLocks noGrp="1" noRot="1" noChangeAspect="1" noChangeArrowheads="1" noTextEdit="1"/>
          </p:cNvSpPr>
          <p:nvPr>
            <p:ph type="sldImg"/>
          </p:nvPr>
        </p:nvSpPr>
        <p:spPr>
          <a:ln/>
        </p:spPr>
      </p:sp>
      <p:sp>
        <p:nvSpPr>
          <p:cNvPr id="286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9997E135-9541-4718-BD2A-1EA711C6F477}" type="slidenum">
              <a:rPr kumimoji="0" lang="ja-JP" altLang="en-US" sz="1200" smtClean="0"/>
              <a:pPr/>
              <a:t>5</a:t>
            </a:fld>
            <a:endParaRPr kumimoji="0" lang="en-US" altLang="ja-JP"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p:txBody>
      </p:sp>
    </p:spTree>
    <p:extLst>
      <p:ext uri="{BB962C8B-B14F-4D97-AF65-F5344CB8AC3E}">
        <p14:creationId xmlns:p14="http://schemas.microsoft.com/office/powerpoint/2010/main" val="4023413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9997E135-9541-4718-BD2A-1EA711C6F477}" type="slidenum">
              <a:rPr kumimoji="0" lang="ja-JP" altLang="en-US" sz="1200" smtClean="0"/>
              <a:pPr/>
              <a:t>6</a:t>
            </a:fld>
            <a:endParaRPr kumimoji="0" lang="en-US" altLang="ja-JP"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p:txBody>
      </p:sp>
    </p:spTree>
    <p:extLst>
      <p:ext uri="{BB962C8B-B14F-4D97-AF65-F5344CB8AC3E}">
        <p14:creationId xmlns:p14="http://schemas.microsoft.com/office/powerpoint/2010/main" val="3701526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9997E135-9541-4718-BD2A-1EA711C6F477}" type="slidenum">
              <a:rPr kumimoji="0" lang="ja-JP" altLang="en-US" sz="1200" smtClean="0"/>
              <a:pPr/>
              <a:t>7</a:t>
            </a:fld>
            <a:endParaRPr kumimoji="0" lang="en-US" altLang="ja-JP"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p:txBody>
      </p:sp>
    </p:spTree>
    <p:extLst>
      <p:ext uri="{BB962C8B-B14F-4D97-AF65-F5344CB8AC3E}">
        <p14:creationId xmlns:p14="http://schemas.microsoft.com/office/powerpoint/2010/main" val="2087187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ja-JP" altLang="en-US">
              <a:latin typeface="Calibri" charset="0"/>
              <a:ea typeface="ＭＳ Ｐゴシック" charset="0"/>
            </a:endParaRPr>
          </a:p>
        </p:txBody>
      </p:sp>
      <p:sp>
        <p:nvSpPr>
          <p:cNvPr id="337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fld id="{31D7C526-D917-774C-A7A1-AB2A62AC2B99}" type="slidenum">
              <a:rPr lang="ja-JP" altLang="en-US">
                <a:latin typeface="Calibri" charset="0"/>
              </a:rPr>
              <a:pPr eaLnBrk="1" hangingPunct="1"/>
              <a:t>8</a:t>
            </a:fld>
            <a:endParaRPr lang="en-US" altLang="ja-JP">
              <a:latin typeface="Calibri" charset="0"/>
            </a:endParaRPr>
          </a:p>
        </p:txBody>
      </p:sp>
      <p:sp>
        <p:nvSpPr>
          <p:cNvPr id="2" name="日付プレースホルダー 1"/>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667085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9997E135-9541-4718-BD2A-1EA711C6F477}" type="slidenum">
              <a:rPr kumimoji="0" lang="ja-JP" altLang="en-US" sz="1200" smtClean="0"/>
              <a:pPr/>
              <a:t>9</a:t>
            </a:fld>
            <a:endParaRPr kumimoji="0" lang="en-US" altLang="ja-JP"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p:txBody>
      </p:sp>
    </p:spTree>
    <p:extLst>
      <p:ext uri="{BB962C8B-B14F-4D97-AF65-F5344CB8AC3E}">
        <p14:creationId xmlns:p14="http://schemas.microsoft.com/office/powerpoint/2010/main" val="3377166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9997E135-9541-4718-BD2A-1EA711C6F477}" type="slidenum">
              <a:rPr kumimoji="0" lang="ja-JP" altLang="en-US" sz="1200" smtClean="0"/>
              <a:pPr/>
              <a:t>10</a:t>
            </a:fld>
            <a:endParaRPr kumimoji="0" lang="en-US" altLang="ja-JP"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p:txBody>
      </p:sp>
    </p:spTree>
    <p:extLst>
      <p:ext uri="{BB962C8B-B14F-4D97-AF65-F5344CB8AC3E}">
        <p14:creationId xmlns:p14="http://schemas.microsoft.com/office/powerpoint/2010/main" val="2717843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2000" y="809604"/>
            <a:ext cx="8636000" cy="1633537"/>
          </a:xfrm>
        </p:spPr>
        <p:txBody>
          <a:bodyPr/>
          <a:lstStyle>
            <a:lvl1pPr>
              <a:defRPr sz="4400" baseline="0">
                <a:latin typeface="ＭＳ ゴシック" pitchFamily="49" charset="-128"/>
                <a:ea typeface="ＭＳ ゴシック" pitchFamily="49" charset="-128"/>
              </a:defRPr>
            </a:lvl1pPr>
          </a:lstStyle>
          <a:p>
            <a:r>
              <a:rPr lang="ja-JP" altLang="en-US" dirty="0" smtClean="0"/>
              <a:t>マスタ タイトルの書式設定</a:t>
            </a:r>
            <a:endParaRPr lang="ja-JP" altLang="en-US" dirty="0"/>
          </a:p>
        </p:txBody>
      </p:sp>
      <p:sp>
        <p:nvSpPr>
          <p:cNvPr id="3" name="サブタイトル 2"/>
          <p:cNvSpPr>
            <a:spLocks noGrp="1"/>
          </p:cNvSpPr>
          <p:nvPr>
            <p:ph type="subTitle" idx="1"/>
          </p:nvPr>
        </p:nvSpPr>
        <p:spPr>
          <a:xfrm>
            <a:off x="1524000" y="3238496"/>
            <a:ext cx="7112000" cy="3027367"/>
          </a:xfrm>
        </p:spPr>
        <p:txBody>
          <a:bodyPr/>
          <a:lstStyle>
            <a:lvl1pPr marL="0" indent="0" algn="ctr">
              <a:buNone/>
              <a:defRPr baseline="0">
                <a:latin typeface="ＭＳ ゴシック" pitchFamily="49" charset="-128"/>
                <a:ea typeface="ＭＳ ゴシック" pitchFamily="49" charset="-128"/>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dirty="0" smtClean="0"/>
              <a:t>マスタ サブタイトルの書式設定</a:t>
            </a:r>
            <a:endParaRPr lang="ja-JP" altLang="en-US" dirty="0"/>
          </a:p>
        </p:txBody>
      </p:sp>
      <p:sp>
        <p:nvSpPr>
          <p:cNvPr id="4" name="Rectangle 4"/>
          <p:cNvSpPr>
            <a:spLocks noGrp="1" noChangeArrowheads="1"/>
          </p:cNvSpPr>
          <p:nvPr>
            <p:ph type="dt" sz="half" idx="10"/>
          </p:nvPr>
        </p:nvSpPr>
        <p:spPr/>
        <p:txBody>
          <a:bodyPr/>
          <a:lstStyle>
            <a:lvl1pPr>
              <a:defRPr baseline="0" smtClean="0">
                <a:ea typeface="ＭＳ ゴシック" pitchFamily="49" charset="-128"/>
              </a:defRPr>
            </a:lvl1pPr>
          </a:lstStyle>
          <a:p>
            <a:pPr>
              <a:defRPr/>
            </a:pPr>
            <a:r>
              <a:rPr lang="en-US" altLang="ja-JP" smtClean="0"/>
              <a:t>2020/6/17</a:t>
            </a:r>
            <a:endParaRPr lang="en-US" altLang="ja-JP"/>
          </a:p>
        </p:txBody>
      </p:sp>
      <p:sp>
        <p:nvSpPr>
          <p:cNvPr id="5" name="Rectangle 5"/>
          <p:cNvSpPr>
            <a:spLocks noGrp="1" noChangeArrowheads="1"/>
          </p:cNvSpPr>
          <p:nvPr>
            <p:ph type="ftr" sz="quarter" idx="11"/>
          </p:nvPr>
        </p:nvSpPr>
        <p:spPr/>
        <p:txBody>
          <a:bodyPr/>
          <a:lstStyle>
            <a:lvl1pPr>
              <a:defRPr baseline="0" smtClean="0">
                <a:ea typeface="ＭＳ ゴシック" pitchFamily="49" charset="-128"/>
              </a:defRPr>
            </a:lvl1pPr>
          </a:lstStyle>
          <a:p>
            <a:pPr>
              <a:defRPr/>
            </a:pPr>
            <a:r>
              <a:rPr lang="ja-JP" altLang="en-US" smtClean="0"/>
              <a:t>医療経済学</a:t>
            </a:r>
            <a:r>
              <a:rPr lang="en-US" altLang="ja-JP" smtClean="0"/>
              <a:t>A 4</a:t>
            </a:r>
            <a:endParaRPr lang="en-US" altLang="ja-JP"/>
          </a:p>
        </p:txBody>
      </p:sp>
      <p:sp>
        <p:nvSpPr>
          <p:cNvPr id="6" name="Rectangle 6"/>
          <p:cNvSpPr>
            <a:spLocks noGrp="1" noChangeArrowheads="1"/>
          </p:cNvSpPr>
          <p:nvPr>
            <p:ph type="sldNum" sz="quarter" idx="12"/>
          </p:nvPr>
        </p:nvSpPr>
        <p:spPr/>
        <p:txBody>
          <a:bodyPr/>
          <a:lstStyle>
            <a:lvl1pPr>
              <a:defRPr>
                <a:ea typeface="ＭＳ ゴシック" panose="020B0609070205080204" pitchFamily="49" charset="-128"/>
              </a:defRPr>
            </a:lvl1pPr>
          </a:lstStyle>
          <a:p>
            <a:pPr>
              <a:defRPr/>
            </a:pPr>
            <a:fld id="{1C707804-3116-4092-82D3-B07141036C47}" type="slidenum">
              <a:rPr lang="ja-JP" altLang="en-US"/>
              <a:pPr>
                <a:defRPr/>
              </a:pPr>
              <a:t>‹#›</a:t>
            </a:fld>
            <a:endParaRPr lang="en-US" altLang="ja-JP"/>
          </a:p>
        </p:txBody>
      </p:sp>
    </p:spTree>
    <p:extLst>
      <p:ext uri="{BB962C8B-B14F-4D97-AF65-F5344CB8AC3E}">
        <p14:creationId xmlns:p14="http://schemas.microsoft.com/office/powerpoint/2010/main" val="3490665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2020/6/17</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smtClean="0"/>
              <a:t>医療経済学</a:t>
            </a:r>
            <a:r>
              <a:rPr lang="en-US" altLang="ja-JP" smtClean="0"/>
              <a:t>A 4</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56BBFEF-1599-4C32-846B-F40BB4DC87F9}" type="slidenum">
              <a:rPr lang="ja-JP" altLang="en-US"/>
              <a:pPr>
                <a:defRPr/>
              </a:pPr>
              <a:t>‹#›</a:t>
            </a:fld>
            <a:endParaRPr lang="en-US" altLang="ja-JP"/>
          </a:p>
        </p:txBody>
      </p:sp>
    </p:spTree>
    <p:extLst>
      <p:ext uri="{BB962C8B-B14F-4D97-AF65-F5344CB8AC3E}">
        <p14:creationId xmlns:p14="http://schemas.microsoft.com/office/powerpoint/2010/main" val="3763848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39000" y="676275"/>
            <a:ext cx="2159000" cy="6097588"/>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762000" y="676275"/>
            <a:ext cx="6324600" cy="6097588"/>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2020/6/17</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smtClean="0"/>
              <a:t>医療経済学</a:t>
            </a:r>
            <a:r>
              <a:rPr lang="en-US" altLang="ja-JP" smtClean="0"/>
              <a:t>A 4</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DD57BD5-E0BC-4719-8A3B-7A9DB529359B}" type="slidenum">
              <a:rPr lang="ja-JP" altLang="en-US"/>
              <a:pPr>
                <a:defRPr/>
              </a:pPr>
              <a:t>‹#›</a:t>
            </a:fld>
            <a:endParaRPr lang="en-US" altLang="ja-JP"/>
          </a:p>
        </p:txBody>
      </p:sp>
    </p:spTree>
    <p:extLst>
      <p:ext uri="{BB962C8B-B14F-4D97-AF65-F5344CB8AC3E}">
        <p14:creationId xmlns:p14="http://schemas.microsoft.com/office/powerpoint/2010/main" val="2324837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2000" y="2366963"/>
            <a:ext cx="8636000" cy="1633537"/>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524000" y="4318000"/>
            <a:ext cx="7112000" cy="194786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2020/6/17</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smtClean="0"/>
              <a:t>医療経済学</a:t>
            </a:r>
            <a:r>
              <a:rPr lang="en-US" altLang="ja-JP" smtClean="0"/>
              <a:t>A 4</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F216167-A41D-4239-B445-67511D06E37F}" type="slidenum">
              <a:rPr lang="ja-JP" altLang="en-US"/>
              <a:pPr>
                <a:defRPr/>
              </a:pPr>
              <a:t>‹#›</a:t>
            </a:fld>
            <a:endParaRPr lang="ja-JP" altLang="en-US"/>
          </a:p>
        </p:txBody>
      </p:sp>
    </p:spTree>
    <p:extLst>
      <p:ext uri="{BB962C8B-B14F-4D97-AF65-F5344CB8AC3E}">
        <p14:creationId xmlns:p14="http://schemas.microsoft.com/office/powerpoint/2010/main" val="1548933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2020/6/17</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smtClean="0"/>
              <a:t>医療経済学</a:t>
            </a:r>
            <a:r>
              <a:rPr lang="en-US" altLang="ja-JP" smtClean="0"/>
              <a:t>A 4</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12AC245-BD95-4C4D-BC1B-3F906D1E700B}" type="slidenum">
              <a:rPr lang="ja-JP" altLang="en-US"/>
              <a:pPr>
                <a:defRPr/>
              </a:pPr>
              <a:t>‹#›</a:t>
            </a:fld>
            <a:endParaRPr lang="ja-JP" altLang="en-US"/>
          </a:p>
        </p:txBody>
      </p:sp>
    </p:spTree>
    <p:extLst>
      <p:ext uri="{BB962C8B-B14F-4D97-AF65-F5344CB8AC3E}">
        <p14:creationId xmlns:p14="http://schemas.microsoft.com/office/powerpoint/2010/main" val="2673671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3275" y="4895850"/>
            <a:ext cx="8636000" cy="15144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803275" y="3228975"/>
            <a:ext cx="8636000" cy="16668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2020/6/17</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smtClean="0"/>
              <a:t>医療経済学</a:t>
            </a:r>
            <a:r>
              <a:rPr lang="en-US" altLang="ja-JP" smtClean="0"/>
              <a:t>A 4</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497111A-3A21-4116-B6D5-16A94548FAEC}" type="slidenum">
              <a:rPr lang="ja-JP" altLang="en-US"/>
              <a:pPr>
                <a:defRPr/>
              </a:pPr>
              <a:t>‹#›</a:t>
            </a:fld>
            <a:endParaRPr lang="ja-JP" altLang="en-US"/>
          </a:p>
        </p:txBody>
      </p:sp>
    </p:spTree>
    <p:extLst>
      <p:ext uri="{BB962C8B-B14F-4D97-AF65-F5344CB8AC3E}">
        <p14:creationId xmlns:p14="http://schemas.microsoft.com/office/powerpoint/2010/main" val="1956565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08000" y="1778000"/>
            <a:ext cx="4495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156200" y="1778000"/>
            <a:ext cx="4495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r>
              <a:rPr lang="en-US" altLang="ja-JP" smtClean="0"/>
              <a:t>2020/6/17</a:t>
            </a: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ja-JP" altLang="en-US" smtClean="0"/>
              <a:t>医療経済学</a:t>
            </a:r>
            <a:r>
              <a:rPr lang="en-US" altLang="ja-JP" smtClean="0"/>
              <a:t>A 4</a:t>
            </a: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3D1D9A7-1418-4099-ADD8-D7D44039420E}" type="slidenum">
              <a:rPr lang="ja-JP" altLang="en-US"/>
              <a:pPr>
                <a:defRPr/>
              </a:pPr>
              <a:t>‹#›</a:t>
            </a:fld>
            <a:endParaRPr lang="ja-JP" altLang="en-US"/>
          </a:p>
        </p:txBody>
      </p:sp>
    </p:spTree>
    <p:extLst>
      <p:ext uri="{BB962C8B-B14F-4D97-AF65-F5344CB8AC3E}">
        <p14:creationId xmlns:p14="http://schemas.microsoft.com/office/powerpoint/2010/main" val="4220616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r>
              <a:rPr lang="en-US" altLang="ja-JP" smtClean="0"/>
              <a:t>2020/6/17</a:t>
            </a: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r>
              <a:rPr lang="ja-JP" altLang="en-US" smtClean="0"/>
              <a:t>医療経済学</a:t>
            </a:r>
            <a:r>
              <a:rPr lang="en-US" altLang="ja-JP" smtClean="0"/>
              <a:t>A 4</a:t>
            </a: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1948F78D-A8EA-4164-AB6B-C2D5217E32FE}" type="slidenum">
              <a:rPr lang="ja-JP" altLang="en-US"/>
              <a:pPr>
                <a:defRPr/>
              </a:pPr>
              <a:t>‹#›</a:t>
            </a:fld>
            <a:endParaRPr lang="ja-JP" altLang="en-US"/>
          </a:p>
        </p:txBody>
      </p:sp>
    </p:spTree>
    <p:extLst>
      <p:ext uri="{BB962C8B-B14F-4D97-AF65-F5344CB8AC3E}">
        <p14:creationId xmlns:p14="http://schemas.microsoft.com/office/powerpoint/2010/main" val="1293058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r>
              <a:rPr lang="en-US" altLang="ja-JP" smtClean="0"/>
              <a:t>2020/6/17</a:t>
            </a: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r>
              <a:rPr lang="ja-JP" altLang="en-US" smtClean="0"/>
              <a:t>医療経済学</a:t>
            </a:r>
            <a:r>
              <a:rPr lang="en-US" altLang="ja-JP" smtClean="0"/>
              <a:t>A 4</a:t>
            </a: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E7AC06EC-13F3-4324-9CE6-4ECCFA167735}" type="slidenum">
              <a:rPr lang="ja-JP" altLang="en-US"/>
              <a:pPr>
                <a:defRPr/>
              </a:pPr>
              <a:t>‹#›</a:t>
            </a:fld>
            <a:endParaRPr lang="ja-JP" altLang="en-US"/>
          </a:p>
        </p:txBody>
      </p:sp>
    </p:spTree>
    <p:extLst>
      <p:ext uri="{BB962C8B-B14F-4D97-AF65-F5344CB8AC3E}">
        <p14:creationId xmlns:p14="http://schemas.microsoft.com/office/powerpoint/2010/main" val="17526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r>
              <a:rPr lang="en-US" altLang="ja-JP" smtClean="0"/>
              <a:t>2020/6/17</a:t>
            </a: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r>
              <a:rPr lang="ja-JP" altLang="en-US" smtClean="0"/>
              <a:t>医療経済学</a:t>
            </a:r>
            <a:r>
              <a:rPr lang="en-US" altLang="ja-JP" smtClean="0"/>
              <a:t>A 4</a:t>
            </a: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DFA58FA5-2813-4389-9F11-C3551FAF4356}" type="slidenum">
              <a:rPr lang="ja-JP" altLang="en-US"/>
              <a:pPr>
                <a:defRPr/>
              </a:pPr>
              <a:t>‹#›</a:t>
            </a:fld>
            <a:endParaRPr lang="ja-JP" altLang="en-US"/>
          </a:p>
        </p:txBody>
      </p:sp>
    </p:spTree>
    <p:extLst>
      <p:ext uri="{BB962C8B-B14F-4D97-AF65-F5344CB8AC3E}">
        <p14:creationId xmlns:p14="http://schemas.microsoft.com/office/powerpoint/2010/main" val="3206018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3213"/>
            <a:ext cx="3343275" cy="1290637"/>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r>
              <a:rPr lang="en-US" altLang="ja-JP" smtClean="0"/>
              <a:t>2020/6/17</a:t>
            </a: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ja-JP" altLang="en-US" smtClean="0"/>
              <a:t>医療経済学</a:t>
            </a:r>
            <a:r>
              <a:rPr lang="en-US" altLang="ja-JP" smtClean="0"/>
              <a:t>A 4</a:t>
            </a: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7A2B2533-7602-4CE8-B7F6-6EA369AECF11}" type="slidenum">
              <a:rPr lang="ja-JP" altLang="en-US"/>
              <a:pPr>
                <a:defRPr/>
              </a:pPr>
              <a:t>‹#›</a:t>
            </a:fld>
            <a:endParaRPr lang="ja-JP" altLang="en-US"/>
          </a:p>
        </p:txBody>
      </p:sp>
    </p:spTree>
    <p:extLst>
      <p:ext uri="{BB962C8B-B14F-4D97-AF65-F5344CB8AC3E}">
        <p14:creationId xmlns:p14="http://schemas.microsoft.com/office/powerpoint/2010/main" val="370480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22282" y="380976"/>
            <a:ext cx="8636000" cy="1271588"/>
          </a:xfrm>
        </p:spPr>
        <p:txBody>
          <a:bodyPr/>
          <a:lstStyle>
            <a:lvl1pPr>
              <a:defRPr sz="4400" baseline="0">
                <a:latin typeface="ＭＳ Ｐゴシック" pitchFamily="50" charset="-128"/>
                <a:ea typeface="ＭＳ Ｐゴシック" pitchFamily="50" charset="-128"/>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650844" y="1738298"/>
            <a:ext cx="8636000" cy="5072098"/>
          </a:xfrm>
        </p:spPr>
        <p:txBody>
          <a:bodyPr/>
          <a:lstStyle>
            <a:lvl1pPr>
              <a:buClr>
                <a:schemeClr val="tx1">
                  <a:lumMod val="75000"/>
                  <a:lumOff val="25000"/>
                </a:schemeClr>
              </a:buClr>
              <a:buSzPct val="70000"/>
              <a:buFont typeface="Wingdings" pitchFamily="2" charset="2"/>
              <a:buChar char="p"/>
              <a:defRPr baseline="0">
                <a:ea typeface="ＭＳ ゴシック" pitchFamily="49" charset="-128"/>
              </a:defRPr>
            </a:lvl1pPr>
            <a:lvl2pPr>
              <a:buClr>
                <a:schemeClr val="tx1">
                  <a:lumMod val="85000"/>
                  <a:lumOff val="15000"/>
                </a:schemeClr>
              </a:buClr>
              <a:buSzPct val="90000"/>
              <a:buFont typeface="Wingdings" pitchFamily="2" charset="2"/>
              <a:buChar char="l"/>
              <a:defRPr/>
            </a:lvl2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2020/6/17</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smtClean="0"/>
              <a:t>医療経済学</a:t>
            </a:r>
            <a:r>
              <a:rPr lang="en-US" altLang="ja-JP" smtClean="0"/>
              <a:t>A 4</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99DFB20-78B3-43B1-B679-B558C593300F}" type="slidenum">
              <a:rPr lang="ja-JP" altLang="en-US"/>
              <a:pPr>
                <a:defRPr/>
              </a:pPr>
              <a:t>‹#›</a:t>
            </a:fld>
            <a:endParaRPr lang="en-US" altLang="ja-JP"/>
          </a:p>
        </p:txBody>
      </p:sp>
    </p:spTree>
    <p:extLst>
      <p:ext uri="{BB962C8B-B14F-4D97-AF65-F5344CB8AC3E}">
        <p14:creationId xmlns:p14="http://schemas.microsoft.com/office/powerpoint/2010/main" val="100287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725" y="5334000"/>
            <a:ext cx="6096000" cy="6302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90725" y="681038"/>
            <a:ext cx="6096000" cy="4572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r>
              <a:rPr lang="en-US" altLang="ja-JP" smtClean="0"/>
              <a:t>2020/6/17</a:t>
            </a: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ja-JP" altLang="en-US" smtClean="0"/>
              <a:t>医療経済学</a:t>
            </a:r>
            <a:r>
              <a:rPr lang="en-US" altLang="ja-JP" smtClean="0"/>
              <a:t>A 4</a:t>
            </a: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F4AEF69-AD2C-46DF-BB29-E2E6465F1523}" type="slidenum">
              <a:rPr lang="ja-JP" altLang="en-US"/>
              <a:pPr>
                <a:defRPr/>
              </a:pPr>
              <a:t>‹#›</a:t>
            </a:fld>
            <a:endParaRPr lang="ja-JP" altLang="en-US"/>
          </a:p>
        </p:txBody>
      </p:sp>
    </p:spTree>
    <p:extLst>
      <p:ext uri="{BB962C8B-B14F-4D97-AF65-F5344CB8AC3E}">
        <p14:creationId xmlns:p14="http://schemas.microsoft.com/office/powerpoint/2010/main" val="1058044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2020/6/17</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smtClean="0"/>
              <a:t>医療経済学</a:t>
            </a:r>
            <a:r>
              <a:rPr lang="en-US" altLang="ja-JP" smtClean="0"/>
              <a:t>A 4</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BD432E0-27D8-4A69-8B17-66A100ADB89E}" type="slidenum">
              <a:rPr lang="ja-JP" altLang="en-US"/>
              <a:pPr>
                <a:defRPr/>
              </a:pPr>
              <a:t>‹#›</a:t>
            </a:fld>
            <a:endParaRPr lang="ja-JP" altLang="en-US"/>
          </a:p>
        </p:txBody>
      </p:sp>
    </p:spTree>
    <p:extLst>
      <p:ext uri="{BB962C8B-B14F-4D97-AF65-F5344CB8AC3E}">
        <p14:creationId xmlns:p14="http://schemas.microsoft.com/office/powerpoint/2010/main" val="2373311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66000" y="304800"/>
            <a:ext cx="2286000" cy="6502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08000" y="304800"/>
            <a:ext cx="6705600" cy="6502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2020/6/17</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smtClean="0"/>
              <a:t>医療経済学</a:t>
            </a:r>
            <a:r>
              <a:rPr lang="en-US" altLang="ja-JP" smtClean="0"/>
              <a:t>A 4</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01E99B6-A4C3-4D0A-B123-7079DBC61810}" type="slidenum">
              <a:rPr lang="ja-JP" altLang="en-US"/>
              <a:pPr>
                <a:defRPr/>
              </a:pPr>
              <a:t>‹#›</a:t>
            </a:fld>
            <a:endParaRPr lang="ja-JP" altLang="en-US"/>
          </a:p>
        </p:txBody>
      </p:sp>
    </p:spTree>
    <p:extLst>
      <p:ext uri="{BB962C8B-B14F-4D97-AF65-F5344CB8AC3E}">
        <p14:creationId xmlns:p14="http://schemas.microsoft.com/office/powerpoint/2010/main" val="3988591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3275" y="4895850"/>
            <a:ext cx="8636000" cy="15144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2020/6/17</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smtClean="0"/>
              <a:t>医療経済学</a:t>
            </a:r>
            <a:r>
              <a:rPr lang="en-US" altLang="ja-JP" smtClean="0"/>
              <a:t>A 4</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AEBE8B6-F08B-4945-AD04-011528E9B8A0}" type="slidenum">
              <a:rPr lang="ja-JP" altLang="en-US"/>
              <a:pPr>
                <a:defRPr/>
              </a:pPr>
              <a:t>‹#›</a:t>
            </a:fld>
            <a:endParaRPr lang="en-US" altLang="ja-JP"/>
          </a:p>
        </p:txBody>
      </p:sp>
    </p:spTree>
    <p:extLst>
      <p:ext uri="{BB962C8B-B14F-4D97-AF65-F5344CB8AC3E}">
        <p14:creationId xmlns:p14="http://schemas.microsoft.com/office/powerpoint/2010/main" val="521248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2020/6/17</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smtClean="0"/>
              <a:t>医療経済学</a:t>
            </a:r>
            <a:r>
              <a:rPr lang="en-US" altLang="ja-JP" smtClean="0"/>
              <a:t>A 4</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012668F-6AA3-4B86-96A1-1AAE224C8E3B}" type="slidenum">
              <a:rPr lang="ja-JP" altLang="en-US"/>
              <a:pPr>
                <a:defRPr/>
              </a:pPr>
              <a:t>‹#›</a:t>
            </a:fld>
            <a:endParaRPr lang="en-US" altLang="ja-JP"/>
          </a:p>
        </p:txBody>
      </p:sp>
    </p:spTree>
    <p:extLst>
      <p:ext uri="{BB962C8B-B14F-4D97-AF65-F5344CB8AC3E}">
        <p14:creationId xmlns:p14="http://schemas.microsoft.com/office/powerpoint/2010/main" val="278580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4800"/>
            <a:ext cx="9144000" cy="1270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t>2020/6/17</a:t>
            </a: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ja-JP" altLang="en-US" smtClean="0"/>
              <a:t>医療経済学</a:t>
            </a:r>
            <a:r>
              <a:rPr lang="en-US" altLang="ja-JP" smtClean="0"/>
              <a:t>A 4</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0D15D466-27BC-4704-B63D-9CADCE83C960}" type="slidenum">
              <a:rPr lang="ja-JP" altLang="en-US"/>
              <a:pPr>
                <a:defRPr/>
              </a:pPr>
              <a:t>‹#›</a:t>
            </a:fld>
            <a:endParaRPr lang="en-US" altLang="ja-JP"/>
          </a:p>
        </p:txBody>
      </p:sp>
    </p:spTree>
    <p:extLst>
      <p:ext uri="{BB962C8B-B14F-4D97-AF65-F5344CB8AC3E}">
        <p14:creationId xmlns:p14="http://schemas.microsoft.com/office/powerpoint/2010/main" val="792679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smtClean="0"/>
              <a:t>2020/6/17</a:t>
            </a: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ja-JP" altLang="en-US" smtClean="0"/>
              <a:t>医療経済学</a:t>
            </a:r>
            <a:r>
              <a:rPr lang="en-US" altLang="ja-JP" smtClean="0"/>
              <a:t>A 4</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4775ADE9-E69B-4D43-BEFD-261E38766BD3}" type="slidenum">
              <a:rPr lang="ja-JP" altLang="en-US"/>
              <a:pPr>
                <a:defRPr/>
              </a:pPr>
              <a:t>‹#›</a:t>
            </a:fld>
            <a:endParaRPr lang="en-US" altLang="ja-JP"/>
          </a:p>
        </p:txBody>
      </p:sp>
    </p:spTree>
    <p:extLst>
      <p:ext uri="{BB962C8B-B14F-4D97-AF65-F5344CB8AC3E}">
        <p14:creationId xmlns:p14="http://schemas.microsoft.com/office/powerpoint/2010/main" val="403778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smtClean="0"/>
              <a:t>2020/6/17</a:t>
            </a: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ja-JP" altLang="en-US" smtClean="0"/>
              <a:t>医療経済学</a:t>
            </a:r>
            <a:r>
              <a:rPr lang="en-US" altLang="ja-JP" smtClean="0"/>
              <a:t>A 4</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48463157-9F07-4166-ADD7-2BEBE8CE353A}" type="slidenum">
              <a:rPr lang="ja-JP" altLang="en-US"/>
              <a:pPr>
                <a:defRPr/>
              </a:pPr>
              <a:t>‹#›</a:t>
            </a:fld>
            <a:endParaRPr lang="en-US" altLang="ja-JP"/>
          </a:p>
        </p:txBody>
      </p:sp>
    </p:spTree>
    <p:extLst>
      <p:ext uri="{BB962C8B-B14F-4D97-AF65-F5344CB8AC3E}">
        <p14:creationId xmlns:p14="http://schemas.microsoft.com/office/powerpoint/2010/main" val="3496131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3213"/>
            <a:ext cx="3343275" cy="1290637"/>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2020/6/17</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smtClean="0"/>
              <a:t>医療経済学</a:t>
            </a:r>
            <a:r>
              <a:rPr lang="en-US" altLang="ja-JP" smtClean="0"/>
              <a:t>A 4</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C0A481C-C5CD-4A05-A165-14D90DD8E71F}" type="slidenum">
              <a:rPr lang="ja-JP" altLang="en-US"/>
              <a:pPr>
                <a:defRPr/>
              </a:pPr>
              <a:t>‹#›</a:t>
            </a:fld>
            <a:endParaRPr lang="en-US" altLang="ja-JP"/>
          </a:p>
        </p:txBody>
      </p:sp>
    </p:spTree>
    <p:extLst>
      <p:ext uri="{BB962C8B-B14F-4D97-AF65-F5344CB8AC3E}">
        <p14:creationId xmlns:p14="http://schemas.microsoft.com/office/powerpoint/2010/main" val="3780244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725" y="5334000"/>
            <a:ext cx="6096000" cy="6302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2020/6/17</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smtClean="0"/>
              <a:t>医療経済学</a:t>
            </a:r>
            <a:r>
              <a:rPr lang="en-US" altLang="ja-JP" smtClean="0"/>
              <a:t>A 4</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B066AA0-BEE6-4D7E-B2A7-D1CBE1561CF0}" type="slidenum">
              <a:rPr lang="ja-JP" altLang="en-US"/>
              <a:pPr>
                <a:defRPr/>
              </a:pPr>
              <a:t>‹#›</a:t>
            </a:fld>
            <a:endParaRPr lang="en-US" altLang="ja-JP"/>
          </a:p>
        </p:txBody>
      </p:sp>
    </p:spTree>
    <p:extLst>
      <p:ext uri="{BB962C8B-B14F-4D97-AF65-F5344CB8AC3E}">
        <p14:creationId xmlns:p14="http://schemas.microsoft.com/office/powerpoint/2010/main" val="1393969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ea typeface="ＭＳ Ｐゴシック" pitchFamily="50" charset="-128"/>
              </a:defRPr>
            </a:lvl1pPr>
          </a:lstStyle>
          <a:p>
            <a:pPr>
              <a:defRPr/>
            </a:pPr>
            <a:r>
              <a:rPr lang="en-US" altLang="ja-JP" smtClean="0"/>
              <a:t>2020/6/17</a:t>
            </a:r>
            <a:endParaRPr lang="en-US" altLang="ja-JP"/>
          </a:p>
        </p:txBody>
      </p:sp>
      <p:sp>
        <p:nvSpPr>
          <p:cNvPr id="1029" name="Rectangle 5"/>
          <p:cNvSpPr>
            <a:spLocks noGrp="1" noChangeArrowheads="1"/>
          </p:cNvSpPr>
          <p:nvPr>
            <p:ph type="ftr" sz="quarter" idx="3"/>
          </p:nvPr>
        </p:nvSpPr>
        <p:spPr bwMode="auto">
          <a:xfrm>
            <a:off x="2271713" y="6942138"/>
            <a:ext cx="521017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ea typeface="ＭＳ Ｐゴシック" pitchFamily="50" charset="-128"/>
              </a:defRPr>
            </a:lvl1pPr>
          </a:lstStyle>
          <a:p>
            <a:pPr>
              <a:defRPr/>
            </a:pPr>
            <a:r>
              <a:rPr lang="ja-JP" altLang="en-US" smtClean="0"/>
              <a:t>医療経済学</a:t>
            </a:r>
            <a:r>
              <a:rPr lang="en-US" altLang="ja-JP" smtClean="0"/>
              <a:t>A 4</a:t>
            </a:r>
            <a:endParaRPr lang="en-US" altLang="ja-JP"/>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D631046-382B-4C00-9B13-F64445EAE10A}"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651" r:id="rId1"/>
    <p:sldLayoutId id="2147484630" r:id="rId2"/>
    <p:sldLayoutId id="2147484631" r:id="rId3"/>
    <p:sldLayoutId id="2147484632" r:id="rId4"/>
    <p:sldLayoutId id="2147484633" r:id="rId5"/>
    <p:sldLayoutId id="2147484634" r:id="rId6"/>
    <p:sldLayoutId id="2147484635" r:id="rId7"/>
    <p:sldLayoutId id="2147484636" r:id="rId8"/>
    <p:sldLayoutId id="2147484637" r:id="rId9"/>
    <p:sldLayoutId id="2147484638" r:id="rId10"/>
    <p:sldLayoutId id="2147484639" r:id="rId11"/>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Font typeface="Times New Roman" panose="02020603050405020304"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508000" y="304800"/>
            <a:ext cx="9144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508000" y="17780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508000" y="7062788"/>
            <a:ext cx="2370138" cy="404812"/>
          </a:xfrm>
          <a:prstGeom prst="rect">
            <a:avLst/>
          </a:prstGeom>
        </p:spPr>
        <p:txBody>
          <a:bodyPr vert="horz" lIns="91440" tIns="45720" rIns="91440" bIns="45720" rtlCol="0" anchor="ctr"/>
          <a:lstStyle>
            <a:lvl1pPr algn="l" eaLnBrk="1" hangingPunct="1">
              <a:defRPr kumimoji="1" sz="1200" smtClean="0">
                <a:solidFill>
                  <a:schemeClr val="tx1">
                    <a:tint val="75000"/>
                  </a:schemeClr>
                </a:solidFill>
              </a:defRPr>
            </a:lvl1pPr>
          </a:lstStyle>
          <a:p>
            <a:pPr>
              <a:defRPr/>
            </a:pPr>
            <a:r>
              <a:rPr lang="en-US" altLang="ja-JP" smtClean="0"/>
              <a:t>2020/6/17</a:t>
            </a:r>
            <a:endParaRPr lang="ja-JP" altLang="en-US"/>
          </a:p>
        </p:txBody>
      </p:sp>
      <p:sp>
        <p:nvSpPr>
          <p:cNvPr id="5" name="フッター プレースホルダ 4"/>
          <p:cNvSpPr>
            <a:spLocks noGrp="1"/>
          </p:cNvSpPr>
          <p:nvPr>
            <p:ph type="ftr" sz="quarter" idx="3"/>
          </p:nvPr>
        </p:nvSpPr>
        <p:spPr>
          <a:xfrm>
            <a:off x="3471863" y="7062788"/>
            <a:ext cx="3216275" cy="404812"/>
          </a:xfrm>
          <a:prstGeom prst="rect">
            <a:avLst/>
          </a:prstGeom>
        </p:spPr>
        <p:txBody>
          <a:bodyPr vert="horz" lIns="91440" tIns="45720" rIns="91440" bIns="45720" rtlCol="0" anchor="ctr"/>
          <a:lstStyle>
            <a:lvl1pPr algn="ctr" eaLnBrk="1" hangingPunct="1">
              <a:defRPr kumimoji="1" sz="1200" smtClean="0">
                <a:solidFill>
                  <a:schemeClr val="tx1">
                    <a:tint val="75000"/>
                  </a:schemeClr>
                </a:solidFill>
              </a:defRPr>
            </a:lvl1pPr>
          </a:lstStyle>
          <a:p>
            <a:pPr>
              <a:defRPr/>
            </a:pPr>
            <a:r>
              <a:rPr lang="ja-JP" altLang="en-US" smtClean="0"/>
              <a:t>医療経済学</a:t>
            </a:r>
            <a:r>
              <a:rPr lang="en-US" altLang="ja-JP" smtClean="0"/>
              <a:t>A 4</a:t>
            </a:r>
            <a:endParaRPr lang="ja-JP" altLang="en-US"/>
          </a:p>
        </p:txBody>
      </p:sp>
      <p:sp>
        <p:nvSpPr>
          <p:cNvPr id="6" name="スライド番号プレースホルダ 5"/>
          <p:cNvSpPr>
            <a:spLocks noGrp="1"/>
          </p:cNvSpPr>
          <p:nvPr>
            <p:ph type="sldNum" sz="quarter" idx="4"/>
          </p:nvPr>
        </p:nvSpPr>
        <p:spPr>
          <a:xfrm>
            <a:off x="7281863" y="7062788"/>
            <a:ext cx="2370137" cy="404812"/>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1" sz="1200">
                <a:solidFill>
                  <a:srgbClr val="898989"/>
                </a:solidFill>
              </a:defRPr>
            </a:lvl1pPr>
          </a:lstStyle>
          <a:p>
            <a:pPr>
              <a:defRPr/>
            </a:pPr>
            <a:fld id="{0467573E-F7DD-4EB8-8C82-39C8E66769A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 id="2147484650" r:id="rId11"/>
  </p:sldLayoutIdLst>
  <p:hf hdr="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defRPr>
      </a:lvl2pPr>
      <a:lvl3pPr algn="ctr" rtl="0" eaLnBrk="0" fontAlgn="base" hangingPunct="0">
        <a:spcBef>
          <a:spcPct val="0"/>
        </a:spcBef>
        <a:spcAft>
          <a:spcPct val="0"/>
        </a:spcAft>
        <a:defRPr kumimoji="1" sz="4400">
          <a:solidFill>
            <a:schemeClr val="tx1"/>
          </a:solidFill>
          <a:latin typeface="Calibri" pitchFamily="34" charset="0"/>
        </a:defRPr>
      </a:lvl3pPr>
      <a:lvl4pPr algn="ctr" rtl="0" eaLnBrk="0" fontAlgn="base" hangingPunct="0">
        <a:spcBef>
          <a:spcPct val="0"/>
        </a:spcBef>
        <a:spcAft>
          <a:spcPct val="0"/>
        </a:spcAft>
        <a:defRPr kumimoji="1" sz="4400">
          <a:solidFill>
            <a:schemeClr val="tx1"/>
          </a:solidFill>
          <a:latin typeface="Calibri" pitchFamily="34" charset="0"/>
        </a:defRPr>
      </a:lvl4pPr>
      <a:lvl5pPr algn="ctr" rtl="0" eaLnBrk="0" fontAlgn="base" hangingPunct="0">
        <a:spcBef>
          <a:spcPct val="0"/>
        </a:spcBef>
        <a:spcAft>
          <a:spcPct val="0"/>
        </a:spcAft>
        <a:defRPr kumimoji="1" sz="4400">
          <a:solidFill>
            <a:schemeClr val="tx1"/>
          </a:solidFill>
          <a:latin typeface="Calibri" pitchFamily="34" charset="0"/>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fpbb.com/articles/-/3288215"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hyperlink" Target="https://gentosha-go.com/articles/-/27371"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sankei.com/life/news/200529/lif2005290087-n1.html"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60413" y="1625600"/>
            <a:ext cx="8397875" cy="2327275"/>
          </a:xfrm>
        </p:spPr>
        <p:txBody>
          <a:bodyPr/>
          <a:lstStyle/>
          <a:p>
            <a:pPr algn="ctr"/>
            <a:r>
              <a:rPr lang="ja-JP" altLang="en-US" smtClean="0"/>
              <a:t>医療経済学</a:t>
            </a:r>
            <a:r>
              <a:rPr lang="en-US" altLang="ja-JP" smtClean="0"/>
              <a:t>A</a:t>
            </a:r>
            <a:br>
              <a:rPr lang="en-US" altLang="ja-JP" smtClean="0"/>
            </a:br>
            <a:r>
              <a:rPr lang="en-US" altLang="ja-JP" smtClean="0"/>
              <a:t/>
            </a:r>
            <a:br>
              <a:rPr lang="en-US" altLang="ja-JP" smtClean="0"/>
            </a:br>
            <a:r>
              <a:rPr lang="en-US" altLang="ja-JP" sz="3200" smtClean="0"/>
              <a:t>(4) </a:t>
            </a:r>
            <a:r>
              <a:rPr lang="ja-JP" altLang="en-US" sz="3200" smtClean="0"/>
              <a:t>医療サービス供給の現状</a:t>
            </a:r>
            <a:endParaRPr lang="en-US" altLang="ja-JP" smtClean="0"/>
          </a:p>
        </p:txBody>
      </p:sp>
      <p:sp>
        <p:nvSpPr>
          <p:cNvPr id="6147" name="Rectangle 3"/>
          <p:cNvSpPr>
            <a:spLocks noGrp="1" noChangeArrowheads="1"/>
          </p:cNvSpPr>
          <p:nvPr>
            <p:ph type="subTitle" idx="1"/>
          </p:nvPr>
        </p:nvSpPr>
        <p:spPr>
          <a:xfrm>
            <a:off x="1524000" y="4318000"/>
            <a:ext cx="7112000" cy="2773363"/>
          </a:xfrm>
        </p:spPr>
        <p:txBody>
          <a:bodyPr/>
          <a:lstStyle/>
          <a:p>
            <a:pPr>
              <a:lnSpc>
                <a:spcPct val="90000"/>
              </a:lnSpc>
            </a:pPr>
            <a:endParaRPr lang="ja-JP" altLang="en-US" sz="3100" smtClean="0"/>
          </a:p>
          <a:p>
            <a:pPr>
              <a:lnSpc>
                <a:spcPct val="90000"/>
              </a:lnSpc>
            </a:pPr>
            <a:r>
              <a:rPr lang="ja-JP" altLang="en-US" sz="3100" smtClean="0"/>
              <a:t>丹野忠晋</a:t>
            </a:r>
          </a:p>
          <a:p>
            <a:pPr>
              <a:lnSpc>
                <a:spcPct val="90000"/>
              </a:lnSpc>
            </a:pPr>
            <a:r>
              <a:rPr lang="ja-JP" altLang="en-US" sz="3100" smtClean="0"/>
              <a:t>拓殖大学政経学部</a:t>
            </a:r>
          </a:p>
          <a:p>
            <a:pPr>
              <a:lnSpc>
                <a:spcPct val="90000"/>
              </a:lnSpc>
            </a:pPr>
            <a:r>
              <a:rPr lang="en-US" altLang="ja-JP" sz="3100" smtClean="0"/>
              <a:t>2020</a:t>
            </a:r>
            <a:r>
              <a:rPr lang="ja-JP" altLang="en-US" sz="3100" smtClean="0"/>
              <a:t>年</a:t>
            </a:r>
            <a:r>
              <a:rPr lang="en-US" altLang="ja-JP" sz="3100"/>
              <a:t>6</a:t>
            </a:r>
            <a:r>
              <a:rPr lang="ja-JP" altLang="en-US" sz="3100" smtClean="0"/>
              <a:t>月</a:t>
            </a:r>
            <a:r>
              <a:rPr lang="en-US" altLang="ja-JP" sz="3100" smtClean="0"/>
              <a:t>17</a:t>
            </a:r>
            <a:r>
              <a:rPr lang="ja-JP" altLang="en-US" sz="3100" smtClean="0"/>
              <a:t>日</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62000" y="219675"/>
            <a:ext cx="8636000" cy="1271588"/>
          </a:xfrm>
        </p:spPr>
        <p:txBody>
          <a:bodyPr/>
          <a:lstStyle/>
          <a:p>
            <a:r>
              <a:rPr lang="ja-JP" altLang="en-US" smtClean="0"/>
              <a:t>医療保険に入っていないと</a:t>
            </a:r>
          </a:p>
        </p:txBody>
      </p:sp>
      <p:sp>
        <p:nvSpPr>
          <p:cNvPr id="674819" name="Rectangle 3"/>
          <p:cNvSpPr>
            <a:spLocks noGrp="1" noChangeArrowheads="1"/>
          </p:cNvSpPr>
          <p:nvPr>
            <p:ph type="body" idx="1"/>
          </p:nvPr>
        </p:nvSpPr>
        <p:spPr>
          <a:xfrm>
            <a:off x="400050" y="1506538"/>
            <a:ext cx="9290050" cy="5070475"/>
          </a:xfrm>
        </p:spPr>
        <p:txBody>
          <a:bodyPr/>
          <a:lstStyle/>
          <a:p>
            <a:pPr>
              <a:defRPr/>
            </a:pPr>
            <a:endParaRPr lang="en-US" altLang="ja-JP" dirty="0" smtClean="0">
              <a:ea typeface="ＭＳ Ｐゴシック" panose="020B0600070205080204" pitchFamily="50" charset="-128"/>
            </a:endParaRPr>
          </a:p>
          <a:p>
            <a:pPr>
              <a:defRPr/>
            </a:pPr>
            <a:endParaRPr lang="en-US" altLang="ja-JP" dirty="0" smtClean="0">
              <a:ea typeface="ＭＳ Ｐゴシック" panose="020B0600070205080204" pitchFamily="50" charset="-128"/>
            </a:endParaRPr>
          </a:p>
          <a:p>
            <a:pPr marL="0" indent="0">
              <a:buFont typeface="Wingdings" pitchFamily="2" charset="2"/>
              <a:buNone/>
              <a:defRPr/>
            </a:pPr>
            <a:endParaRPr lang="en-US" altLang="ja-JP" dirty="0" smtClean="0"/>
          </a:p>
          <a:p>
            <a:pPr marL="0" indent="0">
              <a:buFont typeface="Wingdings" pitchFamily="2" charset="2"/>
              <a:buNone/>
              <a:defRPr/>
            </a:pPr>
            <a:endParaRPr lang="en-US" altLang="ja-JP" dirty="0" smtClean="0"/>
          </a:p>
        </p:txBody>
      </p:sp>
      <p:sp>
        <p:nvSpPr>
          <p:cNvPr id="51204" name="日付プレースホルダー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p>
        </p:txBody>
      </p:sp>
      <p:sp>
        <p:nvSpPr>
          <p:cNvPr id="51205" name="フッター プレースホルダー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医療経済学</a:t>
            </a:r>
            <a:r>
              <a:rPr lang="en-US" altLang="ja-JP" sz="1400" smtClean="0">
                <a:latin typeface="Times New Roman" panose="02020603050405020304" pitchFamily="18" charset="0"/>
              </a:rPr>
              <a:t>A 4</a:t>
            </a:r>
          </a:p>
        </p:txBody>
      </p:sp>
      <p:sp>
        <p:nvSpPr>
          <p:cNvPr id="51206"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6F098881-F41B-4787-9BA4-AD03C894E459}" type="slidenum">
              <a:rPr lang="ja-JP" altLang="en-US" sz="1400" smtClean="0">
                <a:latin typeface="Times New Roman" panose="02020603050405020304" pitchFamily="18" charset="0"/>
              </a:rPr>
              <a:pPr>
                <a:spcBef>
                  <a:spcPct val="0"/>
                </a:spcBef>
                <a:buFontTx/>
                <a:buNone/>
              </a:pPr>
              <a:t>10</a:t>
            </a:fld>
            <a:endParaRPr lang="en-US" altLang="ja-JP" sz="1400" smtClean="0">
              <a:latin typeface="Times New Roman" panose="02020603050405020304" pitchFamily="18" charset="0"/>
            </a:endParaRPr>
          </a:p>
        </p:txBody>
      </p:sp>
      <p:sp>
        <p:nvSpPr>
          <p:cNvPr id="8" name="Rectangle 3"/>
          <p:cNvSpPr txBox="1">
            <a:spLocks noChangeArrowheads="1"/>
          </p:cNvSpPr>
          <p:nvPr/>
        </p:nvSpPr>
        <p:spPr bwMode="auto">
          <a:xfrm>
            <a:off x="323756" y="1506538"/>
            <a:ext cx="982800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1">
                  <a:lumMod val="75000"/>
                  <a:lumOff val="25000"/>
                </a:schemeClr>
              </a:buClr>
              <a:buSzPct val="70000"/>
              <a:buFont typeface="Wingdings" pitchFamily="2" charset="2"/>
              <a:buChar char="p"/>
              <a:defRPr sz="3200" baseline="0">
                <a:solidFill>
                  <a:schemeClr val="tx1"/>
                </a:solidFill>
                <a:latin typeface="+mn-lt"/>
                <a:ea typeface="ＭＳ ゴシック" pitchFamily="49" charset="-128"/>
                <a:cs typeface="+mn-cs"/>
              </a:defRPr>
            </a:lvl1pPr>
            <a:lvl2pPr marL="742950" indent="-285750" algn="l" rtl="0" eaLnBrk="0" fontAlgn="base" hangingPunct="0">
              <a:spcBef>
                <a:spcPct val="20000"/>
              </a:spcBef>
              <a:spcAft>
                <a:spcPct val="0"/>
              </a:spcAft>
              <a:buClr>
                <a:schemeClr val="tx1">
                  <a:lumMod val="85000"/>
                  <a:lumOff val="15000"/>
                </a:schemeClr>
              </a:buClr>
              <a:buSzPct val="9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ja-JP" altLang="en-US" kern="0">
                <a:hlinkClick r:id="rId3"/>
              </a:rPr>
              <a:t>コロナ生還の男性に</a:t>
            </a:r>
            <a:r>
              <a:rPr lang="en-US" altLang="ja-JP" kern="0">
                <a:hlinkClick r:id="rId3"/>
              </a:rPr>
              <a:t>1</a:t>
            </a:r>
            <a:r>
              <a:rPr lang="ja-JP" altLang="en-US" kern="0">
                <a:hlinkClick r:id="rId3"/>
              </a:rPr>
              <a:t>億</a:t>
            </a:r>
            <a:r>
              <a:rPr lang="en-US" altLang="ja-JP" kern="0">
                <a:hlinkClick r:id="rId3"/>
              </a:rPr>
              <a:t>2000</a:t>
            </a:r>
            <a:r>
              <a:rPr lang="ja-JP" altLang="en-US" kern="0">
                <a:hlinkClick r:id="rId3"/>
              </a:rPr>
              <a:t>万円の請求書、</a:t>
            </a:r>
            <a:r>
              <a:rPr lang="ja-JP" altLang="en-US" kern="0" smtClean="0">
                <a:hlinkClick r:id="rId3"/>
              </a:rPr>
              <a:t>米国</a:t>
            </a:r>
            <a:endParaRPr lang="ja-JP" altLang="en-US" kern="0" smtClean="0"/>
          </a:p>
          <a:p>
            <a:pPr marL="0" indent="0">
              <a:buNone/>
              <a:defRPr/>
            </a:pPr>
            <a:r>
              <a:rPr lang="en-US" altLang="ja-JP" kern="0" smtClean="0"/>
              <a:t>2020</a:t>
            </a:r>
            <a:r>
              <a:rPr lang="ja-JP" altLang="en-US" kern="0" smtClean="0"/>
              <a:t>年</a:t>
            </a:r>
            <a:r>
              <a:rPr lang="en-US" altLang="ja-JP" kern="0" smtClean="0"/>
              <a:t>6</a:t>
            </a:r>
            <a:r>
              <a:rPr lang="ja-JP" altLang="en-US" kern="0" smtClean="0"/>
              <a:t>月</a:t>
            </a:r>
            <a:r>
              <a:rPr lang="en-US" altLang="ja-JP" kern="0" smtClean="0"/>
              <a:t>14</a:t>
            </a:r>
            <a:r>
              <a:rPr lang="ja-JP" altLang="en-US" kern="0" smtClean="0"/>
              <a:t>日 </a:t>
            </a:r>
            <a:r>
              <a:rPr lang="en-US" altLang="ja-JP" kern="0" smtClean="0"/>
              <a:t>12:22</a:t>
            </a:r>
            <a:r>
              <a:rPr lang="ja-JP" altLang="en-US" kern="0"/>
              <a:t>　</a:t>
            </a:r>
            <a:r>
              <a:rPr lang="en-US" altLang="ja-JP" kern="0" smtClean="0"/>
              <a:t>AFPBB </a:t>
            </a:r>
            <a:r>
              <a:rPr lang="en-US" altLang="ja-JP" kern="0"/>
              <a:t>News</a:t>
            </a:r>
            <a:endParaRPr kumimoji="0" lang="en-US" altLang="ja-JP" sz="2400" kern="0" smtClean="0"/>
          </a:p>
          <a:p>
            <a:pPr marL="0" indent="0">
              <a:buNone/>
              <a:defRPr/>
            </a:pPr>
            <a:r>
              <a:rPr lang="en-US" altLang="ja-JP" sz="2400" kern="0"/>
              <a:t>【【6</a:t>
            </a:r>
            <a:r>
              <a:rPr lang="ja-JP" altLang="en-US" sz="2400" kern="0"/>
              <a:t>月</a:t>
            </a:r>
            <a:r>
              <a:rPr lang="en-US" altLang="ja-JP" sz="2400" kern="0"/>
              <a:t>14</a:t>
            </a:r>
            <a:r>
              <a:rPr lang="ja-JP" altLang="en-US" sz="2400" kern="0"/>
              <a:t>日 </a:t>
            </a:r>
            <a:r>
              <a:rPr lang="en-US" altLang="ja-JP" sz="2400" kern="0"/>
              <a:t>AFP】</a:t>
            </a:r>
            <a:r>
              <a:rPr lang="ja-JP" altLang="en-US" sz="2400" kern="0"/>
              <a:t>新型コロナウイルス感染症（</a:t>
            </a:r>
            <a:r>
              <a:rPr lang="en-US" altLang="ja-JP" sz="2400" kern="0"/>
              <a:t>COVID-19</a:t>
            </a:r>
            <a:r>
              <a:rPr lang="ja-JP" altLang="en-US" sz="2400" kern="0"/>
              <a:t>）で一度は命が危ぶまれた米国人男性が、治療費として</a:t>
            </a:r>
            <a:r>
              <a:rPr lang="en-US" altLang="ja-JP" sz="2400" kern="0"/>
              <a:t>110</a:t>
            </a:r>
            <a:r>
              <a:rPr lang="ja-JP" altLang="en-US" sz="2400" kern="0"/>
              <a:t>万ドル（約</a:t>
            </a:r>
            <a:r>
              <a:rPr lang="en-US" altLang="ja-JP" sz="2400" kern="0"/>
              <a:t>1</a:t>
            </a:r>
            <a:r>
              <a:rPr lang="ja-JP" altLang="en-US" sz="2400" kern="0"/>
              <a:t>億</a:t>
            </a:r>
            <a:r>
              <a:rPr lang="en-US" altLang="ja-JP" sz="2400" kern="0"/>
              <a:t>2000</a:t>
            </a:r>
            <a:r>
              <a:rPr lang="ja-JP" altLang="en-US" sz="2400" kern="0"/>
              <a:t>万円）の請求書を受け取っていたことが分かった。米紙シアトル・タイムズ（</a:t>
            </a:r>
            <a:r>
              <a:rPr lang="en-US" altLang="ja-JP" sz="2400" kern="0"/>
              <a:t>Seattle Times</a:t>
            </a:r>
            <a:r>
              <a:rPr lang="ja-JP" altLang="en-US" sz="2400" kern="0"/>
              <a:t>）が</a:t>
            </a:r>
            <a:r>
              <a:rPr lang="en-US" altLang="ja-JP" sz="2400" kern="0"/>
              <a:t>13</a:t>
            </a:r>
            <a:r>
              <a:rPr lang="ja-JP" altLang="en-US" sz="2400" kern="0"/>
              <a:t>日、報じた</a:t>
            </a:r>
            <a:r>
              <a:rPr lang="ja-JP" altLang="en-US" sz="2400" kern="0" smtClean="0"/>
              <a:t>。（中略）</a:t>
            </a:r>
            <a:endParaRPr kumimoji="0" lang="en-US" altLang="ja-JP" sz="2400" kern="0"/>
          </a:p>
          <a:p>
            <a:pPr marL="0" indent="0">
              <a:buNone/>
              <a:defRPr/>
            </a:pPr>
            <a:r>
              <a:rPr lang="ja-JP" altLang="en-US" sz="2400" kern="0" smtClean="0"/>
              <a:t>　だ</a:t>
            </a:r>
            <a:r>
              <a:rPr lang="ja-JP" altLang="en-US" sz="2400" kern="0"/>
              <a:t>が、フロルさんは回復。</a:t>
            </a:r>
            <a:r>
              <a:rPr lang="en-US" altLang="ja-JP" sz="2400" kern="0"/>
              <a:t>5</a:t>
            </a:r>
            <a:r>
              <a:rPr lang="ja-JP" altLang="en-US" sz="2400" kern="0"/>
              <a:t>月</a:t>
            </a:r>
            <a:r>
              <a:rPr lang="en-US" altLang="ja-JP" sz="2400" kern="0"/>
              <a:t>5</a:t>
            </a:r>
            <a:r>
              <a:rPr lang="ja-JP" altLang="en-US" sz="2400" kern="0"/>
              <a:t>日に看護師らから声援を受けて退院したものの、その後</a:t>
            </a:r>
            <a:r>
              <a:rPr lang="en-US" altLang="ja-JP" sz="2400" kern="0"/>
              <a:t>181</a:t>
            </a:r>
            <a:r>
              <a:rPr lang="ja-JP" altLang="en-US" sz="2400" kern="0"/>
              <a:t>ページにわたる総額</a:t>
            </a:r>
            <a:r>
              <a:rPr lang="en-US" altLang="ja-JP" sz="2400" kern="0"/>
              <a:t>112</a:t>
            </a:r>
            <a:r>
              <a:rPr lang="ja-JP" altLang="en-US" sz="2400" kern="0"/>
              <a:t>万</a:t>
            </a:r>
            <a:r>
              <a:rPr lang="en-US" altLang="ja-JP" sz="2400" kern="0"/>
              <a:t>2501</a:t>
            </a:r>
            <a:r>
              <a:rPr lang="ja-JP" altLang="en-US" sz="2400" kern="0"/>
              <a:t>ドル</a:t>
            </a:r>
            <a:r>
              <a:rPr lang="en-US" altLang="ja-JP" sz="2400" kern="0"/>
              <a:t>4</a:t>
            </a:r>
            <a:r>
              <a:rPr lang="ja-JP" altLang="en-US" sz="2400" kern="0"/>
              <a:t>セント（約</a:t>
            </a:r>
            <a:r>
              <a:rPr lang="en-US" altLang="ja-JP" sz="2400" kern="0"/>
              <a:t>1</a:t>
            </a:r>
            <a:r>
              <a:rPr lang="ja-JP" altLang="en-US" sz="2400" kern="0"/>
              <a:t>億</a:t>
            </a:r>
            <a:r>
              <a:rPr lang="en-US" altLang="ja-JP" sz="2400" kern="0"/>
              <a:t>2051</a:t>
            </a:r>
            <a:r>
              <a:rPr lang="ja-JP" altLang="en-US" sz="2400" kern="0"/>
              <a:t>万</a:t>
            </a:r>
            <a:r>
              <a:rPr lang="en-US" altLang="ja-JP" sz="2400" kern="0"/>
              <a:t>1712</a:t>
            </a:r>
            <a:r>
              <a:rPr lang="ja-JP" altLang="en-US" sz="2400" kern="0"/>
              <a:t>円）の請求書を受け取ったという</a:t>
            </a:r>
            <a:r>
              <a:rPr lang="ja-JP" altLang="en-US" sz="2400" kern="0" smtClean="0"/>
              <a:t>。</a:t>
            </a:r>
            <a:endParaRPr lang="ja-JP" altLang="en-US" sz="2400" kern="0"/>
          </a:p>
          <a:p>
            <a:pPr marL="0" indent="0">
              <a:buNone/>
              <a:defRPr/>
            </a:pPr>
            <a:r>
              <a:rPr lang="ja-JP" altLang="en-US" sz="2400" kern="0"/>
              <a:t>　同紙によると、フロルさんは高齢者向け公的医療保険制度メディケア（</a:t>
            </a:r>
            <a:r>
              <a:rPr lang="en-US" altLang="ja-JP" sz="2400" kern="0"/>
              <a:t>Medicare</a:t>
            </a:r>
            <a:r>
              <a:rPr lang="ja-JP" altLang="en-US" sz="2400" kern="0"/>
              <a:t>）の対象であるため、請求額を支払う必要はない。フロルさんは、この費用の大部分を納税者が負担することに「罪悪感」を覚えると語った。</a:t>
            </a:r>
            <a:endParaRPr kumimoji="0" lang="ja-JP" altLang="en-US" sz="2400" kern="0" dirty="0"/>
          </a:p>
        </p:txBody>
      </p:sp>
    </p:spTree>
    <p:extLst>
      <p:ext uri="{BB962C8B-B14F-4D97-AF65-F5344CB8AC3E}">
        <p14:creationId xmlns:p14="http://schemas.microsoft.com/office/powerpoint/2010/main" val="165420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22313" y="381000"/>
            <a:ext cx="8636000" cy="1271588"/>
          </a:xfrm>
        </p:spPr>
        <p:txBody>
          <a:bodyPr/>
          <a:lstStyle/>
          <a:p>
            <a:r>
              <a:rPr lang="ja-JP" altLang="en-US" smtClean="0"/>
              <a:t>少子高齢化の進展</a:t>
            </a:r>
            <a:r>
              <a:rPr lang="en-US" altLang="ja-JP" smtClean="0"/>
              <a:t>1</a:t>
            </a:r>
            <a:endParaRPr lang="ja-JP" altLang="en-US" smtClean="0"/>
          </a:p>
        </p:txBody>
      </p:sp>
      <p:sp>
        <p:nvSpPr>
          <p:cNvPr id="674819" name="Rectangle 3"/>
          <p:cNvSpPr>
            <a:spLocks noGrp="1" noChangeArrowheads="1"/>
          </p:cNvSpPr>
          <p:nvPr>
            <p:ph type="body" idx="1"/>
          </p:nvPr>
        </p:nvSpPr>
        <p:spPr>
          <a:xfrm>
            <a:off x="400050" y="1506538"/>
            <a:ext cx="9290050" cy="5070475"/>
          </a:xfrm>
        </p:spPr>
        <p:txBody>
          <a:bodyPr/>
          <a:lstStyle/>
          <a:p>
            <a:pPr>
              <a:defRPr/>
            </a:pPr>
            <a:endParaRPr lang="en-US" altLang="ja-JP" dirty="0" smtClean="0">
              <a:ea typeface="ＭＳ Ｐゴシック" panose="020B0600070205080204" pitchFamily="50" charset="-128"/>
            </a:endParaRPr>
          </a:p>
          <a:p>
            <a:pPr>
              <a:defRPr/>
            </a:pPr>
            <a:endParaRPr lang="en-US" altLang="ja-JP" dirty="0" smtClean="0">
              <a:ea typeface="ＭＳ Ｐゴシック" panose="020B0600070205080204" pitchFamily="50" charset="-128"/>
            </a:endParaRPr>
          </a:p>
          <a:p>
            <a:pPr marL="0" indent="0">
              <a:buFont typeface="Wingdings" pitchFamily="2" charset="2"/>
              <a:buNone/>
              <a:defRPr/>
            </a:pPr>
            <a:endParaRPr lang="en-US" altLang="ja-JP" dirty="0" smtClean="0"/>
          </a:p>
          <a:p>
            <a:pPr marL="0" indent="0">
              <a:buFont typeface="Wingdings" pitchFamily="2" charset="2"/>
              <a:buNone/>
              <a:defRPr/>
            </a:pPr>
            <a:endParaRPr lang="en-US" altLang="ja-JP" dirty="0" smtClean="0"/>
          </a:p>
        </p:txBody>
      </p:sp>
      <p:sp>
        <p:nvSpPr>
          <p:cNvPr id="51204" name="日付プレースホルダー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p>
        </p:txBody>
      </p:sp>
      <p:sp>
        <p:nvSpPr>
          <p:cNvPr id="51205" name="フッター プレースホルダー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医療経済学</a:t>
            </a:r>
            <a:r>
              <a:rPr lang="en-US" altLang="ja-JP" sz="1400" smtClean="0">
                <a:latin typeface="Times New Roman" panose="02020603050405020304" pitchFamily="18" charset="0"/>
              </a:rPr>
              <a:t>A 4</a:t>
            </a:r>
          </a:p>
        </p:txBody>
      </p:sp>
      <p:sp>
        <p:nvSpPr>
          <p:cNvPr id="51206"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6F098881-F41B-4787-9BA4-AD03C894E459}" type="slidenum">
              <a:rPr lang="ja-JP" altLang="en-US" sz="1400" smtClean="0">
                <a:latin typeface="Times New Roman" panose="02020603050405020304" pitchFamily="18" charset="0"/>
              </a:rPr>
              <a:pPr>
                <a:spcBef>
                  <a:spcPct val="0"/>
                </a:spcBef>
                <a:buFontTx/>
                <a:buNone/>
              </a:pPr>
              <a:t>11</a:t>
            </a:fld>
            <a:endParaRPr lang="en-US" altLang="ja-JP" sz="1400" smtClean="0">
              <a:latin typeface="Times New Roman" panose="02020603050405020304" pitchFamily="18" charset="0"/>
            </a:endParaRPr>
          </a:p>
        </p:txBody>
      </p:sp>
      <p:sp>
        <p:nvSpPr>
          <p:cNvPr id="8" name="Rectangle 3"/>
          <p:cNvSpPr txBox="1">
            <a:spLocks noChangeArrowheads="1"/>
          </p:cNvSpPr>
          <p:nvPr/>
        </p:nvSpPr>
        <p:spPr bwMode="auto">
          <a:xfrm>
            <a:off x="0" y="1506538"/>
            <a:ext cx="989965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1">
                  <a:lumMod val="75000"/>
                  <a:lumOff val="25000"/>
                </a:schemeClr>
              </a:buClr>
              <a:buSzPct val="70000"/>
              <a:buFont typeface="Wingdings" pitchFamily="2" charset="2"/>
              <a:buChar char="p"/>
              <a:defRPr sz="3200" baseline="0">
                <a:solidFill>
                  <a:schemeClr val="tx1"/>
                </a:solidFill>
                <a:latin typeface="+mn-lt"/>
                <a:ea typeface="ＭＳ ゴシック" pitchFamily="49" charset="-128"/>
                <a:cs typeface="+mn-cs"/>
              </a:defRPr>
            </a:lvl1pPr>
            <a:lvl2pPr marL="742950" indent="-285750" algn="l" rtl="0" eaLnBrk="0" fontAlgn="base" hangingPunct="0">
              <a:spcBef>
                <a:spcPct val="20000"/>
              </a:spcBef>
              <a:spcAft>
                <a:spcPct val="0"/>
              </a:spcAft>
              <a:buClr>
                <a:schemeClr val="tx1">
                  <a:lumMod val="85000"/>
                  <a:lumOff val="15000"/>
                </a:schemeClr>
              </a:buClr>
              <a:buSzPct val="9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kumimoji="0" lang="ja-JP" altLang="en-US" kern="0" smtClean="0"/>
              <a:t>日本の人口は</a:t>
            </a:r>
            <a:r>
              <a:rPr kumimoji="0" lang="en-US" altLang="ja-JP" kern="0" smtClean="0"/>
              <a:t>2015</a:t>
            </a:r>
            <a:r>
              <a:rPr kumimoji="0" lang="ja-JP" altLang="en-US" kern="0" smtClean="0"/>
              <a:t>年現在で</a:t>
            </a:r>
            <a:r>
              <a:rPr kumimoji="0" lang="en-US" altLang="ja-JP" kern="0" smtClean="0"/>
              <a:t>1</a:t>
            </a:r>
            <a:r>
              <a:rPr kumimoji="0" lang="ja-JP" altLang="en-US" kern="0" smtClean="0"/>
              <a:t>億</a:t>
            </a:r>
            <a:r>
              <a:rPr kumimoji="0" lang="en-US" altLang="ja-JP" kern="0" smtClean="0"/>
              <a:t>2,710</a:t>
            </a:r>
            <a:r>
              <a:rPr kumimoji="0" lang="ja-JP" altLang="en-US" kern="0" smtClean="0"/>
              <a:t>万人</a:t>
            </a:r>
            <a:endParaRPr kumimoji="0" lang="en-US" altLang="ja-JP" kern="0" smtClean="0"/>
          </a:p>
          <a:p>
            <a:pPr>
              <a:defRPr/>
            </a:pPr>
            <a:r>
              <a:rPr kumimoji="0" lang="en-US" altLang="ja-JP" kern="0" smtClean="0"/>
              <a:t>65</a:t>
            </a:r>
            <a:r>
              <a:rPr kumimoji="0" lang="ja-JP" altLang="en-US" kern="0" smtClean="0"/>
              <a:t>歳以上が</a:t>
            </a:r>
            <a:r>
              <a:rPr kumimoji="0" lang="en-US" altLang="ja-JP" kern="0" smtClean="0"/>
              <a:t>3,387</a:t>
            </a:r>
            <a:r>
              <a:rPr kumimoji="0" lang="ja-JP" altLang="en-US" kern="0" smtClean="0"/>
              <a:t>万人</a:t>
            </a:r>
            <a:endParaRPr kumimoji="0" lang="en-US" altLang="ja-JP" kern="0" smtClean="0"/>
          </a:p>
          <a:p>
            <a:pPr>
              <a:defRPr/>
            </a:pPr>
            <a:r>
              <a:rPr kumimoji="0" lang="ja-JP" altLang="en-US" kern="0" smtClean="0"/>
              <a:t>総人口に占める</a:t>
            </a:r>
            <a:r>
              <a:rPr kumimoji="0" lang="en-US" altLang="ja-JP" kern="0" smtClean="0"/>
              <a:t>65</a:t>
            </a:r>
            <a:r>
              <a:rPr kumimoji="0" lang="ja-JP" altLang="en-US" kern="0" smtClean="0"/>
              <a:t>歳以上の割合を</a:t>
            </a:r>
            <a:r>
              <a:rPr kumimoji="0" lang="ja-JP" altLang="en-US" u="sng" kern="0" smtClean="0">
                <a:solidFill>
                  <a:srgbClr val="FF0000"/>
                </a:solidFill>
              </a:rPr>
              <a:t>高齢化率</a:t>
            </a:r>
            <a:r>
              <a:rPr kumimoji="0" lang="ja-JP" altLang="en-US" kern="0" smtClean="0"/>
              <a:t>という</a:t>
            </a:r>
            <a:endParaRPr kumimoji="0" lang="en-US" altLang="ja-JP" kern="0" smtClean="0"/>
          </a:p>
          <a:p>
            <a:pPr>
              <a:defRPr/>
            </a:pPr>
            <a:r>
              <a:rPr kumimoji="0" lang="ja-JP" altLang="en-US" kern="0" smtClean="0"/>
              <a:t>高齢化率は約</a:t>
            </a:r>
            <a:r>
              <a:rPr kumimoji="0" lang="en-US" altLang="ja-JP" kern="0" smtClean="0"/>
              <a:t>25%</a:t>
            </a:r>
          </a:p>
          <a:p>
            <a:pPr>
              <a:defRPr/>
            </a:pPr>
            <a:r>
              <a:rPr kumimoji="0" lang="en-US" altLang="ja-JP" kern="0" smtClean="0"/>
              <a:t>1947</a:t>
            </a:r>
            <a:r>
              <a:rPr kumimoji="0" lang="ja-JP" altLang="en-US" kern="0" smtClean="0"/>
              <a:t>～</a:t>
            </a:r>
            <a:r>
              <a:rPr kumimoji="0" lang="en-US" altLang="ja-JP" kern="0" smtClean="0"/>
              <a:t>1949</a:t>
            </a:r>
            <a:r>
              <a:rPr kumimoji="0" lang="ja-JP" altLang="en-US" kern="0" smtClean="0"/>
              <a:t>年生まれの</a:t>
            </a:r>
            <a:r>
              <a:rPr kumimoji="0" lang="ja-JP" altLang="en-US" u="sng" kern="0" smtClean="0">
                <a:solidFill>
                  <a:srgbClr val="FF0000"/>
                </a:solidFill>
              </a:rPr>
              <a:t>第</a:t>
            </a:r>
            <a:r>
              <a:rPr kumimoji="0" lang="en-US" altLang="ja-JP" u="sng" kern="0" smtClean="0">
                <a:solidFill>
                  <a:srgbClr val="FF0000"/>
                </a:solidFill>
              </a:rPr>
              <a:t>1</a:t>
            </a:r>
            <a:r>
              <a:rPr kumimoji="0" lang="ja-JP" altLang="en-US" u="sng" kern="0" smtClean="0">
                <a:solidFill>
                  <a:srgbClr val="FF0000"/>
                </a:solidFill>
              </a:rPr>
              <a:t>次ベビーブーマー</a:t>
            </a:r>
            <a:r>
              <a:rPr kumimoji="0" lang="ja-JP" altLang="en-US" kern="0" smtClean="0"/>
              <a:t>（</a:t>
            </a:r>
            <a:r>
              <a:rPr kumimoji="0" lang="ja-JP" altLang="en-US" u="sng" kern="0" smtClean="0">
                <a:solidFill>
                  <a:srgbClr val="FF0000"/>
                </a:solidFill>
              </a:rPr>
              <a:t>団塊の世代</a:t>
            </a:r>
            <a:r>
              <a:rPr kumimoji="0" lang="ja-JP" altLang="en-US" kern="0" smtClean="0"/>
              <a:t>ともいう）</a:t>
            </a:r>
            <a:endParaRPr kumimoji="0" lang="en-US" altLang="ja-JP" kern="0" smtClean="0"/>
          </a:p>
          <a:p>
            <a:pPr>
              <a:defRPr/>
            </a:pPr>
            <a:r>
              <a:rPr kumimoji="0" lang="ja-JP" altLang="en-US" kern="0" smtClean="0"/>
              <a:t>ベビーブーマーは年間出生数が約</a:t>
            </a:r>
            <a:r>
              <a:rPr kumimoji="0" lang="en-US" altLang="ja-JP" kern="0" smtClean="0"/>
              <a:t>250</a:t>
            </a:r>
            <a:r>
              <a:rPr kumimoji="0" lang="ja-JP" altLang="en-US" kern="0" smtClean="0"/>
              <a:t>万人で近年の新成人のおよそ</a:t>
            </a:r>
            <a:r>
              <a:rPr kumimoji="0" lang="en-US" altLang="ja-JP" u="sng" kern="0" smtClean="0">
                <a:solidFill>
                  <a:srgbClr val="FF0000"/>
                </a:solidFill>
              </a:rPr>
              <a:t>2</a:t>
            </a:r>
            <a:r>
              <a:rPr kumimoji="0" lang="ja-JP" altLang="en-US" u="sng" kern="0" smtClean="0">
                <a:solidFill>
                  <a:srgbClr val="FF0000"/>
                </a:solidFill>
              </a:rPr>
              <a:t>倍強</a:t>
            </a:r>
            <a:r>
              <a:rPr kumimoji="0" lang="ja-JP" altLang="en-US" kern="0" smtClean="0"/>
              <a:t>の人口</a:t>
            </a:r>
            <a:endParaRPr kumimoji="0" lang="ja-JP" altLang="en-US" kern="0" dirty="0"/>
          </a:p>
        </p:txBody>
      </p:sp>
    </p:spTree>
    <p:extLst>
      <p:ext uri="{BB962C8B-B14F-4D97-AF65-F5344CB8AC3E}">
        <p14:creationId xmlns:p14="http://schemas.microsoft.com/office/powerpoint/2010/main" val="530779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22313" y="381000"/>
            <a:ext cx="8636000" cy="1271588"/>
          </a:xfrm>
        </p:spPr>
        <p:txBody>
          <a:bodyPr/>
          <a:lstStyle/>
          <a:p>
            <a:r>
              <a:rPr lang="ja-JP" altLang="en-US" smtClean="0"/>
              <a:t>少子高齢化の進展</a:t>
            </a:r>
            <a:r>
              <a:rPr lang="en-US" altLang="ja-JP" smtClean="0"/>
              <a:t>2</a:t>
            </a:r>
            <a:endParaRPr lang="ja-JP" altLang="en-US" smtClean="0"/>
          </a:p>
        </p:txBody>
      </p:sp>
      <p:sp>
        <p:nvSpPr>
          <p:cNvPr id="674819" name="Rectangle 3"/>
          <p:cNvSpPr>
            <a:spLocks noGrp="1" noChangeArrowheads="1"/>
          </p:cNvSpPr>
          <p:nvPr>
            <p:ph type="body" idx="1"/>
          </p:nvPr>
        </p:nvSpPr>
        <p:spPr>
          <a:xfrm>
            <a:off x="400050" y="1506538"/>
            <a:ext cx="9290050" cy="5070475"/>
          </a:xfrm>
        </p:spPr>
        <p:txBody>
          <a:bodyPr/>
          <a:lstStyle/>
          <a:p>
            <a:pPr>
              <a:defRPr/>
            </a:pPr>
            <a:endParaRPr lang="en-US" altLang="ja-JP" dirty="0" smtClean="0">
              <a:ea typeface="ＭＳ Ｐゴシック" panose="020B0600070205080204" pitchFamily="50" charset="-128"/>
            </a:endParaRPr>
          </a:p>
          <a:p>
            <a:pPr>
              <a:defRPr/>
            </a:pPr>
            <a:endParaRPr lang="en-US" altLang="ja-JP" dirty="0" smtClean="0">
              <a:ea typeface="ＭＳ Ｐゴシック" panose="020B0600070205080204" pitchFamily="50" charset="-128"/>
            </a:endParaRPr>
          </a:p>
          <a:p>
            <a:pPr marL="0" indent="0">
              <a:buFont typeface="Wingdings" pitchFamily="2" charset="2"/>
              <a:buNone/>
              <a:defRPr/>
            </a:pPr>
            <a:endParaRPr lang="en-US" altLang="ja-JP" dirty="0" smtClean="0"/>
          </a:p>
          <a:p>
            <a:pPr marL="0" indent="0">
              <a:buFont typeface="Wingdings" pitchFamily="2" charset="2"/>
              <a:buNone/>
              <a:defRPr/>
            </a:pPr>
            <a:endParaRPr lang="en-US" altLang="ja-JP" dirty="0" smtClean="0"/>
          </a:p>
        </p:txBody>
      </p:sp>
      <p:sp>
        <p:nvSpPr>
          <p:cNvPr id="51204" name="日付プレースホルダー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p>
        </p:txBody>
      </p:sp>
      <p:sp>
        <p:nvSpPr>
          <p:cNvPr id="51205" name="フッター プレースホルダー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医療経済学</a:t>
            </a:r>
            <a:r>
              <a:rPr lang="en-US" altLang="ja-JP" sz="1400" smtClean="0">
                <a:latin typeface="Times New Roman" panose="02020603050405020304" pitchFamily="18" charset="0"/>
              </a:rPr>
              <a:t>A 4</a:t>
            </a:r>
          </a:p>
        </p:txBody>
      </p:sp>
      <p:sp>
        <p:nvSpPr>
          <p:cNvPr id="51206"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6F098881-F41B-4787-9BA4-AD03C894E459}" type="slidenum">
              <a:rPr lang="ja-JP" altLang="en-US" sz="1400" smtClean="0">
                <a:latin typeface="Times New Roman" panose="02020603050405020304" pitchFamily="18" charset="0"/>
              </a:rPr>
              <a:pPr>
                <a:spcBef>
                  <a:spcPct val="0"/>
                </a:spcBef>
                <a:buFontTx/>
                <a:buNone/>
              </a:pPr>
              <a:t>12</a:t>
            </a:fld>
            <a:endParaRPr lang="en-US" altLang="ja-JP" sz="1400" smtClean="0">
              <a:latin typeface="Times New Roman" panose="02020603050405020304" pitchFamily="18" charset="0"/>
            </a:endParaRPr>
          </a:p>
        </p:txBody>
      </p:sp>
      <p:sp>
        <p:nvSpPr>
          <p:cNvPr id="8" name="Rectangle 3"/>
          <p:cNvSpPr txBox="1">
            <a:spLocks noChangeArrowheads="1"/>
          </p:cNvSpPr>
          <p:nvPr/>
        </p:nvSpPr>
        <p:spPr bwMode="auto">
          <a:xfrm>
            <a:off x="0" y="1506538"/>
            <a:ext cx="989965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1">
                  <a:lumMod val="75000"/>
                  <a:lumOff val="25000"/>
                </a:schemeClr>
              </a:buClr>
              <a:buSzPct val="70000"/>
              <a:buFont typeface="Wingdings" pitchFamily="2" charset="2"/>
              <a:buChar char="p"/>
              <a:defRPr sz="3200" baseline="0">
                <a:solidFill>
                  <a:schemeClr val="tx1"/>
                </a:solidFill>
                <a:latin typeface="+mn-lt"/>
                <a:ea typeface="ＭＳ ゴシック" pitchFamily="49" charset="-128"/>
                <a:cs typeface="+mn-cs"/>
              </a:defRPr>
            </a:lvl1pPr>
            <a:lvl2pPr marL="742950" indent="-285750" algn="l" rtl="0" eaLnBrk="0" fontAlgn="base" hangingPunct="0">
              <a:spcBef>
                <a:spcPct val="20000"/>
              </a:spcBef>
              <a:spcAft>
                <a:spcPct val="0"/>
              </a:spcAft>
              <a:buClr>
                <a:schemeClr val="tx1">
                  <a:lumMod val="85000"/>
                  <a:lumOff val="15000"/>
                </a:schemeClr>
              </a:buClr>
              <a:buSzPct val="9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ja-JP" altLang="en-US" kern="0" smtClean="0"/>
              <a:t>団塊</a:t>
            </a:r>
            <a:r>
              <a:rPr lang="ja-JP" altLang="en-US" kern="0"/>
              <a:t>の世代が一斉に</a:t>
            </a:r>
            <a:r>
              <a:rPr lang="en-US" altLang="ja-JP" kern="0"/>
              <a:t>65</a:t>
            </a:r>
            <a:r>
              <a:rPr lang="ja-JP" altLang="en-US" kern="0"/>
              <a:t>歳になる</a:t>
            </a:r>
            <a:r>
              <a:rPr lang="en-US" altLang="ja-JP" u="sng" kern="0">
                <a:solidFill>
                  <a:srgbClr val="FF0000"/>
                </a:solidFill>
              </a:rPr>
              <a:t>2015</a:t>
            </a:r>
            <a:r>
              <a:rPr lang="ja-JP" altLang="en-US" u="sng" kern="0">
                <a:solidFill>
                  <a:srgbClr val="FF0000"/>
                </a:solidFill>
              </a:rPr>
              <a:t>年問題</a:t>
            </a:r>
            <a:r>
              <a:rPr lang="ja-JP" altLang="en-US" kern="0"/>
              <a:t>が過ぎ</a:t>
            </a:r>
            <a:endParaRPr lang="en-US" altLang="ja-JP" kern="0"/>
          </a:p>
          <a:p>
            <a:pPr>
              <a:defRPr/>
            </a:pPr>
            <a:r>
              <a:rPr kumimoji="0" lang="ja-JP" altLang="en-US" kern="0" smtClean="0"/>
              <a:t>さらに</a:t>
            </a:r>
            <a:r>
              <a:rPr kumimoji="0" lang="en-US" altLang="ja-JP" kern="0" smtClean="0"/>
              <a:t>75</a:t>
            </a:r>
            <a:r>
              <a:rPr kumimoji="0" lang="ja-JP" altLang="en-US" kern="0" smtClean="0"/>
              <a:t>歳（後期高齢者）になる</a:t>
            </a:r>
            <a:r>
              <a:rPr kumimoji="0" lang="en-US" altLang="ja-JP" u="sng" kern="0" smtClean="0">
                <a:solidFill>
                  <a:srgbClr val="FF0000"/>
                </a:solidFill>
              </a:rPr>
              <a:t>2025</a:t>
            </a:r>
            <a:r>
              <a:rPr kumimoji="0" lang="ja-JP" altLang="en-US" u="sng" kern="0" smtClean="0">
                <a:solidFill>
                  <a:srgbClr val="FF0000"/>
                </a:solidFill>
              </a:rPr>
              <a:t>年問題</a:t>
            </a:r>
            <a:r>
              <a:rPr kumimoji="0" lang="ja-JP" altLang="en-US" kern="0" smtClean="0"/>
              <a:t>が目前</a:t>
            </a:r>
            <a:endParaRPr lang="en-US" altLang="ja-JP" kern="0"/>
          </a:p>
          <a:p>
            <a:pPr>
              <a:defRPr/>
            </a:pPr>
            <a:r>
              <a:rPr kumimoji="0" lang="ja-JP" altLang="en-US" kern="0" smtClean="0"/>
              <a:t>高齢者になると医療や介護の世話になる機会が増加</a:t>
            </a:r>
            <a:endParaRPr kumimoji="0" lang="en-US" altLang="ja-JP" kern="0" smtClean="0"/>
          </a:p>
          <a:p>
            <a:pPr>
              <a:defRPr/>
            </a:pPr>
            <a:r>
              <a:rPr lang="ja-JP" altLang="en-US" kern="0"/>
              <a:t>介護は介助と看護で生活を</a:t>
            </a:r>
            <a:r>
              <a:rPr lang="ja-JP" altLang="en-US" kern="0" smtClean="0"/>
              <a:t>支える．昔は家庭で老人介護をしていた</a:t>
            </a:r>
            <a:endParaRPr lang="en-US" altLang="ja-JP" kern="0" smtClean="0"/>
          </a:p>
          <a:p>
            <a:pPr>
              <a:defRPr/>
            </a:pPr>
            <a:r>
              <a:rPr lang="ja-JP" altLang="en-US" kern="0" smtClean="0"/>
              <a:t>公的保険で政府が支援する</a:t>
            </a:r>
            <a:r>
              <a:rPr lang="ja-JP" altLang="en-US" u="sng" kern="0" smtClean="0">
                <a:solidFill>
                  <a:srgbClr val="FF0000"/>
                </a:solidFill>
              </a:rPr>
              <a:t>介護保険</a:t>
            </a:r>
            <a:endParaRPr lang="en-US" altLang="ja-JP" kern="0"/>
          </a:p>
          <a:p>
            <a:pPr>
              <a:defRPr/>
            </a:pPr>
            <a:r>
              <a:rPr lang="en-US" altLang="ja-JP" kern="0" smtClean="0"/>
              <a:t>2000</a:t>
            </a:r>
            <a:r>
              <a:rPr lang="ja-JP" altLang="en-US" kern="0"/>
              <a:t>年から</a:t>
            </a:r>
            <a:r>
              <a:rPr lang="ja-JP" altLang="en-US" kern="0" smtClean="0"/>
              <a:t>始まった</a:t>
            </a:r>
            <a:endParaRPr lang="en-US" altLang="ja-JP" kern="0"/>
          </a:p>
          <a:p>
            <a:pPr>
              <a:defRPr/>
            </a:pPr>
            <a:endParaRPr kumimoji="0" lang="en-US" altLang="ja-JP" kern="0" smtClean="0"/>
          </a:p>
          <a:p>
            <a:pPr>
              <a:defRPr/>
            </a:pPr>
            <a:endParaRPr kumimoji="0" lang="en-US" altLang="ja-JP" kern="0" smtClean="0"/>
          </a:p>
          <a:p>
            <a:pPr>
              <a:defRPr/>
            </a:pPr>
            <a:endParaRPr kumimoji="0" lang="ja-JP" altLang="en-US" kern="0" dirty="0"/>
          </a:p>
        </p:txBody>
      </p:sp>
    </p:spTree>
    <p:extLst>
      <p:ext uri="{BB962C8B-B14F-4D97-AF65-F5344CB8AC3E}">
        <p14:creationId xmlns:p14="http://schemas.microsoft.com/office/powerpoint/2010/main" val="3001947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これからの人口動態予測</a:t>
            </a:r>
          </a:p>
        </p:txBody>
      </p:sp>
      <p:graphicFrame>
        <p:nvGraphicFramePr>
          <p:cNvPr id="4" name="コンテンツ プレースホルダー 3">
            <a:extLst>
              <a:ext uri="{FF2B5EF4-FFF2-40B4-BE49-F238E27FC236}">
                <a16:creationId xmlns:a16="http://schemas.microsoft.com/office/drawing/2014/main" id="{F32142E4-66AB-41B1-B1B7-D2A1C9C98B2B}"/>
              </a:ext>
            </a:extLst>
          </p:cNvPr>
          <p:cNvGraphicFramePr>
            <a:graphicFrameLocks noGrp="1"/>
          </p:cNvGraphicFramePr>
          <p:nvPr>
            <p:ph idx="1"/>
            <p:extLst>
              <p:ext uri="{D42A27DB-BD31-4B8C-83A1-F6EECF244321}">
                <p14:modId xmlns:p14="http://schemas.microsoft.com/office/powerpoint/2010/main" val="665311191"/>
              </p:ext>
            </p:extLst>
          </p:nvPr>
        </p:nvGraphicFramePr>
        <p:xfrm>
          <a:off x="263072" y="1778001"/>
          <a:ext cx="9615713" cy="5284612"/>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2089802" y="1778001"/>
            <a:ext cx="6086542" cy="502766"/>
          </a:xfrm>
          <a:prstGeom prst="rect">
            <a:avLst/>
          </a:prstGeom>
          <a:noFill/>
        </p:spPr>
        <p:txBody>
          <a:bodyPr wrap="square" rtlCol="0">
            <a:spAutoFit/>
          </a:bodyPr>
          <a:lstStyle/>
          <a:p>
            <a:r>
              <a:rPr kumimoji="1" lang="ja-JP" altLang="en-US" sz="2667" dirty="0"/>
              <a:t>現在の日本の人口：約</a:t>
            </a:r>
            <a:r>
              <a:rPr kumimoji="1" lang="en-US" altLang="ja-JP" sz="2667" dirty="0"/>
              <a:t>1</a:t>
            </a:r>
            <a:r>
              <a:rPr kumimoji="1" lang="ja-JP" altLang="en-US" sz="2667" dirty="0"/>
              <a:t>億</a:t>
            </a:r>
            <a:r>
              <a:rPr kumimoji="1" lang="en-US" altLang="ja-JP" sz="2667" dirty="0"/>
              <a:t>2700</a:t>
            </a:r>
            <a:r>
              <a:rPr kumimoji="1" lang="ja-JP" altLang="en-US" sz="2667" dirty="0"/>
              <a:t>万人</a:t>
            </a:r>
          </a:p>
        </p:txBody>
      </p:sp>
      <p:sp>
        <p:nvSpPr>
          <p:cNvPr id="3" name="スライド番号プレースホルダー 2"/>
          <p:cNvSpPr>
            <a:spLocks noGrp="1"/>
          </p:cNvSpPr>
          <p:nvPr>
            <p:ph type="sldNum" sz="quarter" idx="12"/>
          </p:nvPr>
        </p:nvSpPr>
        <p:spPr/>
        <p:txBody>
          <a:bodyPr/>
          <a:lstStyle/>
          <a:p>
            <a:fld id="{15CBD573-F6DB-4F16-AF55-BC83A58E7388}" type="slidenum">
              <a:rPr kumimoji="1" lang="ja-JP" altLang="en-US" smtClean="0"/>
              <a:t>13</a:t>
            </a:fld>
            <a:endParaRPr kumimoji="1" lang="ja-JP" altLang="en-US"/>
          </a:p>
        </p:txBody>
      </p:sp>
      <p:sp>
        <p:nvSpPr>
          <p:cNvPr id="6" name="テキスト ボックス 5">
            <a:extLst>
              <a:ext uri="{FF2B5EF4-FFF2-40B4-BE49-F238E27FC236}">
                <a16:creationId xmlns:a16="http://schemas.microsoft.com/office/drawing/2014/main" id="{237EC21D-8B06-4DF3-B6CA-728CC2B920B9}"/>
              </a:ext>
            </a:extLst>
          </p:cNvPr>
          <p:cNvSpPr txBox="1"/>
          <p:nvPr/>
        </p:nvSpPr>
        <p:spPr>
          <a:xfrm>
            <a:off x="7671550" y="3526650"/>
            <a:ext cx="2016962" cy="502766"/>
          </a:xfrm>
          <a:prstGeom prst="rect">
            <a:avLst/>
          </a:prstGeom>
          <a:noFill/>
        </p:spPr>
        <p:txBody>
          <a:bodyPr wrap="square" rtlCol="0">
            <a:spAutoFit/>
          </a:bodyPr>
          <a:lstStyle/>
          <a:p>
            <a:r>
              <a:rPr kumimoji="1" lang="ja-JP" altLang="en-US" sz="2667" dirty="0"/>
              <a:t>約</a:t>
            </a:r>
            <a:r>
              <a:rPr kumimoji="1" lang="en-US" altLang="ja-JP" sz="2667" dirty="0"/>
              <a:t>8700</a:t>
            </a:r>
            <a:r>
              <a:rPr kumimoji="1" lang="ja-JP" altLang="en-US" sz="2667" dirty="0"/>
              <a:t>万人</a:t>
            </a:r>
          </a:p>
        </p:txBody>
      </p:sp>
      <p:sp>
        <p:nvSpPr>
          <p:cNvPr id="7" name="日付プレースホルダー 6"/>
          <p:cNvSpPr>
            <a:spLocks noGrp="1"/>
          </p:cNvSpPr>
          <p:nvPr>
            <p:ph type="dt" sz="half" idx="10"/>
          </p:nvPr>
        </p:nvSpPr>
        <p:spPr/>
        <p:txBody>
          <a:bodyPr/>
          <a:lstStyle/>
          <a:p>
            <a:pPr>
              <a:defRPr/>
            </a:pPr>
            <a:r>
              <a:rPr lang="en-US" altLang="ja-JP" smtClean="0"/>
              <a:t>2020/6/17</a:t>
            </a:r>
            <a:endParaRPr lang="en-US" altLang="ja-JP"/>
          </a:p>
        </p:txBody>
      </p:sp>
      <p:sp>
        <p:nvSpPr>
          <p:cNvPr id="8" name="フッター プレースホルダー 7"/>
          <p:cNvSpPr>
            <a:spLocks noGrp="1"/>
          </p:cNvSpPr>
          <p:nvPr>
            <p:ph type="ftr" sz="quarter" idx="11"/>
          </p:nvPr>
        </p:nvSpPr>
        <p:spPr/>
        <p:txBody>
          <a:bodyPr/>
          <a:lstStyle/>
          <a:p>
            <a:pPr>
              <a:defRPr/>
            </a:pPr>
            <a:r>
              <a:rPr lang="ja-JP" altLang="en-US" smtClean="0"/>
              <a:t>医療経済学</a:t>
            </a:r>
            <a:r>
              <a:rPr lang="en-US" altLang="ja-JP" smtClean="0"/>
              <a:t>A 4</a:t>
            </a:r>
            <a:endParaRPr lang="en-US" altLang="ja-JP"/>
          </a:p>
        </p:txBody>
      </p:sp>
    </p:spTree>
    <p:extLst>
      <p:ext uri="{BB962C8B-B14F-4D97-AF65-F5344CB8AC3E}">
        <p14:creationId xmlns:p14="http://schemas.microsoft.com/office/powerpoint/2010/main" val="1991707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9" name="Rectangle 3"/>
          <p:cNvSpPr>
            <a:spLocks noGrp="1" noChangeArrowheads="1"/>
          </p:cNvSpPr>
          <p:nvPr>
            <p:ph type="body" idx="1"/>
          </p:nvPr>
        </p:nvSpPr>
        <p:spPr>
          <a:xfrm>
            <a:off x="400050" y="1506538"/>
            <a:ext cx="9290050" cy="5070475"/>
          </a:xfrm>
        </p:spPr>
        <p:txBody>
          <a:bodyPr/>
          <a:lstStyle/>
          <a:p>
            <a:pPr>
              <a:defRPr/>
            </a:pPr>
            <a:endParaRPr lang="en-US" altLang="ja-JP" dirty="0" smtClean="0">
              <a:ea typeface="ＭＳ Ｐゴシック" panose="020B0600070205080204" pitchFamily="50" charset="-128"/>
            </a:endParaRPr>
          </a:p>
          <a:p>
            <a:pPr>
              <a:defRPr/>
            </a:pPr>
            <a:endParaRPr lang="en-US" altLang="ja-JP" dirty="0" smtClean="0">
              <a:ea typeface="ＭＳ Ｐゴシック" panose="020B0600070205080204" pitchFamily="50" charset="-128"/>
            </a:endParaRPr>
          </a:p>
          <a:p>
            <a:pPr marL="0" indent="0">
              <a:buFont typeface="Wingdings" pitchFamily="2" charset="2"/>
              <a:buNone/>
              <a:defRPr/>
            </a:pPr>
            <a:endParaRPr lang="en-US" altLang="ja-JP" dirty="0" smtClean="0"/>
          </a:p>
          <a:p>
            <a:pPr marL="0" indent="0">
              <a:buFont typeface="Wingdings" pitchFamily="2" charset="2"/>
              <a:buNone/>
              <a:defRPr/>
            </a:pPr>
            <a:endParaRPr lang="en-US" altLang="ja-JP" dirty="0" smtClean="0"/>
          </a:p>
        </p:txBody>
      </p:sp>
      <p:sp>
        <p:nvSpPr>
          <p:cNvPr id="53252" name="日付プレースホルダー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p>
        </p:txBody>
      </p:sp>
      <p:sp>
        <p:nvSpPr>
          <p:cNvPr id="53253" name="フッター プレースホルダー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医療経済学</a:t>
            </a:r>
            <a:r>
              <a:rPr lang="en-US" altLang="ja-JP" sz="1400" smtClean="0">
                <a:latin typeface="Times New Roman" panose="02020603050405020304" pitchFamily="18" charset="0"/>
              </a:rPr>
              <a:t>A 4</a:t>
            </a:r>
          </a:p>
        </p:txBody>
      </p:sp>
      <p:sp>
        <p:nvSpPr>
          <p:cNvPr id="53254"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6BA5A610-204C-4698-9AB0-000A528C3FE6}" type="slidenum">
              <a:rPr lang="ja-JP" altLang="en-US" sz="1400" smtClean="0">
                <a:latin typeface="Times New Roman" panose="02020603050405020304" pitchFamily="18" charset="0"/>
              </a:rPr>
              <a:pPr>
                <a:spcBef>
                  <a:spcPct val="0"/>
                </a:spcBef>
                <a:buFontTx/>
                <a:buNone/>
              </a:pPr>
              <a:t>14</a:t>
            </a:fld>
            <a:endParaRPr lang="en-US" altLang="ja-JP" sz="1400" smtClean="0">
              <a:latin typeface="Times New Roman" panose="02020603050405020304" pitchFamily="18" charset="0"/>
            </a:endParaRPr>
          </a:p>
        </p:txBody>
      </p:sp>
      <p:pic>
        <p:nvPicPr>
          <p:cNvPr id="6146" name="Picture 2" descr="我が国の人口の推移"/>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14" y="413506"/>
            <a:ext cx="9825284" cy="70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62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p:cNvSpPr>
            <a:spLocks noGrp="1"/>
          </p:cNvSpPr>
          <p:nvPr>
            <p:ph type="title"/>
          </p:nvPr>
        </p:nvSpPr>
        <p:spPr>
          <a:xfrm>
            <a:off x="722313" y="381000"/>
            <a:ext cx="8636000" cy="1271588"/>
          </a:xfrm>
        </p:spPr>
        <p:txBody>
          <a:bodyPr/>
          <a:lstStyle/>
          <a:p>
            <a:r>
              <a:rPr kumimoji="1" lang="ja-JP" altLang="en-US" smtClean="0"/>
              <a:t>国民医療費の推移</a:t>
            </a:r>
          </a:p>
        </p:txBody>
      </p:sp>
      <p:sp>
        <p:nvSpPr>
          <p:cNvPr id="5" name="テキスト ボックス 4"/>
          <p:cNvSpPr txBox="1"/>
          <p:nvPr/>
        </p:nvSpPr>
        <p:spPr>
          <a:xfrm>
            <a:off x="9120188" y="1481138"/>
            <a:ext cx="904875" cy="503237"/>
          </a:xfrm>
          <a:prstGeom prst="rect">
            <a:avLst/>
          </a:prstGeom>
          <a:noFill/>
        </p:spPr>
        <p:txBody>
          <a:bodyPr>
            <a:spAutoFit/>
          </a:bodyPr>
          <a:lstStyle/>
          <a:p>
            <a:pPr>
              <a:defRPr/>
            </a:pPr>
            <a:r>
              <a:rPr kumimoji="1" lang="en-US" altLang="ja-JP" sz="2667"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667"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401638" y="1420813"/>
            <a:ext cx="906462" cy="503237"/>
          </a:xfrm>
          <a:prstGeom prst="rect">
            <a:avLst/>
          </a:prstGeom>
          <a:noFill/>
        </p:spPr>
        <p:txBody>
          <a:bodyPr>
            <a:spAutoFit/>
          </a:bodyPr>
          <a:lstStyle/>
          <a:p>
            <a:pPr>
              <a:defRPr/>
            </a:pPr>
            <a:r>
              <a:rPr lang="ja-JP" altLang="en-US" sz="2667" dirty="0">
                <a:latin typeface="メイリオ" panose="020B0604030504040204" pitchFamily="50" charset="-128"/>
                <a:ea typeface="メイリオ" panose="020B0604030504040204" pitchFamily="50" charset="-128"/>
                <a:cs typeface="メイリオ" panose="020B0604030504040204" pitchFamily="50" charset="-128"/>
              </a:rPr>
              <a:t>兆円</a:t>
            </a:r>
            <a:endParaRPr kumimoji="1" lang="ja-JP" altLang="en-US" sz="2667"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1493838" y="2193925"/>
            <a:ext cx="5667375" cy="434975"/>
          </a:xfrm>
          <a:prstGeom prst="rect">
            <a:avLst/>
          </a:prstGeom>
          <a:noFill/>
        </p:spPr>
        <p:txBody>
          <a:bodyPr>
            <a:spAutoFit/>
          </a:bodyPr>
          <a:lstStyle/>
          <a:p>
            <a:pPr>
              <a:defRPr/>
            </a:pPr>
            <a:r>
              <a:rPr kumimoji="1" lang="ja-JP" altLang="en-US" sz="2222" dirty="0">
                <a:latin typeface="メイリオ" panose="020B0604030504040204" pitchFamily="50" charset="-128"/>
                <a:ea typeface="メイリオ" panose="020B0604030504040204" pitchFamily="50" charset="-128"/>
                <a:cs typeface="メイリオ" panose="020B0604030504040204" pitchFamily="50" charset="-128"/>
              </a:rPr>
              <a:t>折れ線グラフ：</a:t>
            </a:r>
            <a:r>
              <a:rPr kumimoji="1" lang="ja-JP" altLang="en-US" sz="2222"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国民医療費</a:t>
            </a:r>
            <a:r>
              <a:rPr kumimoji="1" lang="en-US" altLang="ja-JP" sz="2222"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222"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国民所得</a:t>
            </a:r>
          </a:p>
        </p:txBody>
      </p:sp>
      <p:sp>
        <p:nvSpPr>
          <p:cNvPr id="23558" name="スライド番号プレースホルダー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22CD52D-5E70-473E-B585-DAA5B6EC922F}" type="slidenum">
              <a:rPr kumimoji="1" lang="ja-JP" altLang="en-US" sz="1400" smtClean="0"/>
              <a:pPr/>
              <a:t>15</a:t>
            </a:fld>
            <a:endParaRPr kumimoji="1" lang="ja-JP" altLang="en-US" sz="1400" smtClean="0"/>
          </a:p>
        </p:txBody>
      </p:sp>
      <p:graphicFrame>
        <p:nvGraphicFramePr>
          <p:cNvPr id="9" name="コンテンツ プレースホルダー 8"/>
          <p:cNvGraphicFramePr>
            <a:graphicFrameLocks noGrp="1"/>
          </p:cNvGraphicFramePr>
          <p:nvPr>
            <p:ph idx="1"/>
          </p:nvPr>
        </p:nvGraphicFramePr>
        <p:xfrm>
          <a:off x="508000" y="1778000"/>
          <a:ext cx="9144000" cy="5028848"/>
        </p:xfrm>
        <a:graphic>
          <a:graphicData uri="http://schemas.openxmlformats.org/drawingml/2006/chart">
            <c:chart xmlns:c="http://schemas.openxmlformats.org/drawingml/2006/chart" xmlns:r="http://schemas.openxmlformats.org/officeDocument/2006/relationships" r:id="rId3"/>
          </a:graphicData>
        </a:graphic>
      </p:graphicFrame>
      <p:sp>
        <p:nvSpPr>
          <p:cNvPr id="23560" name="日付プレースホルダー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400" smtClean="0"/>
              <a:t>2020/6/17</a:t>
            </a:r>
            <a:endParaRPr lang="en-US" altLang="ja-JP" sz="1400"/>
          </a:p>
        </p:txBody>
      </p:sp>
      <p:sp>
        <p:nvSpPr>
          <p:cNvPr id="23561" name="フッター プレースホルダー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ja-JP" altLang="en-US" sz="1400" smtClean="0"/>
              <a:t>医療経済学</a:t>
            </a:r>
            <a:r>
              <a:rPr lang="en-US" altLang="ja-JP" sz="1400" smtClean="0"/>
              <a:t>A 4</a:t>
            </a:r>
            <a:endParaRPr lang="en-US" altLang="ja-JP" sz="1400"/>
          </a:p>
        </p:txBody>
      </p:sp>
    </p:spTree>
    <p:extLst>
      <p:ext uri="{BB962C8B-B14F-4D97-AF65-F5344CB8AC3E}">
        <p14:creationId xmlns:p14="http://schemas.microsoft.com/office/powerpoint/2010/main" val="46473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9" name="Rectangle 3"/>
          <p:cNvSpPr>
            <a:spLocks noGrp="1" noChangeArrowheads="1"/>
          </p:cNvSpPr>
          <p:nvPr>
            <p:ph type="body" idx="1"/>
          </p:nvPr>
        </p:nvSpPr>
        <p:spPr>
          <a:xfrm>
            <a:off x="400050" y="1506538"/>
            <a:ext cx="9290050" cy="5070475"/>
          </a:xfrm>
        </p:spPr>
        <p:txBody>
          <a:bodyPr/>
          <a:lstStyle/>
          <a:p>
            <a:pPr>
              <a:defRPr/>
            </a:pPr>
            <a:endParaRPr lang="en-US" altLang="ja-JP" dirty="0" smtClean="0">
              <a:ea typeface="ＭＳ Ｐゴシック" panose="020B0600070205080204" pitchFamily="50" charset="-128"/>
            </a:endParaRPr>
          </a:p>
          <a:p>
            <a:pPr>
              <a:defRPr/>
            </a:pPr>
            <a:endParaRPr lang="en-US" altLang="ja-JP" dirty="0" smtClean="0">
              <a:ea typeface="ＭＳ Ｐゴシック" panose="020B0600070205080204" pitchFamily="50" charset="-128"/>
            </a:endParaRPr>
          </a:p>
          <a:p>
            <a:pPr marL="0" indent="0">
              <a:buFont typeface="Wingdings" pitchFamily="2" charset="2"/>
              <a:buNone/>
              <a:defRPr/>
            </a:pPr>
            <a:endParaRPr lang="en-US" altLang="ja-JP" dirty="0" smtClean="0"/>
          </a:p>
          <a:p>
            <a:pPr marL="0" indent="0">
              <a:buFont typeface="Wingdings" pitchFamily="2" charset="2"/>
              <a:buNone/>
              <a:defRPr/>
            </a:pPr>
            <a:endParaRPr lang="en-US" altLang="ja-JP" dirty="0" smtClean="0"/>
          </a:p>
        </p:txBody>
      </p:sp>
      <p:sp>
        <p:nvSpPr>
          <p:cNvPr id="53252" name="日付プレースホルダー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p>
        </p:txBody>
      </p:sp>
      <p:sp>
        <p:nvSpPr>
          <p:cNvPr id="53253" name="フッター プレースホルダー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医療経済学</a:t>
            </a:r>
            <a:r>
              <a:rPr lang="en-US" altLang="ja-JP" sz="1400" smtClean="0">
                <a:latin typeface="Times New Roman" panose="02020603050405020304" pitchFamily="18" charset="0"/>
              </a:rPr>
              <a:t>A 4</a:t>
            </a:r>
          </a:p>
        </p:txBody>
      </p:sp>
      <p:sp>
        <p:nvSpPr>
          <p:cNvPr id="53254"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6BA5A610-204C-4698-9AB0-000A528C3FE6}" type="slidenum">
              <a:rPr lang="ja-JP" altLang="en-US" sz="1400" smtClean="0">
                <a:latin typeface="Times New Roman" panose="02020603050405020304" pitchFamily="18" charset="0"/>
              </a:rPr>
              <a:pPr>
                <a:spcBef>
                  <a:spcPct val="0"/>
                </a:spcBef>
                <a:buFontTx/>
                <a:buNone/>
              </a:pPr>
              <a:t>16</a:t>
            </a:fld>
            <a:endParaRPr lang="en-US" altLang="ja-JP" sz="1400" smtClean="0">
              <a:latin typeface="Times New Roman" panose="02020603050405020304" pitchFamily="18" charset="0"/>
            </a:endParaRPr>
          </a:p>
        </p:txBody>
      </p:sp>
      <p:pic>
        <p:nvPicPr>
          <p:cNvPr id="7170" name="Picture 2" descr="社会保障給付費の推移"/>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353616"/>
            <a:ext cx="9737781" cy="67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601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bwMode="auto"/>
        <p:txBody>
          <a:bodyPr wrap="square" numCol="1" anchorCtr="0" compatLnSpc="1">
            <a:prstTxWarp prst="textNoShape">
              <a:avLst/>
            </a:prstTxWarp>
          </a:bodyPr>
          <a:lstStyle/>
          <a:p>
            <a:pPr eaLnBrk="1" hangingPunct="1"/>
            <a:r>
              <a:rPr lang="ja-JP" altLang="en-US">
                <a:latin typeface="メイリオ" charset="0"/>
                <a:ea typeface="メイリオ" charset="0"/>
                <a:cs typeface="メイリオ" charset="0"/>
              </a:rPr>
              <a:t>国民医療費</a:t>
            </a:r>
          </a:p>
        </p:txBody>
      </p:sp>
      <p:sp>
        <p:nvSpPr>
          <p:cNvPr id="14339" name="コンテンツ プレースホルダー 2"/>
          <p:cNvSpPr>
            <a:spLocks noGrp="1"/>
          </p:cNvSpPr>
          <p:nvPr>
            <p:ph idx="1"/>
          </p:nvPr>
        </p:nvSpPr>
        <p:spPr>
          <a:xfrm>
            <a:off x="520348" y="1649237"/>
            <a:ext cx="9144000" cy="5397500"/>
          </a:xfrm>
        </p:spPr>
        <p:txBody>
          <a:bodyPr>
            <a:noAutofit/>
          </a:bodyPr>
          <a:lstStyle/>
          <a:p>
            <a:pPr eaLnBrk="1" hangingPunct="1"/>
            <a:r>
              <a:rPr lang="ja-JP" altLang="en-US" sz="3556" dirty="0">
                <a:latin typeface="メイリオ" charset="0"/>
                <a:ea typeface="メイリオ" charset="0"/>
                <a:cs typeface="メイリオ" charset="0"/>
              </a:rPr>
              <a:t>国民医療費は現在</a:t>
            </a:r>
            <a:r>
              <a:rPr lang="ja-JP" altLang="en-US" sz="3556" b="1" dirty="0">
                <a:solidFill>
                  <a:srgbClr val="FF0000"/>
                </a:solidFill>
                <a:latin typeface="メイリオ" charset="0"/>
                <a:ea typeface="メイリオ" charset="0"/>
                <a:cs typeface="メイリオ" charset="0"/>
              </a:rPr>
              <a:t>約</a:t>
            </a:r>
            <a:r>
              <a:rPr lang="en-US" altLang="ja-JP" sz="3556" b="1" dirty="0">
                <a:solidFill>
                  <a:srgbClr val="FF0000"/>
                </a:solidFill>
                <a:latin typeface="メイリオ" charset="0"/>
                <a:ea typeface="メイリオ" charset="0"/>
                <a:cs typeface="メイリオ" charset="0"/>
              </a:rPr>
              <a:t>40</a:t>
            </a:r>
            <a:r>
              <a:rPr lang="ja-JP" altLang="en-US" sz="3556" b="1" dirty="0">
                <a:solidFill>
                  <a:srgbClr val="FF0000"/>
                </a:solidFill>
                <a:latin typeface="メイリオ" charset="0"/>
                <a:ea typeface="メイリオ" charset="0"/>
                <a:cs typeface="メイリオ" charset="0"/>
              </a:rPr>
              <a:t>兆円</a:t>
            </a:r>
          </a:p>
          <a:p>
            <a:pPr lvl="1" eaLnBrk="1" hangingPunct="1"/>
            <a:r>
              <a:rPr lang="ja-JP" altLang="en-US" sz="3111" dirty="0">
                <a:latin typeface="メイリオ" charset="0"/>
                <a:ea typeface="メイリオ" charset="0"/>
                <a:cs typeface="メイリオ" charset="0"/>
              </a:rPr>
              <a:t>自動車産業：約</a:t>
            </a:r>
            <a:r>
              <a:rPr lang="en-US" altLang="ja-JP" sz="3111" dirty="0">
                <a:latin typeface="メイリオ" charset="0"/>
                <a:ea typeface="メイリオ" charset="0"/>
                <a:cs typeface="メイリオ" charset="0"/>
              </a:rPr>
              <a:t>57</a:t>
            </a:r>
            <a:r>
              <a:rPr lang="ja-JP" altLang="en-US" sz="3111" dirty="0">
                <a:latin typeface="メイリオ" charset="0"/>
                <a:ea typeface="メイリオ" charset="0"/>
                <a:cs typeface="メイリオ" charset="0"/>
              </a:rPr>
              <a:t>兆円</a:t>
            </a:r>
          </a:p>
          <a:p>
            <a:pPr eaLnBrk="1" hangingPunct="1"/>
            <a:r>
              <a:rPr lang="ja-JP" altLang="en-US" sz="3556" dirty="0">
                <a:latin typeface="メイリオ" charset="0"/>
                <a:ea typeface="メイリオ" charset="0"/>
                <a:cs typeface="メイリオ" charset="0"/>
              </a:rPr>
              <a:t>国民所得比で</a:t>
            </a:r>
            <a:r>
              <a:rPr lang="ja-JP" altLang="en-US" sz="3556" b="1" dirty="0">
                <a:solidFill>
                  <a:srgbClr val="FF0000"/>
                </a:solidFill>
                <a:latin typeface="メイリオ" charset="0"/>
                <a:ea typeface="メイリオ" charset="0"/>
                <a:cs typeface="メイリオ" charset="0"/>
              </a:rPr>
              <a:t>約</a:t>
            </a:r>
            <a:r>
              <a:rPr lang="en-US" altLang="ja-JP" sz="3556" b="1" dirty="0">
                <a:solidFill>
                  <a:srgbClr val="FF0000"/>
                </a:solidFill>
                <a:latin typeface="メイリオ" charset="0"/>
                <a:ea typeface="メイリオ" charset="0"/>
                <a:cs typeface="メイリオ" charset="0"/>
              </a:rPr>
              <a:t>11%</a:t>
            </a:r>
          </a:p>
          <a:p>
            <a:pPr lvl="1" eaLnBrk="1" hangingPunct="1"/>
            <a:r>
              <a:rPr lang="ja-JP" altLang="en-US" sz="3111" b="1" dirty="0">
                <a:solidFill>
                  <a:srgbClr val="3366FF"/>
                </a:solidFill>
                <a:latin typeface="メイリオ" charset="0"/>
                <a:ea typeface="メイリオ" charset="0"/>
                <a:cs typeface="メイリオ" charset="0"/>
              </a:rPr>
              <a:t>国民所得＝日本国民の</a:t>
            </a:r>
            <a:r>
              <a:rPr lang="en-US" altLang="ja-JP" sz="3111" b="1" dirty="0">
                <a:solidFill>
                  <a:srgbClr val="3366FF"/>
                </a:solidFill>
                <a:latin typeface="メイリオ" charset="0"/>
                <a:ea typeface="メイリオ" charset="0"/>
                <a:cs typeface="メイリオ" charset="0"/>
              </a:rPr>
              <a:t>1</a:t>
            </a:r>
            <a:r>
              <a:rPr lang="ja-JP" altLang="en-US" sz="3111" b="1" dirty="0">
                <a:solidFill>
                  <a:srgbClr val="3366FF"/>
                </a:solidFill>
                <a:latin typeface="メイリオ" charset="0"/>
                <a:ea typeface="メイリオ" charset="0"/>
                <a:cs typeface="メイリオ" charset="0"/>
              </a:rPr>
              <a:t>年間の収入合計</a:t>
            </a:r>
          </a:p>
          <a:p>
            <a:pPr lvl="1" eaLnBrk="1" hangingPunct="1"/>
            <a:r>
              <a:rPr lang="ja-JP" altLang="en-US" sz="3111" dirty="0">
                <a:latin typeface="メイリオ" charset="0"/>
                <a:ea typeface="メイリオ" charset="0"/>
                <a:cs typeface="メイリオ" charset="0"/>
              </a:rPr>
              <a:t>平均的に見て、</a:t>
            </a:r>
            <a:r>
              <a:rPr lang="en-US" altLang="ja-JP" sz="3111" dirty="0">
                <a:latin typeface="メイリオ" charset="0"/>
                <a:ea typeface="メイリオ" charset="0"/>
                <a:cs typeface="メイリオ" charset="0"/>
              </a:rPr>
              <a:t>1</a:t>
            </a:r>
            <a:r>
              <a:rPr lang="ja-JP" altLang="en-US" sz="3111" dirty="0">
                <a:latin typeface="メイリオ" charset="0"/>
                <a:ea typeface="メイリオ" charset="0"/>
                <a:cs typeface="メイリオ" charset="0"/>
              </a:rPr>
              <a:t>年間の収入のうち約</a:t>
            </a:r>
            <a:r>
              <a:rPr lang="en-US" altLang="ja-JP" sz="3111" dirty="0">
                <a:latin typeface="メイリオ" charset="0"/>
                <a:ea typeface="メイリオ" charset="0"/>
                <a:cs typeface="メイリオ" charset="0"/>
              </a:rPr>
              <a:t>1</a:t>
            </a:r>
            <a:r>
              <a:rPr lang="ja-JP" altLang="en-US" sz="3111" dirty="0">
                <a:latin typeface="メイリオ" charset="0"/>
                <a:ea typeface="メイリオ" charset="0"/>
                <a:cs typeface="メイリオ" charset="0"/>
              </a:rPr>
              <a:t>割を医療に出費している計算</a:t>
            </a:r>
          </a:p>
          <a:p>
            <a:pPr eaLnBrk="1" hangingPunct="1"/>
            <a:r>
              <a:rPr lang="ja-JP" altLang="en-US" sz="3556" dirty="0">
                <a:latin typeface="メイリオ" charset="0"/>
                <a:ea typeface="メイリオ" charset="0"/>
                <a:cs typeface="メイリオ" charset="0"/>
              </a:rPr>
              <a:t>医療費の増加要因</a:t>
            </a:r>
          </a:p>
          <a:p>
            <a:pPr lvl="1" eaLnBrk="1" hangingPunct="1"/>
            <a:r>
              <a:rPr lang="ja-JP" altLang="en-US" sz="3111" dirty="0">
                <a:latin typeface="メイリオ" charset="0"/>
                <a:ea typeface="メイリオ" charset="0"/>
                <a:cs typeface="メイリオ" charset="0"/>
              </a:rPr>
              <a:t>高齢化の進展</a:t>
            </a:r>
          </a:p>
          <a:p>
            <a:pPr lvl="1" eaLnBrk="1" hangingPunct="1"/>
            <a:r>
              <a:rPr lang="ja-JP" altLang="en-US" sz="3111" dirty="0">
                <a:solidFill>
                  <a:srgbClr val="FF0000"/>
                </a:solidFill>
                <a:latin typeface="メイリオ" charset="0"/>
                <a:ea typeface="メイリオ" charset="0"/>
                <a:cs typeface="メイリオ" charset="0"/>
              </a:rPr>
              <a:t>医療技術の進歩</a:t>
            </a:r>
            <a:r>
              <a:rPr lang="ja-JP" altLang="en-US" sz="3111" dirty="0">
                <a:latin typeface="メイリオ" charset="0"/>
                <a:ea typeface="メイリオ" charset="0"/>
                <a:cs typeface="メイリオ" charset="0"/>
              </a:rPr>
              <a:t>　など</a:t>
            </a:r>
          </a:p>
        </p:txBody>
      </p:sp>
      <p:sp>
        <p:nvSpPr>
          <p:cNvPr id="2" name="スライド番号プレースホルダー 1"/>
          <p:cNvSpPr>
            <a:spLocks noGrp="1"/>
          </p:cNvSpPr>
          <p:nvPr>
            <p:ph type="sldNum" sz="quarter" idx="12"/>
          </p:nvPr>
        </p:nvSpPr>
        <p:spPr/>
        <p:txBody>
          <a:bodyPr/>
          <a:lstStyle/>
          <a:p>
            <a:fld id="{1AB5ADD3-B68E-4D90-9FF3-212F3C913D6C}" type="slidenum">
              <a:rPr kumimoji="1" lang="ja-JP" altLang="en-US" smtClean="0"/>
              <a:t>17</a:t>
            </a:fld>
            <a:endParaRPr kumimoji="1" lang="ja-JP" altLang="en-US"/>
          </a:p>
        </p:txBody>
      </p:sp>
      <p:sp>
        <p:nvSpPr>
          <p:cNvPr id="3" name="日付プレースホルダー 2"/>
          <p:cNvSpPr>
            <a:spLocks noGrp="1"/>
          </p:cNvSpPr>
          <p:nvPr>
            <p:ph type="dt" sz="half" idx="10"/>
          </p:nvPr>
        </p:nvSpPr>
        <p:spPr/>
        <p:txBody>
          <a:bodyPr/>
          <a:lstStyle/>
          <a:p>
            <a:pPr>
              <a:defRPr/>
            </a:pPr>
            <a:r>
              <a:rPr lang="en-US" altLang="ja-JP" smtClean="0"/>
              <a:t>2020/6/17</a:t>
            </a:r>
            <a:endParaRPr lang="en-US" altLang="ja-JP"/>
          </a:p>
        </p:txBody>
      </p:sp>
      <p:sp>
        <p:nvSpPr>
          <p:cNvPr id="4" name="フッター プレースホルダー 3"/>
          <p:cNvSpPr>
            <a:spLocks noGrp="1"/>
          </p:cNvSpPr>
          <p:nvPr>
            <p:ph type="ftr" sz="quarter" idx="11"/>
          </p:nvPr>
        </p:nvSpPr>
        <p:spPr/>
        <p:txBody>
          <a:bodyPr/>
          <a:lstStyle/>
          <a:p>
            <a:pPr>
              <a:defRPr/>
            </a:pPr>
            <a:r>
              <a:rPr lang="ja-JP" altLang="en-US" smtClean="0"/>
              <a:t>医療経済学</a:t>
            </a:r>
            <a:r>
              <a:rPr lang="en-US" altLang="ja-JP" smtClean="0"/>
              <a:t>A 4</a:t>
            </a:r>
            <a:endParaRPr lang="en-US" altLang="ja-JP"/>
          </a:p>
        </p:txBody>
      </p:sp>
    </p:spTree>
    <p:extLst>
      <p:ext uri="{BB962C8B-B14F-4D97-AF65-F5344CB8AC3E}">
        <p14:creationId xmlns:p14="http://schemas.microsoft.com/office/powerpoint/2010/main" val="1158643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bwMode="auto"/>
        <p:txBody>
          <a:bodyPr wrap="square" numCol="1" anchorCtr="0" compatLnSpc="1">
            <a:prstTxWarp prst="textNoShape">
              <a:avLst/>
            </a:prstTxWarp>
          </a:bodyPr>
          <a:lstStyle/>
          <a:p>
            <a:pPr eaLnBrk="1" hangingPunct="1"/>
            <a:r>
              <a:rPr lang="ja-JP" altLang="en-US" dirty="0">
                <a:latin typeface="メイリオ" charset="0"/>
                <a:ea typeface="メイリオ" charset="0"/>
                <a:cs typeface="メイリオ" charset="0"/>
              </a:rPr>
              <a:t>国民医療費の注意点</a:t>
            </a:r>
          </a:p>
        </p:txBody>
      </p:sp>
      <p:sp>
        <p:nvSpPr>
          <p:cNvPr id="3" name="コンテンツ プレースホルダー 2"/>
          <p:cNvSpPr>
            <a:spLocks noGrp="1"/>
          </p:cNvSpPr>
          <p:nvPr>
            <p:ph idx="1"/>
          </p:nvPr>
        </p:nvSpPr>
        <p:spPr/>
        <p:txBody>
          <a:bodyPr>
            <a:noAutofit/>
          </a:bodyPr>
          <a:lstStyle/>
          <a:p>
            <a:pPr eaLnBrk="1" hangingPunct="1">
              <a:lnSpc>
                <a:spcPct val="90000"/>
              </a:lnSpc>
            </a:pPr>
            <a:r>
              <a:rPr lang="ja-JP" altLang="en-US" sz="3556" b="1" dirty="0">
                <a:solidFill>
                  <a:srgbClr val="3366FF"/>
                </a:solidFill>
                <a:latin typeface="メイリオ" charset="0"/>
                <a:ea typeface="メイリオ" charset="0"/>
                <a:cs typeface="メイリオ" charset="0"/>
              </a:rPr>
              <a:t>保険適用外の医療サービスは計算に</a:t>
            </a:r>
            <a:r>
              <a:rPr lang="en-US" altLang="ja-JP" sz="3556" b="1" dirty="0">
                <a:solidFill>
                  <a:srgbClr val="3366FF"/>
                </a:solidFill>
                <a:latin typeface="メイリオ" charset="0"/>
                <a:ea typeface="メイリオ" charset="0"/>
                <a:cs typeface="メイリオ" charset="0"/>
              </a:rPr>
              <a:t/>
            </a:r>
            <a:br>
              <a:rPr lang="en-US" altLang="ja-JP" sz="3556" b="1" dirty="0">
                <a:solidFill>
                  <a:srgbClr val="3366FF"/>
                </a:solidFill>
                <a:latin typeface="メイリオ" charset="0"/>
                <a:ea typeface="メイリオ" charset="0"/>
                <a:cs typeface="メイリオ" charset="0"/>
              </a:rPr>
            </a:br>
            <a:r>
              <a:rPr lang="ja-JP" altLang="en-US" sz="3556" b="1" dirty="0">
                <a:solidFill>
                  <a:srgbClr val="3366FF"/>
                </a:solidFill>
                <a:latin typeface="メイリオ" charset="0"/>
                <a:ea typeface="メイリオ" charset="0"/>
                <a:cs typeface="メイリオ" charset="0"/>
              </a:rPr>
              <a:t>含まれない</a:t>
            </a:r>
            <a:endParaRPr lang="en-US" altLang="ja-JP" sz="3556" b="1" dirty="0">
              <a:solidFill>
                <a:srgbClr val="3366FF"/>
              </a:solidFill>
              <a:latin typeface="メイリオ" charset="0"/>
              <a:ea typeface="メイリオ" charset="0"/>
              <a:cs typeface="メイリオ" charset="0"/>
            </a:endParaRPr>
          </a:p>
          <a:p>
            <a:pPr lvl="1" eaLnBrk="1" hangingPunct="1">
              <a:lnSpc>
                <a:spcPct val="90000"/>
              </a:lnSpc>
            </a:pPr>
            <a:r>
              <a:rPr lang="ja-JP" altLang="en-US" sz="3111" dirty="0">
                <a:latin typeface="メイリオ" charset="0"/>
                <a:ea typeface="メイリオ" charset="0"/>
                <a:cs typeface="メイリオ" charset="0"/>
              </a:rPr>
              <a:t>保険適用外の医療サービスとは？</a:t>
            </a:r>
            <a:endParaRPr lang="en-US" altLang="ja-JP" sz="3111" dirty="0">
              <a:latin typeface="メイリオ" charset="0"/>
              <a:ea typeface="メイリオ" charset="0"/>
              <a:cs typeface="メイリオ" charset="0"/>
            </a:endParaRPr>
          </a:p>
          <a:p>
            <a:pPr lvl="1" eaLnBrk="1" hangingPunct="1">
              <a:lnSpc>
                <a:spcPct val="90000"/>
              </a:lnSpc>
              <a:buFont typeface="Arial" charset="0"/>
              <a:buNone/>
            </a:pPr>
            <a:endParaRPr lang="en-US" altLang="ja-JP" sz="3111" dirty="0">
              <a:latin typeface="メイリオ" charset="0"/>
              <a:ea typeface="メイリオ" charset="0"/>
              <a:cs typeface="メイリオ" charset="0"/>
            </a:endParaRPr>
          </a:p>
          <a:p>
            <a:pPr eaLnBrk="1" hangingPunct="1">
              <a:lnSpc>
                <a:spcPct val="90000"/>
              </a:lnSpc>
            </a:pPr>
            <a:r>
              <a:rPr lang="ja-JP" altLang="en-US" sz="3556" dirty="0">
                <a:latin typeface="メイリオ" charset="0"/>
                <a:ea typeface="メイリオ" charset="0"/>
                <a:cs typeface="メイリオ" charset="0"/>
              </a:rPr>
              <a:t>国民医療費は・・・</a:t>
            </a:r>
            <a:endParaRPr lang="en-US" altLang="ja-JP" sz="3556" dirty="0">
              <a:latin typeface="メイリオ" charset="0"/>
              <a:ea typeface="メイリオ" charset="0"/>
              <a:cs typeface="メイリオ" charset="0"/>
            </a:endParaRPr>
          </a:p>
          <a:p>
            <a:pPr lvl="1" eaLnBrk="1" hangingPunct="1">
              <a:lnSpc>
                <a:spcPct val="90000"/>
              </a:lnSpc>
            </a:pPr>
            <a:r>
              <a:rPr lang="ja-JP" altLang="en-US" sz="3111" dirty="0">
                <a:latin typeface="メイリオ" charset="0"/>
                <a:ea typeface="メイリオ" charset="0"/>
                <a:cs typeface="メイリオ" charset="0"/>
              </a:rPr>
              <a:t>保険医療に支払ったお金の合計</a:t>
            </a:r>
            <a:endParaRPr lang="en-US" altLang="ja-JP" sz="3111" dirty="0">
              <a:latin typeface="メイリオ" charset="0"/>
              <a:ea typeface="メイリオ" charset="0"/>
              <a:cs typeface="メイリオ" charset="0"/>
            </a:endParaRPr>
          </a:p>
          <a:p>
            <a:pPr lvl="1" eaLnBrk="1" hangingPunct="1">
              <a:lnSpc>
                <a:spcPct val="90000"/>
              </a:lnSpc>
            </a:pPr>
            <a:r>
              <a:rPr lang="ja-JP" altLang="en-US" sz="3111" dirty="0">
                <a:latin typeface="メイリオ" charset="0"/>
                <a:ea typeface="メイリオ" charset="0"/>
                <a:cs typeface="メイリオ" charset="0"/>
              </a:rPr>
              <a:t>医療機関が</a:t>
            </a:r>
            <a:r>
              <a:rPr lang="ja-JP" altLang="en-US" sz="3111" b="1" dirty="0">
                <a:solidFill>
                  <a:srgbClr val="0070C0"/>
                </a:solidFill>
                <a:latin typeface="メイリオ" charset="0"/>
                <a:ea typeface="メイリオ" charset="0"/>
                <a:cs typeface="メイリオ" charset="0"/>
              </a:rPr>
              <a:t>受け取る</a:t>
            </a:r>
            <a:r>
              <a:rPr lang="ja-JP" altLang="en-US" sz="3111" dirty="0">
                <a:latin typeface="メイリオ" charset="0"/>
                <a:ea typeface="メイリオ" charset="0"/>
                <a:cs typeface="メイリオ" charset="0"/>
              </a:rPr>
              <a:t>お金の合計</a:t>
            </a:r>
            <a:endParaRPr lang="en-US" altLang="ja-JP" sz="3111" dirty="0">
              <a:latin typeface="メイリオ" charset="0"/>
              <a:ea typeface="メイリオ" charset="0"/>
              <a:cs typeface="メイリオ" charset="0"/>
            </a:endParaRPr>
          </a:p>
          <a:p>
            <a:pPr lvl="2" eaLnBrk="1" hangingPunct="1">
              <a:lnSpc>
                <a:spcPct val="90000"/>
              </a:lnSpc>
            </a:pPr>
            <a:r>
              <a:rPr lang="ja-JP" altLang="en-US" sz="2667" dirty="0">
                <a:latin typeface="メイリオ" charset="0"/>
                <a:ea typeface="メイリオ" charset="0"/>
                <a:cs typeface="メイリオ" charset="0"/>
              </a:rPr>
              <a:t>医師や看護師などの給与支払い</a:t>
            </a:r>
            <a:endParaRPr lang="en-US" altLang="ja-JP" sz="2667" dirty="0">
              <a:latin typeface="メイリオ" charset="0"/>
              <a:ea typeface="メイリオ" charset="0"/>
              <a:cs typeface="メイリオ" charset="0"/>
            </a:endParaRPr>
          </a:p>
          <a:p>
            <a:pPr lvl="2" eaLnBrk="1" hangingPunct="1">
              <a:lnSpc>
                <a:spcPct val="90000"/>
              </a:lnSpc>
            </a:pPr>
            <a:r>
              <a:rPr lang="ja-JP" altLang="en-US" sz="2667" dirty="0">
                <a:latin typeface="メイリオ" charset="0"/>
                <a:ea typeface="メイリオ" charset="0"/>
                <a:cs typeface="メイリオ" charset="0"/>
              </a:rPr>
              <a:t>医療機関が購入する様々なものへの支払い</a:t>
            </a:r>
            <a:r>
              <a:rPr lang="en-US" altLang="ja-JP" sz="2667" dirty="0">
                <a:latin typeface="メイリオ" charset="0"/>
                <a:ea typeface="メイリオ" charset="0"/>
                <a:cs typeface="メイリオ" charset="0"/>
              </a:rPr>
              <a:t/>
            </a:r>
            <a:br>
              <a:rPr lang="en-US" altLang="ja-JP" sz="2667" dirty="0">
                <a:latin typeface="メイリオ" charset="0"/>
                <a:ea typeface="メイリオ" charset="0"/>
                <a:cs typeface="メイリオ" charset="0"/>
              </a:rPr>
            </a:br>
            <a:r>
              <a:rPr lang="ja-JP" altLang="en-US" sz="2667" dirty="0">
                <a:latin typeface="メイリオ" charset="0"/>
                <a:ea typeface="メイリオ" charset="0"/>
                <a:cs typeface="メイリオ" charset="0"/>
              </a:rPr>
              <a:t>（例：建設費用、医療機器、医薬品など）</a:t>
            </a:r>
            <a:r>
              <a:rPr lang="en-US" altLang="ja-JP" sz="2667" dirty="0">
                <a:latin typeface="メイリオ" charset="0"/>
                <a:ea typeface="メイリオ" charset="0"/>
                <a:cs typeface="メイリオ" charset="0"/>
              </a:rPr>
              <a:t/>
            </a:r>
            <a:br>
              <a:rPr lang="en-US" altLang="ja-JP" sz="2667" dirty="0">
                <a:latin typeface="メイリオ" charset="0"/>
                <a:ea typeface="メイリオ" charset="0"/>
                <a:cs typeface="メイリオ" charset="0"/>
              </a:rPr>
            </a:br>
            <a:r>
              <a:rPr lang="en-US" altLang="ja-JP" sz="2667" dirty="0">
                <a:latin typeface="メイリオ" charset="0"/>
                <a:ea typeface="メイリオ" charset="0"/>
                <a:cs typeface="メイリオ" charset="0"/>
              </a:rPr>
              <a:t>	</a:t>
            </a:r>
            <a:endParaRPr lang="ja-JP" altLang="en-US" sz="2667" dirty="0">
              <a:latin typeface="メイリオ" charset="0"/>
              <a:ea typeface="メイリオ" charset="0"/>
              <a:cs typeface="メイリオ" charset="0"/>
            </a:endParaRPr>
          </a:p>
        </p:txBody>
      </p:sp>
      <p:sp>
        <p:nvSpPr>
          <p:cNvPr id="2" name="スライド番号プレースホルダー 1"/>
          <p:cNvSpPr>
            <a:spLocks noGrp="1"/>
          </p:cNvSpPr>
          <p:nvPr>
            <p:ph type="sldNum" sz="quarter" idx="12"/>
          </p:nvPr>
        </p:nvSpPr>
        <p:spPr/>
        <p:txBody>
          <a:bodyPr/>
          <a:lstStyle/>
          <a:p>
            <a:fld id="{1AB5ADD3-B68E-4D90-9FF3-212F3C913D6C}" type="slidenum">
              <a:rPr kumimoji="1" lang="ja-JP" altLang="en-US" smtClean="0"/>
              <a:t>18</a:t>
            </a:fld>
            <a:endParaRPr kumimoji="1" lang="ja-JP" altLang="en-US"/>
          </a:p>
        </p:txBody>
      </p:sp>
      <p:sp>
        <p:nvSpPr>
          <p:cNvPr id="4" name="日付プレースホルダー 3"/>
          <p:cNvSpPr>
            <a:spLocks noGrp="1"/>
          </p:cNvSpPr>
          <p:nvPr>
            <p:ph type="dt" sz="half" idx="10"/>
          </p:nvPr>
        </p:nvSpPr>
        <p:spPr/>
        <p:txBody>
          <a:bodyPr/>
          <a:lstStyle/>
          <a:p>
            <a:pPr>
              <a:defRPr/>
            </a:pPr>
            <a:r>
              <a:rPr lang="en-US" altLang="ja-JP" smtClean="0"/>
              <a:t>2020/6/17</a:t>
            </a:r>
            <a:endParaRPr lang="en-US" altLang="ja-JP"/>
          </a:p>
        </p:txBody>
      </p:sp>
      <p:sp>
        <p:nvSpPr>
          <p:cNvPr id="5" name="フッター プレースホルダー 4"/>
          <p:cNvSpPr>
            <a:spLocks noGrp="1"/>
          </p:cNvSpPr>
          <p:nvPr>
            <p:ph type="ftr" sz="quarter" idx="11"/>
          </p:nvPr>
        </p:nvSpPr>
        <p:spPr/>
        <p:txBody>
          <a:bodyPr/>
          <a:lstStyle/>
          <a:p>
            <a:pPr>
              <a:defRPr/>
            </a:pPr>
            <a:r>
              <a:rPr lang="ja-JP" altLang="en-US" smtClean="0"/>
              <a:t>医療経済学</a:t>
            </a:r>
            <a:r>
              <a:rPr lang="en-US" altLang="ja-JP" smtClean="0"/>
              <a:t>A 4</a:t>
            </a:r>
            <a:endParaRPr lang="en-US" altLang="ja-JP"/>
          </a:p>
        </p:txBody>
      </p:sp>
    </p:spTree>
    <p:extLst>
      <p:ext uri="{BB962C8B-B14F-4D97-AF65-F5344CB8AC3E}">
        <p14:creationId xmlns:p14="http://schemas.microsoft.com/office/powerpoint/2010/main" val="4229100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bwMode="auto"/>
        <p:txBody>
          <a:bodyPr wrap="square" numCol="1" anchorCtr="0" compatLnSpc="1">
            <a:prstTxWarp prst="textNoShape">
              <a:avLst/>
            </a:prstTxWarp>
          </a:bodyPr>
          <a:lstStyle/>
          <a:p>
            <a:pPr eaLnBrk="1" hangingPunct="1"/>
            <a:r>
              <a:rPr lang="ja-JP" altLang="en-US">
                <a:latin typeface="メイリオ" charset="0"/>
                <a:ea typeface="メイリオ" charset="0"/>
                <a:cs typeface="メイリオ" charset="0"/>
              </a:rPr>
              <a:t>誰が医療を消費している？</a:t>
            </a:r>
          </a:p>
        </p:txBody>
      </p:sp>
      <p:graphicFrame>
        <p:nvGraphicFramePr>
          <p:cNvPr id="6" name="コンテンツ プレースホルダー 3"/>
          <p:cNvGraphicFramePr>
            <a:graphicFrameLocks noGrp="1"/>
          </p:cNvGraphicFramePr>
          <p:nvPr>
            <p:ph idx="1"/>
            <p:extLst/>
          </p:nvPr>
        </p:nvGraphicFramePr>
        <p:xfrm>
          <a:off x="508000" y="1490487"/>
          <a:ext cx="9201726" cy="5124303"/>
        </p:xfrm>
        <a:graphic>
          <a:graphicData uri="http://schemas.openxmlformats.org/drawingml/2006/table">
            <a:tbl>
              <a:tblPr firstRow="1" bandRow="1">
                <a:tableStyleId>{7DF18680-E054-41AD-8BC1-D1AEF772440D}</a:tableStyleId>
              </a:tblPr>
              <a:tblGrid>
                <a:gridCol w="2622784">
                  <a:extLst>
                    <a:ext uri="{9D8B030D-6E8A-4147-A177-3AD203B41FA5}">
                      <a16:colId xmlns:a16="http://schemas.microsoft.com/office/drawing/2014/main" val="20000"/>
                    </a:ext>
                  </a:extLst>
                </a:gridCol>
                <a:gridCol w="2622784">
                  <a:extLst>
                    <a:ext uri="{9D8B030D-6E8A-4147-A177-3AD203B41FA5}">
                      <a16:colId xmlns:a16="http://schemas.microsoft.com/office/drawing/2014/main" val="20001"/>
                    </a:ext>
                  </a:extLst>
                </a:gridCol>
                <a:gridCol w="1726322">
                  <a:extLst>
                    <a:ext uri="{9D8B030D-6E8A-4147-A177-3AD203B41FA5}">
                      <a16:colId xmlns:a16="http://schemas.microsoft.com/office/drawing/2014/main" val="20002"/>
                    </a:ext>
                  </a:extLst>
                </a:gridCol>
                <a:gridCol w="2229836">
                  <a:extLst>
                    <a:ext uri="{9D8B030D-6E8A-4147-A177-3AD203B41FA5}">
                      <a16:colId xmlns:a16="http://schemas.microsoft.com/office/drawing/2014/main" val="20003"/>
                    </a:ext>
                  </a:extLst>
                </a:gridCol>
              </a:tblGrid>
              <a:tr h="569367">
                <a:tc>
                  <a:txBody>
                    <a:bodyPr/>
                    <a:lstStyle/>
                    <a:p>
                      <a:pPr algn="l" fontAlgn="ctr"/>
                      <a:endParaRPr lang="ja-JP" altLang="en-US"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10583" marR="10583" marT="10583" marB="0" anchor="ctr"/>
                </a:tc>
                <a:tc>
                  <a:txBody>
                    <a:bodyPr/>
                    <a:lstStyle/>
                    <a:p>
                      <a:pPr algn="ctr" fontAlgn="ct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総額</a:t>
                      </a:r>
                    </a:p>
                  </a:txBody>
                  <a:tcPr marL="10583" marR="10583" marT="10583" marB="0" anchor="ctr"/>
                </a:tc>
                <a:tc>
                  <a:txBody>
                    <a:bodyPr/>
                    <a:lstStyle/>
                    <a:p>
                      <a:pPr algn="ctr" fontAlgn="ct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構成割合％</a:t>
                      </a:r>
                    </a:p>
                  </a:txBody>
                  <a:tcPr marL="10583" marR="10583" marT="10583" marB="0" anchor="ctr"/>
                </a:tc>
                <a:tc>
                  <a:txBody>
                    <a:bodyPr/>
                    <a:lstStyle/>
                    <a:p>
                      <a:pPr algn="ctr" fontAlgn="ct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1</a:t>
                      </a: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人あたり医療費</a:t>
                      </a:r>
                    </a:p>
                  </a:txBody>
                  <a:tcPr marL="10583" marR="10583" marT="10583" marB="0" anchor="ctr"/>
                </a:tc>
                <a:extLst>
                  <a:ext uri="{0D108BD9-81ED-4DB2-BD59-A6C34878D82A}">
                    <a16:rowId xmlns:a16="http://schemas.microsoft.com/office/drawing/2014/main" val="10000"/>
                  </a:ext>
                </a:extLst>
              </a:tr>
              <a:tr h="569367">
                <a:tc>
                  <a:txBody>
                    <a:bodyPr/>
                    <a:lstStyle/>
                    <a:p>
                      <a:pPr algn="l" fontAlgn="ct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総数</a:t>
                      </a:r>
                    </a:p>
                  </a:txBody>
                  <a:tcPr marL="10583" marR="10583" marT="10583" marB="0" anchor="ctr"/>
                </a:tc>
                <a:tc>
                  <a:txBody>
                    <a:bodyPr/>
                    <a:lstStyle/>
                    <a:p>
                      <a:pPr algn="r" fontAlgn="ct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40</a:t>
                      </a: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兆</a:t>
                      </a: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610</a:t>
                      </a: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億円</a:t>
                      </a:r>
                    </a:p>
                  </a:txBody>
                  <a:tcPr marL="10583" marR="10583" marT="10583" marB="0" anchor="ctr"/>
                </a:tc>
                <a:tc>
                  <a:txBody>
                    <a:bodyPr/>
                    <a:lstStyle/>
                    <a:p>
                      <a:pPr algn="ctr" fontAlgn="ct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100</a:t>
                      </a:r>
                    </a:p>
                  </a:txBody>
                  <a:tcPr marL="10583" marR="10583" marT="10583" marB="0" anchor="ctr"/>
                </a:tc>
                <a:tc>
                  <a:txBody>
                    <a:bodyPr/>
                    <a:lstStyle/>
                    <a:p>
                      <a:pPr algn="ctr" fontAlgn="ct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約</a:t>
                      </a: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31</a:t>
                      </a: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万円</a:t>
                      </a:r>
                    </a:p>
                  </a:txBody>
                  <a:tcPr marL="10583" marR="10583" marT="10583" marB="0" anchor="ctr"/>
                </a:tc>
                <a:extLst>
                  <a:ext uri="{0D108BD9-81ED-4DB2-BD59-A6C34878D82A}">
                    <a16:rowId xmlns:a16="http://schemas.microsoft.com/office/drawing/2014/main" val="10001"/>
                  </a:ext>
                </a:extLst>
              </a:tr>
              <a:tr h="569367">
                <a:tc>
                  <a:txBody>
                    <a:bodyPr/>
                    <a:lstStyle/>
                    <a:p>
                      <a:pPr algn="l" fontAlgn="ct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65</a:t>
                      </a: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歳未満</a:t>
                      </a:r>
                    </a:p>
                  </a:txBody>
                  <a:tcPr marL="10583" marR="10583" marT="10583" marB="0" anchor="ctr"/>
                </a:tc>
                <a:tc>
                  <a:txBody>
                    <a:bodyPr/>
                    <a:lstStyle/>
                    <a:p>
                      <a:pPr algn="r" fontAlgn="ct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16</a:t>
                      </a: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兆</a:t>
                      </a: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9498</a:t>
                      </a: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億円</a:t>
                      </a:r>
                    </a:p>
                  </a:txBody>
                  <a:tcPr marL="10583" marR="10583" marT="10583" marB="0" anchor="ctr"/>
                </a:tc>
                <a:tc>
                  <a:txBody>
                    <a:bodyPr/>
                    <a:lstStyle/>
                    <a:p>
                      <a:pPr algn="ctr" fontAlgn="ct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42.3</a:t>
                      </a:r>
                    </a:p>
                  </a:txBody>
                  <a:tcPr marL="10583" marR="10583" marT="10583" marB="0" anchor="ctr"/>
                </a:tc>
                <a:tc>
                  <a:txBody>
                    <a:bodyPr/>
                    <a:lstStyle/>
                    <a:p>
                      <a:pPr algn="ctr" fontAlgn="ct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約</a:t>
                      </a: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18</a:t>
                      </a: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万円</a:t>
                      </a:r>
                    </a:p>
                  </a:txBody>
                  <a:tcPr marL="10583" marR="10583" marT="10583" marB="0" anchor="ctr"/>
                </a:tc>
                <a:extLst>
                  <a:ext uri="{0D108BD9-81ED-4DB2-BD59-A6C34878D82A}">
                    <a16:rowId xmlns:a16="http://schemas.microsoft.com/office/drawing/2014/main" val="10002"/>
                  </a:ext>
                </a:extLst>
              </a:tr>
              <a:tr h="569367">
                <a:tc>
                  <a:txBody>
                    <a:bodyPr/>
                    <a:lstStyle/>
                    <a:p>
                      <a:pPr algn="r" fontAlgn="ct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0-14</a:t>
                      </a: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歳</a:t>
                      </a:r>
                    </a:p>
                  </a:txBody>
                  <a:tcPr marL="10583" marR="10583" marT="10583" marB="0" anchor="ctr"/>
                </a:tc>
                <a:tc>
                  <a:txBody>
                    <a:bodyPr/>
                    <a:lstStyle/>
                    <a:p>
                      <a:pPr algn="r" fontAlgn="ct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2</a:t>
                      </a: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兆</a:t>
                      </a: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4510</a:t>
                      </a: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億円</a:t>
                      </a:r>
                    </a:p>
                  </a:txBody>
                  <a:tcPr marL="10583" marR="10583" marT="10583" marB="0" anchor="ctr"/>
                </a:tc>
                <a:tc>
                  <a:txBody>
                    <a:bodyPr/>
                    <a:lstStyle/>
                    <a:p>
                      <a:pPr algn="ctr" fontAlgn="ct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6.1</a:t>
                      </a:r>
                    </a:p>
                  </a:txBody>
                  <a:tcPr marL="10583" marR="10583" marT="10583" marB="0" anchor="ctr"/>
                </a:tc>
                <a:tc>
                  <a:txBody>
                    <a:bodyPr/>
                    <a:lstStyle/>
                    <a:p>
                      <a:pPr algn="ctr" fontAlgn="ct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約</a:t>
                      </a: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15</a:t>
                      </a: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万円</a:t>
                      </a:r>
                    </a:p>
                  </a:txBody>
                  <a:tcPr marL="10583" marR="10583" marT="10583" marB="0" anchor="ctr"/>
                </a:tc>
                <a:extLst>
                  <a:ext uri="{0D108BD9-81ED-4DB2-BD59-A6C34878D82A}">
                    <a16:rowId xmlns:a16="http://schemas.microsoft.com/office/drawing/2014/main" val="10003"/>
                  </a:ext>
                </a:extLst>
              </a:tr>
              <a:tr h="569367">
                <a:tc>
                  <a:txBody>
                    <a:bodyPr/>
                    <a:lstStyle/>
                    <a:p>
                      <a:pPr algn="r" fontAlgn="ct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15-44</a:t>
                      </a: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歳</a:t>
                      </a:r>
                    </a:p>
                  </a:txBody>
                  <a:tcPr marL="10583" marR="10583" marT="10583" marB="0" anchor="ctr"/>
                </a:tc>
                <a:tc>
                  <a:txBody>
                    <a:bodyPr/>
                    <a:lstStyle/>
                    <a:p>
                      <a:pPr algn="r" fontAlgn="ct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5</a:t>
                      </a: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兆</a:t>
                      </a: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2004</a:t>
                      </a: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億円</a:t>
                      </a:r>
                    </a:p>
                  </a:txBody>
                  <a:tcPr marL="10583" marR="10583" marT="10583" marB="0" anchor="ctr"/>
                </a:tc>
                <a:tc>
                  <a:txBody>
                    <a:bodyPr/>
                    <a:lstStyle/>
                    <a:p>
                      <a:pPr algn="ctr" fontAlgn="ct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13</a:t>
                      </a:r>
                    </a:p>
                  </a:txBody>
                  <a:tcPr marL="10583" marR="10583" marT="10583" marB="0" anchor="ctr"/>
                </a:tc>
                <a:tc>
                  <a:txBody>
                    <a:bodyPr/>
                    <a:lstStyle/>
                    <a:p>
                      <a:pPr algn="ctr" fontAlgn="ct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約</a:t>
                      </a: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11</a:t>
                      </a: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万円</a:t>
                      </a:r>
                    </a:p>
                  </a:txBody>
                  <a:tcPr marL="10583" marR="10583" marT="10583" marB="0" anchor="ctr"/>
                </a:tc>
                <a:extLst>
                  <a:ext uri="{0D108BD9-81ED-4DB2-BD59-A6C34878D82A}">
                    <a16:rowId xmlns:a16="http://schemas.microsoft.com/office/drawing/2014/main" val="10004"/>
                  </a:ext>
                </a:extLst>
              </a:tr>
              <a:tr h="569367">
                <a:tc>
                  <a:txBody>
                    <a:bodyPr/>
                    <a:lstStyle/>
                    <a:p>
                      <a:pPr algn="r" fontAlgn="ct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45-64</a:t>
                      </a: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歳</a:t>
                      </a:r>
                    </a:p>
                  </a:txBody>
                  <a:tcPr marL="10583" marR="10583" marT="10583" marB="0" anchor="ctr"/>
                </a:tc>
                <a:tc>
                  <a:txBody>
                    <a:bodyPr/>
                    <a:lstStyle/>
                    <a:p>
                      <a:pPr algn="r" fontAlgn="ct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9</a:t>
                      </a: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兆</a:t>
                      </a: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2893</a:t>
                      </a: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億円</a:t>
                      </a:r>
                    </a:p>
                  </a:txBody>
                  <a:tcPr marL="10583" marR="10583" marT="10583" marB="0" anchor="ctr"/>
                </a:tc>
                <a:tc>
                  <a:txBody>
                    <a:bodyPr/>
                    <a:lstStyle/>
                    <a:p>
                      <a:pPr algn="ctr" fontAlgn="ct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23.2</a:t>
                      </a:r>
                    </a:p>
                  </a:txBody>
                  <a:tcPr marL="10583" marR="10583" marT="10583" marB="0" anchor="ctr"/>
                </a:tc>
                <a:tc>
                  <a:txBody>
                    <a:bodyPr/>
                    <a:lstStyle/>
                    <a:p>
                      <a:pPr algn="ctr" fontAlgn="ct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約</a:t>
                      </a: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28</a:t>
                      </a: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万円</a:t>
                      </a:r>
                    </a:p>
                  </a:txBody>
                  <a:tcPr marL="10583" marR="10583" marT="10583" marB="0" anchor="ctr"/>
                </a:tc>
                <a:extLst>
                  <a:ext uri="{0D108BD9-81ED-4DB2-BD59-A6C34878D82A}">
                    <a16:rowId xmlns:a16="http://schemas.microsoft.com/office/drawing/2014/main" val="10005"/>
                  </a:ext>
                </a:extLst>
              </a:tr>
              <a:tr h="569367">
                <a:tc>
                  <a:txBody>
                    <a:bodyPr/>
                    <a:lstStyle/>
                    <a:p>
                      <a:pPr algn="l" fontAlgn="ct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65</a:t>
                      </a: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歳以上</a:t>
                      </a:r>
                    </a:p>
                  </a:txBody>
                  <a:tcPr marL="10583" marR="10583" marT="10583" marB="0" anchor="ctr"/>
                </a:tc>
                <a:tc>
                  <a:txBody>
                    <a:bodyPr/>
                    <a:lstStyle/>
                    <a:p>
                      <a:pPr algn="r" fontAlgn="ct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23</a:t>
                      </a: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兆</a:t>
                      </a: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1112</a:t>
                      </a: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億円</a:t>
                      </a:r>
                    </a:p>
                  </a:txBody>
                  <a:tcPr marL="10583" marR="10583" marT="10583" marB="0" anchor="ctr"/>
                </a:tc>
                <a:tc>
                  <a:txBody>
                    <a:bodyPr/>
                    <a:lstStyle/>
                    <a:p>
                      <a:pPr algn="ctr" fontAlgn="ct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57.7</a:t>
                      </a:r>
                    </a:p>
                  </a:txBody>
                  <a:tcPr marL="10583" marR="10583" marT="10583" marB="0" anchor="ctr"/>
                </a:tc>
                <a:tc>
                  <a:txBody>
                    <a:bodyPr/>
                    <a:lstStyle/>
                    <a:p>
                      <a:pPr algn="ctr" fontAlgn="ct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約</a:t>
                      </a: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72</a:t>
                      </a: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万円</a:t>
                      </a:r>
                    </a:p>
                  </a:txBody>
                  <a:tcPr marL="10583" marR="10583" marT="10583" marB="0" anchor="ctr"/>
                </a:tc>
                <a:extLst>
                  <a:ext uri="{0D108BD9-81ED-4DB2-BD59-A6C34878D82A}">
                    <a16:rowId xmlns:a16="http://schemas.microsoft.com/office/drawing/2014/main" val="10006"/>
                  </a:ext>
                </a:extLst>
              </a:tr>
              <a:tr h="569367">
                <a:tc>
                  <a:txBody>
                    <a:bodyPr/>
                    <a:lstStyle/>
                    <a:p>
                      <a:pPr algn="r" fontAlgn="ct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70</a:t>
                      </a: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歳以上</a:t>
                      </a:r>
                    </a:p>
                  </a:txBody>
                  <a:tcPr marL="10583" marR="10583" marT="10583" marB="0" anchor="ctr"/>
                </a:tc>
                <a:tc>
                  <a:txBody>
                    <a:bodyPr/>
                    <a:lstStyle/>
                    <a:p>
                      <a:pPr algn="r" fontAlgn="ct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18</a:t>
                      </a: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兆</a:t>
                      </a: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9253</a:t>
                      </a: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億円</a:t>
                      </a:r>
                    </a:p>
                  </a:txBody>
                  <a:tcPr marL="10583" marR="10583" marT="10583" marB="0" anchor="ctr"/>
                </a:tc>
                <a:tc>
                  <a:txBody>
                    <a:bodyPr/>
                    <a:lstStyle/>
                    <a:p>
                      <a:pPr algn="ctr" fontAlgn="ct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47.2</a:t>
                      </a:r>
                    </a:p>
                  </a:txBody>
                  <a:tcPr marL="10583" marR="10583" marT="10583" marB="0" anchor="ctr"/>
                </a:tc>
                <a:tc>
                  <a:txBody>
                    <a:bodyPr/>
                    <a:lstStyle/>
                    <a:p>
                      <a:pPr algn="ctr" fontAlgn="ct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約</a:t>
                      </a: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81</a:t>
                      </a: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万円</a:t>
                      </a:r>
                    </a:p>
                  </a:txBody>
                  <a:tcPr marL="10583" marR="10583" marT="10583" marB="0" anchor="ctr"/>
                </a:tc>
                <a:extLst>
                  <a:ext uri="{0D108BD9-81ED-4DB2-BD59-A6C34878D82A}">
                    <a16:rowId xmlns:a16="http://schemas.microsoft.com/office/drawing/2014/main" val="10007"/>
                  </a:ext>
                </a:extLst>
              </a:tr>
              <a:tr h="569367">
                <a:tc>
                  <a:txBody>
                    <a:bodyPr/>
                    <a:lstStyle/>
                    <a:p>
                      <a:pPr algn="r" fontAlgn="ctr"/>
                      <a:r>
                        <a:rPr lang="en-US" altLang="ja-JP" sz="2200" b="1" i="0" u="none" strike="noStrike">
                          <a:solidFill>
                            <a:srgbClr val="000000"/>
                          </a:solidFill>
                          <a:effectLst/>
                          <a:latin typeface="メイリオ" panose="020B0604030504040204" pitchFamily="50" charset="-128"/>
                          <a:ea typeface="メイリオ" panose="020B0604030504040204" pitchFamily="50" charset="-128"/>
                        </a:rPr>
                        <a:t>75</a:t>
                      </a:r>
                      <a:r>
                        <a:rPr lang="ja-JP" altLang="en-US" sz="2200" b="1" i="0" u="none" strike="noStrike">
                          <a:solidFill>
                            <a:srgbClr val="000000"/>
                          </a:solidFill>
                          <a:effectLst/>
                          <a:latin typeface="メイリオ" panose="020B0604030504040204" pitchFamily="50" charset="-128"/>
                          <a:ea typeface="メイリオ" panose="020B0604030504040204" pitchFamily="50" charset="-128"/>
                        </a:rPr>
                        <a:t>歳以上</a:t>
                      </a:r>
                    </a:p>
                  </a:txBody>
                  <a:tcPr marL="10583" marR="10583" marT="10583" marB="0" anchor="ctr"/>
                </a:tc>
                <a:tc>
                  <a:txBody>
                    <a:bodyPr/>
                    <a:lstStyle/>
                    <a:p>
                      <a:pPr algn="r" fontAlgn="ct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14</a:t>
                      </a: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兆</a:t>
                      </a: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949</a:t>
                      </a: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億円</a:t>
                      </a:r>
                    </a:p>
                  </a:txBody>
                  <a:tcPr marL="10583" marR="10583" marT="10583" marB="0" anchor="ctr"/>
                </a:tc>
                <a:tc>
                  <a:txBody>
                    <a:bodyPr/>
                    <a:lstStyle/>
                    <a:p>
                      <a:pPr algn="ctr" fontAlgn="ct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35.2</a:t>
                      </a:r>
                    </a:p>
                  </a:txBody>
                  <a:tcPr marL="10583" marR="10583" marT="10583" marB="0" anchor="ctr"/>
                </a:tc>
                <a:tc>
                  <a:txBody>
                    <a:bodyPr/>
                    <a:lstStyle/>
                    <a:p>
                      <a:pPr algn="ctr" fontAlgn="ct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約</a:t>
                      </a:r>
                      <a:r>
                        <a:rPr lang="en-US" altLang="ja-JP" sz="2200" b="1" i="0" u="none" strike="noStrike" dirty="0">
                          <a:solidFill>
                            <a:srgbClr val="000000"/>
                          </a:solidFill>
                          <a:effectLst/>
                          <a:latin typeface="メイリオ" panose="020B0604030504040204" pitchFamily="50" charset="-128"/>
                          <a:ea typeface="メイリオ" panose="020B0604030504040204" pitchFamily="50" charset="-128"/>
                        </a:rPr>
                        <a:t>90</a:t>
                      </a:r>
                      <a:r>
                        <a:rPr lang="ja-JP" altLang="en-US" sz="2200" b="1" i="0" u="none" strike="noStrike" dirty="0">
                          <a:solidFill>
                            <a:srgbClr val="000000"/>
                          </a:solidFill>
                          <a:effectLst/>
                          <a:latin typeface="メイリオ" panose="020B0604030504040204" pitchFamily="50" charset="-128"/>
                          <a:ea typeface="メイリオ" panose="020B0604030504040204" pitchFamily="50" charset="-128"/>
                        </a:rPr>
                        <a:t>万円</a:t>
                      </a:r>
                    </a:p>
                  </a:txBody>
                  <a:tcPr marL="10583" marR="10583" marT="10583" marB="0" anchor="ctr"/>
                </a:tc>
                <a:extLst>
                  <a:ext uri="{0D108BD9-81ED-4DB2-BD59-A6C34878D82A}">
                    <a16:rowId xmlns:a16="http://schemas.microsoft.com/office/drawing/2014/main" val="10008"/>
                  </a:ext>
                </a:extLst>
              </a:tr>
            </a:tbl>
          </a:graphicData>
        </a:graphic>
      </p:graphicFrame>
      <p:sp>
        <p:nvSpPr>
          <p:cNvPr id="4" name="正方形/長方形 3"/>
          <p:cNvSpPr/>
          <p:nvPr/>
        </p:nvSpPr>
        <p:spPr>
          <a:xfrm>
            <a:off x="6573714" y="6707735"/>
            <a:ext cx="3443570" cy="297454"/>
          </a:xfrm>
          <a:prstGeom prst="rect">
            <a:avLst/>
          </a:prstGeom>
        </p:spPr>
        <p:txBody>
          <a:bodyPr wrap="none">
            <a:spAutoFit/>
          </a:bodyPr>
          <a:lstStyle/>
          <a:p>
            <a:pPr algn="r"/>
            <a:r>
              <a:rPr lang="ja-JP" altLang="en-US" sz="1333" dirty="0">
                <a:latin typeface="メイリオ" panose="020B0604030504040204" pitchFamily="50" charset="-128"/>
                <a:ea typeface="メイリオ" panose="020B0604030504040204" pitchFamily="50" charset="-128"/>
              </a:rPr>
              <a:t>出所）厚生労働省「国民医療費」より作成</a:t>
            </a:r>
          </a:p>
        </p:txBody>
      </p:sp>
      <p:sp>
        <p:nvSpPr>
          <p:cNvPr id="9" name="角丸四角形 8"/>
          <p:cNvSpPr/>
          <p:nvPr/>
        </p:nvSpPr>
        <p:spPr>
          <a:xfrm>
            <a:off x="300183" y="2648503"/>
            <a:ext cx="9536546" cy="518489"/>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67"/>
          </a:p>
        </p:txBody>
      </p:sp>
      <p:sp>
        <p:nvSpPr>
          <p:cNvPr id="10" name="角丸四角形 9"/>
          <p:cNvSpPr/>
          <p:nvPr/>
        </p:nvSpPr>
        <p:spPr>
          <a:xfrm>
            <a:off x="300183" y="4923372"/>
            <a:ext cx="9536546" cy="552999"/>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67"/>
          </a:p>
        </p:txBody>
      </p:sp>
      <p:sp>
        <p:nvSpPr>
          <p:cNvPr id="2" name="スライド番号プレースホルダー 1"/>
          <p:cNvSpPr>
            <a:spLocks noGrp="1"/>
          </p:cNvSpPr>
          <p:nvPr>
            <p:ph type="sldNum" sz="quarter" idx="12"/>
          </p:nvPr>
        </p:nvSpPr>
        <p:spPr/>
        <p:txBody>
          <a:bodyPr/>
          <a:lstStyle/>
          <a:p>
            <a:fld id="{1AB5ADD3-B68E-4D90-9FF3-212F3C913D6C}" type="slidenum">
              <a:rPr kumimoji="1" lang="ja-JP" altLang="en-US" smtClean="0"/>
              <a:t>19</a:t>
            </a:fld>
            <a:endParaRPr kumimoji="1" lang="ja-JP" altLang="en-US"/>
          </a:p>
        </p:txBody>
      </p:sp>
      <p:sp>
        <p:nvSpPr>
          <p:cNvPr id="3" name="日付プレースホルダー 2"/>
          <p:cNvSpPr>
            <a:spLocks noGrp="1"/>
          </p:cNvSpPr>
          <p:nvPr>
            <p:ph type="dt" sz="half" idx="10"/>
          </p:nvPr>
        </p:nvSpPr>
        <p:spPr/>
        <p:txBody>
          <a:bodyPr/>
          <a:lstStyle/>
          <a:p>
            <a:pPr>
              <a:defRPr/>
            </a:pPr>
            <a:r>
              <a:rPr lang="en-US" altLang="ja-JP" smtClean="0"/>
              <a:t>2020/6/17</a:t>
            </a:r>
            <a:endParaRPr lang="en-US" altLang="ja-JP"/>
          </a:p>
        </p:txBody>
      </p:sp>
      <p:sp>
        <p:nvSpPr>
          <p:cNvPr id="5" name="フッター プレースホルダー 4"/>
          <p:cNvSpPr>
            <a:spLocks noGrp="1"/>
          </p:cNvSpPr>
          <p:nvPr>
            <p:ph type="ftr" sz="quarter" idx="11"/>
          </p:nvPr>
        </p:nvSpPr>
        <p:spPr/>
        <p:txBody>
          <a:bodyPr/>
          <a:lstStyle/>
          <a:p>
            <a:pPr>
              <a:defRPr/>
            </a:pPr>
            <a:r>
              <a:rPr lang="ja-JP" altLang="en-US" smtClean="0"/>
              <a:t>医療経済学</a:t>
            </a:r>
            <a:r>
              <a:rPr lang="en-US" altLang="ja-JP" smtClean="0"/>
              <a:t>A 4</a:t>
            </a:r>
            <a:endParaRPr lang="en-US" altLang="ja-JP"/>
          </a:p>
        </p:txBody>
      </p:sp>
    </p:spTree>
    <p:extLst>
      <p:ext uri="{BB962C8B-B14F-4D97-AF65-F5344CB8AC3E}">
        <p14:creationId xmlns:p14="http://schemas.microsoft.com/office/powerpoint/2010/main" val="1847841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a:xfrm>
            <a:off x="762000" y="209550"/>
            <a:ext cx="8636000" cy="1271588"/>
          </a:xfrm>
        </p:spPr>
        <p:txBody>
          <a:bodyPr/>
          <a:lstStyle/>
          <a:p>
            <a:r>
              <a:rPr kumimoji="1" lang="ja-JP" altLang="en-US" smtClean="0"/>
              <a:t>講義の進め方．使い方</a:t>
            </a:r>
          </a:p>
        </p:txBody>
      </p:sp>
      <p:sp>
        <p:nvSpPr>
          <p:cNvPr id="3" name="コンテンツ プレースホルダー 2"/>
          <p:cNvSpPr>
            <a:spLocks noGrp="1"/>
          </p:cNvSpPr>
          <p:nvPr>
            <p:ph idx="1"/>
          </p:nvPr>
        </p:nvSpPr>
        <p:spPr>
          <a:xfrm>
            <a:off x="542925" y="1217613"/>
            <a:ext cx="9290050" cy="5508625"/>
          </a:xfrm>
        </p:spPr>
        <p:txBody>
          <a:bodyPr/>
          <a:lstStyle/>
          <a:p>
            <a:pPr>
              <a:defRPr/>
            </a:pPr>
            <a:r>
              <a:rPr kumimoji="1" lang="ja-JP" altLang="en-US" sz="2800" smtClean="0"/>
              <a:t>シラバスにある教科書を用意してください．自分のノートと筆記用具を用意してください</a:t>
            </a:r>
            <a:endParaRPr kumimoji="1" lang="en-US" altLang="ja-JP" sz="2800" smtClean="0"/>
          </a:p>
          <a:p>
            <a:pPr>
              <a:defRPr/>
            </a:pPr>
            <a:r>
              <a:rPr kumimoji="1" lang="ja-JP" altLang="en-US" sz="2800" smtClean="0"/>
              <a:t>どちらの講義を受けても</a:t>
            </a:r>
            <a:r>
              <a:rPr kumimoji="1" lang="en-US" altLang="ja-JP" sz="2800" smtClean="0"/>
              <a:t>OK</a:t>
            </a:r>
            <a:r>
              <a:rPr kumimoji="1" lang="ja-JP" altLang="en-US" sz="2800" smtClean="0"/>
              <a:t>です．</a:t>
            </a:r>
            <a:r>
              <a:rPr kumimoji="1" lang="en-US" altLang="ja-JP" sz="2800" smtClean="0"/>
              <a:t>teams</a:t>
            </a:r>
            <a:r>
              <a:rPr kumimoji="1" lang="ja-JP" altLang="en-US" sz="2800" smtClean="0"/>
              <a:t>の会議に参加できないオンデマンド型の受講者の資料を解説します</a:t>
            </a:r>
            <a:endParaRPr kumimoji="1" lang="en-US" altLang="ja-JP" sz="2800" smtClean="0"/>
          </a:p>
          <a:p>
            <a:pPr>
              <a:defRPr/>
            </a:pPr>
            <a:r>
              <a:rPr kumimoji="1" lang="ja-JP" altLang="en-US" sz="2800" smtClean="0"/>
              <a:t>私</a:t>
            </a:r>
            <a:r>
              <a:rPr kumimoji="1" lang="ja-JP" altLang="en-US" sz="2800"/>
              <a:t>の音声が流れスライドが進みます．問題演習の部分や教科書を参照する部分は</a:t>
            </a:r>
            <a:r>
              <a:rPr kumimoji="1" lang="en-US" altLang="ja-JP" sz="2800"/>
              <a:t>【ESC】</a:t>
            </a:r>
            <a:r>
              <a:rPr kumimoji="1" lang="ja-JP" altLang="en-US" sz="2800"/>
              <a:t>を押してスライドショーを一時停止してください．問題を解き終わるなどしたら</a:t>
            </a:r>
            <a:r>
              <a:rPr kumimoji="1" lang="en-US" altLang="ja-JP" sz="2800"/>
              <a:t>【SHIFT】+【F5】</a:t>
            </a:r>
            <a:r>
              <a:rPr kumimoji="1" lang="ja-JP" altLang="en-US" sz="2800"/>
              <a:t>を押して見終わった部分からスライドショーを再開してください．</a:t>
            </a:r>
            <a:endParaRPr kumimoji="1" lang="en-US" altLang="ja-JP" sz="2800"/>
          </a:p>
          <a:p>
            <a:pPr>
              <a:defRPr/>
            </a:pPr>
            <a:r>
              <a:rPr kumimoji="1" lang="ja-JP" altLang="en-US" sz="2800"/>
              <a:t>アンケートと課題は</a:t>
            </a:r>
            <a:r>
              <a:rPr kumimoji="1" lang="en-US" altLang="ja-JP" sz="2800"/>
              <a:t>teams</a:t>
            </a:r>
            <a:r>
              <a:rPr kumimoji="1" lang="ja-JP" altLang="en-US" sz="2800"/>
              <a:t>を受けた人は</a:t>
            </a:r>
            <a:r>
              <a:rPr kumimoji="1" lang="en-US" altLang="ja-JP" sz="2800"/>
              <a:t>teams</a:t>
            </a:r>
            <a:r>
              <a:rPr kumimoji="1" lang="ja-JP" altLang="en-US" sz="2800"/>
              <a:t>の課題機能で、</a:t>
            </a:r>
            <a:r>
              <a:rPr kumimoji="1" lang="en-US" altLang="ja-JP" sz="2800"/>
              <a:t>Bb</a:t>
            </a:r>
            <a:r>
              <a:rPr kumimoji="1" lang="ja-JP" altLang="en-US" sz="2800"/>
              <a:t>を受けた人は</a:t>
            </a:r>
            <a:r>
              <a:rPr kumimoji="1" lang="en-US" altLang="ja-JP" sz="2800"/>
              <a:t>Bb</a:t>
            </a:r>
            <a:r>
              <a:rPr kumimoji="1" lang="ja-JP" altLang="en-US" sz="2800"/>
              <a:t>の課題機能で提出してください。一回で</a:t>
            </a:r>
            <a:r>
              <a:rPr kumimoji="1" lang="en-US" altLang="ja-JP" sz="2800"/>
              <a:t>OK</a:t>
            </a:r>
            <a:r>
              <a:rPr kumimoji="1" lang="ja-JP" altLang="en-US" sz="2800"/>
              <a:t>。これ以外の提出方法は認めません。</a:t>
            </a:r>
          </a:p>
          <a:p>
            <a:pPr>
              <a:defRPr/>
            </a:pPr>
            <a:endParaRPr kumimoji="1" lang="ja-JP" altLang="en-US" sz="2800"/>
          </a:p>
        </p:txBody>
      </p:sp>
      <p:sp>
        <p:nvSpPr>
          <p:cNvPr id="8196" name="日付プレースホルダー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endParaRPr lang="en-US" altLang="ja-JP" sz="1400">
              <a:latin typeface="Times New Roman" panose="02020603050405020304" pitchFamily="18" charset="0"/>
            </a:endParaRPr>
          </a:p>
        </p:txBody>
      </p:sp>
      <p:sp>
        <p:nvSpPr>
          <p:cNvPr id="8197" name="フッター プレースホルダー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医療経済学</a:t>
            </a:r>
            <a:r>
              <a:rPr lang="en-US" altLang="ja-JP" sz="1400" smtClean="0">
                <a:latin typeface="Times New Roman" panose="02020603050405020304" pitchFamily="18" charset="0"/>
              </a:rPr>
              <a:t>A 4</a:t>
            </a:r>
            <a:endParaRPr lang="en-US" altLang="ja-JP" sz="1400">
              <a:latin typeface="Times New Roman" panose="02020603050405020304" pitchFamily="18" charset="0"/>
            </a:endParaRPr>
          </a:p>
        </p:txBody>
      </p:sp>
      <p:sp>
        <p:nvSpPr>
          <p:cNvPr id="8198" name="スライド番号プレースホルダー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5704922E-BB07-4E48-9D8A-98D3709C1E8C}" type="slidenum">
              <a:rPr lang="ja-JP" altLang="en-US" sz="1400" smtClean="0">
                <a:latin typeface="Times New Roman" panose="02020603050405020304" pitchFamily="18" charset="0"/>
              </a:rPr>
              <a:pPr>
                <a:spcBef>
                  <a:spcPct val="0"/>
                </a:spcBef>
                <a:buFontTx/>
                <a:buNone/>
              </a:pPr>
              <a:t>2</a:t>
            </a:fld>
            <a:endParaRPr lang="en-US" altLang="ja-JP" sz="140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bwMode="auto"/>
        <p:txBody>
          <a:bodyPr wrap="square" numCol="1" anchorCtr="0" compatLnSpc="1">
            <a:prstTxWarp prst="textNoShape">
              <a:avLst/>
            </a:prstTxWarp>
          </a:bodyPr>
          <a:lstStyle/>
          <a:p>
            <a:pPr eaLnBrk="1" hangingPunct="1"/>
            <a:r>
              <a:rPr lang="ja-JP" altLang="en-US">
                <a:latin typeface="メイリオ" charset="0"/>
                <a:ea typeface="メイリオ" charset="0"/>
                <a:cs typeface="メイリオ" charset="0"/>
              </a:rPr>
              <a:t>高齢化社会の進展</a:t>
            </a:r>
          </a:p>
        </p:txBody>
      </p:sp>
      <p:sp>
        <p:nvSpPr>
          <p:cNvPr id="17411" name="コンテンツ プレースホルダー 2"/>
          <p:cNvSpPr>
            <a:spLocks noGrp="1"/>
          </p:cNvSpPr>
          <p:nvPr>
            <p:ph idx="1"/>
          </p:nvPr>
        </p:nvSpPr>
        <p:spPr/>
        <p:txBody>
          <a:bodyPr>
            <a:noAutofit/>
          </a:bodyPr>
          <a:lstStyle/>
          <a:p>
            <a:pPr eaLnBrk="1" hangingPunct="1">
              <a:lnSpc>
                <a:spcPct val="90000"/>
              </a:lnSpc>
            </a:pPr>
            <a:r>
              <a:rPr lang="ja-JP" altLang="en-US" sz="3556" dirty="0">
                <a:latin typeface="メイリオ" charset="0"/>
                <a:ea typeface="メイリオ" charset="0"/>
                <a:cs typeface="メイリオ" charset="0"/>
              </a:rPr>
              <a:t>日本では少子高齢化が今後ますます進む</a:t>
            </a:r>
          </a:p>
          <a:p>
            <a:pPr lvl="1" eaLnBrk="1" hangingPunct="1">
              <a:lnSpc>
                <a:spcPct val="90000"/>
              </a:lnSpc>
            </a:pPr>
            <a:r>
              <a:rPr lang="ja-JP" altLang="en-US" sz="3111" dirty="0">
                <a:latin typeface="メイリオ" charset="0"/>
                <a:ea typeface="メイリオ" charset="0"/>
                <a:cs typeface="メイリオ" charset="0"/>
              </a:rPr>
              <a:t>少子化＝出生数の低下</a:t>
            </a:r>
          </a:p>
          <a:p>
            <a:pPr lvl="1" eaLnBrk="1" hangingPunct="1">
              <a:lnSpc>
                <a:spcPct val="90000"/>
              </a:lnSpc>
            </a:pPr>
            <a:r>
              <a:rPr lang="ja-JP" altLang="en-US" sz="3111" dirty="0">
                <a:latin typeface="メイリオ" charset="0"/>
                <a:ea typeface="メイリオ" charset="0"/>
                <a:cs typeface="メイリオ" charset="0"/>
              </a:rPr>
              <a:t>高齢化＝高齢者の増加</a:t>
            </a:r>
          </a:p>
          <a:p>
            <a:pPr eaLnBrk="1" hangingPunct="1">
              <a:lnSpc>
                <a:spcPct val="90000"/>
              </a:lnSpc>
            </a:pPr>
            <a:endParaRPr lang="en-US" altLang="ja-JP" sz="3556" dirty="0">
              <a:latin typeface="メイリオ" charset="0"/>
              <a:ea typeface="メイリオ" charset="0"/>
              <a:cs typeface="メイリオ" charset="0"/>
            </a:endParaRPr>
          </a:p>
          <a:p>
            <a:pPr eaLnBrk="1" hangingPunct="1">
              <a:lnSpc>
                <a:spcPct val="90000"/>
              </a:lnSpc>
            </a:pPr>
            <a:r>
              <a:rPr lang="ja-JP" altLang="en-US" sz="3556" dirty="0">
                <a:latin typeface="メイリオ" charset="0"/>
                <a:ea typeface="メイリオ" charset="0"/>
                <a:cs typeface="メイリオ" charset="0"/>
              </a:rPr>
              <a:t>少子高齢化を見る指標</a:t>
            </a:r>
          </a:p>
          <a:p>
            <a:pPr lvl="1" eaLnBrk="1" hangingPunct="1">
              <a:lnSpc>
                <a:spcPct val="90000"/>
              </a:lnSpc>
            </a:pPr>
            <a:r>
              <a:rPr lang="ja-JP" altLang="en-US" sz="3111" b="1" dirty="0">
                <a:solidFill>
                  <a:srgbClr val="FF0000"/>
                </a:solidFill>
                <a:latin typeface="メイリオ" charset="0"/>
                <a:ea typeface="メイリオ" charset="0"/>
                <a:cs typeface="メイリオ" charset="0"/>
              </a:rPr>
              <a:t>高齢化率</a:t>
            </a:r>
            <a:r>
              <a:rPr lang="ja-JP" altLang="en-US" sz="3111" dirty="0">
                <a:latin typeface="メイリオ" charset="0"/>
                <a:ea typeface="メイリオ" charset="0"/>
                <a:cs typeface="メイリオ" charset="0"/>
              </a:rPr>
              <a:t>：</a:t>
            </a:r>
            <a:r>
              <a:rPr lang="en-US" altLang="ja-JP" sz="3111" dirty="0">
                <a:latin typeface="メイリオ" charset="0"/>
                <a:ea typeface="メイリオ" charset="0"/>
                <a:cs typeface="メイリオ" charset="0"/>
              </a:rPr>
              <a:t>65</a:t>
            </a:r>
            <a:r>
              <a:rPr lang="ja-JP" altLang="en-US" sz="3111" dirty="0">
                <a:latin typeface="メイリオ" charset="0"/>
                <a:ea typeface="メイリオ" charset="0"/>
                <a:cs typeface="メイリオ" charset="0"/>
              </a:rPr>
              <a:t>歳以上の人口割合</a:t>
            </a:r>
          </a:p>
          <a:p>
            <a:pPr lvl="1" eaLnBrk="1" hangingPunct="1">
              <a:lnSpc>
                <a:spcPct val="90000"/>
              </a:lnSpc>
            </a:pPr>
            <a:r>
              <a:rPr lang="ja-JP" altLang="en-US" sz="3111" dirty="0">
                <a:latin typeface="メイリオ" charset="0"/>
                <a:ea typeface="メイリオ" charset="0"/>
                <a:cs typeface="メイリオ" charset="0"/>
              </a:rPr>
              <a:t>現在は</a:t>
            </a:r>
            <a:r>
              <a:rPr lang="ja-JP" altLang="en-US" sz="3111" b="1" dirty="0">
                <a:solidFill>
                  <a:srgbClr val="0070C0"/>
                </a:solidFill>
                <a:latin typeface="メイリオ" charset="0"/>
                <a:ea typeface="メイリオ" charset="0"/>
                <a:cs typeface="メイリオ" charset="0"/>
              </a:rPr>
              <a:t>約</a:t>
            </a:r>
            <a:r>
              <a:rPr lang="en-US" altLang="ja-JP" sz="3111" b="1" dirty="0">
                <a:solidFill>
                  <a:srgbClr val="0070C0"/>
                </a:solidFill>
                <a:latin typeface="メイリオ" charset="0"/>
                <a:ea typeface="メイリオ" charset="0"/>
                <a:cs typeface="メイリオ" charset="0"/>
              </a:rPr>
              <a:t>28%</a:t>
            </a:r>
            <a:br>
              <a:rPr lang="en-US" altLang="ja-JP" sz="3111" b="1" dirty="0">
                <a:solidFill>
                  <a:srgbClr val="0070C0"/>
                </a:solidFill>
                <a:latin typeface="メイリオ" charset="0"/>
                <a:ea typeface="メイリオ" charset="0"/>
                <a:cs typeface="メイリオ" charset="0"/>
              </a:rPr>
            </a:br>
            <a:r>
              <a:rPr lang="en-US" altLang="ja-JP" sz="3111" dirty="0">
                <a:latin typeface="メイリオ" charset="0"/>
                <a:ea typeface="メイリオ" charset="0"/>
                <a:cs typeface="メイリオ" charset="0"/>
              </a:rPr>
              <a:t>⇒</a:t>
            </a:r>
            <a:r>
              <a:rPr lang="ja-JP" altLang="en-US" sz="3111" dirty="0">
                <a:latin typeface="メイリオ" charset="0"/>
                <a:ea typeface="メイリオ" charset="0"/>
                <a:cs typeface="メイリオ" charset="0"/>
              </a:rPr>
              <a:t>　</a:t>
            </a:r>
            <a:r>
              <a:rPr lang="en-US" altLang="ja-JP" sz="3111" dirty="0">
                <a:latin typeface="メイリオ" charset="0"/>
                <a:ea typeface="メイリオ" charset="0"/>
                <a:cs typeface="メイリオ" charset="0"/>
              </a:rPr>
              <a:t>4</a:t>
            </a:r>
            <a:r>
              <a:rPr lang="ja-JP" altLang="en-US" sz="3111" dirty="0">
                <a:latin typeface="メイリオ" charset="0"/>
                <a:ea typeface="メイリオ" charset="0"/>
                <a:cs typeface="メイリオ" charset="0"/>
              </a:rPr>
              <a:t>人に</a:t>
            </a:r>
            <a:r>
              <a:rPr lang="en-US" altLang="ja-JP" sz="3111" dirty="0">
                <a:latin typeface="メイリオ" charset="0"/>
                <a:ea typeface="メイリオ" charset="0"/>
                <a:cs typeface="メイリオ" charset="0"/>
              </a:rPr>
              <a:t>1</a:t>
            </a:r>
            <a:r>
              <a:rPr lang="ja-JP" altLang="en-US" sz="3111" dirty="0">
                <a:latin typeface="メイリオ" charset="0"/>
                <a:ea typeface="メイリオ" charset="0"/>
                <a:cs typeface="メイリオ" charset="0"/>
              </a:rPr>
              <a:t>人が</a:t>
            </a:r>
            <a:r>
              <a:rPr lang="en-US" altLang="ja-JP" sz="3111" dirty="0">
                <a:latin typeface="メイリオ" charset="0"/>
                <a:ea typeface="メイリオ" charset="0"/>
                <a:cs typeface="メイリオ" charset="0"/>
              </a:rPr>
              <a:t>65</a:t>
            </a:r>
            <a:r>
              <a:rPr lang="ja-JP" altLang="en-US" sz="3111" dirty="0">
                <a:latin typeface="メイリオ" charset="0"/>
                <a:ea typeface="メイリオ" charset="0"/>
                <a:cs typeface="メイリオ" charset="0"/>
              </a:rPr>
              <a:t>歳以上</a:t>
            </a:r>
          </a:p>
          <a:p>
            <a:pPr lvl="1" eaLnBrk="1" hangingPunct="1">
              <a:lnSpc>
                <a:spcPct val="90000"/>
              </a:lnSpc>
            </a:pPr>
            <a:r>
              <a:rPr lang="ja-JP" altLang="en-US" sz="3111" dirty="0">
                <a:latin typeface="メイリオ" charset="0"/>
                <a:ea typeface="メイリオ" charset="0"/>
                <a:cs typeface="メイリオ" charset="0"/>
              </a:rPr>
              <a:t>将来的には</a:t>
            </a:r>
            <a:r>
              <a:rPr lang="ja-JP" altLang="en-US" sz="3111" b="1" dirty="0">
                <a:solidFill>
                  <a:srgbClr val="0070C0"/>
                </a:solidFill>
                <a:latin typeface="メイリオ" charset="0"/>
                <a:ea typeface="メイリオ" charset="0"/>
                <a:cs typeface="メイリオ" charset="0"/>
              </a:rPr>
              <a:t>約</a:t>
            </a:r>
            <a:r>
              <a:rPr lang="en-US" altLang="ja-JP" sz="3111" b="1" dirty="0">
                <a:solidFill>
                  <a:srgbClr val="0070C0"/>
                </a:solidFill>
                <a:latin typeface="メイリオ" charset="0"/>
                <a:ea typeface="メイリオ" charset="0"/>
                <a:cs typeface="メイリオ" charset="0"/>
              </a:rPr>
              <a:t>40%</a:t>
            </a:r>
            <a:r>
              <a:rPr lang="ja-JP" altLang="en-US" sz="3111" dirty="0">
                <a:latin typeface="メイリオ" charset="0"/>
                <a:ea typeface="メイリオ" charset="0"/>
                <a:cs typeface="メイリオ" charset="0"/>
              </a:rPr>
              <a:t>まで上昇すると予測</a:t>
            </a:r>
          </a:p>
        </p:txBody>
      </p:sp>
      <p:sp>
        <p:nvSpPr>
          <p:cNvPr id="2" name="スライド番号プレースホルダー 1"/>
          <p:cNvSpPr>
            <a:spLocks noGrp="1"/>
          </p:cNvSpPr>
          <p:nvPr>
            <p:ph type="sldNum" sz="quarter" idx="12"/>
          </p:nvPr>
        </p:nvSpPr>
        <p:spPr/>
        <p:txBody>
          <a:bodyPr/>
          <a:lstStyle/>
          <a:p>
            <a:fld id="{1AB5ADD3-B68E-4D90-9FF3-212F3C913D6C}" type="slidenum">
              <a:rPr kumimoji="1" lang="ja-JP" altLang="en-US" smtClean="0"/>
              <a:t>20</a:t>
            </a:fld>
            <a:endParaRPr kumimoji="1" lang="ja-JP" altLang="en-US"/>
          </a:p>
        </p:txBody>
      </p:sp>
      <p:sp>
        <p:nvSpPr>
          <p:cNvPr id="3" name="日付プレースホルダー 2"/>
          <p:cNvSpPr>
            <a:spLocks noGrp="1"/>
          </p:cNvSpPr>
          <p:nvPr>
            <p:ph type="dt" sz="half" idx="10"/>
          </p:nvPr>
        </p:nvSpPr>
        <p:spPr/>
        <p:txBody>
          <a:bodyPr/>
          <a:lstStyle/>
          <a:p>
            <a:pPr>
              <a:defRPr/>
            </a:pPr>
            <a:r>
              <a:rPr lang="en-US" altLang="ja-JP" smtClean="0"/>
              <a:t>2020/6/17</a:t>
            </a:r>
            <a:endParaRPr lang="en-US" altLang="ja-JP"/>
          </a:p>
        </p:txBody>
      </p:sp>
      <p:sp>
        <p:nvSpPr>
          <p:cNvPr id="4" name="フッター プレースホルダー 3"/>
          <p:cNvSpPr>
            <a:spLocks noGrp="1"/>
          </p:cNvSpPr>
          <p:nvPr>
            <p:ph type="ftr" sz="quarter" idx="11"/>
          </p:nvPr>
        </p:nvSpPr>
        <p:spPr/>
        <p:txBody>
          <a:bodyPr/>
          <a:lstStyle/>
          <a:p>
            <a:pPr>
              <a:defRPr/>
            </a:pPr>
            <a:r>
              <a:rPr lang="ja-JP" altLang="en-US" smtClean="0"/>
              <a:t>医療経済学</a:t>
            </a:r>
            <a:r>
              <a:rPr lang="en-US" altLang="ja-JP" smtClean="0"/>
              <a:t>A 4</a:t>
            </a:r>
            <a:endParaRPr lang="en-US" altLang="ja-JP"/>
          </a:p>
        </p:txBody>
      </p:sp>
    </p:spTree>
    <p:extLst>
      <p:ext uri="{BB962C8B-B14F-4D97-AF65-F5344CB8AC3E}">
        <p14:creationId xmlns:p14="http://schemas.microsoft.com/office/powerpoint/2010/main" val="252940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bwMode="auto"/>
        <p:txBody>
          <a:bodyPr wrap="square" numCol="1" anchorCtr="0" compatLnSpc="1">
            <a:prstTxWarp prst="textNoShape">
              <a:avLst/>
            </a:prstTxWarp>
          </a:bodyPr>
          <a:lstStyle/>
          <a:p>
            <a:pPr eaLnBrk="1" hangingPunct="1"/>
            <a:r>
              <a:rPr lang="ja-JP" altLang="en-US">
                <a:latin typeface="メイリオ" charset="0"/>
                <a:ea typeface="メイリオ" charset="0"/>
                <a:cs typeface="メイリオ" charset="0"/>
              </a:rPr>
              <a:t>医療費は誰が負担する？</a:t>
            </a:r>
          </a:p>
        </p:txBody>
      </p:sp>
      <p:sp>
        <p:nvSpPr>
          <p:cNvPr id="3" name="コンテンツ プレースホルダー 2"/>
          <p:cNvSpPr>
            <a:spLocks noGrp="1"/>
          </p:cNvSpPr>
          <p:nvPr>
            <p:ph idx="1"/>
          </p:nvPr>
        </p:nvSpPr>
        <p:spPr/>
        <p:txBody>
          <a:bodyPr>
            <a:normAutofit fontScale="92500" lnSpcReduction="20000"/>
          </a:bodyPr>
          <a:lstStyle/>
          <a:p>
            <a:pPr eaLnBrk="1" hangingPunct="1"/>
            <a:r>
              <a:rPr lang="ja-JP" altLang="en-US" sz="3889" dirty="0">
                <a:latin typeface="メイリオ" charset="0"/>
                <a:ea typeface="メイリオ" charset="0"/>
                <a:cs typeface="メイリオ" charset="0"/>
              </a:rPr>
              <a:t>医療費は誰が支払うのか？</a:t>
            </a:r>
            <a:endParaRPr lang="en-US" altLang="ja-JP" sz="3333" dirty="0">
              <a:solidFill>
                <a:srgbClr val="00B0F0"/>
              </a:solidFill>
              <a:latin typeface="メイリオ" charset="0"/>
              <a:ea typeface="メイリオ" charset="0"/>
              <a:cs typeface="メイリオ" charset="0"/>
            </a:endParaRPr>
          </a:p>
          <a:p>
            <a:pPr lvl="1" eaLnBrk="1" hangingPunct="1"/>
            <a:r>
              <a:rPr lang="ja-JP" altLang="en-US" sz="3333" dirty="0">
                <a:solidFill>
                  <a:srgbClr val="3366FF"/>
                </a:solidFill>
                <a:latin typeface="メイリオ" charset="0"/>
                <a:ea typeface="メイリオ" charset="0"/>
                <a:cs typeface="メイリオ" charset="0"/>
              </a:rPr>
              <a:t>患者は窓口で一部負担</a:t>
            </a:r>
            <a:r>
              <a:rPr lang="en-US" altLang="ja-JP" sz="3333" dirty="0">
                <a:solidFill>
                  <a:srgbClr val="3366FF"/>
                </a:solidFill>
                <a:latin typeface="メイリオ" charset="0"/>
                <a:ea typeface="メイリオ" charset="0"/>
                <a:cs typeface="メイリオ" charset="0"/>
              </a:rPr>
              <a:t/>
            </a:r>
            <a:br>
              <a:rPr lang="en-US" altLang="ja-JP" sz="3333" dirty="0">
                <a:solidFill>
                  <a:srgbClr val="3366FF"/>
                </a:solidFill>
                <a:latin typeface="メイリオ" charset="0"/>
                <a:ea typeface="メイリオ" charset="0"/>
                <a:cs typeface="メイリオ" charset="0"/>
              </a:rPr>
            </a:br>
            <a:r>
              <a:rPr lang="en-US" altLang="ja-JP" sz="3333" dirty="0">
                <a:latin typeface="メイリオ" charset="0"/>
                <a:ea typeface="メイリオ" charset="0"/>
                <a:cs typeface="メイリオ" charset="0"/>
              </a:rPr>
              <a:t>※</a:t>
            </a:r>
            <a:r>
              <a:rPr lang="ja-JP" altLang="en-US" sz="3333" dirty="0">
                <a:solidFill>
                  <a:srgbClr val="00B0F0"/>
                </a:solidFill>
                <a:latin typeface="メイリオ" charset="0"/>
                <a:ea typeface="メイリオ" charset="0"/>
                <a:cs typeface="メイリオ" charset="0"/>
              </a:rPr>
              <a:t>　</a:t>
            </a:r>
            <a:r>
              <a:rPr lang="ja-JP" altLang="en-US" sz="2889" dirty="0">
                <a:latin typeface="メイリオ" charset="0"/>
                <a:ea typeface="メイリオ" charset="0"/>
                <a:cs typeface="メイリオ" charset="0"/>
              </a:rPr>
              <a:t>通常</a:t>
            </a:r>
            <a:r>
              <a:rPr lang="en-US" altLang="ja-JP" sz="2889" dirty="0">
                <a:latin typeface="メイリオ" charset="0"/>
                <a:ea typeface="メイリオ" charset="0"/>
                <a:cs typeface="メイリオ" charset="0"/>
              </a:rPr>
              <a:t>3</a:t>
            </a:r>
            <a:r>
              <a:rPr lang="ja-JP" altLang="en-US" sz="2889" dirty="0">
                <a:latin typeface="メイリオ" charset="0"/>
                <a:ea typeface="メイリオ" charset="0"/>
                <a:cs typeface="メイリオ" charset="0"/>
              </a:rPr>
              <a:t>割負担、後期高齢者は</a:t>
            </a:r>
            <a:r>
              <a:rPr lang="en-US" altLang="ja-JP" sz="2889" dirty="0">
                <a:latin typeface="メイリオ" charset="0"/>
                <a:ea typeface="メイリオ" charset="0"/>
                <a:cs typeface="メイリオ" charset="0"/>
              </a:rPr>
              <a:t>1</a:t>
            </a:r>
            <a:r>
              <a:rPr lang="ja-JP" altLang="en-US" sz="2889" dirty="0">
                <a:latin typeface="メイリオ" charset="0"/>
                <a:ea typeface="メイリオ" charset="0"/>
                <a:cs typeface="メイリオ" charset="0"/>
              </a:rPr>
              <a:t>割負担</a:t>
            </a:r>
          </a:p>
          <a:p>
            <a:pPr lvl="1" eaLnBrk="1" hangingPunct="1"/>
            <a:r>
              <a:rPr lang="ja-JP" altLang="en-US" sz="3333" dirty="0">
                <a:latin typeface="メイリオ" charset="0"/>
                <a:ea typeface="メイリオ" charset="0"/>
                <a:cs typeface="メイリオ" charset="0"/>
              </a:rPr>
              <a:t>残りの負担</a:t>
            </a:r>
            <a:br>
              <a:rPr lang="ja-JP" altLang="en-US" sz="3333" dirty="0">
                <a:latin typeface="メイリオ" charset="0"/>
                <a:ea typeface="メイリオ" charset="0"/>
                <a:cs typeface="メイリオ" charset="0"/>
              </a:rPr>
            </a:br>
            <a:r>
              <a:rPr lang="ja-JP" altLang="en-US" sz="3333" dirty="0">
                <a:latin typeface="メイリオ" charset="0"/>
                <a:ea typeface="メイリオ" charset="0"/>
                <a:cs typeface="メイリオ" charset="0"/>
              </a:rPr>
              <a:t>⇒　</a:t>
            </a:r>
            <a:r>
              <a:rPr lang="ja-JP" altLang="en-US" sz="3333" b="1" dirty="0">
                <a:solidFill>
                  <a:srgbClr val="FF0000"/>
                </a:solidFill>
                <a:latin typeface="メイリオ" charset="0"/>
                <a:ea typeface="メイリオ" charset="0"/>
                <a:cs typeface="メイリオ" charset="0"/>
              </a:rPr>
              <a:t>国民全員が負担する</a:t>
            </a:r>
          </a:p>
          <a:p>
            <a:pPr lvl="1" eaLnBrk="1" hangingPunct="1"/>
            <a:r>
              <a:rPr lang="ja-JP" altLang="en-US" sz="3333" dirty="0">
                <a:latin typeface="メイリオ" charset="0"/>
                <a:ea typeface="メイリオ" charset="0"/>
                <a:cs typeface="メイリオ" charset="0"/>
              </a:rPr>
              <a:t>負担の方法</a:t>
            </a:r>
            <a:br>
              <a:rPr lang="ja-JP" altLang="en-US" sz="3333" dirty="0">
                <a:latin typeface="メイリオ" charset="0"/>
                <a:ea typeface="メイリオ" charset="0"/>
                <a:cs typeface="メイリオ" charset="0"/>
              </a:rPr>
            </a:br>
            <a:r>
              <a:rPr lang="ja-JP" altLang="en-US" sz="3333" dirty="0">
                <a:latin typeface="メイリオ" charset="0"/>
                <a:ea typeface="メイリオ" charset="0"/>
                <a:cs typeface="メイリオ" charset="0"/>
              </a:rPr>
              <a:t>⇒　</a:t>
            </a:r>
            <a:r>
              <a:rPr lang="ja-JP" altLang="en-US" sz="3333" b="1" dirty="0">
                <a:solidFill>
                  <a:srgbClr val="FF0000"/>
                </a:solidFill>
                <a:latin typeface="メイリオ" charset="0"/>
                <a:ea typeface="メイリオ" charset="0"/>
                <a:cs typeface="メイリオ" charset="0"/>
              </a:rPr>
              <a:t>保険料と税金（所得税や消費税）</a:t>
            </a:r>
          </a:p>
          <a:p>
            <a:pPr lvl="1" eaLnBrk="1" hangingPunct="1"/>
            <a:r>
              <a:rPr lang="ja-JP" altLang="en-US" sz="3333" dirty="0">
                <a:latin typeface="メイリオ" charset="0"/>
                <a:ea typeface="メイリオ" charset="0"/>
                <a:cs typeface="メイリオ" charset="0"/>
              </a:rPr>
              <a:t>保険料と税金は</a:t>
            </a:r>
            <a:r>
              <a:rPr lang="ja-JP" altLang="en-US" sz="3333" b="1" dirty="0">
                <a:solidFill>
                  <a:srgbClr val="3366FF"/>
                </a:solidFill>
                <a:latin typeface="メイリオ" charset="0"/>
                <a:ea typeface="メイリオ" charset="0"/>
                <a:cs typeface="メイリオ" charset="0"/>
              </a:rPr>
              <a:t>労働者が特に負担</a:t>
            </a:r>
            <a:endParaRPr lang="en-US" altLang="ja-JP" sz="3333" b="1" dirty="0">
              <a:solidFill>
                <a:srgbClr val="3366FF"/>
              </a:solidFill>
              <a:latin typeface="メイリオ" charset="0"/>
              <a:ea typeface="メイリオ" charset="0"/>
              <a:cs typeface="メイリオ" charset="0"/>
            </a:endParaRPr>
          </a:p>
          <a:p>
            <a:pPr lvl="1" eaLnBrk="1" hangingPunct="1">
              <a:buFont typeface="Arial" charset="0"/>
              <a:buNone/>
            </a:pPr>
            <a:r>
              <a:rPr lang="ja-JP" altLang="en-US" sz="3333" b="1" dirty="0">
                <a:latin typeface="メイリオ" charset="0"/>
                <a:ea typeface="メイリオ" charset="0"/>
                <a:cs typeface="メイリオ" charset="0"/>
              </a:rPr>
              <a:t>⇒　</a:t>
            </a:r>
            <a:r>
              <a:rPr lang="ja-JP" altLang="en-US" sz="3333" b="1" dirty="0">
                <a:solidFill>
                  <a:srgbClr val="3366FF"/>
                </a:solidFill>
                <a:latin typeface="メイリオ" charset="0"/>
                <a:ea typeface="メイリオ" charset="0"/>
                <a:cs typeface="メイリオ" charset="0"/>
              </a:rPr>
              <a:t>高齢者の医療費は現役世代が主に負担する</a:t>
            </a:r>
            <a:endParaRPr lang="en-US" altLang="ja-JP" sz="3333" b="1" dirty="0">
              <a:solidFill>
                <a:srgbClr val="3366FF"/>
              </a:solidFill>
              <a:latin typeface="メイリオ" charset="0"/>
              <a:ea typeface="メイリオ" charset="0"/>
              <a:cs typeface="メイリオ" charset="0"/>
            </a:endParaRPr>
          </a:p>
          <a:p>
            <a:pPr lvl="1" eaLnBrk="1" hangingPunct="1">
              <a:buFont typeface="Arial" charset="0"/>
              <a:buNone/>
            </a:pPr>
            <a:r>
              <a:rPr lang="ja-JP" altLang="en-US" sz="3333" b="1" dirty="0">
                <a:latin typeface="メイリオ" charset="0"/>
                <a:ea typeface="メイリオ" charset="0"/>
                <a:cs typeface="メイリオ" charset="0"/>
              </a:rPr>
              <a:t>⇒　</a:t>
            </a:r>
            <a:r>
              <a:rPr lang="ja-JP" altLang="en-US" sz="3333" b="1" dirty="0">
                <a:solidFill>
                  <a:srgbClr val="FF0000"/>
                </a:solidFill>
                <a:latin typeface="メイリオ" charset="0"/>
                <a:ea typeface="メイリオ" charset="0"/>
                <a:cs typeface="メイリオ" charset="0"/>
              </a:rPr>
              <a:t>医療は「賦課方式」によって運営</a:t>
            </a:r>
          </a:p>
          <a:p>
            <a:pPr eaLnBrk="1" hangingPunct="1">
              <a:buFont typeface="Arial" charset="0"/>
              <a:buNone/>
            </a:pPr>
            <a:endParaRPr lang="en-US" altLang="ja-JP" sz="3111" dirty="0">
              <a:latin typeface="メイリオ" charset="0"/>
              <a:ea typeface="メイリオ" charset="0"/>
              <a:cs typeface="メイリオ" charset="0"/>
            </a:endParaRPr>
          </a:p>
        </p:txBody>
      </p:sp>
      <p:sp>
        <p:nvSpPr>
          <p:cNvPr id="2" name="スライド番号プレースホルダー 1"/>
          <p:cNvSpPr>
            <a:spLocks noGrp="1"/>
          </p:cNvSpPr>
          <p:nvPr>
            <p:ph type="sldNum" sz="quarter" idx="12"/>
          </p:nvPr>
        </p:nvSpPr>
        <p:spPr/>
        <p:txBody>
          <a:bodyPr/>
          <a:lstStyle/>
          <a:p>
            <a:fld id="{1AB5ADD3-B68E-4D90-9FF3-212F3C913D6C}" type="slidenum">
              <a:rPr kumimoji="1" lang="ja-JP" altLang="en-US" smtClean="0"/>
              <a:t>21</a:t>
            </a:fld>
            <a:endParaRPr kumimoji="1" lang="ja-JP" altLang="en-US"/>
          </a:p>
        </p:txBody>
      </p:sp>
      <p:sp>
        <p:nvSpPr>
          <p:cNvPr id="4" name="日付プレースホルダー 3"/>
          <p:cNvSpPr>
            <a:spLocks noGrp="1"/>
          </p:cNvSpPr>
          <p:nvPr>
            <p:ph type="dt" sz="half" idx="10"/>
          </p:nvPr>
        </p:nvSpPr>
        <p:spPr/>
        <p:txBody>
          <a:bodyPr/>
          <a:lstStyle/>
          <a:p>
            <a:pPr>
              <a:defRPr/>
            </a:pPr>
            <a:r>
              <a:rPr lang="en-US" altLang="ja-JP" smtClean="0"/>
              <a:t>2020/6/17</a:t>
            </a:r>
            <a:endParaRPr lang="en-US" altLang="ja-JP"/>
          </a:p>
        </p:txBody>
      </p:sp>
      <p:sp>
        <p:nvSpPr>
          <p:cNvPr id="5" name="フッター プレースホルダー 4"/>
          <p:cNvSpPr>
            <a:spLocks noGrp="1"/>
          </p:cNvSpPr>
          <p:nvPr>
            <p:ph type="ftr" sz="quarter" idx="11"/>
          </p:nvPr>
        </p:nvSpPr>
        <p:spPr/>
        <p:txBody>
          <a:bodyPr/>
          <a:lstStyle/>
          <a:p>
            <a:pPr>
              <a:defRPr/>
            </a:pPr>
            <a:r>
              <a:rPr lang="ja-JP" altLang="en-US" smtClean="0"/>
              <a:t>医療経済学</a:t>
            </a:r>
            <a:r>
              <a:rPr lang="en-US" altLang="ja-JP" smtClean="0"/>
              <a:t>A 4</a:t>
            </a:r>
            <a:endParaRPr lang="en-US" altLang="ja-JP"/>
          </a:p>
        </p:txBody>
      </p:sp>
    </p:spTree>
    <p:extLst>
      <p:ext uri="{BB962C8B-B14F-4D97-AF65-F5344CB8AC3E}">
        <p14:creationId xmlns:p14="http://schemas.microsoft.com/office/powerpoint/2010/main" val="3629475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メイリオ" panose="020B0604030504040204" pitchFamily="50" charset="-128"/>
                <a:ea typeface="メイリオ" panose="020B0604030504040204" pitchFamily="50" charset="-128"/>
              </a:rPr>
              <a:t>医療を支えるお金</a:t>
            </a:r>
          </a:p>
        </p:txBody>
      </p:sp>
      <p:sp>
        <p:nvSpPr>
          <p:cNvPr id="5" name="コンテンツ プレースホルダー 2"/>
          <p:cNvSpPr>
            <a:spLocks noGrp="1"/>
          </p:cNvSpPr>
          <p:nvPr>
            <p:ph idx="1"/>
          </p:nvPr>
        </p:nvSpPr>
        <p:spPr/>
        <p:txBody>
          <a:bodyPr>
            <a:normAutofit lnSpcReduction="10000"/>
          </a:bodyPr>
          <a:lstStyle/>
          <a:p>
            <a:r>
              <a:rPr kumimoji="1" lang="ja-JP" altLang="en-US" sz="3556" b="1" dirty="0">
                <a:solidFill>
                  <a:srgbClr val="E76F8E"/>
                </a:solidFill>
                <a:latin typeface="メイリオ" panose="020B0604030504040204" pitchFamily="50" charset="-128"/>
                <a:ea typeface="メイリオ" panose="020B0604030504040204" pitchFamily="50" charset="-128"/>
              </a:rPr>
              <a:t>国民医療費＝保険料＋税金＋自己負担</a:t>
            </a:r>
            <a:endParaRPr kumimoji="1" lang="en-US" altLang="ja-JP" sz="3556" b="1" dirty="0">
              <a:solidFill>
                <a:srgbClr val="E76F8E"/>
              </a:solidFill>
              <a:latin typeface="メイリオ" panose="020B0604030504040204" pitchFamily="50" charset="-128"/>
              <a:ea typeface="メイリオ" panose="020B0604030504040204" pitchFamily="50" charset="-128"/>
            </a:endParaRPr>
          </a:p>
          <a:p>
            <a:endParaRPr lang="en-US" altLang="ja-JP" sz="3556" dirty="0">
              <a:latin typeface="メイリオ" panose="020B0604030504040204" pitchFamily="50" charset="-128"/>
              <a:ea typeface="メイリオ" panose="020B0604030504040204" pitchFamily="50" charset="-128"/>
            </a:endParaRPr>
          </a:p>
          <a:p>
            <a:r>
              <a:rPr kumimoji="1" lang="ja-JP" altLang="en-US" sz="3556" dirty="0">
                <a:latin typeface="メイリオ" panose="020B0604030504040204" pitchFamily="50" charset="-128"/>
                <a:ea typeface="メイリオ" panose="020B0604030504040204" pitchFamily="50" charset="-128"/>
              </a:rPr>
              <a:t>国民医療費の財源（</a:t>
            </a:r>
            <a:r>
              <a:rPr lang="en-US" altLang="ja-JP" sz="3556" dirty="0">
                <a:latin typeface="メイリオ" panose="020B0604030504040204" pitchFamily="50" charset="-128"/>
                <a:ea typeface="メイリオ" panose="020B0604030504040204" pitchFamily="50" charset="-128"/>
              </a:rPr>
              <a:t>2013</a:t>
            </a:r>
            <a:r>
              <a:rPr lang="ja-JP" altLang="en-US" sz="3556" dirty="0">
                <a:latin typeface="メイリオ" panose="020B0604030504040204" pitchFamily="50" charset="-128"/>
                <a:ea typeface="メイリオ" panose="020B0604030504040204" pitchFamily="50" charset="-128"/>
              </a:rPr>
              <a:t>年</a:t>
            </a:r>
            <a:r>
              <a:rPr kumimoji="1" lang="ja-JP" altLang="en-US" sz="3556" dirty="0">
                <a:latin typeface="メイリオ" panose="020B0604030504040204" pitchFamily="50" charset="-128"/>
                <a:ea typeface="メイリオ" panose="020B0604030504040204" pitchFamily="50" charset="-128"/>
              </a:rPr>
              <a:t>）</a:t>
            </a:r>
            <a:endParaRPr kumimoji="1" lang="en-US" altLang="ja-JP" sz="3556" dirty="0">
              <a:latin typeface="メイリオ" panose="020B0604030504040204" pitchFamily="50" charset="-128"/>
              <a:ea typeface="メイリオ" panose="020B0604030504040204" pitchFamily="50" charset="-128"/>
            </a:endParaRPr>
          </a:p>
          <a:p>
            <a:endParaRPr lang="en-US" altLang="ja-JP" sz="3556" dirty="0">
              <a:latin typeface="メイリオ" panose="020B0604030504040204" pitchFamily="50" charset="-128"/>
              <a:ea typeface="メイリオ" panose="020B0604030504040204" pitchFamily="50" charset="-128"/>
            </a:endParaRPr>
          </a:p>
          <a:p>
            <a:endParaRPr kumimoji="1" lang="en-US" altLang="ja-JP" sz="3556" dirty="0">
              <a:latin typeface="メイリオ" panose="020B0604030504040204" pitchFamily="50" charset="-128"/>
              <a:ea typeface="メイリオ" panose="020B0604030504040204" pitchFamily="50" charset="-128"/>
            </a:endParaRPr>
          </a:p>
          <a:p>
            <a:endParaRPr lang="en-US" altLang="ja-JP" sz="3556" dirty="0">
              <a:latin typeface="メイリオ" panose="020B0604030504040204" pitchFamily="50" charset="-128"/>
              <a:ea typeface="メイリオ" panose="020B0604030504040204" pitchFamily="50" charset="-128"/>
            </a:endParaRPr>
          </a:p>
          <a:p>
            <a:endParaRPr kumimoji="1" lang="en-US" altLang="ja-JP" sz="3556" dirty="0">
              <a:latin typeface="メイリオ" panose="020B0604030504040204" pitchFamily="50" charset="-128"/>
              <a:ea typeface="メイリオ" panose="020B0604030504040204" pitchFamily="50" charset="-128"/>
            </a:endParaRPr>
          </a:p>
          <a:p>
            <a:pPr marL="0" indent="0">
              <a:buNone/>
            </a:pPr>
            <a:r>
              <a:rPr lang="ja-JP" altLang="en-US" sz="3556" dirty="0">
                <a:latin typeface="メイリオ" panose="020B0604030504040204" pitchFamily="50" charset="-128"/>
                <a:ea typeface="メイリオ" panose="020B0604030504040204" pitchFamily="50" charset="-128"/>
              </a:rPr>
              <a:t>　</a:t>
            </a:r>
            <a:endParaRPr kumimoji="1" lang="ja-JP" altLang="en-US" sz="3556" b="1" dirty="0">
              <a:solidFill>
                <a:schemeClr val="tx2">
                  <a:lumMod val="75000"/>
                </a:schemeClr>
              </a:solidFill>
              <a:latin typeface="メイリオ" panose="020B0604030504040204" pitchFamily="50" charset="-128"/>
              <a:ea typeface="メイリオ" panose="020B0604030504040204" pitchFamily="50" charset="-128"/>
            </a:endParaRPr>
          </a:p>
        </p:txBody>
      </p:sp>
      <p:graphicFrame>
        <p:nvGraphicFramePr>
          <p:cNvPr id="6" name="表 5"/>
          <p:cNvGraphicFramePr>
            <a:graphicFrameLocks noGrp="1"/>
          </p:cNvGraphicFramePr>
          <p:nvPr>
            <p:extLst/>
          </p:nvPr>
        </p:nvGraphicFramePr>
        <p:xfrm>
          <a:off x="1737591" y="3768282"/>
          <a:ext cx="6552046" cy="1718843"/>
        </p:xfrm>
        <a:graphic>
          <a:graphicData uri="http://schemas.openxmlformats.org/drawingml/2006/table">
            <a:tbl>
              <a:tblPr bandRow="1">
                <a:tableStyleId>{7DF18680-E054-41AD-8BC1-D1AEF772440D}</a:tableStyleId>
              </a:tblPr>
              <a:tblGrid>
                <a:gridCol w="2154638">
                  <a:extLst>
                    <a:ext uri="{9D8B030D-6E8A-4147-A177-3AD203B41FA5}">
                      <a16:colId xmlns:a16="http://schemas.microsoft.com/office/drawing/2014/main" val="20000"/>
                    </a:ext>
                  </a:extLst>
                </a:gridCol>
                <a:gridCol w="4397408">
                  <a:extLst>
                    <a:ext uri="{9D8B030D-6E8A-4147-A177-3AD203B41FA5}">
                      <a16:colId xmlns:a16="http://schemas.microsoft.com/office/drawing/2014/main" val="20001"/>
                    </a:ext>
                  </a:extLst>
                </a:gridCol>
              </a:tblGrid>
              <a:tr h="535434">
                <a:tc>
                  <a:txBody>
                    <a:bodyPr/>
                    <a:lstStyle/>
                    <a:p>
                      <a:r>
                        <a:rPr kumimoji="1" lang="ja-JP" altLang="en-US" sz="2700" dirty="0">
                          <a:latin typeface="メイリオ" panose="020B0604030504040204" pitchFamily="50" charset="-128"/>
                          <a:ea typeface="メイリオ" panose="020B0604030504040204" pitchFamily="50" charset="-128"/>
                        </a:rPr>
                        <a:t>税金</a:t>
                      </a:r>
                    </a:p>
                  </a:txBody>
                  <a:tcPr marL="101600" marR="101600" marT="50800" marB="50800"/>
                </a:tc>
                <a:tc>
                  <a:txBody>
                    <a:bodyPr/>
                    <a:lstStyle/>
                    <a:p>
                      <a:pPr algn="r"/>
                      <a:r>
                        <a:rPr kumimoji="1" lang="en-US" altLang="ja-JP" sz="2700" dirty="0">
                          <a:latin typeface="メイリオ" panose="020B0604030504040204" pitchFamily="50" charset="-128"/>
                          <a:ea typeface="メイリオ" panose="020B0604030504040204" pitchFamily="50" charset="-128"/>
                          <a:cs typeface="Arial Unicode MS" panose="020B0604020202020204" pitchFamily="50" charset="-128"/>
                        </a:rPr>
                        <a:t>15</a:t>
                      </a:r>
                      <a:r>
                        <a:rPr kumimoji="1" lang="ja-JP" altLang="en-US" sz="2700" dirty="0">
                          <a:latin typeface="メイリオ" panose="020B0604030504040204" pitchFamily="50" charset="-128"/>
                          <a:ea typeface="メイリオ" panose="020B0604030504040204" pitchFamily="50" charset="-128"/>
                          <a:cs typeface="Arial Unicode MS" panose="020B0604020202020204" pitchFamily="50" charset="-128"/>
                        </a:rPr>
                        <a:t>兆</a:t>
                      </a:r>
                      <a:r>
                        <a:rPr kumimoji="1" lang="en-US" altLang="ja-JP" sz="2700" dirty="0">
                          <a:latin typeface="メイリオ" panose="020B0604030504040204" pitchFamily="50" charset="-128"/>
                          <a:ea typeface="メイリオ" panose="020B0604030504040204" pitchFamily="50" charset="-128"/>
                          <a:cs typeface="Arial Unicode MS" panose="020B0604020202020204" pitchFamily="50" charset="-128"/>
                        </a:rPr>
                        <a:t>5319</a:t>
                      </a:r>
                      <a:r>
                        <a:rPr kumimoji="1" lang="ja-JP" altLang="en-US" sz="2700" dirty="0">
                          <a:latin typeface="メイリオ" panose="020B0604030504040204" pitchFamily="50" charset="-128"/>
                          <a:ea typeface="メイリオ" panose="020B0604030504040204" pitchFamily="50" charset="-128"/>
                          <a:cs typeface="Arial Unicode MS" panose="020B0604020202020204" pitchFamily="50" charset="-128"/>
                        </a:rPr>
                        <a:t>億円（</a:t>
                      </a:r>
                      <a:r>
                        <a:rPr kumimoji="1" lang="en-US" altLang="ja-JP" sz="2700" dirty="0">
                          <a:latin typeface="メイリオ" panose="020B0604030504040204" pitchFamily="50" charset="-128"/>
                          <a:ea typeface="メイリオ" panose="020B0604030504040204" pitchFamily="50" charset="-128"/>
                          <a:cs typeface="Arial Unicode MS" panose="020B0604020202020204" pitchFamily="50" charset="-128"/>
                        </a:rPr>
                        <a:t>38.8</a:t>
                      </a:r>
                      <a:r>
                        <a:rPr kumimoji="1" lang="ja-JP" altLang="en-US" sz="2700" dirty="0">
                          <a:latin typeface="メイリオ" panose="020B0604030504040204" pitchFamily="50" charset="-128"/>
                          <a:ea typeface="メイリオ" panose="020B0604030504040204" pitchFamily="50" charset="-128"/>
                          <a:cs typeface="Arial Unicode MS" panose="020B0604020202020204" pitchFamily="50" charset="-128"/>
                        </a:rPr>
                        <a:t>％）</a:t>
                      </a:r>
                    </a:p>
                  </a:txBody>
                  <a:tcPr marL="101600" marR="101600" marT="50800" marB="50800"/>
                </a:tc>
                <a:extLst>
                  <a:ext uri="{0D108BD9-81ED-4DB2-BD59-A6C34878D82A}">
                    <a16:rowId xmlns:a16="http://schemas.microsoft.com/office/drawing/2014/main" val="10000"/>
                  </a:ext>
                </a:extLst>
              </a:tr>
              <a:tr h="593221">
                <a:tc>
                  <a:txBody>
                    <a:bodyPr/>
                    <a:lstStyle/>
                    <a:p>
                      <a:r>
                        <a:rPr kumimoji="1" lang="ja-JP" altLang="en-US" sz="2700" dirty="0">
                          <a:latin typeface="メイリオ" panose="020B0604030504040204" pitchFamily="50" charset="-128"/>
                          <a:ea typeface="メイリオ" panose="020B0604030504040204" pitchFamily="50" charset="-128"/>
                        </a:rPr>
                        <a:t>保険料</a:t>
                      </a:r>
                    </a:p>
                  </a:txBody>
                  <a:tcPr marL="101600" marR="101600" marT="50800" marB="50800"/>
                </a:tc>
                <a:tc>
                  <a:txBody>
                    <a:bodyPr/>
                    <a:lstStyle/>
                    <a:p>
                      <a:pPr algn="r"/>
                      <a:r>
                        <a:rPr kumimoji="1" lang="en-US" altLang="ja-JP" sz="2700" dirty="0">
                          <a:latin typeface="メイリオ" panose="020B0604030504040204" pitchFamily="50" charset="-128"/>
                          <a:ea typeface="メイリオ" panose="020B0604030504040204" pitchFamily="50" charset="-128"/>
                          <a:cs typeface="Arial Unicode MS" panose="020B0604020202020204" pitchFamily="50" charset="-128"/>
                        </a:rPr>
                        <a:t>19</a:t>
                      </a:r>
                      <a:r>
                        <a:rPr kumimoji="1" lang="ja-JP" altLang="en-US" sz="2700" dirty="0">
                          <a:latin typeface="メイリオ" panose="020B0604030504040204" pitchFamily="50" charset="-128"/>
                          <a:ea typeface="メイリオ" panose="020B0604030504040204" pitchFamily="50" charset="-128"/>
                          <a:cs typeface="Arial Unicode MS" panose="020B0604020202020204" pitchFamily="50" charset="-128"/>
                        </a:rPr>
                        <a:t>兆</a:t>
                      </a:r>
                      <a:r>
                        <a:rPr kumimoji="1" lang="en-US" altLang="ja-JP" sz="2700" dirty="0">
                          <a:latin typeface="メイリオ" panose="020B0604030504040204" pitchFamily="50" charset="-128"/>
                          <a:ea typeface="メイリオ" panose="020B0604030504040204" pitchFamily="50" charset="-128"/>
                          <a:cs typeface="Arial Unicode MS" panose="020B0604020202020204" pitchFamily="50" charset="-128"/>
                        </a:rPr>
                        <a:t>5218</a:t>
                      </a:r>
                      <a:r>
                        <a:rPr kumimoji="1" lang="ja-JP" altLang="en-US" sz="2700" dirty="0">
                          <a:latin typeface="メイリオ" panose="020B0604030504040204" pitchFamily="50" charset="-128"/>
                          <a:ea typeface="メイリオ" panose="020B0604030504040204" pitchFamily="50" charset="-128"/>
                          <a:cs typeface="Arial Unicode MS" panose="020B0604020202020204" pitchFamily="50" charset="-128"/>
                        </a:rPr>
                        <a:t>億円（</a:t>
                      </a:r>
                      <a:r>
                        <a:rPr kumimoji="1" lang="en-US" altLang="ja-JP" sz="2700" dirty="0">
                          <a:latin typeface="メイリオ" panose="020B0604030504040204" pitchFamily="50" charset="-128"/>
                          <a:ea typeface="メイリオ" panose="020B0604030504040204" pitchFamily="50" charset="-128"/>
                          <a:cs typeface="Arial Unicode MS" panose="020B0604020202020204" pitchFamily="50" charset="-128"/>
                        </a:rPr>
                        <a:t>48.7</a:t>
                      </a:r>
                      <a:r>
                        <a:rPr kumimoji="1" lang="ja-JP" altLang="en-US" sz="2700" dirty="0">
                          <a:latin typeface="メイリオ" panose="020B0604030504040204" pitchFamily="50" charset="-128"/>
                          <a:ea typeface="メイリオ" panose="020B0604030504040204" pitchFamily="50" charset="-128"/>
                          <a:cs typeface="Arial Unicode MS" panose="020B0604020202020204" pitchFamily="50" charset="-128"/>
                        </a:rPr>
                        <a:t>％）</a:t>
                      </a:r>
                    </a:p>
                  </a:txBody>
                  <a:tcPr marL="101600" marR="101600" marT="50800" marB="50800"/>
                </a:tc>
                <a:extLst>
                  <a:ext uri="{0D108BD9-81ED-4DB2-BD59-A6C34878D82A}">
                    <a16:rowId xmlns:a16="http://schemas.microsoft.com/office/drawing/2014/main" val="10001"/>
                  </a:ext>
                </a:extLst>
              </a:tr>
              <a:tr h="590188">
                <a:tc>
                  <a:txBody>
                    <a:bodyPr/>
                    <a:lstStyle/>
                    <a:p>
                      <a:r>
                        <a:rPr kumimoji="1" lang="ja-JP" altLang="en-US" sz="2700" dirty="0">
                          <a:latin typeface="メイリオ" panose="020B0604030504040204" pitchFamily="50" charset="-128"/>
                          <a:ea typeface="メイリオ" panose="020B0604030504040204" pitchFamily="50" charset="-128"/>
                        </a:rPr>
                        <a:t>自己負担</a:t>
                      </a:r>
                    </a:p>
                  </a:txBody>
                  <a:tcPr marL="101600" marR="101600" marT="50800" marB="50800"/>
                </a:tc>
                <a:tc>
                  <a:txBody>
                    <a:bodyPr/>
                    <a:lstStyle/>
                    <a:p>
                      <a:pPr algn="r"/>
                      <a:r>
                        <a:rPr kumimoji="1" lang="en-US" altLang="ja-JP" sz="2700" dirty="0">
                          <a:latin typeface="メイリオ" panose="020B0604030504040204" pitchFamily="50" charset="-128"/>
                          <a:ea typeface="メイリオ" panose="020B0604030504040204" pitchFamily="50" charset="-128"/>
                          <a:cs typeface="Arial Unicode MS" panose="020B0604020202020204" pitchFamily="50" charset="-128"/>
                        </a:rPr>
                        <a:t>4</a:t>
                      </a:r>
                      <a:r>
                        <a:rPr kumimoji="1" lang="ja-JP" altLang="en-US" sz="2700" dirty="0">
                          <a:latin typeface="メイリオ" panose="020B0604030504040204" pitchFamily="50" charset="-128"/>
                          <a:ea typeface="メイリオ" panose="020B0604030504040204" pitchFamily="50" charset="-128"/>
                          <a:cs typeface="Arial Unicode MS" panose="020B0604020202020204" pitchFamily="50" charset="-128"/>
                        </a:rPr>
                        <a:t>兆</a:t>
                      </a:r>
                      <a:r>
                        <a:rPr kumimoji="1" lang="en-US" altLang="ja-JP" sz="2700" dirty="0">
                          <a:latin typeface="メイリオ" panose="020B0604030504040204" pitchFamily="50" charset="-128"/>
                          <a:ea typeface="メイリオ" panose="020B0604030504040204" pitchFamily="50" charset="-128"/>
                          <a:cs typeface="Arial Unicode MS" panose="020B0604020202020204" pitchFamily="50" charset="-128"/>
                        </a:rPr>
                        <a:t>7076</a:t>
                      </a:r>
                      <a:r>
                        <a:rPr kumimoji="1" lang="ja-JP" altLang="en-US" sz="2700" dirty="0">
                          <a:latin typeface="メイリオ" panose="020B0604030504040204" pitchFamily="50" charset="-128"/>
                          <a:ea typeface="メイリオ" panose="020B0604030504040204" pitchFamily="50" charset="-128"/>
                          <a:cs typeface="Arial Unicode MS" panose="020B0604020202020204" pitchFamily="50" charset="-128"/>
                        </a:rPr>
                        <a:t>億円（</a:t>
                      </a:r>
                      <a:r>
                        <a:rPr kumimoji="1" lang="en-US" altLang="ja-JP" sz="2700" dirty="0">
                          <a:latin typeface="メイリオ" panose="020B0604030504040204" pitchFamily="50" charset="-128"/>
                          <a:ea typeface="メイリオ" panose="020B0604030504040204" pitchFamily="50" charset="-128"/>
                          <a:cs typeface="Arial Unicode MS" panose="020B0604020202020204" pitchFamily="50" charset="-128"/>
                        </a:rPr>
                        <a:t>11.8</a:t>
                      </a:r>
                      <a:r>
                        <a:rPr kumimoji="1" lang="ja-JP" altLang="en-US" sz="2700" dirty="0">
                          <a:latin typeface="メイリオ" panose="020B0604030504040204" pitchFamily="50" charset="-128"/>
                          <a:ea typeface="メイリオ" panose="020B0604030504040204" pitchFamily="50" charset="-128"/>
                          <a:cs typeface="Arial Unicode MS" panose="020B0604020202020204" pitchFamily="50" charset="-128"/>
                        </a:rPr>
                        <a:t>％）</a:t>
                      </a:r>
                    </a:p>
                  </a:txBody>
                  <a:tcPr marL="101600" marR="101600" marT="50800" marB="50800"/>
                </a:tc>
                <a:extLst>
                  <a:ext uri="{0D108BD9-81ED-4DB2-BD59-A6C34878D82A}">
                    <a16:rowId xmlns:a16="http://schemas.microsoft.com/office/drawing/2014/main" val="10002"/>
                  </a:ext>
                </a:extLst>
              </a:tr>
            </a:tbl>
          </a:graphicData>
        </a:graphic>
      </p:graphicFrame>
      <p:sp>
        <p:nvSpPr>
          <p:cNvPr id="7" name="角丸四角形 6"/>
          <p:cNvSpPr/>
          <p:nvPr/>
        </p:nvSpPr>
        <p:spPr>
          <a:xfrm>
            <a:off x="1075766" y="5902192"/>
            <a:ext cx="8450729" cy="865909"/>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111" dirty="0">
                <a:solidFill>
                  <a:schemeClr val="tx1"/>
                </a:solidFill>
                <a:latin typeface="メイリオ" panose="020B0604030504040204" pitchFamily="50" charset="-128"/>
                <a:ea typeface="メイリオ" panose="020B0604030504040204" pitchFamily="50" charset="-128"/>
              </a:rPr>
              <a:t>税金と保険料は働く人が払う！</a:t>
            </a:r>
            <a:endParaRPr kumimoji="1" lang="ja-JP" altLang="en-US" sz="2667" dirty="0">
              <a:solidFill>
                <a:schemeClr val="tx1"/>
              </a:solidFill>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AB5ADD3-B68E-4D90-9FF3-212F3C913D6C}" type="slidenum">
              <a:rPr kumimoji="1" lang="ja-JP" altLang="en-US" smtClean="0"/>
              <a:t>22</a:t>
            </a:fld>
            <a:endParaRPr kumimoji="1" lang="ja-JP" altLang="en-US"/>
          </a:p>
        </p:txBody>
      </p:sp>
      <p:sp>
        <p:nvSpPr>
          <p:cNvPr id="4" name="日付プレースホルダー 3"/>
          <p:cNvSpPr>
            <a:spLocks noGrp="1"/>
          </p:cNvSpPr>
          <p:nvPr>
            <p:ph type="dt" sz="half" idx="10"/>
          </p:nvPr>
        </p:nvSpPr>
        <p:spPr/>
        <p:txBody>
          <a:bodyPr/>
          <a:lstStyle/>
          <a:p>
            <a:pPr>
              <a:defRPr/>
            </a:pPr>
            <a:r>
              <a:rPr lang="en-US" altLang="ja-JP" smtClean="0"/>
              <a:t>2020/6/17</a:t>
            </a:r>
            <a:endParaRPr lang="en-US" altLang="ja-JP"/>
          </a:p>
        </p:txBody>
      </p:sp>
      <p:sp>
        <p:nvSpPr>
          <p:cNvPr id="8" name="フッター プレースホルダー 7"/>
          <p:cNvSpPr>
            <a:spLocks noGrp="1"/>
          </p:cNvSpPr>
          <p:nvPr>
            <p:ph type="ftr" sz="quarter" idx="11"/>
          </p:nvPr>
        </p:nvSpPr>
        <p:spPr/>
        <p:txBody>
          <a:bodyPr/>
          <a:lstStyle/>
          <a:p>
            <a:pPr>
              <a:defRPr/>
            </a:pPr>
            <a:r>
              <a:rPr lang="ja-JP" altLang="en-US" smtClean="0"/>
              <a:t>医療経済学</a:t>
            </a:r>
            <a:r>
              <a:rPr lang="en-US" altLang="ja-JP" smtClean="0"/>
              <a:t>A 4</a:t>
            </a:r>
            <a:endParaRPr lang="en-US" altLang="ja-JP"/>
          </a:p>
        </p:txBody>
      </p:sp>
    </p:spTree>
    <p:extLst>
      <p:ext uri="{BB962C8B-B14F-4D97-AF65-F5344CB8AC3E}">
        <p14:creationId xmlns:p14="http://schemas.microsoft.com/office/powerpoint/2010/main" val="6319079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22313" y="381000"/>
            <a:ext cx="8636000" cy="1271588"/>
          </a:xfrm>
        </p:spPr>
        <p:txBody>
          <a:bodyPr/>
          <a:lstStyle/>
          <a:p>
            <a:r>
              <a:rPr lang="ja-JP" altLang="en-US" smtClean="0"/>
              <a:t>医療技術の進歩と医療費増加</a:t>
            </a:r>
          </a:p>
        </p:txBody>
      </p:sp>
      <p:sp>
        <p:nvSpPr>
          <p:cNvPr id="674819" name="Rectangle 3"/>
          <p:cNvSpPr>
            <a:spLocks noGrp="1" noChangeArrowheads="1"/>
          </p:cNvSpPr>
          <p:nvPr>
            <p:ph type="body" idx="1"/>
          </p:nvPr>
        </p:nvSpPr>
        <p:spPr>
          <a:xfrm>
            <a:off x="400050" y="1506538"/>
            <a:ext cx="9290050" cy="5070475"/>
          </a:xfrm>
        </p:spPr>
        <p:txBody>
          <a:bodyPr/>
          <a:lstStyle/>
          <a:p>
            <a:pPr>
              <a:defRPr/>
            </a:pPr>
            <a:endParaRPr lang="en-US" altLang="ja-JP" dirty="0" smtClean="0">
              <a:ea typeface="ＭＳ Ｐゴシック" panose="020B0600070205080204" pitchFamily="50" charset="-128"/>
            </a:endParaRPr>
          </a:p>
          <a:p>
            <a:pPr>
              <a:defRPr/>
            </a:pPr>
            <a:endParaRPr lang="en-US" altLang="ja-JP" dirty="0" smtClean="0">
              <a:ea typeface="ＭＳ Ｐゴシック" panose="020B0600070205080204" pitchFamily="50" charset="-128"/>
            </a:endParaRPr>
          </a:p>
          <a:p>
            <a:pPr marL="0" indent="0">
              <a:buFont typeface="Wingdings" pitchFamily="2" charset="2"/>
              <a:buNone/>
              <a:defRPr/>
            </a:pPr>
            <a:endParaRPr lang="en-US" altLang="ja-JP" dirty="0" smtClean="0"/>
          </a:p>
          <a:p>
            <a:pPr marL="0" indent="0">
              <a:buFont typeface="Wingdings" pitchFamily="2" charset="2"/>
              <a:buNone/>
              <a:defRPr/>
            </a:pPr>
            <a:endParaRPr lang="en-US" altLang="ja-JP" dirty="0" smtClean="0"/>
          </a:p>
        </p:txBody>
      </p:sp>
      <p:sp>
        <p:nvSpPr>
          <p:cNvPr id="51204" name="日付プレースホルダー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p>
        </p:txBody>
      </p:sp>
      <p:sp>
        <p:nvSpPr>
          <p:cNvPr id="51205" name="フッター プレースホルダー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医療経済学</a:t>
            </a:r>
            <a:r>
              <a:rPr lang="en-US" altLang="ja-JP" sz="1400" smtClean="0">
                <a:latin typeface="Times New Roman" panose="02020603050405020304" pitchFamily="18" charset="0"/>
              </a:rPr>
              <a:t>A 4</a:t>
            </a:r>
          </a:p>
        </p:txBody>
      </p:sp>
      <p:sp>
        <p:nvSpPr>
          <p:cNvPr id="51206"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6F098881-F41B-4787-9BA4-AD03C894E459}" type="slidenum">
              <a:rPr lang="ja-JP" altLang="en-US" sz="1400" smtClean="0">
                <a:latin typeface="Times New Roman" panose="02020603050405020304" pitchFamily="18" charset="0"/>
              </a:rPr>
              <a:pPr>
                <a:spcBef>
                  <a:spcPct val="0"/>
                </a:spcBef>
                <a:buFontTx/>
                <a:buNone/>
              </a:pPr>
              <a:t>23</a:t>
            </a:fld>
            <a:endParaRPr lang="en-US" altLang="ja-JP" sz="1400" smtClean="0">
              <a:latin typeface="Times New Roman" panose="02020603050405020304" pitchFamily="18" charset="0"/>
            </a:endParaRPr>
          </a:p>
        </p:txBody>
      </p:sp>
      <p:sp>
        <p:nvSpPr>
          <p:cNvPr id="8" name="Rectangle 3"/>
          <p:cNvSpPr txBox="1">
            <a:spLocks noChangeArrowheads="1"/>
          </p:cNvSpPr>
          <p:nvPr/>
        </p:nvSpPr>
        <p:spPr bwMode="auto">
          <a:xfrm>
            <a:off x="90488" y="1506538"/>
            <a:ext cx="989965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1">
                  <a:lumMod val="75000"/>
                  <a:lumOff val="25000"/>
                </a:schemeClr>
              </a:buClr>
              <a:buSzPct val="70000"/>
              <a:buFont typeface="Wingdings" pitchFamily="2" charset="2"/>
              <a:buChar char="p"/>
              <a:defRPr sz="3200" baseline="0">
                <a:solidFill>
                  <a:schemeClr val="tx1"/>
                </a:solidFill>
                <a:latin typeface="+mn-lt"/>
                <a:ea typeface="ＭＳ ゴシック" pitchFamily="49" charset="-128"/>
                <a:cs typeface="+mn-cs"/>
              </a:defRPr>
            </a:lvl1pPr>
            <a:lvl2pPr marL="742950" indent="-285750" algn="l" rtl="0" eaLnBrk="0" fontAlgn="base" hangingPunct="0">
              <a:spcBef>
                <a:spcPct val="20000"/>
              </a:spcBef>
              <a:spcAft>
                <a:spcPct val="0"/>
              </a:spcAft>
              <a:buClr>
                <a:schemeClr val="tx1">
                  <a:lumMod val="85000"/>
                  <a:lumOff val="15000"/>
                </a:schemeClr>
              </a:buClr>
              <a:buSzPct val="9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kumimoji="0" lang="ja-JP" altLang="en-US" u="sng" kern="0" smtClean="0">
                <a:solidFill>
                  <a:srgbClr val="FF0000"/>
                </a:solidFill>
              </a:rPr>
              <a:t>医療技術の進歩</a:t>
            </a:r>
            <a:r>
              <a:rPr kumimoji="0" lang="ja-JP" altLang="en-US" kern="0" smtClean="0"/>
              <a:t>が医療費を上げる（</a:t>
            </a:r>
            <a:r>
              <a:rPr kumimoji="0" lang="ja-JP" altLang="en-US" kern="0" smtClean="0">
                <a:solidFill>
                  <a:srgbClr val="FF0000"/>
                </a:solidFill>
              </a:rPr>
              <a:t>レッドヘリング仮説</a:t>
            </a:r>
            <a:r>
              <a:rPr kumimoji="0" lang="ja-JP" altLang="en-US" kern="0" smtClean="0"/>
              <a:t>という）</a:t>
            </a:r>
            <a:endParaRPr kumimoji="0" lang="en-US" altLang="ja-JP" kern="0" smtClean="0"/>
          </a:p>
          <a:p>
            <a:pPr>
              <a:defRPr/>
            </a:pPr>
            <a:r>
              <a:rPr kumimoji="0" lang="en-US" altLang="ja-JP" u="sng" kern="0" smtClean="0">
                <a:solidFill>
                  <a:srgbClr val="FF0000"/>
                </a:solidFill>
              </a:rPr>
              <a:t>CT</a:t>
            </a:r>
            <a:r>
              <a:rPr kumimoji="0" lang="ja-JP" altLang="en-US" kern="0" smtClean="0"/>
              <a:t>はコンピュータ断層撮影</a:t>
            </a:r>
            <a:r>
              <a:rPr kumimoji="0" lang="en-US" altLang="ja-JP" kern="0" smtClean="0"/>
              <a:t>(Comuted Tomography)</a:t>
            </a:r>
            <a:r>
              <a:rPr kumimoji="0" lang="ja-JP" altLang="en-US" kern="0" smtClean="0"/>
              <a:t>の略であり，</a:t>
            </a:r>
            <a:r>
              <a:rPr kumimoji="0" lang="en-US" altLang="ja-JP" kern="0" smtClean="0"/>
              <a:t>1973</a:t>
            </a:r>
            <a:r>
              <a:rPr kumimoji="0" lang="ja-JP" altLang="en-US" kern="0" smtClean="0"/>
              <a:t>年に商品化</a:t>
            </a:r>
            <a:endParaRPr kumimoji="0" lang="en-US" altLang="ja-JP" kern="0" smtClean="0"/>
          </a:p>
          <a:p>
            <a:pPr>
              <a:defRPr/>
            </a:pPr>
            <a:r>
              <a:rPr lang="en-US" altLang="ja-JP" u="sng" kern="0" smtClean="0">
                <a:solidFill>
                  <a:srgbClr val="FF0000"/>
                </a:solidFill>
              </a:rPr>
              <a:t>MRI</a:t>
            </a:r>
            <a:r>
              <a:rPr lang="ja-JP" altLang="en-US" kern="0" smtClean="0"/>
              <a:t>は核磁気共鳴画像法</a:t>
            </a:r>
            <a:r>
              <a:rPr lang="en-US" altLang="ja-JP" kern="0" smtClean="0"/>
              <a:t>(Magnetic Resonance Imaging)</a:t>
            </a:r>
            <a:r>
              <a:rPr lang="ja-JP" altLang="en-US" kern="0" smtClean="0"/>
              <a:t>の略であり，</a:t>
            </a:r>
            <a:r>
              <a:rPr lang="en-US" altLang="ja-JP" kern="0" smtClean="0"/>
              <a:t>1983</a:t>
            </a:r>
            <a:r>
              <a:rPr lang="ja-JP" altLang="en-US" kern="0" smtClean="0"/>
              <a:t>年に商品化</a:t>
            </a:r>
            <a:endParaRPr lang="en-US" altLang="ja-JP" kern="0" smtClean="0"/>
          </a:p>
          <a:p>
            <a:pPr>
              <a:defRPr/>
            </a:pPr>
            <a:r>
              <a:rPr lang="ja-JP" altLang="en-US" kern="0" smtClean="0"/>
              <a:t>内視鏡で腹部を切開する必要がなし．分子標的薬</a:t>
            </a:r>
            <a:endParaRPr lang="en-US" altLang="ja-JP" kern="0" smtClean="0"/>
          </a:p>
          <a:p>
            <a:pPr>
              <a:defRPr/>
            </a:pPr>
            <a:r>
              <a:rPr kumimoji="0" lang="ja-JP" altLang="en-US" kern="0" smtClean="0"/>
              <a:t>高額な医療機器，専門の技術者の育成と雇用</a:t>
            </a:r>
            <a:endParaRPr kumimoji="0" lang="en-US" altLang="ja-JP" kern="0" smtClean="0"/>
          </a:p>
          <a:p>
            <a:pPr>
              <a:defRPr/>
            </a:pPr>
            <a:r>
              <a:rPr kumimoji="0" lang="ja-JP" altLang="en-US" kern="0" smtClean="0"/>
              <a:t>新たな疾病の発見，命を救う</a:t>
            </a:r>
            <a:endParaRPr kumimoji="0" lang="en-US" altLang="ja-JP" kern="0" smtClean="0"/>
          </a:p>
          <a:p>
            <a:pPr>
              <a:defRPr/>
            </a:pPr>
            <a:r>
              <a:rPr kumimoji="0" lang="ja-JP" altLang="en-US" u="sng" kern="0" smtClean="0">
                <a:solidFill>
                  <a:srgbClr val="FF0000"/>
                </a:solidFill>
              </a:rPr>
              <a:t>生活の質</a:t>
            </a:r>
            <a:r>
              <a:rPr kumimoji="0" lang="en-US" altLang="ja-JP" kern="0" smtClean="0"/>
              <a:t>(Quality of Life</a:t>
            </a:r>
            <a:r>
              <a:rPr kumimoji="0" lang="ja-JP" altLang="en-US" kern="0" smtClean="0"/>
              <a:t>略して</a:t>
            </a:r>
            <a:r>
              <a:rPr kumimoji="0" lang="en-US" altLang="ja-JP" u="sng" kern="0" smtClean="0">
                <a:solidFill>
                  <a:srgbClr val="FF0000"/>
                </a:solidFill>
              </a:rPr>
              <a:t>QOL</a:t>
            </a:r>
            <a:r>
              <a:rPr kumimoji="0" lang="en-US" altLang="ja-JP" kern="0" smtClean="0"/>
              <a:t>)</a:t>
            </a:r>
            <a:r>
              <a:rPr kumimoji="0" lang="ja-JP" altLang="en-US" kern="0" smtClean="0"/>
              <a:t>が高まるが高費用</a:t>
            </a:r>
            <a:r>
              <a:rPr kumimoji="0" lang="en-US" altLang="ja-JP" kern="0" smtClean="0"/>
              <a:t> </a:t>
            </a:r>
            <a:endParaRPr kumimoji="0" lang="ja-JP" altLang="en-US" kern="0" dirty="0"/>
          </a:p>
        </p:txBody>
      </p:sp>
    </p:spTree>
    <p:extLst>
      <p:ext uri="{BB962C8B-B14F-4D97-AF65-F5344CB8AC3E}">
        <p14:creationId xmlns:p14="http://schemas.microsoft.com/office/powerpoint/2010/main" val="1364800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22313" y="381000"/>
            <a:ext cx="8636000" cy="1271588"/>
          </a:xfrm>
        </p:spPr>
        <p:txBody>
          <a:bodyPr/>
          <a:lstStyle/>
          <a:p>
            <a:r>
              <a:rPr lang="ja-JP" altLang="en-US" smtClean="0"/>
              <a:t>医療費と介護費</a:t>
            </a:r>
          </a:p>
        </p:txBody>
      </p:sp>
      <p:sp>
        <p:nvSpPr>
          <p:cNvPr id="674819" name="Rectangle 3"/>
          <p:cNvSpPr>
            <a:spLocks noGrp="1" noChangeArrowheads="1"/>
          </p:cNvSpPr>
          <p:nvPr>
            <p:ph type="body" idx="1"/>
          </p:nvPr>
        </p:nvSpPr>
        <p:spPr>
          <a:xfrm>
            <a:off x="400050" y="1506538"/>
            <a:ext cx="9290050" cy="5070475"/>
          </a:xfrm>
        </p:spPr>
        <p:txBody>
          <a:bodyPr/>
          <a:lstStyle/>
          <a:p>
            <a:pPr>
              <a:defRPr/>
            </a:pPr>
            <a:endParaRPr lang="en-US" altLang="ja-JP" dirty="0" smtClean="0">
              <a:ea typeface="ＭＳ Ｐゴシック" panose="020B0600070205080204" pitchFamily="50" charset="-128"/>
            </a:endParaRPr>
          </a:p>
          <a:p>
            <a:pPr>
              <a:defRPr/>
            </a:pPr>
            <a:endParaRPr lang="en-US" altLang="ja-JP" dirty="0" smtClean="0">
              <a:ea typeface="ＭＳ Ｐゴシック" panose="020B0600070205080204" pitchFamily="50" charset="-128"/>
            </a:endParaRPr>
          </a:p>
          <a:p>
            <a:pPr marL="0" indent="0">
              <a:buFont typeface="Wingdings" pitchFamily="2" charset="2"/>
              <a:buNone/>
              <a:defRPr/>
            </a:pPr>
            <a:endParaRPr lang="en-US" altLang="ja-JP" dirty="0" smtClean="0"/>
          </a:p>
          <a:p>
            <a:pPr marL="0" indent="0">
              <a:buFont typeface="Wingdings" pitchFamily="2" charset="2"/>
              <a:buNone/>
              <a:defRPr/>
            </a:pPr>
            <a:endParaRPr lang="en-US" altLang="ja-JP" dirty="0" smtClean="0"/>
          </a:p>
        </p:txBody>
      </p:sp>
      <p:sp>
        <p:nvSpPr>
          <p:cNvPr id="51204" name="日付プレースホルダー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p>
        </p:txBody>
      </p:sp>
      <p:sp>
        <p:nvSpPr>
          <p:cNvPr id="51205" name="フッター プレースホルダー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医療経済学</a:t>
            </a:r>
            <a:r>
              <a:rPr lang="en-US" altLang="ja-JP" sz="1400" smtClean="0">
                <a:latin typeface="Times New Roman" panose="02020603050405020304" pitchFamily="18" charset="0"/>
              </a:rPr>
              <a:t>A 4</a:t>
            </a:r>
          </a:p>
        </p:txBody>
      </p:sp>
      <p:sp>
        <p:nvSpPr>
          <p:cNvPr id="51206"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6F098881-F41B-4787-9BA4-AD03C894E459}" type="slidenum">
              <a:rPr lang="ja-JP" altLang="en-US" sz="1400" smtClean="0">
                <a:latin typeface="Times New Roman" panose="02020603050405020304" pitchFamily="18" charset="0"/>
              </a:rPr>
              <a:pPr>
                <a:spcBef>
                  <a:spcPct val="0"/>
                </a:spcBef>
                <a:buFontTx/>
                <a:buNone/>
              </a:pPr>
              <a:t>24</a:t>
            </a:fld>
            <a:endParaRPr lang="en-US" altLang="ja-JP" sz="1400" smtClean="0">
              <a:latin typeface="Times New Roman" panose="02020603050405020304" pitchFamily="18" charset="0"/>
            </a:endParaRPr>
          </a:p>
        </p:txBody>
      </p:sp>
      <p:sp>
        <p:nvSpPr>
          <p:cNvPr id="8" name="Rectangle 3"/>
          <p:cNvSpPr txBox="1">
            <a:spLocks noChangeArrowheads="1"/>
          </p:cNvSpPr>
          <p:nvPr/>
        </p:nvSpPr>
        <p:spPr bwMode="auto">
          <a:xfrm>
            <a:off x="-36195" y="1506538"/>
            <a:ext cx="989965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1">
                  <a:lumMod val="75000"/>
                  <a:lumOff val="25000"/>
                </a:schemeClr>
              </a:buClr>
              <a:buSzPct val="70000"/>
              <a:buFont typeface="Wingdings" pitchFamily="2" charset="2"/>
              <a:buChar char="p"/>
              <a:defRPr sz="3200" baseline="0">
                <a:solidFill>
                  <a:schemeClr val="tx1"/>
                </a:solidFill>
                <a:latin typeface="+mn-lt"/>
                <a:ea typeface="ＭＳ ゴシック" pitchFamily="49" charset="-128"/>
                <a:cs typeface="+mn-cs"/>
              </a:defRPr>
            </a:lvl1pPr>
            <a:lvl2pPr marL="742950" indent="-285750" algn="l" rtl="0" eaLnBrk="0" fontAlgn="base" hangingPunct="0">
              <a:spcBef>
                <a:spcPct val="20000"/>
              </a:spcBef>
              <a:spcAft>
                <a:spcPct val="0"/>
              </a:spcAft>
              <a:buClr>
                <a:schemeClr val="tx1">
                  <a:lumMod val="85000"/>
                  <a:lumOff val="15000"/>
                </a:schemeClr>
              </a:buClr>
              <a:buSzPct val="9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kumimoji="0" lang="en-US" altLang="ja-JP" kern="0" smtClean="0">
                <a:solidFill>
                  <a:srgbClr val="FF0000"/>
                </a:solidFill>
              </a:rPr>
              <a:t>GDP</a:t>
            </a:r>
            <a:r>
              <a:rPr kumimoji="0" lang="ja-JP" altLang="en-US" kern="0" smtClean="0"/>
              <a:t>は</a:t>
            </a:r>
            <a:r>
              <a:rPr kumimoji="0" lang="en-US" altLang="ja-JP" kern="0" smtClean="0"/>
              <a:t>1</a:t>
            </a:r>
            <a:r>
              <a:rPr kumimoji="0" lang="ja-JP" altLang="en-US" kern="0" smtClean="0"/>
              <a:t>年間に日本国内で生み出された付加価値</a:t>
            </a:r>
            <a:endParaRPr kumimoji="0" lang="en-US" altLang="ja-JP" kern="0" smtClean="0"/>
          </a:p>
          <a:p>
            <a:pPr>
              <a:defRPr/>
            </a:pPr>
            <a:r>
              <a:rPr kumimoji="0" lang="en-US" altLang="ja-JP" u="sng" kern="0" smtClean="0">
                <a:solidFill>
                  <a:srgbClr val="FF0000"/>
                </a:solidFill>
              </a:rPr>
              <a:t>NI</a:t>
            </a:r>
            <a:r>
              <a:rPr kumimoji="0" lang="ja-JP" altLang="en-US" u="sng" kern="0" smtClean="0">
                <a:solidFill>
                  <a:srgbClr val="FF0000"/>
                </a:solidFill>
              </a:rPr>
              <a:t>（国民所得）</a:t>
            </a:r>
            <a:r>
              <a:rPr kumimoji="0" lang="ja-JP" altLang="en-US" kern="0" smtClean="0"/>
              <a:t>は</a:t>
            </a:r>
            <a:r>
              <a:rPr kumimoji="0" lang="en-US" altLang="ja-JP" kern="0" smtClean="0"/>
              <a:t>GDP</a:t>
            </a:r>
            <a:r>
              <a:rPr kumimoji="0" lang="ja-JP" altLang="en-US" kern="0" smtClean="0"/>
              <a:t>から固定資本減耗（会計学的には減価償却費といって機械や建物の</a:t>
            </a:r>
            <a:r>
              <a:rPr kumimoji="0" lang="en-US" altLang="ja-JP" kern="0" smtClean="0"/>
              <a:t>1</a:t>
            </a:r>
            <a:r>
              <a:rPr kumimoji="0" lang="ja-JP" altLang="en-US" kern="0" smtClean="0"/>
              <a:t>年間の使用料のようなもの）と間接（消費）税を引いて，さらに補助金を足したもの．</a:t>
            </a:r>
            <a:r>
              <a:rPr kumimoji="0" lang="ja-JP" altLang="en-US" u="sng" kern="0" smtClean="0">
                <a:solidFill>
                  <a:srgbClr val="FF0000"/>
                </a:solidFill>
              </a:rPr>
              <a:t>給与と企業利益の合計</a:t>
            </a:r>
            <a:endParaRPr kumimoji="0" lang="en-US" altLang="ja-JP" u="sng" kern="0" smtClean="0">
              <a:solidFill>
                <a:srgbClr val="FF0000"/>
              </a:solidFill>
            </a:endParaRPr>
          </a:p>
          <a:p>
            <a:pPr>
              <a:defRPr/>
            </a:pPr>
            <a:r>
              <a:rPr kumimoji="0" lang="en-US" altLang="ja-JP" kern="0" smtClean="0"/>
              <a:t>2014</a:t>
            </a:r>
            <a:r>
              <a:rPr kumimoji="0" lang="ja-JP" altLang="en-US" kern="0" smtClean="0"/>
              <a:t>年の国民医療費／</a:t>
            </a:r>
            <a:r>
              <a:rPr kumimoji="0" lang="en-US" altLang="ja-JP" kern="0" smtClean="0"/>
              <a:t>GDP</a:t>
            </a:r>
            <a:r>
              <a:rPr kumimoji="0" lang="ja-JP" altLang="en-US" kern="0" smtClean="0"/>
              <a:t>は</a:t>
            </a:r>
            <a:r>
              <a:rPr kumimoji="0" lang="en-US" altLang="ja-JP" u="sng" kern="0" smtClean="0">
                <a:solidFill>
                  <a:srgbClr val="FF0000"/>
                </a:solidFill>
              </a:rPr>
              <a:t>8.33%</a:t>
            </a:r>
            <a:r>
              <a:rPr kumimoji="0" lang="ja-JP" altLang="en-US" kern="0" smtClean="0"/>
              <a:t>．</a:t>
            </a:r>
            <a:r>
              <a:rPr kumimoji="0" lang="en-US" altLang="ja-JP" kern="0" smtClean="0"/>
              <a:t>NI</a:t>
            </a:r>
            <a:r>
              <a:rPr kumimoji="0" lang="ja-JP" altLang="en-US" kern="0" smtClean="0"/>
              <a:t>のそれは</a:t>
            </a:r>
            <a:r>
              <a:rPr kumimoji="0" lang="en-US" altLang="ja-JP" u="sng" kern="0" smtClean="0">
                <a:solidFill>
                  <a:srgbClr val="FF0000"/>
                </a:solidFill>
              </a:rPr>
              <a:t>11.2%</a:t>
            </a:r>
          </a:p>
          <a:p>
            <a:pPr>
              <a:defRPr/>
            </a:pPr>
            <a:r>
              <a:rPr kumimoji="0" lang="en-US" altLang="ja-JP" u="sng" kern="0" smtClean="0">
                <a:solidFill>
                  <a:srgbClr val="FF0000"/>
                </a:solidFill>
              </a:rPr>
              <a:t>OECD</a:t>
            </a:r>
            <a:r>
              <a:rPr lang="en-US" altLang="ja-JP" kern="0" smtClean="0"/>
              <a:t>(</a:t>
            </a:r>
            <a:r>
              <a:rPr lang="ja-JP" altLang="en-US" kern="0" smtClean="0"/>
              <a:t>経済協力開発機構，日米欧の先進国が加盟する国際機関</a:t>
            </a:r>
            <a:r>
              <a:rPr lang="en-US" altLang="ja-JP" kern="0" smtClean="0"/>
              <a:t>)</a:t>
            </a:r>
            <a:r>
              <a:rPr lang="ja-JP" altLang="en-US" kern="0" smtClean="0"/>
              <a:t>の医療費／</a:t>
            </a:r>
            <a:r>
              <a:rPr lang="en-US" altLang="ja-JP" kern="0" smtClean="0"/>
              <a:t>GDP</a:t>
            </a:r>
            <a:r>
              <a:rPr lang="ja-JP" altLang="en-US" kern="0" smtClean="0"/>
              <a:t>の平均</a:t>
            </a:r>
            <a:r>
              <a:rPr lang="en-US" altLang="ja-JP" kern="0" smtClean="0"/>
              <a:t>9.1%</a:t>
            </a:r>
            <a:r>
              <a:rPr lang="ja-JP" altLang="en-US" kern="0" smtClean="0"/>
              <a:t>よりも</a:t>
            </a:r>
            <a:r>
              <a:rPr lang="ja-JP" altLang="en-US" u="sng" kern="0" smtClean="0">
                <a:solidFill>
                  <a:srgbClr val="FF0000"/>
                </a:solidFill>
              </a:rPr>
              <a:t>低い</a:t>
            </a:r>
            <a:endParaRPr lang="en-US" altLang="ja-JP" u="sng" kern="0" dirty="0">
              <a:solidFill>
                <a:srgbClr val="FF0000"/>
              </a:solidFill>
            </a:endParaRPr>
          </a:p>
          <a:p>
            <a:pPr>
              <a:defRPr/>
            </a:pPr>
            <a:r>
              <a:rPr lang="ja-JP" altLang="en-US" u="sng" kern="0" smtClean="0">
                <a:solidFill>
                  <a:srgbClr val="FF0000"/>
                </a:solidFill>
              </a:rPr>
              <a:t>介護費</a:t>
            </a:r>
            <a:r>
              <a:rPr lang="ja-JP" altLang="en-US" kern="0" smtClean="0"/>
              <a:t>込みの総保健医療支出／</a:t>
            </a:r>
            <a:r>
              <a:rPr lang="en-US" altLang="ja-JP" kern="0" smtClean="0"/>
              <a:t>GDP</a:t>
            </a:r>
            <a:r>
              <a:rPr lang="ja-JP" altLang="en-US" kern="0" smtClean="0"/>
              <a:t>は</a:t>
            </a:r>
            <a:r>
              <a:rPr lang="en-US" altLang="ja-JP" kern="0" smtClean="0"/>
              <a:t>11.2%</a:t>
            </a:r>
            <a:r>
              <a:rPr lang="ja-JP" altLang="en-US" kern="0" smtClean="0"/>
              <a:t>，</a:t>
            </a:r>
            <a:r>
              <a:rPr lang="ja-JP" altLang="en-US" u="sng" kern="0" smtClean="0">
                <a:solidFill>
                  <a:srgbClr val="FF0000"/>
                </a:solidFill>
              </a:rPr>
              <a:t>高い</a:t>
            </a:r>
            <a:endParaRPr lang="en-US" altLang="ja-JP" u="sng" kern="0" smtClean="0">
              <a:solidFill>
                <a:srgbClr val="FF0000"/>
              </a:solidFill>
            </a:endParaRPr>
          </a:p>
        </p:txBody>
      </p:sp>
    </p:spTree>
    <p:extLst>
      <p:ext uri="{BB962C8B-B14F-4D97-AF65-F5344CB8AC3E}">
        <p14:creationId xmlns:p14="http://schemas.microsoft.com/office/powerpoint/2010/main" val="974564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45024" y="234950"/>
            <a:ext cx="8636000" cy="1271588"/>
          </a:xfrm>
        </p:spPr>
        <p:txBody>
          <a:bodyPr/>
          <a:lstStyle/>
          <a:p>
            <a:r>
              <a:rPr lang="ja-JP" altLang="en-US" smtClean="0"/>
              <a:t>医療費と介護費</a:t>
            </a:r>
          </a:p>
        </p:txBody>
      </p:sp>
      <p:sp>
        <p:nvSpPr>
          <p:cNvPr id="674819" name="Rectangle 3"/>
          <p:cNvSpPr>
            <a:spLocks noGrp="1" noChangeArrowheads="1"/>
          </p:cNvSpPr>
          <p:nvPr>
            <p:ph type="body" idx="1"/>
          </p:nvPr>
        </p:nvSpPr>
        <p:spPr>
          <a:xfrm>
            <a:off x="400050" y="1506538"/>
            <a:ext cx="9290050" cy="5070475"/>
          </a:xfrm>
        </p:spPr>
        <p:txBody>
          <a:bodyPr/>
          <a:lstStyle/>
          <a:p>
            <a:pPr>
              <a:defRPr/>
            </a:pPr>
            <a:endParaRPr lang="en-US" altLang="ja-JP" dirty="0" smtClean="0">
              <a:ea typeface="ＭＳ Ｐゴシック" panose="020B0600070205080204" pitchFamily="50" charset="-128"/>
            </a:endParaRPr>
          </a:p>
          <a:p>
            <a:pPr>
              <a:defRPr/>
            </a:pPr>
            <a:endParaRPr lang="en-US" altLang="ja-JP" dirty="0" smtClean="0">
              <a:ea typeface="ＭＳ Ｐゴシック" panose="020B0600070205080204" pitchFamily="50" charset="-128"/>
            </a:endParaRPr>
          </a:p>
          <a:p>
            <a:pPr marL="0" indent="0">
              <a:buFont typeface="Wingdings" pitchFamily="2" charset="2"/>
              <a:buNone/>
              <a:defRPr/>
            </a:pPr>
            <a:endParaRPr lang="en-US" altLang="ja-JP" dirty="0" smtClean="0"/>
          </a:p>
          <a:p>
            <a:pPr marL="0" indent="0">
              <a:buFont typeface="Wingdings" pitchFamily="2" charset="2"/>
              <a:buNone/>
              <a:defRPr/>
            </a:pPr>
            <a:endParaRPr lang="en-US" altLang="ja-JP" dirty="0" smtClean="0"/>
          </a:p>
        </p:txBody>
      </p:sp>
      <p:sp>
        <p:nvSpPr>
          <p:cNvPr id="51204" name="日付プレースホルダー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p>
        </p:txBody>
      </p:sp>
      <p:sp>
        <p:nvSpPr>
          <p:cNvPr id="51205" name="フッター プレースホルダー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医療経済学</a:t>
            </a:r>
            <a:r>
              <a:rPr lang="en-US" altLang="ja-JP" sz="1400" smtClean="0">
                <a:latin typeface="Times New Roman" panose="02020603050405020304" pitchFamily="18" charset="0"/>
              </a:rPr>
              <a:t>A 4</a:t>
            </a:r>
          </a:p>
        </p:txBody>
      </p:sp>
      <p:sp>
        <p:nvSpPr>
          <p:cNvPr id="51206"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6F098881-F41B-4787-9BA4-AD03C894E459}" type="slidenum">
              <a:rPr lang="ja-JP" altLang="en-US" sz="1400" smtClean="0">
                <a:latin typeface="Times New Roman" panose="02020603050405020304" pitchFamily="18" charset="0"/>
              </a:rPr>
              <a:pPr>
                <a:spcBef>
                  <a:spcPct val="0"/>
                </a:spcBef>
                <a:buFontTx/>
                <a:buNone/>
              </a:pPr>
              <a:t>25</a:t>
            </a:fld>
            <a:endParaRPr lang="en-US" altLang="ja-JP" sz="1400" smtClean="0">
              <a:latin typeface="Times New Roman" panose="02020603050405020304" pitchFamily="18" charset="0"/>
            </a:endParaRPr>
          </a:p>
        </p:txBody>
      </p:sp>
      <p:sp>
        <p:nvSpPr>
          <p:cNvPr id="8" name="Rectangle 3"/>
          <p:cNvSpPr txBox="1">
            <a:spLocks noChangeArrowheads="1"/>
          </p:cNvSpPr>
          <p:nvPr/>
        </p:nvSpPr>
        <p:spPr bwMode="auto">
          <a:xfrm>
            <a:off x="95250" y="1323975"/>
            <a:ext cx="989965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1">
                  <a:lumMod val="75000"/>
                  <a:lumOff val="25000"/>
                </a:schemeClr>
              </a:buClr>
              <a:buSzPct val="70000"/>
              <a:buFont typeface="Wingdings" pitchFamily="2" charset="2"/>
              <a:buChar char="p"/>
              <a:defRPr sz="3200" baseline="0">
                <a:solidFill>
                  <a:schemeClr val="tx1"/>
                </a:solidFill>
                <a:latin typeface="+mn-lt"/>
                <a:ea typeface="ＭＳ ゴシック" pitchFamily="49" charset="-128"/>
                <a:cs typeface="+mn-cs"/>
              </a:defRPr>
            </a:lvl1pPr>
            <a:lvl2pPr marL="742950" indent="-285750" algn="l" rtl="0" eaLnBrk="0" fontAlgn="base" hangingPunct="0">
              <a:spcBef>
                <a:spcPct val="20000"/>
              </a:spcBef>
              <a:spcAft>
                <a:spcPct val="0"/>
              </a:spcAft>
              <a:buClr>
                <a:schemeClr val="tx1">
                  <a:lumMod val="85000"/>
                  <a:lumOff val="15000"/>
                </a:schemeClr>
              </a:buClr>
              <a:buSzPct val="9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kumimoji="0" lang="ja-JP" altLang="en-US" u="sng" kern="0" smtClean="0">
                <a:solidFill>
                  <a:srgbClr val="FF0000"/>
                </a:solidFill>
              </a:rPr>
              <a:t>介護</a:t>
            </a:r>
            <a:r>
              <a:rPr kumimoji="0" lang="ja-JP" altLang="en-US" kern="0" smtClean="0"/>
              <a:t>のお金はどのくらい</a:t>
            </a:r>
            <a:endParaRPr kumimoji="0" lang="en-US" altLang="ja-JP" kern="0" smtClean="0"/>
          </a:p>
          <a:p>
            <a:pPr>
              <a:defRPr/>
            </a:pPr>
            <a:r>
              <a:rPr kumimoji="0" lang="en-US" altLang="ja-JP" kern="0" smtClean="0"/>
              <a:t>2014</a:t>
            </a:r>
            <a:r>
              <a:rPr kumimoji="0" lang="ja-JP" altLang="en-US" kern="0" smtClean="0"/>
              <a:t>年その規模は</a:t>
            </a:r>
            <a:r>
              <a:rPr kumimoji="0" lang="en-US" altLang="ja-JP" u="sng" kern="0" smtClean="0">
                <a:solidFill>
                  <a:srgbClr val="FF0000"/>
                </a:solidFill>
              </a:rPr>
              <a:t>10</a:t>
            </a:r>
            <a:r>
              <a:rPr kumimoji="0" lang="ja-JP" altLang="en-US" u="sng" kern="0" smtClean="0">
                <a:solidFill>
                  <a:srgbClr val="FF0000"/>
                </a:solidFill>
              </a:rPr>
              <a:t>兆円</a:t>
            </a:r>
            <a:r>
              <a:rPr kumimoji="0" lang="ja-JP" altLang="en-US" kern="0" smtClean="0"/>
              <a:t>．</a:t>
            </a:r>
            <a:r>
              <a:rPr kumimoji="0" lang="en-US" altLang="ja-JP" kern="0" smtClean="0"/>
              <a:t>65</a:t>
            </a:r>
            <a:r>
              <a:rPr kumimoji="0" lang="ja-JP" altLang="en-US" kern="0" smtClean="0"/>
              <a:t>歳以上の国民医療費は</a:t>
            </a:r>
            <a:r>
              <a:rPr kumimoji="0" lang="en-US" altLang="ja-JP" u="sng" kern="0" smtClean="0">
                <a:solidFill>
                  <a:srgbClr val="FF0000"/>
                </a:solidFill>
              </a:rPr>
              <a:t>23.9</a:t>
            </a:r>
            <a:r>
              <a:rPr kumimoji="0" lang="ja-JP" altLang="en-US" u="sng" kern="0" smtClean="0">
                <a:solidFill>
                  <a:srgbClr val="FF0000"/>
                </a:solidFill>
              </a:rPr>
              <a:t>兆円</a:t>
            </a:r>
            <a:endParaRPr kumimoji="0" lang="en-US" altLang="ja-JP" u="sng" kern="0" smtClean="0">
              <a:solidFill>
                <a:srgbClr val="FF0000"/>
              </a:solidFill>
            </a:endParaRPr>
          </a:p>
          <a:p>
            <a:pPr>
              <a:defRPr/>
            </a:pPr>
            <a:r>
              <a:rPr lang="en-US" altLang="ja-JP" kern="0" smtClean="0"/>
              <a:t> </a:t>
            </a:r>
            <a:r>
              <a:rPr lang="en-US" altLang="ja-JP" kern="0"/>
              <a:t>65</a:t>
            </a:r>
            <a:r>
              <a:rPr lang="ja-JP" altLang="en-US" kern="0"/>
              <a:t>歳以下を</a:t>
            </a:r>
            <a:r>
              <a:rPr lang="ja-JP" altLang="en-US" kern="0" smtClean="0"/>
              <a:t>含め医療費</a:t>
            </a:r>
            <a:r>
              <a:rPr lang="ja-JP" altLang="en-US" kern="0"/>
              <a:t>と介護費の合計は</a:t>
            </a:r>
            <a:r>
              <a:rPr lang="ja-JP" altLang="en-US" u="sng" kern="0">
                <a:solidFill>
                  <a:srgbClr val="FF0000"/>
                </a:solidFill>
              </a:rPr>
              <a:t>約</a:t>
            </a:r>
            <a:r>
              <a:rPr kumimoji="0" lang="en-US" altLang="ja-JP" u="sng" kern="0" smtClean="0">
                <a:solidFill>
                  <a:srgbClr val="FF0000"/>
                </a:solidFill>
              </a:rPr>
              <a:t>51</a:t>
            </a:r>
            <a:r>
              <a:rPr kumimoji="0" lang="ja-JP" altLang="en-US" u="sng" kern="0" smtClean="0">
                <a:solidFill>
                  <a:srgbClr val="FF0000"/>
                </a:solidFill>
              </a:rPr>
              <a:t>兆円</a:t>
            </a:r>
            <a:endParaRPr kumimoji="0" lang="en-US" altLang="ja-JP" u="sng" kern="0" smtClean="0">
              <a:solidFill>
                <a:srgbClr val="FF0000"/>
              </a:solidFill>
            </a:endParaRPr>
          </a:p>
          <a:p>
            <a:pPr>
              <a:defRPr/>
            </a:pPr>
            <a:r>
              <a:rPr kumimoji="0" lang="en-US" altLang="ja-JP" kern="0" smtClean="0"/>
              <a:t>GDP</a:t>
            </a:r>
            <a:r>
              <a:rPr kumimoji="0" lang="ja-JP" altLang="en-US" kern="0" smtClean="0"/>
              <a:t>に換算すると</a:t>
            </a:r>
            <a:r>
              <a:rPr kumimoji="0" lang="en-US" altLang="ja-JP" kern="0" smtClean="0"/>
              <a:t>10%</a:t>
            </a:r>
            <a:r>
              <a:rPr kumimoji="0" lang="ja-JP" altLang="en-US" kern="0" smtClean="0"/>
              <a:t>強．</a:t>
            </a:r>
            <a:r>
              <a:rPr kumimoji="0" lang="en-US" altLang="ja-JP" kern="0" smtClean="0"/>
              <a:t>OECD</a:t>
            </a:r>
            <a:r>
              <a:rPr kumimoji="0" lang="ja-JP" altLang="en-US" kern="0" smtClean="0"/>
              <a:t>と似た数値</a:t>
            </a:r>
            <a:endParaRPr kumimoji="0" lang="en-US" altLang="ja-JP" kern="0" smtClean="0"/>
          </a:p>
          <a:p>
            <a:pPr>
              <a:defRPr/>
            </a:pPr>
            <a:r>
              <a:rPr kumimoji="0" lang="en-US" altLang="ja-JP" kern="0" smtClean="0"/>
              <a:t>65</a:t>
            </a:r>
            <a:r>
              <a:rPr kumimoji="0" lang="ja-JP" altLang="en-US" kern="0" smtClean="0"/>
              <a:t>歳以上の医療費は</a:t>
            </a:r>
            <a:r>
              <a:rPr kumimoji="0" lang="en-US" altLang="ja-JP" kern="0" smtClean="0"/>
              <a:t>2000</a:t>
            </a:r>
            <a:r>
              <a:rPr kumimoji="0" lang="ja-JP" altLang="en-US" kern="0" smtClean="0"/>
              <a:t>年に比べて</a:t>
            </a:r>
            <a:r>
              <a:rPr kumimoji="0" lang="ja-JP" altLang="en-US" u="sng" kern="0" smtClean="0">
                <a:solidFill>
                  <a:srgbClr val="FF0000"/>
                </a:solidFill>
              </a:rPr>
              <a:t>約</a:t>
            </a:r>
            <a:r>
              <a:rPr kumimoji="0" lang="en-US" altLang="ja-JP" u="sng" kern="0" smtClean="0">
                <a:solidFill>
                  <a:srgbClr val="FF0000"/>
                </a:solidFill>
              </a:rPr>
              <a:t>1.6</a:t>
            </a:r>
            <a:r>
              <a:rPr kumimoji="0" lang="ja-JP" altLang="en-US" u="sng" kern="0" smtClean="0">
                <a:solidFill>
                  <a:srgbClr val="FF0000"/>
                </a:solidFill>
              </a:rPr>
              <a:t>倍</a:t>
            </a:r>
            <a:r>
              <a:rPr kumimoji="0" lang="ja-JP" altLang="en-US" kern="0" smtClean="0"/>
              <a:t>，介護費は</a:t>
            </a:r>
            <a:r>
              <a:rPr kumimoji="0" lang="en-US" altLang="ja-JP" u="sng" kern="0" smtClean="0">
                <a:solidFill>
                  <a:srgbClr val="FF0000"/>
                </a:solidFill>
              </a:rPr>
              <a:t>2.8</a:t>
            </a:r>
            <a:r>
              <a:rPr kumimoji="0" lang="ja-JP" altLang="en-US" u="sng" kern="0" smtClean="0">
                <a:solidFill>
                  <a:srgbClr val="FF0000"/>
                </a:solidFill>
              </a:rPr>
              <a:t>倍</a:t>
            </a:r>
            <a:endParaRPr kumimoji="0" lang="en-US" altLang="ja-JP" u="sng" kern="0" smtClean="0">
              <a:solidFill>
                <a:srgbClr val="FF0000"/>
              </a:solidFill>
            </a:endParaRPr>
          </a:p>
          <a:p>
            <a:pPr>
              <a:defRPr/>
            </a:pPr>
            <a:r>
              <a:rPr kumimoji="0" lang="en-US" altLang="ja-JP" kern="0" smtClean="0"/>
              <a:t>2000</a:t>
            </a:r>
            <a:r>
              <a:rPr kumimoji="0" lang="ja-JP" altLang="en-US" kern="0" smtClean="0"/>
              <a:t>年から</a:t>
            </a:r>
            <a:r>
              <a:rPr kumimoji="0" lang="en-US" altLang="ja-JP" kern="0" smtClean="0"/>
              <a:t>2014</a:t>
            </a:r>
            <a:r>
              <a:rPr kumimoji="0" lang="ja-JP" altLang="en-US" kern="0" smtClean="0"/>
              <a:t>年まで</a:t>
            </a:r>
            <a:r>
              <a:rPr kumimoji="0" lang="en-US" altLang="ja-JP" kern="0" smtClean="0"/>
              <a:t>65</a:t>
            </a:r>
            <a:r>
              <a:rPr kumimoji="0" lang="ja-JP" altLang="en-US" kern="0" smtClean="0"/>
              <a:t>歳以上人口は</a:t>
            </a:r>
            <a:r>
              <a:rPr kumimoji="0" lang="en-US" altLang="ja-JP" u="sng" kern="0" smtClean="0">
                <a:solidFill>
                  <a:srgbClr val="FF0000"/>
                </a:solidFill>
              </a:rPr>
              <a:t>1.5</a:t>
            </a:r>
            <a:r>
              <a:rPr kumimoji="0" lang="ja-JP" altLang="en-US" u="sng" kern="0" smtClean="0">
                <a:solidFill>
                  <a:srgbClr val="FF0000"/>
                </a:solidFill>
              </a:rPr>
              <a:t>倍</a:t>
            </a:r>
            <a:r>
              <a:rPr kumimoji="0" lang="ja-JP" altLang="en-US" kern="0" smtClean="0"/>
              <a:t>に増加</a:t>
            </a:r>
            <a:endParaRPr kumimoji="0" lang="en-US" altLang="ja-JP" kern="0" smtClean="0"/>
          </a:p>
          <a:p>
            <a:pPr>
              <a:defRPr/>
            </a:pPr>
            <a:r>
              <a:rPr kumimoji="0" lang="ja-JP" altLang="en-US" kern="0" smtClean="0"/>
              <a:t>介護費の伸びは制度が広く使用されたため</a:t>
            </a:r>
            <a:endParaRPr kumimoji="0" lang="en-US" altLang="ja-JP" kern="0" smtClean="0"/>
          </a:p>
          <a:p>
            <a:pPr>
              <a:defRPr/>
            </a:pPr>
            <a:r>
              <a:rPr kumimoji="0" lang="ja-JP" altLang="en-US" kern="0" smtClean="0"/>
              <a:t>技術進歩は大きいが高齢化は医療費や介護費を増加</a:t>
            </a:r>
            <a:endParaRPr kumimoji="0" lang="ja-JP" altLang="en-US" kern="0" dirty="0"/>
          </a:p>
        </p:txBody>
      </p:sp>
    </p:spTree>
    <p:extLst>
      <p:ext uri="{BB962C8B-B14F-4D97-AF65-F5344CB8AC3E}">
        <p14:creationId xmlns:p14="http://schemas.microsoft.com/office/powerpoint/2010/main" val="2975031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9" name="Rectangle 3"/>
          <p:cNvSpPr>
            <a:spLocks noGrp="1" noChangeArrowheads="1"/>
          </p:cNvSpPr>
          <p:nvPr>
            <p:ph type="body" idx="1"/>
          </p:nvPr>
        </p:nvSpPr>
        <p:spPr>
          <a:xfrm>
            <a:off x="400050" y="1506538"/>
            <a:ext cx="9290050" cy="5070475"/>
          </a:xfrm>
        </p:spPr>
        <p:txBody>
          <a:bodyPr/>
          <a:lstStyle/>
          <a:p>
            <a:pPr>
              <a:defRPr/>
            </a:pPr>
            <a:endParaRPr lang="en-US" altLang="ja-JP" dirty="0" smtClean="0">
              <a:ea typeface="ＭＳ Ｐゴシック" panose="020B0600070205080204" pitchFamily="50" charset="-128"/>
            </a:endParaRPr>
          </a:p>
          <a:p>
            <a:pPr>
              <a:defRPr/>
            </a:pPr>
            <a:endParaRPr lang="en-US" altLang="ja-JP" dirty="0" smtClean="0">
              <a:ea typeface="ＭＳ Ｐゴシック" panose="020B0600070205080204" pitchFamily="50" charset="-128"/>
            </a:endParaRPr>
          </a:p>
          <a:p>
            <a:pPr marL="0" indent="0">
              <a:buFont typeface="Wingdings" pitchFamily="2" charset="2"/>
              <a:buNone/>
              <a:defRPr/>
            </a:pPr>
            <a:endParaRPr lang="en-US" altLang="ja-JP" dirty="0" smtClean="0"/>
          </a:p>
          <a:p>
            <a:pPr marL="0" indent="0">
              <a:buFont typeface="Wingdings" pitchFamily="2" charset="2"/>
              <a:buNone/>
              <a:defRPr/>
            </a:pPr>
            <a:endParaRPr lang="en-US" altLang="ja-JP" dirty="0" smtClean="0"/>
          </a:p>
        </p:txBody>
      </p:sp>
      <p:sp>
        <p:nvSpPr>
          <p:cNvPr id="53252" name="日付プレースホルダー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p>
        </p:txBody>
      </p:sp>
      <p:sp>
        <p:nvSpPr>
          <p:cNvPr id="53253" name="フッター プレースホルダー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医療経済学</a:t>
            </a:r>
            <a:r>
              <a:rPr lang="en-US" altLang="ja-JP" sz="1400" smtClean="0">
                <a:latin typeface="Times New Roman" panose="02020603050405020304" pitchFamily="18" charset="0"/>
              </a:rPr>
              <a:t>A 4</a:t>
            </a:r>
          </a:p>
        </p:txBody>
      </p:sp>
      <p:sp>
        <p:nvSpPr>
          <p:cNvPr id="53254"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6BA5A610-204C-4698-9AB0-000A528C3FE6}" type="slidenum">
              <a:rPr lang="ja-JP" altLang="en-US" sz="1400" smtClean="0">
                <a:latin typeface="Times New Roman" panose="02020603050405020304" pitchFamily="18" charset="0"/>
              </a:rPr>
              <a:pPr>
                <a:spcBef>
                  <a:spcPct val="0"/>
                </a:spcBef>
                <a:buFontTx/>
                <a:buNone/>
              </a:pPr>
              <a:t>26</a:t>
            </a:fld>
            <a:endParaRPr lang="en-US" altLang="ja-JP" sz="1400" smtClean="0">
              <a:latin typeface="Times New Roman" panose="02020603050405020304" pitchFamily="18" charset="0"/>
            </a:endParaRPr>
          </a:p>
        </p:txBody>
      </p:sp>
      <p:graphicFrame>
        <p:nvGraphicFramePr>
          <p:cNvPr id="9" name="グラフ 8"/>
          <p:cNvGraphicFramePr>
            <a:graphicFrameLocks noChangeAspect="1"/>
          </p:cNvGraphicFramePr>
          <p:nvPr>
            <p:extLst>
              <p:ext uri="{D42A27DB-BD31-4B8C-83A1-F6EECF244321}">
                <p14:modId xmlns:p14="http://schemas.microsoft.com/office/powerpoint/2010/main" val="1986029068"/>
              </p:ext>
            </p:extLst>
          </p:nvPr>
        </p:nvGraphicFramePr>
        <p:xfrm>
          <a:off x="305075" y="641648"/>
          <a:ext cx="9480000" cy="56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95942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9" name="Rectangle 3"/>
          <p:cNvSpPr>
            <a:spLocks noGrp="1" noChangeArrowheads="1"/>
          </p:cNvSpPr>
          <p:nvPr>
            <p:ph type="body" idx="1"/>
          </p:nvPr>
        </p:nvSpPr>
        <p:spPr>
          <a:xfrm>
            <a:off x="400050" y="1506538"/>
            <a:ext cx="9290050" cy="5070475"/>
          </a:xfrm>
        </p:spPr>
        <p:txBody>
          <a:bodyPr/>
          <a:lstStyle/>
          <a:p>
            <a:pPr>
              <a:defRPr/>
            </a:pPr>
            <a:endParaRPr lang="en-US" altLang="ja-JP" dirty="0" smtClean="0">
              <a:ea typeface="ＭＳ Ｐゴシック" panose="020B0600070205080204" pitchFamily="50" charset="-128"/>
            </a:endParaRPr>
          </a:p>
          <a:p>
            <a:pPr>
              <a:defRPr/>
            </a:pPr>
            <a:endParaRPr lang="en-US" altLang="ja-JP" dirty="0" smtClean="0">
              <a:ea typeface="ＭＳ Ｐゴシック" panose="020B0600070205080204" pitchFamily="50" charset="-128"/>
            </a:endParaRPr>
          </a:p>
          <a:p>
            <a:pPr marL="0" indent="0">
              <a:buFont typeface="Wingdings" pitchFamily="2" charset="2"/>
              <a:buNone/>
              <a:defRPr/>
            </a:pPr>
            <a:endParaRPr lang="en-US" altLang="ja-JP" dirty="0" smtClean="0"/>
          </a:p>
          <a:p>
            <a:pPr marL="0" indent="0">
              <a:buFont typeface="Wingdings" pitchFamily="2" charset="2"/>
              <a:buNone/>
              <a:defRPr/>
            </a:pPr>
            <a:endParaRPr lang="en-US" altLang="ja-JP" dirty="0" smtClean="0"/>
          </a:p>
        </p:txBody>
      </p:sp>
      <p:sp>
        <p:nvSpPr>
          <p:cNvPr id="53252" name="日付プレースホルダー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p>
        </p:txBody>
      </p:sp>
      <p:sp>
        <p:nvSpPr>
          <p:cNvPr id="53253" name="フッター プレースホルダー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医療経済学</a:t>
            </a:r>
            <a:r>
              <a:rPr lang="en-US" altLang="ja-JP" sz="1400" smtClean="0">
                <a:latin typeface="Times New Roman" panose="02020603050405020304" pitchFamily="18" charset="0"/>
              </a:rPr>
              <a:t>A 4</a:t>
            </a:r>
          </a:p>
        </p:txBody>
      </p:sp>
      <p:sp>
        <p:nvSpPr>
          <p:cNvPr id="53254"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6BA5A610-204C-4698-9AB0-000A528C3FE6}" type="slidenum">
              <a:rPr lang="ja-JP" altLang="en-US" sz="1400" smtClean="0">
                <a:latin typeface="Times New Roman" panose="02020603050405020304" pitchFamily="18" charset="0"/>
              </a:rPr>
              <a:pPr>
                <a:spcBef>
                  <a:spcPct val="0"/>
                </a:spcBef>
                <a:buFontTx/>
                <a:buNone/>
              </a:pPr>
              <a:t>27</a:t>
            </a:fld>
            <a:endParaRPr lang="en-US" altLang="ja-JP" sz="1400" smtClean="0">
              <a:latin typeface="Times New Roman" panose="02020603050405020304" pitchFamily="18" charset="0"/>
            </a:endParaRPr>
          </a:p>
        </p:txBody>
      </p:sp>
      <p:pic>
        <p:nvPicPr>
          <p:cNvPr id="4098" name="Picture 2" descr="介護費用と保険料の推移"/>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536" y="785663"/>
            <a:ext cx="8837554" cy="61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4230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22313" y="381000"/>
            <a:ext cx="8636000" cy="1271588"/>
          </a:xfrm>
        </p:spPr>
        <p:txBody>
          <a:bodyPr/>
          <a:lstStyle/>
          <a:p>
            <a:r>
              <a:rPr lang="en-US" altLang="ja-JP" smtClean="0"/>
              <a:t>1</a:t>
            </a:r>
            <a:r>
              <a:rPr lang="ja-JP" altLang="en-US" smtClean="0"/>
              <a:t>人当たりの医療費と介護費</a:t>
            </a:r>
          </a:p>
        </p:txBody>
      </p:sp>
      <p:sp>
        <p:nvSpPr>
          <p:cNvPr id="674819" name="Rectangle 3"/>
          <p:cNvSpPr>
            <a:spLocks noGrp="1" noChangeArrowheads="1"/>
          </p:cNvSpPr>
          <p:nvPr>
            <p:ph type="body" idx="1"/>
          </p:nvPr>
        </p:nvSpPr>
        <p:spPr>
          <a:xfrm>
            <a:off x="400050" y="1506538"/>
            <a:ext cx="9290050" cy="5070475"/>
          </a:xfrm>
        </p:spPr>
        <p:txBody>
          <a:bodyPr/>
          <a:lstStyle/>
          <a:p>
            <a:pPr>
              <a:defRPr/>
            </a:pPr>
            <a:endParaRPr lang="en-US" altLang="ja-JP" dirty="0" smtClean="0">
              <a:ea typeface="ＭＳ Ｐゴシック" panose="020B0600070205080204" pitchFamily="50" charset="-128"/>
            </a:endParaRPr>
          </a:p>
          <a:p>
            <a:pPr>
              <a:defRPr/>
            </a:pPr>
            <a:endParaRPr lang="en-US" altLang="ja-JP" dirty="0" smtClean="0">
              <a:ea typeface="ＭＳ Ｐゴシック" panose="020B0600070205080204" pitchFamily="50" charset="-128"/>
            </a:endParaRPr>
          </a:p>
          <a:p>
            <a:pPr marL="0" indent="0">
              <a:buFont typeface="Wingdings" pitchFamily="2" charset="2"/>
              <a:buNone/>
              <a:defRPr/>
            </a:pPr>
            <a:endParaRPr lang="en-US" altLang="ja-JP" dirty="0" smtClean="0"/>
          </a:p>
          <a:p>
            <a:pPr marL="0" indent="0">
              <a:buFont typeface="Wingdings" pitchFamily="2" charset="2"/>
              <a:buNone/>
              <a:defRPr/>
            </a:pPr>
            <a:endParaRPr lang="en-US" altLang="ja-JP" dirty="0" smtClean="0"/>
          </a:p>
        </p:txBody>
      </p:sp>
      <p:sp>
        <p:nvSpPr>
          <p:cNvPr id="51204" name="日付プレースホルダー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p>
        </p:txBody>
      </p:sp>
      <p:sp>
        <p:nvSpPr>
          <p:cNvPr id="51205" name="フッター プレースホルダー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医療経済学</a:t>
            </a:r>
            <a:r>
              <a:rPr lang="en-US" altLang="ja-JP" sz="1400" smtClean="0">
                <a:latin typeface="Times New Roman" panose="02020603050405020304" pitchFamily="18" charset="0"/>
              </a:rPr>
              <a:t>A 4</a:t>
            </a:r>
          </a:p>
        </p:txBody>
      </p:sp>
      <p:sp>
        <p:nvSpPr>
          <p:cNvPr id="51206"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6F098881-F41B-4787-9BA4-AD03C894E459}" type="slidenum">
              <a:rPr lang="ja-JP" altLang="en-US" sz="1400" smtClean="0">
                <a:latin typeface="Times New Roman" panose="02020603050405020304" pitchFamily="18" charset="0"/>
              </a:rPr>
              <a:pPr>
                <a:spcBef>
                  <a:spcPct val="0"/>
                </a:spcBef>
                <a:buFontTx/>
                <a:buNone/>
              </a:pPr>
              <a:t>28</a:t>
            </a:fld>
            <a:endParaRPr lang="en-US" altLang="ja-JP" sz="1400" smtClean="0">
              <a:latin typeface="Times New Roman" panose="02020603050405020304" pitchFamily="18" charset="0"/>
            </a:endParaRPr>
          </a:p>
        </p:txBody>
      </p:sp>
      <p:sp>
        <p:nvSpPr>
          <p:cNvPr id="8" name="Rectangle 3"/>
          <p:cNvSpPr txBox="1">
            <a:spLocks noChangeArrowheads="1"/>
          </p:cNvSpPr>
          <p:nvPr/>
        </p:nvSpPr>
        <p:spPr bwMode="auto">
          <a:xfrm>
            <a:off x="0" y="1477249"/>
            <a:ext cx="989965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1">
                  <a:lumMod val="75000"/>
                  <a:lumOff val="25000"/>
                </a:schemeClr>
              </a:buClr>
              <a:buSzPct val="70000"/>
              <a:buFont typeface="Wingdings" pitchFamily="2" charset="2"/>
              <a:buChar char="p"/>
              <a:defRPr sz="3200" baseline="0">
                <a:solidFill>
                  <a:schemeClr val="tx1"/>
                </a:solidFill>
                <a:latin typeface="+mn-lt"/>
                <a:ea typeface="ＭＳ ゴシック" pitchFamily="49" charset="-128"/>
                <a:cs typeface="+mn-cs"/>
              </a:defRPr>
            </a:lvl1pPr>
            <a:lvl2pPr marL="742950" indent="-285750" algn="l" rtl="0" eaLnBrk="0" fontAlgn="base" hangingPunct="0">
              <a:spcBef>
                <a:spcPct val="20000"/>
              </a:spcBef>
              <a:spcAft>
                <a:spcPct val="0"/>
              </a:spcAft>
              <a:buClr>
                <a:schemeClr val="tx1">
                  <a:lumMod val="85000"/>
                  <a:lumOff val="15000"/>
                </a:schemeClr>
              </a:buClr>
              <a:buSzPct val="9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kumimoji="0" lang="en-US" altLang="ja-JP" kern="0" smtClean="0"/>
              <a:t>2014</a:t>
            </a:r>
            <a:r>
              <a:rPr kumimoji="0" lang="ja-JP" altLang="en-US" kern="0" smtClean="0"/>
              <a:t>年の</a:t>
            </a:r>
            <a:r>
              <a:rPr kumimoji="0" lang="en-US" altLang="ja-JP" kern="0" smtClean="0"/>
              <a:t>65</a:t>
            </a:r>
            <a:r>
              <a:rPr kumimoji="0" lang="ja-JP" altLang="en-US" kern="0" smtClean="0"/>
              <a:t>歳以上の</a:t>
            </a:r>
            <a:r>
              <a:rPr kumimoji="0" lang="en-US" altLang="ja-JP" kern="0" smtClean="0"/>
              <a:t>1</a:t>
            </a:r>
            <a:r>
              <a:rPr kumimoji="0" lang="ja-JP" altLang="en-US" kern="0" smtClean="0"/>
              <a:t>人当たり国民医療費は</a:t>
            </a:r>
            <a:r>
              <a:rPr kumimoji="0" lang="en-US" altLang="ja-JP" kern="0" smtClean="0"/>
              <a:t>72</a:t>
            </a:r>
            <a:r>
              <a:rPr kumimoji="0" lang="ja-JP" altLang="en-US" kern="0" smtClean="0"/>
              <a:t>万円，</a:t>
            </a:r>
            <a:r>
              <a:rPr kumimoji="0" lang="en-US" altLang="ja-JP" kern="0" smtClean="0"/>
              <a:t>1</a:t>
            </a:r>
            <a:r>
              <a:rPr kumimoji="0" lang="ja-JP" altLang="en-US" kern="0" smtClean="0"/>
              <a:t>人当たりの介護費は</a:t>
            </a:r>
            <a:r>
              <a:rPr kumimoji="0" lang="en-US" altLang="ja-JP" kern="0" smtClean="0"/>
              <a:t>30</a:t>
            </a:r>
            <a:r>
              <a:rPr kumimoji="0" lang="ja-JP" altLang="en-US" kern="0" smtClean="0"/>
              <a:t>万円，</a:t>
            </a:r>
            <a:r>
              <a:rPr kumimoji="0" lang="ja-JP" altLang="en-US" u="sng" kern="0" smtClean="0">
                <a:solidFill>
                  <a:srgbClr val="FF0000"/>
                </a:solidFill>
              </a:rPr>
              <a:t>合計</a:t>
            </a:r>
            <a:r>
              <a:rPr kumimoji="0" lang="en-US" altLang="ja-JP" u="sng" kern="0" smtClean="0">
                <a:solidFill>
                  <a:srgbClr val="FF0000"/>
                </a:solidFill>
              </a:rPr>
              <a:t>102</a:t>
            </a:r>
            <a:r>
              <a:rPr kumimoji="0" lang="ja-JP" altLang="en-US" u="sng" kern="0" smtClean="0">
                <a:solidFill>
                  <a:srgbClr val="FF0000"/>
                </a:solidFill>
              </a:rPr>
              <a:t>万円</a:t>
            </a:r>
            <a:endParaRPr kumimoji="0" lang="en-US" altLang="ja-JP" u="sng" kern="0" smtClean="0">
              <a:solidFill>
                <a:srgbClr val="FF0000"/>
              </a:solidFill>
            </a:endParaRPr>
          </a:p>
          <a:p>
            <a:pPr>
              <a:defRPr/>
            </a:pPr>
            <a:r>
              <a:rPr kumimoji="0" lang="en-US" altLang="ja-JP" kern="0" smtClean="0"/>
              <a:t>65</a:t>
            </a:r>
            <a:r>
              <a:rPr kumimoji="0" lang="ja-JP" altLang="en-US" kern="0" smtClean="0"/>
              <a:t>歳未満の</a:t>
            </a:r>
            <a:r>
              <a:rPr kumimoji="0" lang="en-US" altLang="ja-JP" kern="0" smtClean="0"/>
              <a:t>1</a:t>
            </a:r>
            <a:r>
              <a:rPr kumimoji="0" lang="ja-JP" altLang="en-US" kern="0" smtClean="0"/>
              <a:t>人当たり国民医療費は</a:t>
            </a:r>
            <a:r>
              <a:rPr kumimoji="0" lang="en-US" altLang="ja-JP" kern="0" smtClean="0"/>
              <a:t>18</a:t>
            </a:r>
            <a:r>
              <a:rPr kumimoji="0" lang="ja-JP" altLang="en-US" kern="0" smtClean="0"/>
              <a:t>万円，介護費や</a:t>
            </a:r>
            <a:r>
              <a:rPr kumimoji="0" lang="en-US" altLang="ja-JP" kern="0" smtClean="0"/>
              <a:t>0.3</a:t>
            </a:r>
            <a:r>
              <a:rPr kumimoji="0" lang="ja-JP" altLang="en-US" kern="0" smtClean="0"/>
              <a:t>万円，</a:t>
            </a:r>
            <a:r>
              <a:rPr kumimoji="0" lang="ja-JP" altLang="en-US" u="sng" kern="0" smtClean="0">
                <a:solidFill>
                  <a:srgbClr val="FF0000"/>
                </a:solidFill>
              </a:rPr>
              <a:t>合計</a:t>
            </a:r>
            <a:r>
              <a:rPr kumimoji="0" lang="en-US" altLang="ja-JP" u="sng" kern="0" smtClean="0">
                <a:solidFill>
                  <a:srgbClr val="FF0000"/>
                </a:solidFill>
              </a:rPr>
              <a:t>18</a:t>
            </a:r>
            <a:r>
              <a:rPr kumimoji="0" lang="ja-JP" altLang="en-US" u="sng" kern="0" smtClean="0">
                <a:solidFill>
                  <a:srgbClr val="FF0000"/>
                </a:solidFill>
              </a:rPr>
              <a:t>万円</a:t>
            </a:r>
            <a:endParaRPr kumimoji="0" lang="en-US" altLang="ja-JP" u="sng" kern="0" smtClean="0">
              <a:solidFill>
                <a:srgbClr val="FF0000"/>
              </a:solidFill>
            </a:endParaRPr>
          </a:p>
          <a:p>
            <a:pPr>
              <a:defRPr/>
            </a:pPr>
            <a:r>
              <a:rPr kumimoji="0" lang="ja-JP" altLang="en-US" kern="0" smtClean="0"/>
              <a:t>高齢者にかかる医療費と介護費は膨大だとか，</a:t>
            </a:r>
            <a:r>
              <a:rPr kumimoji="0" lang="en-US" altLang="ja-JP" kern="0" smtClean="0"/>
              <a:t>65</a:t>
            </a:r>
            <a:r>
              <a:rPr kumimoji="0" lang="ja-JP" altLang="en-US" kern="0" smtClean="0"/>
              <a:t>歳から</a:t>
            </a:r>
            <a:r>
              <a:rPr kumimoji="0" lang="en-US" altLang="ja-JP" kern="0" smtClean="0"/>
              <a:t>85</a:t>
            </a:r>
            <a:r>
              <a:rPr kumimoji="0" lang="ja-JP" altLang="en-US" kern="0" smtClean="0"/>
              <a:t>歳までの</a:t>
            </a:r>
            <a:r>
              <a:rPr kumimoji="0" lang="en-US" altLang="ja-JP" kern="0" smtClean="0"/>
              <a:t>20</a:t>
            </a:r>
            <a:r>
              <a:rPr kumimoji="0" lang="ja-JP" altLang="en-US" kern="0" smtClean="0"/>
              <a:t>年間で</a:t>
            </a:r>
            <a:r>
              <a:rPr kumimoji="0" lang="en-US" altLang="ja-JP" u="sng" kern="0" smtClean="0">
                <a:solidFill>
                  <a:srgbClr val="FF0000"/>
                </a:solidFill>
              </a:rPr>
              <a:t>2,000</a:t>
            </a:r>
            <a:r>
              <a:rPr kumimoji="0" lang="ja-JP" altLang="en-US" u="sng" kern="0" smtClean="0">
                <a:solidFill>
                  <a:srgbClr val="FF0000"/>
                </a:solidFill>
              </a:rPr>
              <a:t>万円もかかり大変？</a:t>
            </a:r>
            <a:endParaRPr kumimoji="0" lang="en-US" altLang="ja-JP" u="sng" kern="0" smtClean="0">
              <a:solidFill>
                <a:srgbClr val="FF0000"/>
              </a:solidFill>
            </a:endParaRPr>
          </a:p>
          <a:p>
            <a:pPr>
              <a:defRPr/>
            </a:pPr>
            <a:r>
              <a:rPr kumimoji="0" lang="ja-JP" altLang="en-US" kern="0" smtClean="0"/>
              <a:t>問題は医療・介護制度は安定的に維持できるか</a:t>
            </a:r>
            <a:endParaRPr kumimoji="0" lang="en-US" altLang="ja-JP" kern="0" smtClean="0"/>
          </a:p>
          <a:p>
            <a:pPr>
              <a:defRPr/>
            </a:pPr>
            <a:r>
              <a:rPr kumimoji="0" lang="ja-JP" altLang="en-US" kern="0" smtClean="0"/>
              <a:t>平均が</a:t>
            </a:r>
            <a:r>
              <a:rPr kumimoji="0" lang="ja-JP" altLang="en-US" u="sng" kern="0" smtClean="0">
                <a:solidFill>
                  <a:srgbClr val="FF0000"/>
                </a:solidFill>
              </a:rPr>
              <a:t>直感にあう</a:t>
            </a:r>
            <a:r>
              <a:rPr kumimoji="0" lang="ja-JP" altLang="en-US" kern="0" smtClean="0"/>
              <a:t>のは，この平均よりも高い人と低い人の割合がほぼ同じとき</a:t>
            </a:r>
            <a:endParaRPr kumimoji="0" lang="en-US" altLang="ja-JP" kern="0" smtClean="0"/>
          </a:p>
          <a:p>
            <a:pPr>
              <a:defRPr/>
            </a:pPr>
            <a:r>
              <a:rPr kumimoji="0" lang="ja-JP" altLang="en-US" kern="0" smtClean="0"/>
              <a:t>少数の病気やけがが平均を押し上げている</a:t>
            </a:r>
            <a:endParaRPr kumimoji="0" lang="ja-JP" altLang="en-US" kern="0" dirty="0"/>
          </a:p>
        </p:txBody>
      </p:sp>
    </p:spTree>
    <p:extLst>
      <p:ext uri="{BB962C8B-B14F-4D97-AF65-F5344CB8AC3E}">
        <p14:creationId xmlns:p14="http://schemas.microsoft.com/office/powerpoint/2010/main" val="27760313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22313" y="381000"/>
            <a:ext cx="8636000" cy="1271588"/>
          </a:xfrm>
        </p:spPr>
        <p:txBody>
          <a:bodyPr/>
          <a:lstStyle/>
          <a:p>
            <a:r>
              <a:rPr lang="ja-JP" altLang="en-US" smtClean="0"/>
              <a:t>老齢者の医療費と介護費</a:t>
            </a:r>
          </a:p>
        </p:txBody>
      </p:sp>
      <p:sp>
        <p:nvSpPr>
          <p:cNvPr id="674819" name="Rectangle 3"/>
          <p:cNvSpPr>
            <a:spLocks noGrp="1" noChangeArrowheads="1"/>
          </p:cNvSpPr>
          <p:nvPr>
            <p:ph type="body" idx="1"/>
          </p:nvPr>
        </p:nvSpPr>
        <p:spPr>
          <a:xfrm>
            <a:off x="400050" y="1506538"/>
            <a:ext cx="9290050" cy="5070475"/>
          </a:xfrm>
        </p:spPr>
        <p:txBody>
          <a:bodyPr/>
          <a:lstStyle/>
          <a:p>
            <a:pPr>
              <a:defRPr/>
            </a:pPr>
            <a:endParaRPr lang="en-US" altLang="ja-JP" dirty="0" smtClean="0">
              <a:ea typeface="ＭＳ Ｐゴシック" panose="020B0600070205080204" pitchFamily="50" charset="-128"/>
            </a:endParaRPr>
          </a:p>
          <a:p>
            <a:pPr>
              <a:defRPr/>
            </a:pPr>
            <a:endParaRPr lang="en-US" altLang="ja-JP" dirty="0" smtClean="0">
              <a:ea typeface="ＭＳ Ｐゴシック" panose="020B0600070205080204" pitchFamily="50" charset="-128"/>
            </a:endParaRPr>
          </a:p>
          <a:p>
            <a:pPr marL="0" indent="0">
              <a:buFont typeface="Wingdings" pitchFamily="2" charset="2"/>
              <a:buNone/>
              <a:defRPr/>
            </a:pPr>
            <a:endParaRPr lang="en-US" altLang="ja-JP" dirty="0" smtClean="0"/>
          </a:p>
          <a:p>
            <a:pPr marL="0" indent="0">
              <a:buFont typeface="Wingdings" pitchFamily="2" charset="2"/>
              <a:buNone/>
              <a:defRPr/>
            </a:pPr>
            <a:endParaRPr lang="en-US" altLang="ja-JP" dirty="0" smtClean="0"/>
          </a:p>
        </p:txBody>
      </p:sp>
      <p:sp>
        <p:nvSpPr>
          <p:cNvPr id="51204" name="日付プレースホルダー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p>
        </p:txBody>
      </p:sp>
      <p:sp>
        <p:nvSpPr>
          <p:cNvPr id="51205" name="フッター プレースホルダー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医療経済学</a:t>
            </a:r>
            <a:r>
              <a:rPr lang="en-US" altLang="ja-JP" sz="1400" smtClean="0">
                <a:latin typeface="Times New Roman" panose="02020603050405020304" pitchFamily="18" charset="0"/>
              </a:rPr>
              <a:t>A 4</a:t>
            </a:r>
          </a:p>
        </p:txBody>
      </p:sp>
      <p:sp>
        <p:nvSpPr>
          <p:cNvPr id="51206"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6F098881-F41B-4787-9BA4-AD03C894E459}" type="slidenum">
              <a:rPr lang="ja-JP" altLang="en-US" sz="1400" smtClean="0">
                <a:latin typeface="Times New Roman" panose="02020603050405020304" pitchFamily="18" charset="0"/>
              </a:rPr>
              <a:pPr>
                <a:spcBef>
                  <a:spcPct val="0"/>
                </a:spcBef>
                <a:buFontTx/>
                <a:buNone/>
              </a:pPr>
              <a:t>29</a:t>
            </a:fld>
            <a:endParaRPr lang="en-US" altLang="ja-JP" sz="1400" smtClean="0">
              <a:latin typeface="Times New Roman" panose="02020603050405020304" pitchFamily="18" charset="0"/>
            </a:endParaRPr>
          </a:p>
        </p:txBody>
      </p:sp>
      <p:sp>
        <p:nvSpPr>
          <p:cNvPr id="8" name="Rectangle 3"/>
          <p:cNvSpPr txBox="1">
            <a:spLocks noChangeArrowheads="1"/>
          </p:cNvSpPr>
          <p:nvPr/>
        </p:nvSpPr>
        <p:spPr bwMode="auto">
          <a:xfrm>
            <a:off x="0" y="1477249"/>
            <a:ext cx="989965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1">
                  <a:lumMod val="75000"/>
                  <a:lumOff val="25000"/>
                </a:schemeClr>
              </a:buClr>
              <a:buSzPct val="70000"/>
              <a:buFont typeface="Wingdings" pitchFamily="2" charset="2"/>
              <a:buChar char="p"/>
              <a:defRPr sz="3200" baseline="0">
                <a:solidFill>
                  <a:schemeClr val="tx1"/>
                </a:solidFill>
                <a:latin typeface="+mn-lt"/>
                <a:ea typeface="ＭＳ ゴシック" pitchFamily="49" charset="-128"/>
                <a:cs typeface="+mn-cs"/>
              </a:defRPr>
            </a:lvl1pPr>
            <a:lvl2pPr marL="742950" indent="-285750" algn="l" rtl="0" eaLnBrk="0" fontAlgn="base" hangingPunct="0">
              <a:spcBef>
                <a:spcPct val="20000"/>
              </a:spcBef>
              <a:spcAft>
                <a:spcPct val="0"/>
              </a:spcAft>
              <a:buClr>
                <a:schemeClr val="tx1">
                  <a:lumMod val="85000"/>
                  <a:lumOff val="15000"/>
                </a:schemeClr>
              </a:buClr>
              <a:buSzPct val="9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kumimoji="0" lang="ja-JP" altLang="en-US" kern="0" smtClean="0"/>
              <a:t>医療費には亡くなった人の金額が含まれている</a:t>
            </a:r>
            <a:endParaRPr kumimoji="0" lang="en-US" altLang="ja-JP" kern="0" smtClean="0"/>
          </a:p>
          <a:p>
            <a:pPr>
              <a:defRPr/>
            </a:pPr>
            <a:r>
              <a:rPr kumimoji="0" lang="ja-JP" altLang="en-US" kern="0" smtClean="0"/>
              <a:t>亡くなる</a:t>
            </a:r>
            <a:r>
              <a:rPr kumimoji="0" lang="en-US" altLang="ja-JP" kern="0" smtClean="0"/>
              <a:t>1</a:t>
            </a:r>
            <a:r>
              <a:rPr kumimoji="0" lang="ja-JP" altLang="en-US" kern="0" smtClean="0"/>
              <a:t>年前くらいから医療費は</a:t>
            </a:r>
            <a:r>
              <a:rPr kumimoji="0" lang="ja-JP" altLang="en-US" u="sng" kern="0" smtClean="0">
                <a:solidFill>
                  <a:srgbClr val="FF0000"/>
                </a:solidFill>
              </a:rPr>
              <a:t>急上昇</a:t>
            </a:r>
            <a:r>
              <a:rPr kumimoji="0" lang="ja-JP" altLang="en-US" kern="0" smtClean="0"/>
              <a:t>する傾向</a:t>
            </a:r>
            <a:endParaRPr kumimoji="0" lang="en-US" altLang="ja-JP" kern="0" smtClean="0"/>
          </a:p>
          <a:p>
            <a:pPr>
              <a:defRPr/>
            </a:pPr>
            <a:r>
              <a:rPr kumimoji="0" lang="ja-JP" altLang="en-US" u="sng" kern="0" smtClean="0">
                <a:solidFill>
                  <a:srgbClr val="FF0000"/>
                </a:solidFill>
              </a:rPr>
              <a:t>終末期医療</a:t>
            </a:r>
            <a:r>
              <a:rPr kumimoji="0" lang="ja-JP" altLang="en-US" kern="0" smtClean="0"/>
              <a:t>の費用が医療費・介護費を押し上げる</a:t>
            </a:r>
            <a:endParaRPr kumimoji="0" lang="en-US" altLang="ja-JP" kern="0" smtClean="0"/>
          </a:p>
          <a:p>
            <a:pPr>
              <a:defRPr/>
            </a:pPr>
            <a:r>
              <a:rPr kumimoji="0" lang="ja-JP" altLang="en-US" kern="0" smtClean="0"/>
              <a:t>これが平均を引き上げる理由</a:t>
            </a:r>
            <a:endParaRPr kumimoji="0" lang="en-US" altLang="ja-JP" kern="0" smtClean="0"/>
          </a:p>
          <a:p>
            <a:pPr>
              <a:defRPr/>
            </a:pPr>
            <a:r>
              <a:rPr kumimoji="0" lang="ja-JP" altLang="en-US" kern="0" smtClean="0"/>
              <a:t>長生きしている人が毎年</a:t>
            </a:r>
            <a:r>
              <a:rPr kumimoji="0" lang="en-US" altLang="ja-JP" kern="0" smtClean="0"/>
              <a:t>100</a:t>
            </a:r>
            <a:r>
              <a:rPr kumimoji="0" lang="ja-JP" altLang="en-US" kern="0" smtClean="0"/>
              <a:t>万円の医療費・介護費を発生している訳ではない</a:t>
            </a:r>
            <a:endParaRPr kumimoji="0" lang="ja-JP" altLang="en-US" kern="0" dirty="0"/>
          </a:p>
        </p:txBody>
      </p:sp>
    </p:spTree>
    <p:extLst>
      <p:ext uri="{BB962C8B-B14F-4D97-AF65-F5344CB8AC3E}">
        <p14:creationId xmlns:p14="http://schemas.microsoft.com/office/powerpoint/2010/main" val="1162374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22313" y="381000"/>
            <a:ext cx="8636000" cy="1271588"/>
          </a:xfrm>
        </p:spPr>
        <p:txBody>
          <a:bodyPr/>
          <a:lstStyle/>
          <a:p>
            <a:r>
              <a:rPr lang="ja-JP" altLang="en-US" smtClean="0"/>
              <a:t>医療保険とは何か</a:t>
            </a:r>
          </a:p>
        </p:txBody>
      </p:sp>
      <p:sp>
        <p:nvSpPr>
          <p:cNvPr id="674819" name="Rectangle 3"/>
          <p:cNvSpPr>
            <a:spLocks noGrp="1" noChangeArrowheads="1"/>
          </p:cNvSpPr>
          <p:nvPr>
            <p:ph type="body" idx="1"/>
          </p:nvPr>
        </p:nvSpPr>
        <p:spPr>
          <a:xfrm>
            <a:off x="400050" y="1506538"/>
            <a:ext cx="9290050" cy="5070475"/>
          </a:xfrm>
        </p:spPr>
        <p:txBody>
          <a:bodyPr/>
          <a:lstStyle/>
          <a:p>
            <a:pPr>
              <a:defRPr/>
            </a:pPr>
            <a:endParaRPr lang="en-US" altLang="ja-JP" dirty="0" smtClean="0">
              <a:ea typeface="ＭＳ Ｐゴシック" panose="020B0600070205080204" pitchFamily="50" charset="-128"/>
            </a:endParaRPr>
          </a:p>
          <a:p>
            <a:pPr>
              <a:defRPr/>
            </a:pPr>
            <a:endParaRPr lang="en-US" altLang="ja-JP" dirty="0" smtClean="0">
              <a:ea typeface="ＭＳ Ｐゴシック" panose="020B0600070205080204" pitchFamily="50" charset="-128"/>
            </a:endParaRPr>
          </a:p>
          <a:p>
            <a:pPr marL="0" indent="0">
              <a:buFont typeface="Wingdings" pitchFamily="2" charset="2"/>
              <a:buNone/>
              <a:defRPr/>
            </a:pPr>
            <a:endParaRPr lang="en-US" altLang="ja-JP" dirty="0" smtClean="0"/>
          </a:p>
          <a:p>
            <a:pPr marL="0" indent="0">
              <a:buFont typeface="Wingdings" pitchFamily="2" charset="2"/>
              <a:buNone/>
              <a:defRPr/>
            </a:pPr>
            <a:endParaRPr lang="en-US" altLang="ja-JP" dirty="0" smtClean="0"/>
          </a:p>
        </p:txBody>
      </p:sp>
      <p:sp>
        <p:nvSpPr>
          <p:cNvPr id="51204" name="日付プレースホルダー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p>
        </p:txBody>
      </p:sp>
      <p:sp>
        <p:nvSpPr>
          <p:cNvPr id="51205" name="フッター プレースホルダー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医療経済学</a:t>
            </a:r>
            <a:r>
              <a:rPr lang="en-US" altLang="ja-JP" sz="1400" smtClean="0">
                <a:latin typeface="Times New Roman" panose="02020603050405020304" pitchFamily="18" charset="0"/>
              </a:rPr>
              <a:t>A 4</a:t>
            </a:r>
          </a:p>
        </p:txBody>
      </p:sp>
      <p:sp>
        <p:nvSpPr>
          <p:cNvPr id="51206"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6F098881-F41B-4787-9BA4-AD03C894E459}" type="slidenum">
              <a:rPr lang="ja-JP" altLang="en-US" sz="1400" smtClean="0">
                <a:latin typeface="Times New Roman" panose="02020603050405020304" pitchFamily="18" charset="0"/>
              </a:rPr>
              <a:pPr>
                <a:spcBef>
                  <a:spcPct val="0"/>
                </a:spcBef>
                <a:buFontTx/>
                <a:buNone/>
              </a:pPr>
              <a:t>3</a:t>
            </a:fld>
            <a:endParaRPr lang="en-US" altLang="ja-JP" sz="1400" smtClean="0">
              <a:latin typeface="Times New Roman" panose="02020603050405020304" pitchFamily="18" charset="0"/>
            </a:endParaRPr>
          </a:p>
        </p:txBody>
      </p:sp>
      <p:sp>
        <p:nvSpPr>
          <p:cNvPr id="8" name="Rectangle 3"/>
          <p:cNvSpPr txBox="1">
            <a:spLocks noChangeArrowheads="1"/>
          </p:cNvSpPr>
          <p:nvPr/>
        </p:nvSpPr>
        <p:spPr bwMode="auto">
          <a:xfrm>
            <a:off x="0" y="1506538"/>
            <a:ext cx="989965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1">
                  <a:lumMod val="75000"/>
                  <a:lumOff val="25000"/>
                </a:schemeClr>
              </a:buClr>
              <a:buSzPct val="70000"/>
              <a:buFont typeface="Wingdings" pitchFamily="2" charset="2"/>
              <a:buChar char="p"/>
              <a:defRPr sz="3200" baseline="0">
                <a:solidFill>
                  <a:schemeClr val="tx1"/>
                </a:solidFill>
                <a:latin typeface="+mn-lt"/>
                <a:ea typeface="ＭＳ ゴシック" pitchFamily="49" charset="-128"/>
                <a:cs typeface="+mn-cs"/>
              </a:defRPr>
            </a:lvl1pPr>
            <a:lvl2pPr marL="742950" indent="-285750" algn="l" rtl="0" eaLnBrk="0" fontAlgn="base" hangingPunct="0">
              <a:spcBef>
                <a:spcPct val="20000"/>
              </a:spcBef>
              <a:spcAft>
                <a:spcPct val="0"/>
              </a:spcAft>
              <a:buClr>
                <a:schemeClr val="tx1">
                  <a:lumMod val="85000"/>
                  <a:lumOff val="15000"/>
                </a:schemeClr>
              </a:buClr>
              <a:buSzPct val="9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kumimoji="0" lang="ja-JP" altLang="en-US" kern="0" smtClean="0"/>
              <a:t>医療保険は</a:t>
            </a:r>
            <a:r>
              <a:rPr kumimoji="0" lang="ja-JP" altLang="en-US" u="sng" kern="0" smtClean="0">
                <a:solidFill>
                  <a:srgbClr val="FF0000"/>
                </a:solidFill>
              </a:rPr>
              <a:t>アンラッキーな</a:t>
            </a:r>
            <a:r>
              <a:rPr kumimoji="0" lang="ja-JP" altLang="en-US" kern="0" smtClean="0"/>
              <a:t>宝くじ</a:t>
            </a:r>
            <a:endParaRPr kumimoji="0" lang="en-US" altLang="ja-JP" kern="0" dirty="0" smtClean="0"/>
          </a:p>
          <a:p>
            <a:pPr>
              <a:defRPr/>
            </a:pPr>
            <a:r>
              <a:rPr kumimoji="0" lang="ja-JP" altLang="en-US" kern="0" dirty="0" smtClean="0"/>
              <a:t> </a:t>
            </a:r>
            <a:r>
              <a:rPr kumimoji="0" lang="ja-JP" altLang="en-US" u="sng" kern="0" dirty="0" smtClean="0">
                <a:solidFill>
                  <a:srgbClr val="FF0000"/>
                </a:solidFill>
              </a:rPr>
              <a:t>保険</a:t>
            </a:r>
            <a:r>
              <a:rPr kumimoji="0" lang="ja-JP" altLang="en-US" kern="0" dirty="0"/>
              <a:t>は偶然に発生する事故によって生じる損失に備えて，多数の</a:t>
            </a:r>
            <a:r>
              <a:rPr kumimoji="0" lang="ja-JP" altLang="en-US" kern="0"/>
              <a:t>者</a:t>
            </a:r>
            <a:r>
              <a:rPr kumimoji="0" lang="ja-JP" altLang="en-US" kern="0" smtClean="0"/>
              <a:t>が</a:t>
            </a:r>
            <a:r>
              <a:rPr kumimoji="0" lang="ja-JP" altLang="en-US" u="sng" kern="0" smtClean="0">
                <a:solidFill>
                  <a:srgbClr val="FF0000"/>
                </a:solidFill>
              </a:rPr>
              <a:t>保険料・掛け金</a:t>
            </a:r>
            <a:r>
              <a:rPr kumimoji="0" lang="ja-JP" altLang="en-US" kern="0" smtClean="0"/>
              <a:t>を</a:t>
            </a:r>
            <a:r>
              <a:rPr kumimoji="0" lang="ja-JP" altLang="en-US" kern="0" dirty="0"/>
              <a:t>出し合い，事故が発生した者に</a:t>
            </a:r>
            <a:r>
              <a:rPr kumimoji="0" lang="ja-JP" altLang="en-US" u="sng" kern="0">
                <a:solidFill>
                  <a:srgbClr val="FF0000"/>
                </a:solidFill>
              </a:rPr>
              <a:t>保険</a:t>
            </a:r>
            <a:r>
              <a:rPr kumimoji="0" lang="ja-JP" altLang="en-US" u="sng" kern="0" smtClean="0">
                <a:solidFill>
                  <a:srgbClr val="FF0000"/>
                </a:solidFill>
              </a:rPr>
              <a:t>金・給付</a:t>
            </a:r>
            <a:r>
              <a:rPr kumimoji="0" lang="ja-JP" altLang="en-US" kern="0" smtClean="0"/>
              <a:t>を</a:t>
            </a:r>
            <a:r>
              <a:rPr kumimoji="0" lang="ja-JP" altLang="en-US" kern="0" dirty="0"/>
              <a:t>与える</a:t>
            </a:r>
            <a:r>
              <a:rPr kumimoji="0" lang="ja-JP" altLang="en-US" kern="0" dirty="0" smtClean="0"/>
              <a:t>しくみ</a:t>
            </a:r>
            <a:endParaRPr kumimoji="0" lang="en-US" altLang="ja-JP" kern="0" dirty="0" smtClean="0"/>
          </a:p>
          <a:p>
            <a:pPr>
              <a:defRPr/>
            </a:pPr>
            <a:r>
              <a:rPr kumimoji="0" lang="ja-JP" altLang="en-US" u="sng" kern="0" smtClean="0">
                <a:solidFill>
                  <a:srgbClr val="FF0000"/>
                </a:solidFill>
              </a:rPr>
              <a:t>被保険者</a:t>
            </a:r>
            <a:r>
              <a:rPr kumimoji="0" lang="ja-JP" altLang="en-US" kern="0" smtClean="0"/>
              <a:t>は保険に加入する人，掛け金を支払う</a:t>
            </a:r>
            <a:endParaRPr kumimoji="0" lang="en-US" altLang="ja-JP" kern="0" smtClean="0"/>
          </a:p>
          <a:p>
            <a:pPr>
              <a:defRPr/>
            </a:pPr>
            <a:r>
              <a:rPr kumimoji="0" lang="ja-JP" altLang="en-US" u="sng" kern="0" smtClean="0">
                <a:solidFill>
                  <a:srgbClr val="FF0000"/>
                </a:solidFill>
              </a:rPr>
              <a:t>保険者</a:t>
            </a:r>
            <a:r>
              <a:rPr kumimoji="0" lang="ja-JP" altLang="en-US" kern="0" smtClean="0"/>
              <a:t>掛け金を集めるところ</a:t>
            </a:r>
            <a:endParaRPr kumimoji="0" lang="en-US" altLang="ja-JP" kern="0" dirty="0" smtClean="0"/>
          </a:p>
          <a:p>
            <a:pPr>
              <a:defRPr/>
            </a:pPr>
            <a:r>
              <a:rPr lang="ja-JP" altLang="en-US" u="sng" kern="0" smtClean="0">
                <a:solidFill>
                  <a:srgbClr val="FF0000"/>
                </a:solidFill>
              </a:rPr>
              <a:t>医療機関</a:t>
            </a:r>
            <a:endParaRPr lang="en-US" altLang="ja-JP" u="sng" kern="0" smtClean="0">
              <a:solidFill>
                <a:srgbClr val="FF0000"/>
              </a:solidFill>
            </a:endParaRPr>
          </a:p>
          <a:p>
            <a:pPr>
              <a:defRPr/>
            </a:pPr>
            <a:r>
              <a:rPr lang="ja-JP" altLang="en-US" u="sng" kern="0" smtClean="0">
                <a:solidFill>
                  <a:srgbClr val="FF0000"/>
                </a:solidFill>
              </a:rPr>
              <a:t>審査支払機関</a:t>
            </a:r>
            <a:endParaRPr lang="en-US" altLang="ja-JP" u="sng" kern="0" smtClean="0">
              <a:solidFill>
                <a:srgbClr val="FF0000"/>
              </a:solidFill>
            </a:endParaRPr>
          </a:p>
        </p:txBody>
      </p:sp>
    </p:spTree>
    <p:extLst>
      <p:ext uri="{BB962C8B-B14F-4D97-AF65-F5344CB8AC3E}">
        <p14:creationId xmlns:p14="http://schemas.microsoft.com/office/powerpoint/2010/main" val="2998912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22313" y="381000"/>
            <a:ext cx="8636000" cy="1271588"/>
          </a:xfrm>
        </p:spPr>
        <p:txBody>
          <a:bodyPr/>
          <a:lstStyle/>
          <a:p>
            <a:r>
              <a:rPr lang="ja-JP" altLang="en-US" smtClean="0"/>
              <a:t>医療費の地域差</a:t>
            </a:r>
          </a:p>
        </p:txBody>
      </p:sp>
      <p:sp>
        <p:nvSpPr>
          <p:cNvPr id="674819" name="Rectangle 3"/>
          <p:cNvSpPr>
            <a:spLocks noGrp="1" noChangeArrowheads="1"/>
          </p:cNvSpPr>
          <p:nvPr>
            <p:ph type="body" idx="1"/>
          </p:nvPr>
        </p:nvSpPr>
        <p:spPr>
          <a:xfrm>
            <a:off x="400050" y="1506538"/>
            <a:ext cx="9290050" cy="5070475"/>
          </a:xfrm>
        </p:spPr>
        <p:txBody>
          <a:bodyPr/>
          <a:lstStyle/>
          <a:p>
            <a:pPr>
              <a:defRPr/>
            </a:pPr>
            <a:endParaRPr lang="en-US" altLang="ja-JP" dirty="0" smtClean="0">
              <a:ea typeface="ＭＳ Ｐゴシック" panose="020B0600070205080204" pitchFamily="50" charset="-128"/>
            </a:endParaRPr>
          </a:p>
          <a:p>
            <a:pPr>
              <a:defRPr/>
            </a:pPr>
            <a:endParaRPr lang="en-US" altLang="ja-JP" dirty="0" smtClean="0">
              <a:ea typeface="ＭＳ Ｐゴシック" panose="020B0600070205080204" pitchFamily="50" charset="-128"/>
            </a:endParaRPr>
          </a:p>
          <a:p>
            <a:pPr marL="0" indent="0">
              <a:buFont typeface="Wingdings" pitchFamily="2" charset="2"/>
              <a:buNone/>
              <a:defRPr/>
            </a:pPr>
            <a:endParaRPr lang="en-US" altLang="ja-JP" dirty="0" smtClean="0"/>
          </a:p>
          <a:p>
            <a:pPr marL="0" indent="0">
              <a:buFont typeface="Wingdings" pitchFamily="2" charset="2"/>
              <a:buNone/>
              <a:defRPr/>
            </a:pPr>
            <a:endParaRPr lang="en-US" altLang="ja-JP" dirty="0" smtClean="0"/>
          </a:p>
        </p:txBody>
      </p:sp>
      <p:sp>
        <p:nvSpPr>
          <p:cNvPr id="51204" name="日付プレースホルダー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p>
        </p:txBody>
      </p:sp>
      <p:sp>
        <p:nvSpPr>
          <p:cNvPr id="51205" name="フッター プレースホルダー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医療経済学</a:t>
            </a:r>
            <a:r>
              <a:rPr lang="en-US" altLang="ja-JP" sz="1400" smtClean="0">
                <a:latin typeface="Times New Roman" panose="02020603050405020304" pitchFamily="18" charset="0"/>
              </a:rPr>
              <a:t>A 4</a:t>
            </a:r>
          </a:p>
        </p:txBody>
      </p:sp>
      <p:sp>
        <p:nvSpPr>
          <p:cNvPr id="51206"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6F098881-F41B-4787-9BA4-AD03C894E459}" type="slidenum">
              <a:rPr lang="ja-JP" altLang="en-US" sz="1400" smtClean="0">
                <a:latin typeface="Times New Roman" panose="02020603050405020304" pitchFamily="18" charset="0"/>
              </a:rPr>
              <a:pPr>
                <a:spcBef>
                  <a:spcPct val="0"/>
                </a:spcBef>
                <a:buFontTx/>
                <a:buNone/>
              </a:pPr>
              <a:t>30</a:t>
            </a:fld>
            <a:endParaRPr lang="en-US" altLang="ja-JP" sz="1400" smtClean="0">
              <a:latin typeface="Times New Roman" panose="02020603050405020304" pitchFamily="18" charset="0"/>
            </a:endParaRPr>
          </a:p>
        </p:txBody>
      </p:sp>
      <p:sp>
        <p:nvSpPr>
          <p:cNvPr id="8" name="Rectangle 3"/>
          <p:cNvSpPr txBox="1">
            <a:spLocks noChangeArrowheads="1"/>
          </p:cNvSpPr>
          <p:nvPr/>
        </p:nvSpPr>
        <p:spPr bwMode="auto">
          <a:xfrm>
            <a:off x="0" y="1477249"/>
            <a:ext cx="989965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1">
                  <a:lumMod val="75000"/>
                  <a:lumOff val="25000"/>
                </a:schemeClr>
              </a:buClr>
              <a:buSzPct val="70000"/>
              <a:buFont typeface="Wingdings" pitchFamily="2" charset="2"/>
              <a:buChar char="p"/>
              <a:defRPr sz="3200" baseline="0">
                <a:solidFill>
                  <a:schemeClr val="tx1"/>
                </a:solidFill>
                <a:latin typeface="+mn-lt"/>
                <a:ea typeface="ＭＳ ゴシック" pitchFamily="49" charset="-128"/>
                <a:cs typeface="+mn-cs"/>
              </a:defRPr>
            </a:lvl1pPr>
            <a:lvl2pPr marL="742950" indent="-285750" algn="l" rtl="0" eaLnBrk="0" fontAlgn="base" hangingPunct="0">
              <a:spcBef>
                <a:spcPct val="20000"/>
              </a:spcBef>
              <a:spcAft>
                <a:spcPct val="0"/>
              </a:spcAft>
              <a:buClr>
                <a:schemeClr val="tx1">
                  <a:lumMod val="85000"/>
                  <a:lumOff val="15000"/>
                </a:schemeClr>
              </a:buClr>
              <a:buSzPct val="9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kumimoji="0" lang="ja-JP" altLang="en-US" kern="0" smtClean="0"/>
              <a:t>高齢化の違いから当然だが</a:t>
            </a:r>
            <a:r>
              <a:rPr kumimoji="0" lang="ja-JP" altLang="en-US" u="sng" kern="0" smtClean="0">
                <a:solidFill>
                  <a:srgbClr val="FF0000"/>
                </a:solidFill>
              </a:rPr>
              <a:t>医療費には地域差</a:t>
            </a:r>
            <a:r>
              <a:rPr kumimoji="0" lang="ja-JP" altLang="en-US" kern="0" smtClean="0"/>
              <a:t>がある</a:t>
            </a:r>
            <a:endParaRPr kumimoji="0" lang="en-US" altLang="ja-JP" kern="0" smtClean="0"/>
          </a:p>
          <a:p>
            <a:pPr>
              <a:defRPr/>
            </a:pPr>
            <a:r>
              <a:rPr kumimoji="0" lang="ja-JP" altLang="en-US" kern="0" smtClean="0"/>
              <a:t>全国平均は</a:t>
            </a:r>
            <a:r>
              <a:rPr kumimoji="0" lang="en-US" altLang="ja-JP" u="sng" kern="0" smtClean="0">
                <a:solidFill>
                  <a:srgbClr val="FF0000"/>
                </a:solidFill>
              </a:rPr>
              <a:t>95</a:t>
            </a:r>
            <a:r>
              <a:rPr kumimoji="0" lang="ja-JP" altLang="en-US" u="sng" kern="0" smtClean="0">
                <a:solidFill>
                  <a:srgbClr val="FF0000"/>
                </a:solidFill>
              </a:rPr>
              <a:t>万円</a:t>
            </a:r>
            <a:r>
              <a:rPr kumimoji="0" lang="ja-JP" altLang="en-US" kern="0" smtClean="0"/>
              <a:t>だが，</a:t>
            </a:r>
            <a:r>
              <a:rPr kumimoji="0" lang="ja-JP" altLang="en-US" kern="0" smtClean="0">
                <a:solidFill>
                  <a:srgbClr val="FF0000"/>
                </a:solidFill>
              </a:rPr>
              <a:t>最小値は神奈川県</a:t>
            </a:r>
            <a:r>
              <a:rPr kumimoji="0" lang="ja-JP" altLang="en-US" kern="0" smtClean="0"/>
              <a:t>の</a:t>
            </a:r>
            <a:r>
              <a:rPr kumimoji="0" lang="en-US" altLang="ja-JP" kern="0" smtClean="0"/>
              <a:t>88</a:t>
            </a:r>
            <a:r>
              <a:rPr kumimoji="0" lang="ja-JP" altLang="en-US" kern="0" smtClean="0"/>
              <a:t>万円，</a:t>
            </a:r>
            <a:r>
              <a:rPr kumimoji="0" lang="ja-JP" altLang="en-US" u="sng" kern="0" smtClean="0">
                <a:solidFill>
                  <a:srgbClr val="FF0000"/>
                </a:solidFill>
              </a:rPr>
              <a:t>最大値は福岡県</a:t>
            </a:r>
            <a:r>
              <a:rPr kumimoji="0" lang="ja-JP" altLang="en-US" kern="0" smtClean="0"/>
              <a:t>の</a:t>
            </a:r>
            <a:r>
              <a:rPr kumimoji="0" lang="en-US" altLang="ja-JP" kern="0" smtClean="0"/>
              <a:t>120</a:t>
            </a:r>
            <a:r>
              <a:rPr kumimoji="0" lang="ja-JP" altLang="en-US" kern="0" smtClean="0"/>
              <a:t>万円</a:t>
            </a:r>
            <a:endParaRPr kumimoji="0" lang="en-US" altLang="ja-JP" kern="0" smtClean="0"/>
          </a:p>
          <a:p>
            <a:pPr>
              <a:defRPr/>
            </a:pPr>
            <a:r>
              <a:rPr kumimoji="0" lang="en-US" altLang="ja-JP" kern="0" smtClean="0"/>
              <a:t>75</a:t>
            </a:r>
            <a:r>
              <a:rPr kumimoji="0" lang="ja-JP" altLang="en-US" kern="0" smtClean="0"/>
              <a:t>歳以上の</a:t>
            </a:r>
            <a:r>
              <a:rPr kumimoji="0" lang="ja-JP" altLang="en-US" u="sng" kern="0" smtClean="0">
                <a:solidFill>
                  <a:srgbClr val="FF0000"/>
                </a:solidFill>
              </a:rPr>
              <a:t>後期高齢者</a:t>
            </a:r>
            <a:r>
              <a:rPr kumimoji="0" lang="ja-JP" altLang="en-US" kern="0" smtClean="0"/>
              <a:t>の</a:t>
            </a:r>
            <a:r>
              <a:rPr kumimoji="0" lang="en-US" altLang="ja-JP" kern="0" smtClean="0"/>
              <a:t>1</a:t>
            </a:r>
            <a:r>
              <a:rPr kumimoji="0" lang="ja-JP" altLang="en-US" kern="0" smtClean="0"/>
              <a:t>人当たりの医療費は，北海道を除いた東日本が低く，西日本が高い（</a:t>
            </a:r>
            <a:r>
              <a:rPr kumimoji="0" lang="ja-JP" altLang="en-US" u="sng" kern="0" smtClean="0">
                <a:solidFill>
                  <a:srgbClr val="FF0000"/>
                </a:solidFill>
              </a:rPr>
              <a:t>西高東低</a:t>
            </a:r>
            <a:r>
              <a:rPr kumimoji="0" lang="ja-JP" altLang="en-US" kern="0" smtClean="0"/>
              <a:t>）</a:t>
            </a:r>
            <a:endParaRPr kumimoji="0" lang="en-US" altLang="ja-JP" kern="0" smtClean="0"/>
          </a:p>
          <a:p>
            <a:pPr>
              <a:defRPr/>
            </a:pPr>
            <a:r>
              <a:rPr kumimoji="0" lang="ja-JP" altLang="en-US" kern="0" smtClean="0"/>
              <a:t>医療費と人口</a:t>
            </a:r>
            <a:r>
              <a:rPr kumimoji="0" lang="en-US" altLang="ja-JP" kern="0" smtClean="0"/>
              <a:t>10</a:t>
            </a:r>
            <a:r>
              <a:rPr kumimoji="0" lang="ja-JP" altLang="en-US" kern="0" smtClean="0"/>
              <a:t>万人当たりの病床数は</a:t>
            </a:r>
            <a:r>
              <a:rPr kumimoji="0" lang="ja-JP" altLang="en-US" u="sng" kern="0" smtClean="0">
                <a:solidFill>
                  <a:srgbClr val="FF0000"/>
                </a:solidFill>
              </a:rPr>
              <a:t>正の相関</a:t>
            </a:r>
            <a:endParaRPr kumimoji="0" lang="en-US" altLang="ja-JP" u="sng" kern="0" smtClean="0">
              <a:solidFill>
                <a:srgbClr val="FF0000"/>
              </a:solidFill>
            </a:endParaRPr>
          </a:p>
          <a:p>
            <a:pPr>
              <a:defRPr/>
            </a:pPr>
            <a:r>
              <a:rPr kumimoji="0" lang="ja-JP" altLang="en-US" kern="0" smtClean="0"/>
              <a:t>病床数の多さが高医療費の原因なのか？</a:t>
            </a:r>
            <a:endParaRPr kumimoji="0" lang="en-US" altLang="ja-JP" kern="0" smtClean="0"/>
          </a:p>
          <a:p>
            <a:pPr>
              <a:defRPr/>
            </a:pPr>
            <a:r>
              <a:rPr kumimoji="0" lang="ja-JP" altLang="en-US" kern="0" smtClean="0"/>
              <a:t>病床数の多さは良いことではないのか？</a:t>
            </a:r>
            <a:endParaRPr kumimoji="0" lang="ja-JP" altLang="en-US" kern="0" dirty="0"/>
          </a:p>
        </p:txBody>
      </p:sp>
    </p:spTree>
    <p:extLst>
      <p:ext uri="{BB962C8B-B14F-4D97-AF65-F5344CB8AC3E}">
        <p14:creationId xmlns:p14="http://schemas.microsoft.com/office/powerpoint/2010/main" val="6892241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9" name="Rectangle 3"/>
          <p:cNvSpPr>
            <a:spLocks noGrp="1" noChangeArrowheads="1"/>
          </p:cNvSpPr>
          <p:nvPr>
            <p:ph type="body" idx="1"/>
          </p:nvPr>
        </p:nvSpPr>
        <p:spPr>
          <a:xfrm>
            <a:off x="400050" y="1506538"/>
            <a:ext cx="9290050" cy="5070475"/>
          </a:xfrm>
        </p:spPr>
        <p:txBody>
          <a:bodyPr/>
          <a:lstStyle/>
          <a:p>
            <a:pPr>
              <a:defRPr/>
            </a:pPr>
            <a:endParaRPr lang="en-US" altLang="ja-JP" dirty="0" smtClean="0">
              <a:ea typeface="ＭＳ Ｐゴシック" panose="020B0600070205080204" pitchFamily="50" charset="-128"/>
            </a:endParaRPr>
          </a:p>
          <a:p>
            <a:pPr>
              <a:defRPr/>
            </a:pPr>
            <a:endParaRPr lang="en-US" altLang="ja-JP" dirty="0" smtClean="0">
              <a:ea typeface="ＭＳ Ｐゴシック" panose="020B0600070205080204" pitchFamily="50" charset="-128"/>
            </a:endParaRPr>
          </a:p>
          <a:p>
            <a:pPr marL="0" indent="0">
              <a:buFont typeface="Wingdings" pitchFamily="2" charset="2"/>
              <a:buNone/>
              <a:defRPr/>
            </a:pPr>
            <a:endParaRPr lang="en-US" altLang="ja-JP" dirty="0" smtClean="0"/>
          </a:p>
          <a:p>
            <a:pPr marL="0" indent="0">
              <a:buFont typeface="Wingdings" pitchFamily="2" charset="2"/>
              <a:buNone/>
              <a:defRPr/>
            </a:pPr>
            <a:endParaRPr lang="en-US" altLang="ja-JP" dirty="0" smtClean="0"/>
          </a:p>
        </p:txBody>
      </p:sp>
      <p:sp>
        <p:nvSpPr>
          <p:cNvPr id="51204" name="日付プレースホルダー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p>
        </p:txBody>
      </p:sp>
      <p:sp>
        <p:nvSpPr>
          <p:cNvPr id="51205" name="フッター プレースホルダー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医療経済学</a:t>
            </a:r>
            <a:r>
              <a:rPr lang="en-US" altLang="ja-JP" sz="1400" smtClean="0">
                <a:latin typeface="Times New Roman" panose="02020603050405020304" pitchFamily="18" charset="0"/>
              </a:rPr>
              <a:t>A 4</a:t>
            </a:r>
          </a:p>
        </p:txBody>
      </p:sp>
      <p:sp>
        <p:nvSpPr>
          <p:cNvPr id="51206"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6F098881-F41B-4787-9BA4-AD03C894E459}" type="slidenum">
              <a:rPr lang="ja-JP" altLang="en-US" sz="1400" smtClean="0">
                <a:latin typeface="Times New Roman" panose="02020603050405020304" pitchFamily="18" charset="0"/>
              </a:rPr>
              <a:pPr>
                <a:spcBef>
                  <a:spcPct val="0"/>
                </a:spcBef>
                <a:buFontTx/>
                <a:buNone/>
              </a:pPr>
              <a:t>31</a:t>
            </a:fld>
            <a:endParaRPr lang="en-US" altLang="ja-JP" sz="1400" smtClean="0">
              <a:latin typeface="Times New Roman" panose="02020603050405020304" pitchFamily="18" charset="0"/>
            </a:endParaRPr>
          </a:p>
        </p:txBody>
      </p:sp>
      <p:sp>
        <p:nvSpPr>
          <p:cNvPr id="8" name="Rectangle 3"/>
          <p:cNvSpPr txBox="1">
            <a:spLocks noChangeArrowheads="1"/>
          </p:cNvSpPr>
          <p:nvPr/>
        </p:nvSpPr>
        <p:spPr bwMode="auto">
          <a:xfrm>
            <a:off x="0" y="1506538"/>
            <a:ext cx="989965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1">
                  <a:lumMod val="75000"/>
                  <a:lumOff val="25000"/>
                </a:schemeClr>
              </a:buClr>
              <a:buSzPct val="70000"/>
              <a:buFont typeface="Wingdings" pitchFamily="2" charset="2"/>
              <a:buChar char="p"/>
              <a:defRPr sz="3200" baseline="0">
                <a:solidFill>
                  <a:schemeClr val="tx1"/>
                </a:solidFill>
                <a:latin typeface="+mn-lt"/>
                <a:ea typeface="ＭＳ ゴシック" pitchFamily="49" charset="-128"/>
                <a:cs typeface="+mn-cs"/>
              </a:defRPr>
            </a:lvl1pPr>
            <a:lvl2pPr marL="742950" indent="-285750" algn="l" rtl="0" eaLnBrk="0" fontAlgn="base" hangingPunct="0">
              <a:spcBef>
                <a:spcPct val="20000"/>
              </a:spcBef>
              <a:spcAft>
                <a:spcPct val="0"/>
              </a:spcAft>
              <a:buClr>
                <a:schemeClr val="tx1">
                  <a:lumMod val="85000"/>
                  <a:lumOff val="15000"/>
                </a:schemeClr>
              </a:buClr>
              <a:buSzPct val="9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endParaRPr kumimoji="0" lang="ja-JP" altLang="en-US" kern="0" dirty="0"/>
          </a:p>
        </p:txBody>
      </p:sp>
      <p:pic>
        <p:nvPicPr>
          <p:cNvPr id="3074" name="Picture 2" descr="地域差指数の入院、入院外、歯科別内訳（平成１１年度）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81" y="351576"/>
            <a:ext cx="10220711" cy="64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5927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22313" y="381000"/>
            <a:ext cx="8636000" cy="1271588"/>
          </a:xfrm>
        </p:spPr>
        <p:txBody>
          <a:bodyPr/>
          <a:lstStyle/>
          <a:p>
            <a:r>
              <a:rPr lang="ja-JP" altLang="en-US" smtClean="0"/>
              <a:t>平均的な医療費</a:t>
            </a:r>
          </a:p>
        </p:txBody>
      </p:sp>
      <p:sp>
        <p:nvSpPr>
          <p:cNvPr id="674819" name="Rectangle 3"/>
          <p:cNvSpPr>
            <a:spLocks noGrp="1" noChangeArrowheads="1"/>
          </p:cNvSpPr>
          <p:nvPr>
            <p:ph type="body" idx="1"/>
          </p:nvPr>
        </p:nvSpPr>
        <p:spPr>
          <a:xfrm>
            <a:off x="400050" y="1506538"/>
            <a:ext cx="9290050" cy="5070475"/>
          </a:xfrm>
        </p:spPr>
        <p:txBody>
          <a:bodyPr/>
          <a:lstStyle/>
          <a:p>
            <a:pPr>
              <a:defRPr/>
            </a:pPr>
            <a:endParaRPr lang="en-US" altLang="ja-JP" dirty="0" smtClean="0">
              <a:ea typeface="ＭＳ Ｐゴシック" panose="020B0600070205080204" pitchFamily="50" charset="-128"/>
            </a:endParaRPr>
          </a:p>
          <a:p>
            <a:pPr>
              <a:defRPr/>
            </a:pPr>
            <a:endParaRPr lang="en-US" altLang="ja-JP" dirty="0" smtClean="0">
              <a:ea typeface="ＭＳ Ｐゴシック" panose="020B0600070205080204" pitchFamily="50" charset="-128"/>
            </a:endParaRPr>
          </a:p>
          <a:p>
            <a:pPr marL="0" indent="0">
              <a:buFont typeface="Wingdings" pitchFamily="2" charset="2"/>
              <a:buNone/>
              <a:defRPr/>
            </a:pPr>
            <a:endParaRPr lang="en-US" altLang="ja-JP" dirty="0" smtClean="0"/>
          </a:p>
          <a:p>
            <a:pPr marL="0" indent="0">
              <a:buFont typeface="Wingdings" pitchFamily="2" charset="2"/>
              <a:buNone/>
              <a:defRPr/>
            </a:pPr>
            <a:endParaRPr lang="en-US" altLang="ja-JP" dirty="0" smtClean="0"/>
          </a:p>
        </p:txBody>
      </p:sp>
      <p:sp>
        <p:nvSpPr>
          <p:cNvPr id="51204" name="日付プレースホルダー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p>
        </p:txBody>
      </p:sp>
      <p:sp>
        <p:nvSpPr>
          <p:cNvPr id="51205" name="フッター プレースホルダー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医療経済学</a:t>
            </a:r>
            <a:r>
              <a:rPr lang="en-US" altLang="ja-JP" sz="1400" smtClean="0">
                <a:latin typeface="Times New Roman" panose="02020603050405020304" pitchFamily="18" charset="0"/>
              </a:rPr>
              <a:t>A 4</a:t>
            </a:r>
          </a:p>
        </p:txBody>
      </p:sp>
      <p:sp>
        <p:nvSpPr>
          <p:cNvPr id="51206"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6F098881-F41B-4787-9BA4-AD03C894E459}" type="slidenum">
              <a:rPr lang="ja-JP" altLang="en-US" sz="1400" smtClean="0">
                <a:latin typeface="Times New Roman" panose="02020603050405020304" pitchFamily="18" charset="0"/>
              </a:rPr>
              <a:pPr>
                <a:spcBef>
                  <a:spcPct val="0"/>
                </a:spcBef>
                <a:buFontTx/>
                <a:buNone/>
              </a:pPr>
              <a:t>32</a:t>
            </a:fld>
            <a:endParaRPr lang="en-US" altLang="ja-JP" sz="1400" smtClean="0">
              <a:latin typeface="Times New Roman" panose="02020603050405020304" pitchFamily="18" charset="0"/>
            </a:endParaRPr>
          </a:p>
        </p:txBody>
      </p:sp>
      <p:sp>
        <p:nvSpPr>
          <p:cNvPr id="8" name="Rectangle 3"/>
          <p:cNvSpPr txBox="1">
            <a:spLocks noChangeArrowheads="1"/>
          </p:cNvSpPr>
          <p:nvPr/>
        </p:nvSpPr>
        <p:spPr bwMode="auto">
          <a:xfrm>
            <a:off x="0" y="1323975"/>
            <a:ext cx="989965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1">
                  <a:lumMod val="75000"/>
                  <a:lumOff val="25000"/>
                </a:schemeClr>
              </a:buClr>
              <a:buSzPct val="70000"/>
              <a:buFont typeface="Wingdings" pitchFamily="2" charset="2"/>
              <a:buChar char="p"/>
              <a:defRPr sz="3200" baseline="0">
                <a:solidFill>
                  <a:schemeClr val="tx1"/>
                </a:solidFill>
                <a:latin typeface="+mn-lt"/>
                <a:ea typeface="ＭＳ ゴシック" pitchFamily="49" charset="-128"/>
                <a:cs typeface="+mn-cs"/>
              </a:defRPr>
            </a:lvl1pPr>
            <a:lvl2pPr marL="742950" indent="-285750" algn="l" rtl="0" eaLnBrk="0" fontAlgn="base" hangingPunct="0">
              <a:spcBef>
                <a:spcPct val="20000"/>
              </a:spcBef>
              <a:spcAft>
                <a:spcPct val="0"/>
              </a:spcAft>
              <a:buClr>
                <a:schemeClr val="tx1">
                  <a:lumMod val="85000"/>
                  <a:lumOff val="15000"/>
                </a:schemeClr>
              </a:buClr>
              <a:buSzPct val="9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kumimoji="0" lang="en-US" altLang="ja-JP" kern="0" smtClean="0"/>
              <a:t>1</a:t>
            </a:r>
            <a:r>
              <a:rPr kumimoji="0" lang="ja-JP" altLang="en-US" kern="0" smtClean="0"/>
              <a:t>年間の人口</a:t>
            </a:r>
            <a:r>
              <a:rPr kumimoji="0" lang="en-US" altLang="ja-JP" kern="0" smtClean="0"/>
              <a:t>10</a:t>
            </a:r>
            <a:r>
              <a:rPr kumimoji="0" lang="ja-JP" altLang="en-US" kern="0" smtClean="0"/>
              <a:t>万人当たりの医療サービス市場</a:t>
            </a:r>
            <a:endParaRPr kumimoji="0" lang="en-US" altLang="ja-JP" kern="0" smtClean="0"/>
          </a:p>
          <a:p>
            <a:pPr>
              <a:defRPr/>
            </a:pPr>
            <a:r>
              <a:rPr kumimoji="0" lang="en-US" altLang="ja-JP" kern="0" smtClean="0"/>
              <a:t>1</a:t>
            </a:r>
            <a:r>
              <a:rPr kumimoji="0" lang="ja-JP" altLang="en-US" kern="0" smtClean="0"/>
              <a:t>割が子供，</a:t>
            </a:r>
            <a:r>
              <a:rPr kumimoji="0" lang="en-US" altLang="ja-JP" kern="0" smtClean="0"/>
              <a:t>6</a:t>
            </a:r>
            <a:r>
              <a:rPr kumimoji="0" lang="ja-JP" altLang="en-US" kern="0" smtClean="0"/>
              <a:t>割が老人を除く大人，</a:t>
            </a:r>
            <a:r>
              <a:rPr kumimoji="0" lang="en-US" altLang="ja-JP" kern="0" smtClean="0"/>
              <a:t>2</a:t>
            </a:r>
            <a:r>
              <a:rPr kumimoji="0" lang="ja-JP" altLang="en-US" kern="0" smtClean="0"/>
              <a:t>割が老人</a:t>
            </a:r>
            <a:endParaRPr kumimoji="0" lang="en-US" altLang="ja-JP" kern="0" smtClean="0"/>
          </a:p>
          <a:p>
            <a:pPr>
              <a:defRPr/>
            </a:pPr>
            <a:r>
              <a:rPr kumimoji="0" lang="ja-JP" altLang="en-US" kern="0" smtClean="0"/>
              <a:t>医療費は</a:t>
            </a:r>
            <a:r>
              <a:rPr kumimoji="0" lang="en-US" altLang="ja-JP" u="sng" kern="0" smtClean="0">
                <a:solidFill>
                  <a:srgbClr val="FF0000"/>
                </a:solidFill>
              </a:rPr>
              <a:t>320</a:t>
            </a:r>
            <a:r>
              <a:rPr kumimoji="0" lang="ja-JP" altLang="en-US" u="sng" kern="0" smtClean="0">
                <a:solidFill>
                  <a:srgbClr val="FF0000"/>
                </a:solidFill>
              </a:rPr>
              <a:t>億円</a:t>
            </a:r>
            <a:r>
              <a:rPr kumimoji="0" lang="ja-JP" altLang="en-US" kern="0" smtClean="0"/>
              <a:t>必要</a:t>
            </a:r>
            <a:endParaRPr kumimoji="0" lang="en-US" altLang="ja-JP" kern="0" smtClean="0"/>
          </a:p>
          <a:p>
            <a:pPr>
              <a:defRPr/>
            </a:pPr>
            <a:r>
              <a:rPr kumimoji="0" lang="ja-JP" altLang="en-US" u="sng" kern="0" smtClean="0">
                <a:solidFill>
                  <a:srgbClr val="FF0000"/>
                </a:solidFill>
              </a:rPr>
              <a:t>病院</a:t>
            </a:r>
            <a:r>
              <a:rPr kumimoji="0" lang="ja-JP" altLang="en-US" kern="0" smtClean="0"/>
              <a:t>には</a:t>
            </a:r>
            <a:r>
              <a:rPr kumimoji="0" lang="en-US" altLang="ja-JP" kern="0" smtClean="0"/>
              <a:t>CT</a:t>
            </a:r>
            <a:r>
              <a:rPr kumimoji="0" lang="ja-JP" altLang="en-US" kern="0" smtClean="0"/>
              <a:t>が</a:t>
            </a:r>
            <a:r>
              <a:rPr kumimoji="0" lang="en-US" altLang="ja-JP" kern="0" smtClean="0"/>
              <a:t>7</a:t>
            </a:r>
            <a:r>
              <a:rPr kumimoji="0" lang="ja-JP" altLang="en-US" kern="0" smtClean="0"/>
              <a:t>台，</a:t>
            </a:r>
            <a:r>
              <a:rPr kumimoji="0" lang="en-US" altLang="ja-JP" kern="0" smtClean="0"/>
              <a:t>MRI</a:t>
            </a:r>
            <a:r>
              <a:rPr kumimoji="0" lang="ja-JP" altLang="en-US" kern="0" smtClean="0"/>
              <a:t>が</a:t>
            </a:r>
            <a:r>
              <a:rPr kumimoji="0" lang="en-US" altLang="ja-JP" kern="0" smtClean="0"/>
              <a:t>4</a:t>
            </a:r>
            <a:r>
              <a:rPr kumimoji="0" lang="ja-JP" altLang="en-US" kern="0" smtClean="0"/>
              <a:t>台，人口透析の機器が</a:t>
            </a:r>
            <a:r>
              <a:rPr kumimoji="0" lang="en-US" altLang="ja-JP" kern="0" smtClean="0"/>
              <a:t>50</a:t>
            </a:r>
            <a:r>
              <a:rPr lang="ja-JP" altLang="en-US" kern="0" smtClean="0"/>
              <a:t>台，</a:t>
            </a:r>
            <a:endParaRPr lang="en-US" altLang="ja-JP" kern="0" smtClean="0"/>
          </a:p>
          <a:p>
            <a:pPr>
              <a:defRPr/>
            </a:pPr>
            <a:r>
              <a:rPr lang="en-US" altLang="ja-JP" kern="0" smtClean="0"/>
              <a:t>1</a:t>
            </a:r>
            <a:r>
              <a:rPr lang="ja-JP" altLang="en-US" kern="0" smtClean="0"/>
              <a:t>万</a:t>
            </a:r>
            <a:r>
              <a:rPr lang="en-US" altLang="ja-JP" kern="0" smtClean="0"/>
              <a:t>2000</a:t>
            </a:r>
            <a:r>
              <a:rPr lang="ja-JP" altLang="en-US" kern="0" smtClean="0"/>
              <a:t>回の入院の</a:t>
            </a:r>
            <a:r>
              <a:rPr lang="en-US" altLang="ja-JP" kern="0" smtClean="0"/>
              <a:t>95%</a:t>
            </a:r>
            <a:r>
              <a:rPr lang="ja-JP" altLang="en-US" kern="0" smtClean="0"/>
              <a:t>，手術</a:t>
            </a:r>
            <a:r>
              <a:rPr lang="ja-JP" altLang="en-US" kern="0"/>
              <a:t>を</a:t>
            </a:r>
            <a:r>
              <a:rPr lang="en-US" altLang="ja-JP" kern="0" smtClean="0"/>
              <a:t>3600</a:t>
            </a:r>
            <a:r>
              <a:rPr lang="ja-JP" altLang="en-US" kern="0" smtClean="0"/>
              <a:t>件，</a:t>
            </a:r>
            <a:r>
              <a:rPr lang="en-US" altLang="ja-JP" kern="0" smtClean="0"/>
              <a:t>130</a:t>
            </a:r>
            <a:r>
              <a:rPr lang="ja-JP" altLang="en-US" kern="0" smtClean="0"/>
              <a:t>万回の外来の</a:t>
            </a:r>
            <a:r>
              <a:rPr lang="en-US" altLang="ja-JP" kern="0" smtClean="0"/>
              <a:t>30%</a:t>
            </a:r>
            <a:r>
              <a:rPr lang="ja-JP" altLang="en-US" kern="0" smtClean="0"/>
              <a:t>が病院が担当</a:t>
            </a:r>
            <a:endParaRPr lang="en-US" altLang="ja-JP" kern="0" smtClean="0"/>
          </a:p>
          <a:p>
            <a:pPr>
              <a:defRPr/>
            </a:pPr>
            <a:r>
              <a:rPr kumimoji="0" lang="ja-JP" altLang="en-US" u="sng" kern="0" smtClean="0">
                <a:solidFill>
                  <a:srgbClr val="FF0000"/>
                </a:solidFill>
              </a:rPr>
              <a:t>診療所</a:t>
            </a:r>
            <a:r>
              <a:rPr kumimoji="0" lang="ja-JP" altLang="en-US" kern="0" smtClean="0"/>
              <a:t>は入院の</a:t>
            </a:r>
            <a:r>
              <a:rPr kumimoji="0" lang="en-US" altLang="ja-JP" kern="0" smtClean="0"/>
              <a:t>5%</a:t>
            </a:r>
            <a:r>
              <a:rPr kumimoji="0" lang="ja-JP" altLang="en-US" kern="0" smtClean="0"/>
              <a:t>，手術は</a:t>
            </a:r>
            <a:r>
              <a:rPr kumimoji="0" lang="en-US" altLang="ja-JP" kern="0" smtClean="0"/>
              <a:t>50</a:t>
            </a:r>
            <a:r>
              <a:rPr kumimoji="0" lang="ja-JP" altLang="en-US" kern="0" smtClean="0"/>
              <a:t>件，</a:t>
            </a:r>
            <a:r>
              <a:rPr kumimoji="0" lang="en-US" altLang="ja-JP" kern="0" smtClean="0"/>
              <a:t>CT4</a:t>
            </a:r>
            <a:r>
              <a:rPr kumimoji="0" lang="ja-JP" altLang="en-US" kern="0" smtClean="0"/>
              <a:t>台，</a:t>
            </a:r>
            <a:r>
              <a:rPr kumimoji="0" lang="en-US" altLang="ja-JP" kern="0" smtClean="0"/>
              <a:t>MRI2</a:t>
            </a:r>
            <a:r>
              <a:rPr kumimoji="0" lang="ja-JP" altLang="en-US" kern="0" smtClean="0"/>
              <a:t>台</a:t>
            </a:r>
            <a:endParaRPr kumimoji="0" lang="en-US" altLang="ja-JP" kern="0" smtClean="0"/>
          </a:p>
          <a:p>
            <a:pPr>
              <a:defRPr/>
            </a:pPr>
            <a:r>
              <a:rPr kumimoji="0" lang="ja-JP" altLang="en-US" kern="0" smtClean="0"/>
              <a:t>診療所は中小病院もあるので競争をしている</a:t>
            </a:r>
            <a:endParaRPr kumimoji="0" lang="ja-JP" altLang="en-US" kern="0" dirty="0"/>
          </a:p>
        </p:txBody>
      </p:sp>
    </p:spTree>
    <p:extLst>
      <p:ext uri="{BB962C8B-B14F-4D97-AF65-F5344CB8AC3E}">
        <p14:creationId xmlns:p14="http://schemas.microsoft.com/office/powerpoint/2010/main" val="38594671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9" name="Rectangle 3"/>
          <p:cNvSpPr>
            <a:spLocks noGrp="1" noChangeArrowheads="1"/>
          </p:cNvSpPr>
          <p:nvPr>
            <p:ph type="body" idx="1"/>
          </p:nvPr>
        </p:nvSpPr>
        <p:spPr>
          <a:xfrm>
            <a:off x="400050" y="1506538"/>
            <a:ext cx="9290050" cy="5070475"/>
          </a:xfrm>
        </p:spPr>
        <p:txBody>
          <a:bodyPr/>
          <a:lstStyle/>
          <a:p>
            <a:pPr>
              <a:defRPr/>
            </a:pPr>
            <a:endParaRPr lang="en-US" altLang="ja-JP" dirty="0" smtClean="0">
              <a:ea typeface="ＭＳ Ｐゴシック" panose="020B0600070205080204" pitchFamily="50" charset="-128"/>
            </a:endParaRPr>
          </a:p>
          <a:p>
            <a:pPr>
              <a:defRPr/>
            </a:pPr>
            <a:endParaRPr lang="en-US" altLang="ja-JP" dirty="0" smtClean="0">
              <a:ea typeface="ＭＳ Ｐゴシック" panose="020B0600070205080204" pitchFamily="50" charset="-128"/>
            </a:endParaRPr>
          </a:p>
          <a:p>
            <a:pPr marL="0" indent="0">
              <a:buFont typeface="Wingdings" pitchFamily="2" charset="2"/>
              <a:buNone/>
              <a:defRPr/>
            </a:pPr>
            <a:endParaRPr lang="en-US" altLang="ja-JP" dirty="0" smtClean="0"/>
          </a:p>
          <a:p>
            <a:pPr marL="0" indent="0">
              <a:buFont typeface="Wingdings" pitchFamily="2" charset="2"/>
              <a:buNone/>
              <a:defRPr/>
            </a:pPr>
            <a:endParaRPr lang="en-US" altLang="ja-JP" dirty="0" smtClean="0"/>
          </a:p>
        </p:txBody>
      </p:sp>
      <p:sp>
        <p:nvSpPr>
          <p:cNvPr id="53252" name="日付プレースホルダー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p>
        </p:txBody>
      </p:sp>
      <p:sp>
        <p:nvSpPr>
          <p:cNvPr id="53253" name="フッター プレースホルダー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医療経済学</a:t>
            </a:r>
            <a:r>
              <a:rPr lang="en-US" altLang="ja-JP" sz="1400" smtClean="0">
                <a:latin typeface="Times New Roman" panose="02020603050405020304" pitchFamily="18" charset="0"/>
              </a:rPr>
              <a:t>A 4</a:t>
            </a:r>
          </a:p>
        </p:txBody>
      </p:sp>
      <p:sp>
        <p:nvSpPr>
          <p:cNvPr id="53254"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6BA5A610-204C-4698-9AB0-000A528C3FE6}" type="slidenum">
              <a:rPr lang="ja-JP" altLang="en-US" sz="1400" smtClean="0">
                <a:latin typeface="Times New Roman" panose="02020603050405020304" pitchFamily="18" charset="0"/>
              </a:rPr>
              <a:pPr>
                <a:spcBef>
                  <a:spcPct val="0"/>
                </a:spcBef>
                <a:buFontTx/>
                <a:buNone/>
              </a:pPr>
              <a:t>33</a:t>
            </a:fld>
            <a:endParaRPr lang="en-US" altLang="ja-JP" sz="1400" smtClean="0">
              <a:latin typeface="Times New Roman" panose="02020603050405020304" pitchFamily="18" charset="0"/>
            </a:endParaRPr>
          </a:p>
        </p:txBody>
      </p:sp>
      <p:graphicFrame>
        <p:nvGraphicFramePr>
          <p:cNvPr id="8" name="表 7"/>
          <p:cNvGraphicFramePr>
            <a:graphicFrameLocks noGrp="1"/>
          </p:cNvGraphicFramePr>
          <p:nvPr>
            <p:extLst>
              <p:ext uri="{D42A27DB-BD31-4B8C-83A1-F6EECF244321}">
                <p14:modId xmlns:p14="http://schemas.microsoft.com/office/powerpoint/2010/main" val="1656116506"/>
              </p:ext>
            </p:extLst>
          </p:nvPr>
        </p:nvGraphicFramePr>
        <p:xfrm>
          <a:off x="903536" y="1001688"/>
          <a:ext cx="7127391" cy="1554576"/>
        </p:xfrm>
        <a:graphic>
          <a:graphicData uri="http://schemas.openxmlformats.org/drawingml/2006/table">
            <a:tbl>
              <a:tblPr firstRow="1" bandRow="1">
                <a:tableStyleId>{5C22544A-7EE6-4342-B048-85BDC9FD1C3A}</a:tableStyleId>
              </a:tblPr>
              <a:tblGrid>
                <a:gridCol w="2104065">
                  <a:extLst>
                    <a:ext uri="{9D8B030D-6E8A-4147-A177-3AD203B41FA5}">
                      <a16:colId xmlns:a16="http://schemas.microsoft.com/office/drawing/2014/main" val="20000"/>
                    </a:ext>
                  </a:extLst>
                </a:gridCol>
                <a:gridCol w="2124492">
                  <a:extLst>
                    <a:ext uri="{9D8B030D-6E8A-4147-A177-3AD203B41FA5}">
                      <a16:colId xmlns:a16="http://schemas.microsoft.com/office/drawing/2014/main" val="20001"/>
                    </a:ext>
                  </a:extLst>
                </a:gridCol>
                <a:gridCol w="2898834">
                  <a:extLst>
                    <a:ext uri="{9D8B030D-6E8A-4147-A177-3AD203B41FA5}">
                      <a16:colId xmlns:a16="http://schemas.microsoft.com/office/drawing/2014/main" val="20002"/>
                    </a:ext>
                  </a:extLst>
                </a:gridCol>
              </a:tblGrid>
              <a:tr h="345127">
                <a:tc>
                  <a:txBody>
                    <a:bodyPr/>
                    <a:lstStyle/>
                    <a:p>
                      <a:pPr algn="ctr"/>
                      <a:r>
                        <a:rPr kumimoji="1" lang="en-US" altLang="ja-JP" sz="2800" b="0" smtClean="0">
                          <a:solidFill>
                            <a:schemeClr val="tx1"/>
                          </a:solidFill>
                        </a:rPr>
                        <a:t>0</a:t>
                      </a:r>
                      <a:r>
                        <a:rPr kumimoji="1" lang="ja-JP" altLang="en-US" sz="2800" b="0" smtClean="0">
                          <a:solidFill>
                            <a:schemeClr val="tx1"/>
                          </a:solidFill>
                        </a:rPr>
                        <a:t>～</a:t>
                      </a:r>
                      <a:r>
                        <a:rPr kumimoji="1" lang="en-US" altLang="ja-JP" sz="2800" b="0" smtClean="0">
                          <a:solidFill>
                            <a:schemeClr val="tx1"/>
                          </a:solidFill>
                        </a:rPr>
                        <a:t>14</a:t>
                      </a:r>
                      <a:r>
                        <a:rPr kumimoji="1" lang="ja-JP" altLang="en-US" sz="2800" b="0" smtClean="0">
                          <a:solidFill>
                            <a:schemeClr val="tx1"/>
                          </a:solidFill>
                        </a:rPr>
                        <a:t>歳</a:t>
                      </a:r>
                      <a:endParaRPr kumimoji="1" lang="ja-JP" altLang="en-US" sz="2800" b="0" dirty="0">
                        <a:solidFill>
                          <a:schemeClr val="tx1"/>
                        </a:solidFill>
                      </a:endParaRPr>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800" b="0" smtClean="0">
                          <a:solidFill>
                            <a:schemeClr val="tx1"/>
                          </a:solidFill>
                        </a:rPr>
                        <a:t>15</a:t>
                      </a:r>
                      <a:r>
                        <a:rPr kumimoji="1" lang="ja-JP" altLang="en-US" sz="2800" b="0" smtClean="0">
                          <a:solidFill>
                            <a:schemeClr val="tx1"/>
                          </a:solidFill>
                        </a:rPr>
                        <a:t>～</a:t>
                      </a:r>
                      <a:r>
                        <a:rPr kumimoji="1" lang="en-US" altLang="ja-JP" sz="2800" b="0" smtClean="0">
                          <a:solidFill>
                            <a:schemeClr val="tx1"/>
                          </a:solidFill>
                        </a:rPr>
                        <a:t>64</a:t>
                      </a:r>
                      <a:r>
                        <a:rPr kumimoji="1" lang="ja-JP" altLang="en-US" sz="2800" b="0" smtClean="0">
                          <a:solidFill>
                            <a:schemeClr val="tx1"/>
                          </a:solidFill>
                        </a:rPr>
                        <a:t>歳</a:t>
                      </a:r>
                      <a:endParaRPr kumimoji="1" lang="ja-JP" altLang="en-US" sz="2800" b="0" dirty="0">
                        <a:solidFill>
                          <a:schemeClr val="tx1"/>
                        </a:solidFill>
                      </a:endParaRPr>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800" b="0" smtClean="0">
                          <a:solidFill>
                            <a:schemeClr val="tx1"/>
                          </a:solidFill>
                        </a:rPr>
                        <a:t>65</a:t>
                      </a:r>
                      <a:r>
                        <a:rPr kumimoji="1" lang="ja-JP" altLang="en-US" sz="2800" b="0" smtClean="0">
                          <a:solidFill>
                            <a:schemeClr val="tx1"/>
                          </a:solidFill>
                        </a:rPr>
                        <a:t>歳以上</a:t>
                      </a:r>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5127">
                <a:tc>
                  <a:txBody>
                    <a:bodyPr/>
                    <a:lstStyle/>
                    <a:p>
                      <a:pPr algn="ctr"/>
                      <a:r>
                        <a:rPr kumimoji="1" lang="en-US" altLang="ja-JP" sz="2800" smtClean="0"/>
                        <a:t>1</a:t>
                      </a:r>
                      <a:r>
                        <a:rPr kumimoji="1" lang="ja-JP" altLang="en-US" sz="2800" smtClean="0"/>
                        <a:t>万</a:t>
                      </a:r>
                      <a:r>
                        <a:rPr kumimoji="1" lang="en-US" altLang="ja-JP" sz="2800" smtClean="0"/>
                        <a:t>3</a:t>
                      </a:r>
                      <a:r>
                        <a:rPr kumimoji="1" lang="ja-JP" altLang="en-US" sz="2800" smtClean="0"/>
                        <a:t>千人</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800" smtClean="0"/>
                        <a:t>6</a:t>
                      </a:r>
                      <a:r>
                        <a:rPr kumimoji="1" lang="ja-JP" altLang="en-US" sz="2800" smtClean="0"/>
                        <a:t>万</a:t>
                      </a:r>
                      <a:r>
                        <a:rPr kumimoji="1" lang="en-US" altLang="ja-JP" sz="2800" smtClean="0"/>
                        <a:t>1</a:t>
                      </a:r>
                      <a:r>
                        <a:rPr kumimoji="1" lang="ja-JP" altLang="en-US" sz="2800" smtClean="0"/>
                        <a:t>千人</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800" smtClean="0"/>
                        <a:t>2</a:t>
                      </a:r>
                      <a:r>
                        <a:rPr kumimoji="1" lang="ja-JP" altLang="en-US" sz="2800" smtClean="0"/>
                        <a:t>万</a:t>
                      </a:r>
                      <a:r>
                        <a:rPr kumimoji="1" lang="en-US" altLang="ja-JP" sz="2800" smtClean="0"/>
                        <a:t>6</a:t>
                      </a:r>
                      <a:r>
                        <a:rPr kumimoji="1" lang="ja-JP" altLang="en-US" sz="2800" smtClean="0"/>
                        <a:t>千人</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0759">
                <a:tc>
                  <a:txBody>
                    <a:bodyPr/>
                    <a:lstStyle/>
                    <a:p>
                      <a:pPr algn="r"/>
                      <a:r>
                        <a:rPr kumimoji="1" lang="en-US" altLang="ja-JP" sz="2800" smtClean="0"/>
                        <a:t>14</a:t>
                      </a:r>
                      <a:r>
                        <a:rPr kumimoji="1" lang="ja-JP" altLang="en-US" sz="2800" smtClean="0"/>
                        <a:t>億円</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2800" smtClean="0"/>
                        <a:t>113</a:t>
                      </a:r>
                      <a:r>
                        <a:rPr kumimoji="1" lang="ja-JP" altLang="en-US" sz="2800" smtClean="0"/>
                        <a:t>億円</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2800" smtClean="0"/>
                        <a:t>188</a:t>
                      </a:r>
                      <a:r>
                        <a:rPr kumimoji="1" lang="ja-JP" altLang="en-US" sz="2800" smtClean="0"/>
                        <a:t>億円</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2054" name="Picture 6" descr="蝶と遊ぶ子供のイラスト | かわいいフリー素材集 いらすとや"/>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1608" y="122194"/>
            <a:ext cx="1047981" cy="972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最近の主流はパパママで行くこと : [腹帯] 戌の日 安産祈願 に行こう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9840" y="-79"/>
            <a:ext cx="1007034" cy="9720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おじいちゃん・おばあちゃんのイラスト"/>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76557" y="0"/>
            <a:ext cx="1203718" cy="972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表 14"/>
          <p:cNvGraphicFramePr>
            <a:graphicFrameLocks noGrp="1"/>
          </p:cNvGraphicFramePr>
          <p:nvPr>
            <p:extLst>
              <p:ext uri="{D42A27DB-BD31-4B8C-83A1-F6EECF244321}">
                <p14:modId xmlns:p14="http://schemas.microsoft.com/office/powerpoint/2010/main" val="1313961371"/>
              </p:ext>
            </p:extLst>
          </p:nvPr>
        </p:nvGraphicFramePr>
        <p:xfrm>
          <a:off x="1083178" y="3435758"/>
          <a:ext cx="7127391" cy="1036384"/>
        </p:xfrm>
        <a:graphic>
          <a:graphicData uri="http://schemas.openxmlformats.org/drawingml/2006/table">
            <a:tbl>
              <a:tblPr firstRow="1" bandRow="1">
                <a:tableStyleId>{5C22544A-7EE6-4342-B048-85BDC9FD1C3A}</a:tableStyleId>
              </a:tblPr>
              <a:tblGrid>
                <a:gridCol w="2104065">
                  <a:extLst>
                    <a:ext uri="{9D8B030D-6E8A-4147-A177-3AD203B41FA5}">
                      <a16:colId xmlns:a16="http://schemas.microsoft.com/office/drawing/2014/main" val="20000"/>
                    </a:ext>
                  </a:extLst>
                </a:gridCol>
                <a:gridCol w="2540829">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330369">
                  <a:extLst>
                    <a:ext uri="{9D8B030D-6E8A-4147-A177-3AD203B41FA5}">
                      <a16:colId xmlns:a16="http://schemas.microsoft.com/office/drawing/2014/main" val="2536836373"/>
                    </a:ext>
                  </a:extLst>
                </a:gridCol>
              </a:tblGrid>
              <a:tr h="345127">
                <a:tc>
                  <a:txBody>
                    <a:bodyPr/>
                    <a:lstStyle/>
                    <a:p>
                      <a:pPr algn="ctr"/>
                      <a:r>
                        <a:rPr kumimoji="1" lang="ja-JP" altLang="en-US" sz="2800" b="0" smtClean="0">
                          <a:solidFill>
                            <a:schemeClr val="tx1"/>
                          </a:solidFill>
                        </a:rPr>
                        <a:t>入院</a:t>
                      </a:r>
                      <a:endParaRPr kumimoji="1" lang="ja-JP" altLang="en-US" sz="2800" b="0" dirty="0">
                        <a:solidFill>
                          <a:schemeClr val="tx1"/>
                        </a:solidFill>
                      </a:endParaRPr>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800" b="0" smtClean="0">
                          <a:solidFill>
                            <a:schemeClr val="tx1"/>
                          </a:solidFill>
                        </a:rPr>
                        <a:t>外来</a:t>
                      </a:r>
                      <a:endParaRPr kumimoji="1" lang="ja-JP" altLang="en-US" sz="2800" b="0" dirty="0">
                        <a:solidFill>
                          <a:schemeClr val="tx1"/>
                        </a:solidFill>
                      </a:endParaRPr>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800" b="0" smtClean="0">
                          <a:solidFill>
                            <a:schemeClr val="tx1"/>
                          </a:solidFill>
                        </a:rPr>
                        <a:t>歯科</a:t>
                      </a:r>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800" b="0" smtClean="0">
                          <a:solidFill>
                            <a:schemeClr val="tx1"/>
                          </a:solidFill>
                        </a:rPr>
                        <a:t>調剤</a:t>
                      </a:r>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5127">
                <a:tc>
                  <a:txBody>
                    <a:bodyPr/>
                    <a:lstStyle/>
                    <a:p>
                      <a:pPr algn="ctr"/>
                      <a:r>
                        <a:rPr kumimoji="1" lang="en-US" altLang="ja-JP" sz="2800" smtClean="0"/>
                        <a:t>120</a:t>
                      </a:r>
                      <a:r>
                        <a:rPr kumimoji="1" lang="ja-JP" altLang="en-US" sz="2800" smtClean="0"/>
                        <a:t>億円</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800" smtClean="0"/>
                        <a:t>110</a:t>
                      </a:r>
                      <a:r>
                        <a:rPr kumimoji="1" lang="ja-JP" altLang="en-US" sz="2800" smtClean="0"/>
                        <a:t>億円</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smtClean="0"/>
                        <a:t>22</a:t>
                      </a:r>
                      <a:r>
                        <a:rPr kumimoji="1" lang="ja-JP" altLang="en-US" sz="2400" smtClean="0"/>
                        <a:t>億円</a:t>
                      </a:r>
                      <a:endParaRPr kumimoji="1" lang="ja-JP" altLang="en-US" sz="24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800" smtClean="0"/>
                        <a:t>57</a:t>
                      </a:r>
                      <a:r>
                        <a:rPr kumimoji="1" lang="ja-JP" altLang="en-US" sz="2800" smtClean="0"/>
                        <a:t>億円</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2062" name="Picture 14" descr="入院のお見舞いのイラスト"/>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1608" y="2512822"/>
            <a:ext cx="1077341" cy="9720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8957410" y="225038"/>
            <a:ext cx="714811" cy="7204793"/>
          </a:xfrm>
          <a:prstGeom prst="rect">
            <a:avLst/>
          </a:prstGeom>
          <a:noFill/>
        </p:spPr>
        <p:txBody>
          <a:bodyPr vert="wordArtVertRtl" wrap="none" rtlCol="0">
            <a:spAutoFit/>
          </a:bodyPr>
          <a:lstStyle/>
          <a:p>
            <a:r>
              <a:rPr kumimoji="1" lang="ja-JP" altLang="en-US" sz="3200" smtClean="0"/>
              <a:t>人口十万人あたりの医療サービス</a:t>
            </a:r>
            <a:endParaRPr kumimoji="1" lang="ja-JP" altLang="en-US" sz="3200"/>
          </a:p>
        </p:txBody>
      </p:sp>
      <p:pic>
        <p:nvPicPr>
          <p:cNvPr id="2064" name="Picture 16" descr="喉の検査のイラスト（学校の健康診断）"/>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97140" y="2513856"/>
            <a:ext cx="879660" cy="9720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歯科検診のイラスト"/>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44041" y="2477960"/>
            <a:ext cx="801900" cy="9720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薬局のイラスト「受付の薬剤師さん」"/>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09404" y="2549968"/>
            <a:ext cx="1056524" cy="97200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8104336" y="2009800"/>
            <a:ext cx="1261884" cy="461665"/>
          </a:xfrm>
          <a:prstGeom prst="rect">
            <a:avLst/>
          </a:prstGeom>
          <a:noFill/>
        </p:spPr>
        <p:txBody>
          <a:bodyPr wrap="none" rtlCol="0">
            <a:spAutoFit/>
          </a:bodyPr>
          <a:lstStyle/>
          <a:p>
            <a:r>
              <a:rPr kumimoji="1" lang="en-US" altLang="ja-JP" smtClean="0">
                <a:solidFill>
                  <a:srgbClr val="FF0000"/>
                </a:solidFill>
                <a:latin typeface="+mn-lt"/>
              </a:rPr>
              <a:t>320</a:t>
            </a:r>
            <a:r>
              <a:rPr kumimoji="1" lang="ja-JP" altLang="en-US" smtClean="0">
                <a:solidFill>
                  <a:srgbClr val="FF0000"/>
                </a:solidFill>
                <a:latin typeface="+mn-lt"/>
              </a:rPr>
              <a:t>億円</a:t>
            </a:r>
            <a:endParaRPr kumimoji="1" lang="ja-JP" altLang="en-US">
              <a:solidFill>
                <a:srgbClr val="FF0000"/>
              </a:solidFill>
              <a:latin typeface="+mn-lt"/>
            </a:endParaRPr>
          </a:p>
        </p:txBody>
      </p:sp>
      <p:graphicFrame>
        <p:nvGraphicFramePr>
          <p:cNvPr id="22" name="表 21"/>
          <p:cNvGraphicFramePr>
            <a:graphicFrameLocks noGrp="1"/>
          </p:cNvGraphicFramePr>
          <p:nvPr>
            <p:extLst>
              <p:ext uri="{D42A27DB-BD31-4B8C-83A1-F6EECF244321}">
                <p14:modId xmlns:p14="http://schemas.microsoft.com/office/powerpoint/2010/main" val="2337173114"/>
              </p:ext>
            </p:extLst>
          </p:nvPr>
        </p:nvGraphicFramePr>
        <p:xfrm>
          <a:off x="1045261" y="5202545"/>
          <a:ext cx="7127391" cy="1859376"/>
        </p:xfrm>
        <a:graphic>
          <a:graphicData uri="http://schemas.openxmlformats.org/drawingml/2006/table">
            <a:tbl>
              <a:tblPr firstRow="1" bandRow="1">
                <a:tableStyleId>{5C22544A-7EE6-4342-B048-85BDC9FD1C3A}</a:tableStyleId>
              </a:tblPr>
              <a:tblGrid>
                <a:gridCol w="2104065">
                  <a:extLst>
                    <a:ext uri="{9D8B030D-6E8A-4147-A177-3AD203B41FA5}">
                      <a16:colId xmlns:a16="http://schemas.microsoft.com/office/drawing/2014/main" val="20000"/>
                    </a:ext>
                  </a:extLst>
                </a:gridCol>
                <a:gridCol w="2540829">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330369">
                  <a:extLst>
                    <a:ext uri="{9D8B030D-6E8A-4147-A177-3AD203B41FA5}">
                      <a16:colId xmlns:a16="http://schemas.microsoft.com/office/drawing/2014/main" val="2536836373"/>
                    </a:ext>
                  </a:extLst>
                </a:gridCol>
              </a:tblGrid>
              <a:tr h="345127">
                <a:tc>
                  <a:txBody>
                    <a:bodyPr/>
                    <a:lstStyle/>
                    <a:p>
                      <a:pPr algn="ctr"/>
                      <a:r>
                        <a:rPr kumimoji="1" lang="ja-JP" altLang="en-US" sz="2800" b="0" smtClean="0">
                          <a:solidFill>
                            <a:schemeClr val="tx1"/>
                          </a:solidFill>
                        </a:rPr>
                        <a:t>病院</a:t>
                      </a:r>
                      <a:endParaRPr kumimoji="1" lang="ja-JP" altLang="en-US" sz="2800" b="0" dirty="0">
                        <a:solidFill>
                          <a:schemeClr val="tx1"/>
                        </a:solidFill>
                      </a:endParaRPr>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800" b="0" smtClean="0">
                          <a:solidFill>
                            <a:schemeClr val="tx1"/>
                          </a:solidFill>
                        </a:rPr>
                        <a:t>診療所</a:t>
                      </a:r>
                      <a:endParaRPr kumimoji="1" lang="ja-JP" altLang="en-US" sz="2800" b="0" dirty="0">
                        <a:solidFill>
                          <a:schemeClr val="tx1"/>
                        </a:solidFill>
                      </a:endParaRPr>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0" smtClean="0">
                          <a:solidFill>
                            <a:schemeClr val="tx1"/>
                          </a:solidFill>
                        </a:rPr>
                        <a:t>歯科診療所</a:t>
                      </a:r>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000" b="0" smtClean="0">
                          <a:solidFill>
                            <a:schemeClr val="tx1"/>
                          </a:solidFill>
                        </a:rPr>
                        <a:t>調剤薬局</a:t>
                      </a:r>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5127">
                <a:tc>
                  <a:txBody>
                    <a:bodyPr/>
                    <a:lstStyle/>
                    <a:p>
                      <a:pPr algn="ctr"/>
                      <a:r>
                        <a:rPr kumimoji="1" lang="en-US" altLang="ja-JP" sz="2800" smtClean="0"/>
                        <a:t>7</a:t>
                      </a:r>
                      <a:r>
                        <a:rPr kumimoji="1" lang="ja-JP" altLang="en-US" sz="2800" smtClean="0"/>
                        <a:t>施設</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800" smtClean="0"/>
                        <a:t>80</a:t>
                      </a:r>
                      <a:r>
                        <a:rPr kumimoji="1" lang="ja-JP" altLang="en-US" sz="2800" smtClean="0"/>
                        <a:t>施設</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smtClean="0"/>
                        <a:t>56</a:t>
                      </a:r>
                      <a:r>
                        <a:rPr kumimoji="1" lang="ja-JP" altLang="en-US" sz="2400" smtClean="0"/>
                        <a:t>施設</a:t>
                      </a:r>
                      <a:endParaRPr kumimoji="1" lang="ja-JP" altLang="en-US" sz="24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ja-JP" altLang="en-US" sz="2800" smtClean="0"/>
                        <a:t>薬剤師</a:t>
                      </a:r>
                      <a:r>
                        <a:rPr kumimoji="1" lang="en-US" altLang="ja-JP" sz="2800" smtClean="0"/>
                        <a:t>130</a:t>
                      </a:r>
                      <a:r>
                        <a:rPr kumimoji="1" lang="ja-JP" altLang="en-US" sz="2800" smtClean="0"/>
                        <a:t>人</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5127">
                <a:tc>
                  <a:txBody>
                    <a:bodyPr/>
                    <a:lstStyle/>
                    <a:p>
                      <a:pPr algn="ctr"/>
                      <a:r>
                        <a:rPr kumimoji="1" lang="ja-JP" altLang="en-US" sz="2000" smtClean="0"/>
                        <a:t>医師</a:t>
                      </a:r>
                      <a:r>
                        <a:rPr kumimoji="1" lang="en-US" altLang="ja-JP" sz="2000" smtClean="0"/>
                        <a:t>150</a:t>
                      </a:r>
                      <a:r>
                        <a:rPr kumimoji="1" lang="ja-JP" altLang="en-US" sz="2000" smtClean="0"/>
                        <a:t>人看護師</a:t>
                      </a:r>
                      <a:r>
                        <a:rPr kumimoji="1" lang="en-US" altLang="ja-JP" sz="2000" smtClean="0"/>
                        <a:t>600</a:t>
                      </a:r>
                      <a:r>
                        <a:rPr kumimoji="1" lang="ja-JP" altLang="en-US" sz="2000" smtClean="0"/>
                        <a:t>人薬剤師</a:t>
                      </a:r>
                      <a:r>
                        <a:rPr kumimoji="1" lang="en-US" altLang="ja-JP" sz="2000" smtClean="0"/>
                        <a:t>40</a:t>
                      </a:r>
                      <a:r>
                        <a:rPr kumimoji="1" lang="ja-JP" altLang="en-US" sz="2000" smtClean="0"/>
                        <a:t>人</a:t>
                      </a:r>
                      <a:endParaRPr kumimoji="1" lang="ja-JP" altLang="en-US" sz="20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400" smtClean="0"/>
                        <a:t>医師</a:t>
                      </a:r>
                      <a:r>
                        <a:rPr kumimoji="1" lang="en-US" altLang="ja-JP" sz="2400" smtClean="0"/>
                        <a:t>80</a:t>
                      </a:r>
                      <a:r>
                        <a:rPr kumimoji="1" lang="ja-JP" altLang="en-US" sz="2400" smtClean="0"/>
                        <a:t>人看護師</a:t>
                      </a:r>
                      <a:r>
                        <a:rPr kumimoji="1" lang="en-US" altLang="ja-JP" sz="2400" smtClean="0"/>
                        <a:t>85</a:t>
                      </a:r>
                      <a:r>
                        <a:rPr kumimoji="1" lang="ja-JP" altLang="en-US" sz="2400" smtClean="0"/>
                        <a:t>人薬剤師</a:t>
                      </a:r>
                      <a:r>
                        <a:rPr kumimoji="1" lang="en-US" altLang="ja-JP" sz="2400" smtClean="0"/>
                        <a:t>5</a:t>
                      </a:r>
                      <a:r>
                        <a:rPr kumimoji="1" lang="ja-JP" altLang="en-US" sz="2400" smtClean="0"/>
                        <a:t>人</a:t>
                      </a:r>
                      <a:endParaRPr kumimoji="1" lang="ja-JP" altLang="en-US" sz="24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400" smtClean="0"/>
                        <a:t>歯科医師</a:t>
                      </a:r>
                      <a:r>
                        <a:rPr kumimoji="1" lang="en-US" altLang="ja-JP" sz="2400" smtClean="0"/>
                        <a:t>70</a:t>
                      </a:r>
                      <a:r>
                        <a:rPr kumimoji="1" lang="ja-JP" altLang="en-US" sz="2400" smtClean="0"/>
                        <a:t>人</a:t>
                      </a:r>
                      <a:endParaRPr kumimoji="1" lang="ja-JP" altLang="en-US" sz="24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4987482"/>
                  </a:ext>
                </a:extLst>
              </a:tr>
            </a:tbl>
          </a:graphicData>
        </a:graphic>
      </p:graphicFrame>
      <p:pic>
        <p:nvPicPr>
          <p:cNvPr id="2070" name="Picture 22" descr="大病院のイラスト"/>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22097" y="4350160"/>
            <a:ext cx="1045454" cy="82800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開業医のイラスト"/>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97140" y="4459498"/>
            <a:ext cx="983616"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https://m106.org/wp/wp-content/uploads/2019/01/Honeyview_medical_haisya_building-200x200.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87389" y="4494160"/>
            <a:ext cx="756000" cy="756000"/>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薬局のイラスト"/>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80912" y="4458152"/>
            <a:ext cx="707400" cy="720000"/>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p:cNvSpPr txBox="1"/>
          <p:nvPr/>
        </p:nvSpPr>
        <p:spPr>
          <a:xfrm>
            <a:off x="8384249" y="4594338"/>
            <a:ext cx="714811" cy="2485937"/>
          </a:xfrm>
          <a:prstGeom prst="rect">
            <a:avLst/>
          </a:prstGeom>
          <a:noFill/>
        </p:spPr>
        <p:txBody>
          <a:bodyPr vert="wordArtVertRtl" wrap="none" rtlCol="0">
            <a:spAutoFit/>
          </a:bodyPr>
          <a:lstStyle/>
          <a:p>
            <a:r>
              <a:rPr kumimoji="1" lang="ja-JP" altLang="en-US" sz="3200" smtClean="0"/>
              <a:t>需要と供給</a:t>
            </a:r>
            <a:endParaRPr kumimoji="1" lang="ja-JP" altLang="en-US" sz="3200"/>
          </a:p>
        </p:txBody>
      </p:sp>
    </p:spTree>
    <p:extLst>
      <p:ext uri="{BB962C8B-B14F-4D97-AF65-F5344CB8AC3E}">
        <p14:creationId xmlns:p14="http://schemas.microsoft.com/office/powerpoint/2010/main" val="17254108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27075" y="234950"/>
            <a:ext cx="8636000" cy="1271588"/>
          </a:xfrm>
        </p:spPr>
        <p:txBody>
          <a:bodyPr/>
          <a:lstStyle/>
          <a:p>
            <a:r>
              <a:rPr lang="ja-JP" altLang="en-US" smtClean="0"/>
              <a:t>病院の閉院</a:t>
            </a:r>
          </a:p>
        </p:txBody>
      </p:sp>
      <p:sp>
        <p:nvSpPr>
          <p:cNvPr id="674819" name="Rectangle 3"/>
          <p:cNvSpPr>
            <a:spLocks noGrp="1" noChangeArrowheads="1"/>
          </p:cNvSpPr>
          <p:nvPr>
            <p:ph type="body" idx="1"/>
          </p:nvPr>
        </p:nvSpPr>
        <p:spPr>
          <a:xfrm>
            <a:off x="400050" y="1506538"/>
            <a:ext cx="9290050" cy="5070475"/>
          </a:xfrm>
        </p:spPr>
        <p:txBody>
          <a:bodyPr/>
          <a:lstStyle/>
          <a:p>
            <a:pPr>
              <a:defRPr/>
            </a:pPr>
            <a:endParaRPr lang="en-US" altLang="ja-JP" dirty="0" smtClean="0">
              <a:ea typeface="ＭＳ Ｐゴシック" panose="020B0600070205080204" pitchFamily="50" charset="-128"/>
            </a:endParaRPr>
          </a:p>
          <a:p>
            <a:pPr>
              <a:defRPr/>
            </a:pPr>
            <a:endParaRPr lang="en-US" altLang="ja-JP" dirty="0" smtClean="0">
              <a:ea typeface="ＭＳ Ｐゴシック" panose="020B0600070205080204" pitchFamily="50" charset="-128"/>
            </a:endParaRPr>
          </a:p>
          <a:p>
            <a:pPr marL="0" indent="0">
              <a:buFont typeface="Wingdings" pitchFamily="2" charset="2"/>
              <a:buNone/>
              <a:defRPr/>
            </a:pPr>
            <a:endParaRPr lang="en-US" altLang="ja-JP" dirty="0" smtClean="0"/>
          </a:p>
          <a:p>
            <a:pPr marL="0" indent="0">
              <a:buFont typeface="Wingdings" pitchFamily="2" charset="2"/>
              <a:buNone/>
              <a:defRPr/>
            </a:pPr>
            <a:endParaRPr lang="en-US" altLang="ja-JP" dirty="0" smtClean="0"/>
          </a:p>
        </p:txBody>
      </p:sp>
      <p:sp>
        <p:nvSpPr>
          <p:cNvPr id="51204" name="日付プレースホルダー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p>
        </p:txBody>
      </p:sp>
      <p:sp>
        <p:nvSpPr>
          <p:cNvPr id="51205" name="フッター プレースホルダー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医療経済学</a:t>
            </a:r>
            <a:r>
              <a:rPr lang="en-US" altLang="ja-JP" sz="1400" smtClean="0">
                <a:latin typeface="Times New Roman" panose="02020603050405020304" pitchFamily="18" charset="0"/>
              </a:rPr>
              <a:t>A 4</a:t>
            </a:r>
          </a:p>
        </p:txBody>
      </p:sp>
      <p:sp>
        <p:nvSpPr>
          <p:cNvPr id="51206"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6F098881-F41B-4787-9BA4-AD03C894E459}" type="slidenum">
              <a:rPr lang="ja-JP" altLang="en-US" sz="1400" smtClean="0">
                <a:latin typeface="Times New Roman" panose="02020603050405020304" pitchFamily="18" charset="0"/>
              </a:rPr>
              <a:pPr>
                <a:spcBef>
                  <a:spcPct val="0"/>
                </a:spcBef>
                <a:buFontTx/>
                <a:buNone/>
              </a:pPr>
              <a:t>34</a:t>
            </a:fld>
            <a:endParaRPr lang="en-US" altLang="ja-JP" sz="1400" smtClean="0">
              <a:latin typeface="Times New Roman" panose="02020603050405020304" pitchFamily="18" charset="0"/>
            </a:endParaRPr>
          </a:p>
        </p:txBody>
      </p:sp>
      <p:sp>
        <p:nvSpPr>
          <p:cNvPr id="8" name="Rectangle 3"/>
          <p:cNvSpPr txBox="1">
            <a:spLocks noChangeArrowheads="1"/>
          </p:cNvSpPr>
          <p:nvPr/>
        </p:nvSpPr>
        <p:spPr bwMode="auto">
          <a:xfrm>
            <a:off x="260350" y="1362871"/>
            <a:ext cx="989965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1">
                  <a:lumMod val="75000"/>
                  <a:lumOff val="25000"/>
                </a:schemeClr>
              </a:buClr>
              <a:buSzPct val="70000"/>
              <a:buFont typeface="Wingdings" pitchFamily="2" charset="2"/>
              <a:buChar char="p"/>
              <a:defRPr sz="3200" baseline="0">
                <a:solidFill>
                  <a:schemeClr val="tx1"/>
                </a:solidFill>
                <a:latin typeface="+mn-lt"/>
                <a:ea typeface="ＭＳ ゴシック" pitchFamily="49" charset="-128"/>
                <a:cs typeface="+mn-cs"/>
              </a:defRPr>
            </a:lvl1pPr>
            <a:lvl2pPr marL="742950" indent="-285750" algn="l" rtl="0" eaLnBrk="0" fontAlgn="base" hangingPunct="0">
              <a:spcBef>
                <a:spcPct val="20000"/>
              </a:spcBef>
              <a:spcAft>
                <a:spcPct val="0"/>
              </a:spcAft>
              <a:buClr>
                <a:schemeClr val="tx1">
                  <a:lumMod val="85000"/>
                  <a:lumOff val="15000"/>
                </a:schemeClr>
              </a:buClr>
              <a:buSzPct val="9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kumimoji="0" lang="ja-JP" altLang="en-US" kern="0" smtClean="0"/>
              <a:t>コロナ患者を受け入れた病院やその影響を受けた病院は，経営が悪化して</a:t>
            </a:r>
            <a:r>
              <a:rPr kumimoji="0" lang="ja-JP" altLang="en-US" u="sng" kern="0" smtClean="0">
                <a:solidFill>
                  <a:srgbClr val="FF0000"/>
                </a:solidFill>
              </a:rPr>
              <a:t>閉院</a:t>
            </a:r>
            <a:r>
              <a:rPr kumimoji="0" lang="ja-JP" altLang="en-US" kern="0" smtClean="0"/>
              <a:t>の危機にある</a:t>
            </a:r>
            <a:endParaRPr kumimoji="0" lang="en-US" altLang="ja-JP" kern="0" smtClean="0"/>
          </a:p>
          <a:p>
            <a:pPr>
              <a:defRPr/>
            </a:pPr>
            <a:r>
              <a:rPr lang="en-US" altLang="ja-JP" kern="0"/>
              <a:t>【</a:t>
            </a:r>
            <a:r>
              <a:rPr lang="ja-JP" altLang="en-US" kern="0">
                <a:hlinkClick r:id="rId3"/>
              </a:rPr>
              <a:t>医療崩壊</a:t>
            </a:r>
            <a:r>
              <a:rPr lang="en-US" altLang="ja-JP" kern="0">
                <a:hlinkClick r:id="rId3"/>
              </a:rPr>
              <a:t>】</a:t>
            </a:r>
            <a:r>
              <a:rPr lang="ja-JP" altLang="en-US" kern="0">
                <a:hlinkClick r:id="rId3"/>
              </a:rPr>
              <a:t>コロナ感染者を受け入れた病院「</a:t>
            </a:r>
            <a:r>
              <a:rPr lang="en-US" altLang="ja-JP" kern="0">
                <a:hlinkClick r:id="rId3"/>
              </a:rPr>
              <a:t>9</a:t>
            </a:r>
            <a:r>
              <a:rPr lang="ja-JP" altLang="en-US" kern="0">
                <a:hlinkClick r:id="rId3"/>
              </a:rPr>
              <a:t>割赤字」の</a:t>
            </a:r>
            <a:r>
              <a:rPr lang="ja-JP" altLang="en-US" kern="0" smtClean="0">
                <a:hlinkClick r:id="rId3"/>
              </a:rPr>
              <a:t>絶望</a:t>
            </a:r>
            <a:r>
              <a:rPr lang="ja-JP" altLang="en-US" kern="0" smtClean="0"/>
              <a:t>　杉山 </a:t>
            </a:r>
            <a:r>
              <a:rPr lang="ja-JP" altLang="en-US" kern="0"/>
              <a:t>宗志</a:t>
            </a:r>
            <a:r>
              <a:rPr lang="en-US" altLang="ja-JP" kern="0"/>
              <a:t>,</a:t>
            </a:r>
            <a:r>
              <a:rPr lang="ja-JP" altLang="en-US" kern="0"/>
              <a:t>医療ガバナンス</a:t>
            </a:r>
            <a:r>
              <a:rPr lang="ja-JP" altLang="en-US" kern="0" smtClean="0"/>
              <a:t>学会</a:t>
            </a:r>
            <a:r>
              <a:rPr lang="en-US" altLang="ja-JP" kern="0" smtClean="0"/>
              <a:t>2020.6.13</a:t>
            </a:r>
            <a:r>
              <a:rPr lang="ja-JP" altLang="en-US" kern="0"/>
              <a:t>　幻冬舎</a:t>
            </a:r>
            <a:r>
              <a:rPr lang="ja-JP" altLang="en-US" kern="0" smtClean="0"/>
              <a:t>ゴールドオンライン</a:t>
            </a:r>
            <a:endParaRPr lang="en-US" altLang="ja-JP" kern="0" smtClean="0"/>
          </a:p>
          <a:p>
            <a:pPr>
              <a:defRPr/>
            </a:pPr>
            <a:r>
              <a:rPr lang="ja-JP" altLang="en-US" kern="0">
                <a:hlinkClick r:id="rId4"/>
              </a:rPr>
              <a:t>地域医療は「６月危機」　院内感染を警戒し外来離れ、減収</a:t>
            </a:r>
            <a:r>
              <a:rPr lang="ja-JP" altLang="en-US" kern="0" smtClean="0">
                <a:hlinkClick r:id="rId4"/>
              </a:rPr>
              <a:t>続出</a:t>
            </a:r>
            <a:r>
              <a:rPr lang="ja-JP" altLang="en-US" kern="0" smtClean="0"/>
              <a:t>　</a:t>
            </a:r>
            <a:r>
              <a:rPr lang="en-US" altLang="ja-JP" kern="0" smtClean="0"/>
              <a:t>2020.5.29 23:12</a:t>
            </a:r>
            <a:r>
              <a:rPr lang="ja-JP" altLang="en-US" kern="0"/>
              <a:t>　産経デジタル</a:t>
            </a:r>
            <a:endParaRPr lang="en-US" altLang="ja-JP" kern="0"/>
          </a:p>
          <a:p>
            <a:pPr>
              <a:defRPr/>
            </a:pPr>
            <a:endParaRPr kumimoji="0" lang="ja-JP" altLang="en-US" kern="0" dirty="0"/>
          </a:p>
        </p:txBody>
      </p:sp>
      <p:sp>
        <p:nvSpPr>
          <p:cNvPr id="2" name="テキスト ボックス 1"/>
          <p:cNvSpPr txBox="1"/>
          <p:nvPr/>
        </p:nvSpPr>
        <p:spPr>
          <a:xfrm>
            <a:off x="430597" y="5283889"/>
            <a:ext cx="9716194" cy="1323439"/>
          </a:xfrm>
          <a:prstGeom prst="rect">
            <a:avLst/>
          </a:prstGeom>
          <a:noFill/>
        </p:spPr>
        <p:txBody>
          <a:bodyPr wrap="square" rtlCol="0">
            <a:spAutoFit/>
          </a:bodyPr>
          <a:lstStyle/>
          <a:p>
            <a:r>
              <a:rPr kumimoji="1" lang="ja-JP" altLang="en-US" sz="2000" smtClean="0"/>
              <a:t>日本</a:t>
            </a:r>
            <a:r>
              <a:rPr kumimoji="1" lang="ja-JP" altLang="en-US" sz="2000"/>
              <a:t>病院会、全日本病院協会、日本医療法人協会の</a:t>
            </a:r>
            <a:r>
              <a:rPr kumimoji="1" lang="en-US" altLang="ja-JP" sz="2000"/>
              <a:t>3</a:t>
            </a:r>
            <a:r>
              <a:rPr kumimoji="1" lang="ja-JP" altLang="en-US" sz="2000"/>
              <a:t>団体が</a:t>
            </a:r>
            <a:r>
              <a:rPr kumimoji="1" lang="en-US" altLang="ja-JP" sz="2000"/>
              <a:t>6</a:t>
            </a:r>
            <a:r>
              <a:rPr kumimoji="1" lang="ja-JP" altLang="en-US" sz="2000"/>
              <a:t>月</a:t>
            </a:r>
            <a:r>
              <a:rPr kumimoji="1" lang="en-US" altLang="ja-JP" sz="2000"/>
              <a:t>5</a:t>
            </a:r>
            <a:r>
              <a:rPr kumimoji="1" lang="ja-JP" altLang="en-US" sz="2000"/>
              <a:t>日に公表した</a:t>
            </a:r>
            <a:r>
              <a:rPr kumimoji="1" lang="en-US" altLang="ja-JP" sz="2000"/>
              <a:t>『</a:t>
            </a:r>
            <a:r>
              <a:rPr kumimoji="1" lang="ja-JP" altLang="en-US" sz="2000"/>
              <a:t>新型コロナウイルス感染拡大による病院経営状況緊急調査</a:t>
            </a:r>
            <a:r>
              <a:rPr kumimoji="1" lang="en-US" altLang="ja-JP" sz="2000"/>
              <a:t>』</a:t>
            </a:r>
            <a:r>
              <a:rPr kumimoji="1" lang="ja-JP" altLang="en-US" sz="2000"/>
              <a:t>の追加報告では、全国の</a:t>
            </a:r>
            <a:r>
              <a:rPr kumimoji="1" lang="en-US" altLang="ja-JP" sz="2000"/>
              <a:t>3</a:t>
            </a:r>
            <a:r>
              <a:rPr kumimoji="1" lang="ja-JP" altLang="en-US" sz="2000"/>
              <a:t>分の</a:t>
            </a:r>
            <a:r>
              <a:rPr kumimoji="1" lang="en-US" altLang="ja-JP" sz="2000"/>
              <a:t>2</a:t>
            </a:r>
            <a:r>
              <a:rPr kumimoji="1" lang="ja-JP" altLang="en-US" sz="2000"/>
              <a:t>の病院が赤字に転落しており、都内の新型コロナウイルス感染者を受け入れた病院では、</a:t>
            </a:r>
            <a:r>
              <a:rPr kumimoji="1" lang="en-US" altLang="ja-JP" sz="2000"/>
              <a:t>9</a:t>
            </a:r>
            <a:r>
              <a:rPr kumimoji="1" lang="ja-JP" altLang="en-US" sz="2000"/>
              <a:t>割が赤字に陥ったとされています。閉院を検討している医療機関もあるようです</a:t>
            </a:r>
            <a:r>
              <a:rPr kumimoji="1" lang="ja-JP" altLang="en-US" sz="2000" smtClean="0"/>
              <a:t>。</a:t>
            </a:r>
            <a:endParaRPr kumimoji="1" lang="ja-JP" altLang="en-US" sz="2000"/>
          </a:p>
        </p:txBody>
      </p:sp>
    </p:spTree>
    <p:extLst>
      <p:ext uri="{BB962C8B-B14F-4D97-AF65-F5344CB8AC3E}">
        <p14:creationId xmlns:p14="http://schemas.microsoft.com/office/powerpoint/2010/main" val="41822452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endParaRPr lang="en-US" altLang="ja-JP" sz="1400">
              <a:latin typeface="Times New Roman" panose="02020603050405020304" pitchFamily="18" charset="0"/>
            </a:endParaRPr>
          </a:p>
        </p:txBody>
      </p:sp>
      <p:sp>
        <p:nvSpPr>
          <p:cNvPr id="27651"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医療経済学</a:t>
            </a:r>
            <a:r>
              <a:rPr lang="en-US" altLang="ja-JP" sz="1400" smtClean="0">
                <a:latin typeface="Times New Roman" panose="02020603050405020304" pitchFamily="18" charset="0"/>
              </a:rPr>
              <a:t>A 4</a:t>
            </a:r>
            <a:endParaRPr lang="en-US" altLang="ja-JP" sz="1400">
              <a:latin typeface="Times New Roman" panose="02020603050405020304" pitchFamily="18" charset="0"/>
            </a:endParaRPr>
          </a:p>
        </p:txBody>
      </p:sp>
      <p:sp>
        <p:nvSpPr>
          <p:cNvPr id="27652" name="Rectangle 2"/>
          <p:cNvSpPr>
            <a:spLocks noGrp="1" noChangeArrowheads="1"/>
          </p:cNvSpPr>
          <p:nvPr>
            <p:ph type="title"/>
          </p:nvPr>
        </p:nvSpPr>
        <p:spPr>
          <a:xfrm>
            <a:off x="762000" y="-269875"/>
            <a:ext cx="7634288" cy="1778000"/>
          </a:xfrm>
        </p:spPr>
        <p:txBody>
          <a:bodyPr/>
          <a:lstStyle/>
          <a:p>
            <a:r>
              <a:rPr lang="ja-JP" altLang="en-US" smtClean="0"/>
              <a:t>まとめ</a:t>
            </a:r>
          </a:p>
        </p:txBody>
      </p:sp>
      <p:sp>
        <p:nvSpPr>
          <p:cNvPr id="5125" name="Rectangle 3"/>
          <p:cNvSpPr>
            <a:spLocks noGrp="1" noChangeArrowheads="1"/>
          </p:cNvSpPr>
          <p:nvPr>
            <p:ph type="body" idx="1"/>
          </p:nvPr>
        </p:nvSpPr>
        <p:spPr>
          <a:xfrm>
            <a:off x="184150" y="1001713"/>
            <a:ext cx="9720263" cy="5832475"/>
          </a:xfrm>
        </p:spPr>
        <p:txBody>
          <a:bodyPr/>
          <a:lstStyle/>
          <a:p>
            <a:pPr>
              <a:defRPr/>
            </a:pPr>
            <a:r>
              <a:rPr lang="ja-JP" altLang="en-US" smtClean="0">
                <a:solidFill>
                  <a:srgbClr val="000000"/>
                </a:solidFill>
              </a:rPr>
              <a:t>医療保険，保険の成立</a:t>
            </a:r>
            <a:endParaRPr lang="en-US" altLang="ja-JP" smtClean="0">
              <a:solidFill>
                <a:srgbClr val="000000"/>
              </a:solidFill>
            </a:endParaRPr>
          </a:p>
          <a:p>
            <a:pPr>
              <a:defRPr/>
            </a:pPr>
            <a:r>
              <a:rPr lang="ja-JP" altLang="en-US" smtClean="0">
                <a:solidFill>
                  <a:srgbClr val="000000"/>
                </a:solidFill>
              </a:rPr>
              <a:t>医療保険の強制性，少子高齢化</a:t>
            </a:r>
            <a:endParaRPr lang="en-US" altLang="ja-JP" smtClean="0">
              <a:solidFill>
                <a:srgbClr val="000000"/>
              </a:solidFill>
            </a:endParaRPr>
          </a:p>
          <a:p>
            <a:pPr>
              <a:defRPr/>
            </a:pPr>
            <a:r>
              <a:rPr lang="ja-JP" altLang="en-US" smtClean="0">
                <a:solidFill>
                  <a:srgbClr val="000000"/>
                </a:solidFill>
              </a:rPr>
              <a:t>国民医療費</a:t>
            </a:r>
            <a:endParaRPr lang="en-US" altLang="ja-JP" smtClean="0">
              <a:solidFill>
                <a:srgbClr val="000000"/>
              </a:solidFill>
            </a:endParaRPr>
          </a:p>
          <a:p>
            <a:pPr>
              <a:defRPr/>
            </a:pPr>
            <a:r>
              <a:rPr lang="ja-JP" altLang="en-US" smtClean="0">
                <a:solidFill>
                  <a:srgbClr val="000000"/>
                </a:solidFill>
              </a:rPr>
              <a:t>医療の高度化</a:t>
            </a:r>
            <a:endParaRPr lang="en-US" altLang="ja-JP" smtClean="0">
              <a:solidFill>
                <a:srgbClr val="000000"/>
              </a:solidFill>
            </a:endParaRPr>
          </a:p>
          <a:p>
            <a:pPr>
              <a:defRPr/>
            </a:pPr>
            <a:r>
              <a:rPr lang="en-US" altLang="ja-JP" smtClean="0">
                <a:solidFill>
                  <a:srgbClr val="000000"/>
                </a:solidFill>
              </a:rPr>
              <a:t>1</a:t>
            </a:r>
            <a:r>
              <a:rPr lang="ja-JP" altLang="en-US" smtClean="0">
                <a:solidFill>
                  <a:srgbClr val="000000"/>
                </a:solidFill>
              </a:rPr>
              <a:t>人当たりの医療費</a:t>
            </a:r>
            <a:endParaRPr lang="en-US" altLang="ja-JP" smtClean="0">
              <a:solidFill>
                <a:srgbClr val="000000"/>
              </a:solidFill>
            </a:endParaRPr>
          </a:p>
          <a:p>
            <a:pPr>
              <a:defRPr/>
            </a:pPr>
            <a:r>
              <a:rPr lang="ja-JP" altLang="en-US" smtClean="0">
                <a:solidFill>
                  <a:srgbClr val="000000"/>
                </a:solidFill>
              </a:rPr>
              <a:t>介護費</a:t>
            </a:r>
            <a:endParaRPr lang="en-US" altLang="ja-JP" smtClean="0">
              <a:solidFill>
                <a:srgbClr val="000000"/>
              </a:solidFill>
            </a:endParaRPr>
          </a:p>
          <a:p>
            <a:pPr>
              <a:defRPr/>
            </a:pPr>
            <a:r>
              <a:rPr lang="ja-JP" altLang="en-US" smtClean="0">
                <a:solidFill>
                  <a:srgbClr val="000000"/>
                </a:solidFill>
              </a:rPr>
              <a:t>医療の地域差</a:t>
            </a:r>
            <a:endParaRPr lang="en-US" altLang="ja-JP" smtClean="0">
              <a:solidFill>
                <a:srgbClr val="000000"/>
              </a:solidFill>
            </a:endParaRPr>
          </a:p>
          <a:p>
            <a:pPr>
              <a:defRPr/>
            </a:pPr>
            <a:r>
              <a:rPr lang="ja-JP" altLang="en-US" smtClean="0">
                <a:solidFill>
                  <a:srgbClr val="000000"/>
                </a:solidFill>
              </a:rPr>
              <a:t>平均的な医療費</a:t>
            </a:r>
            <a:endParaRPr lang="en-US" altLang="ja-JP" smtClean="0">
              <a:solidFill>
                <a:srgbClr val="000000"/>
              </a:solidFill>
            </a:endParaRPr>
          </a:p>
          <a:p>
            <a:pPr>
              <a:defRPr/>
            </a:pPr>
            <a:r>
              <a:rPr lang="ja-JP" altLang="en-US" smtClean="0">
                <a:solidFill>
                  <a:srgbClr val="000000"/>
                </a:solidFill>
              </a:rPr>
              <a:t>閉院</a:t>
            </a:r>
            <a:endParaRPr lang="en-US" altLang="ja-JP" smtClean="0">
              <a:solidFill>
                <a:srgbClr val="000000"/>
              </a:solidFill>
            </a:endParaRPr>
          </a:p>
        </p:txBody>
      </p:sp>
      <p:sp>
        <p:nvSpPr>
          <p:cNvPr id="27654" name="スライド番号プレースホルダ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A7AB2BF7-9A9E-462B-90D4-C9409B915C02}" type="slidenum">
              <a:rPr lang="ja-JP" altLang="en-US" sz="1400" smtClean="0">
                <a:latin typeface="Times New Roman" panose="02020603050405020304" pitchFamily="18" charset="0"/>
              </a:rPr>
              <a:pPr>
                <a:spcBef>
                  <a:spcPct val="0"/>
                </a:spcBef>
                <a:buFontTx/>
                <a:buNone/>
              </a:pPr>
              <a:t>35</a:t>
            </a:fld>
            <a:endParaRPr lang="en-US" altLang="ja-JP" sz="1400" smtClean="0">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556">
                <a:solidFill>
                  <a:schemeClr val="tx1"/>
                </a:solidFill>
                <a:latin typeface="Arial" panose="020B0604020202020204" pitchFamily="34" charset="0"/>
                <a:ea typeface="ＭＳ Ｐゴシック" panose="020B0600070205080204" pitchFamily="50" charset="-128"/>
              </a:defRPr>
            </a:lvl1pPr>
            <a:lvl2pPr marL="825492" indent="-317497">
              <a:spcBef>
                <a:spcPct val="20000"/>
              </a:spcBef>
              <a:buClr>
                <a:schemeClr val="accent2"/>
              </a:buClr>
              <a:buSzPct val="80000"/>
              <a:buFont typeface="Wingdings" panose="05000000000000000000" pitchFamily="2" charset="2"/>
              <a:buChar char="¨"/>
              <a:defRPr kumimoji="1" sz="3111">
                <a:solidFill>
                  <a:schemeClr val="tx1"/>
                </a:solidFill>
                <a:latin typeface="Arial" panose="020B0604020202020204" pitchFamily="34" charset="0"/>
                <a:ea typeface="ＭＳ Ｐゴシック" panose="020B0600070205080204" pitchFamily="50" charset="-128"/>
              </a:defRPr>
            </a:lvl2pPr>
            <a:lvl3pPr marL="1269987" indent="-253997">
              <a:spcBef>
                <a:spcPct val="20000"/>
              </a:spcBef>
              <a:buClr>
                <a:schemeClr val="bg2"/>
              </a:buClr>
              <a:buSzPct val="65000"/>
              <a:buFont typeface="Wingdings" panose="05000000000000000000" pitchFamily="2" charset="2"/>
              <a:buChar char="n"/>
              <a:defRPr kumimoji="1" sz="2667">
                <a:solidFill>
                  <a:schemeClr val="tx1"/>
                </a:solidFill>
                <a:latin typeface="Arial" panose="020B0604020202020204" pitchFamily="34" charset="0"/>
                <a:ea typeface="ＭＳ Ｐゴシック" panose="020B0600070205080204" pitchFamily="50" charset="-128"/>
              </a:defRPr>
            </a:lvl3pPr>
            <a:lvl4pPr marL="1777982" indent="-253997">
              <a:spcBef>
                <a:spcPct val="20000"/>
              </a:spcBef>
              <a:buClr>
                <a:schemeClr val="accent2"/>
              </a:buClr>
              <a:buSzPct val="70000"/>
              <a:buFont typeface="Wingdings" panose="05000000000000000000" pitchFamily="2" charset="2"/>
              <a:buChar char="¨"/>
              <a:defRPr kumimoji="1" sz="2222">
                <a:solidFill>
                  <a:schemeClr val="tx1"/>
                </a:solidFill>
                <a:latin typeface="Arial" panose="020B0604020202020204" pitchFamily="34" charset="0"/>
                <a:ea typeface="ＭＳ Ｐゴシック" panose="020B0600070205080204" pitchFamily="50" charset="-128"/>
              </a:defRPr>
            </a:lvl4pPr>
            <a:lvl5pPr marL="2285977" indent="-253997">
              <a:spcBef>
                <a:spcPct val="20000"/>
              </a:spcBef>
              <a:buClr>
                <a:schemeClr val="bg2"/>
              </a:buClr>
              <a:buFont typeface="Wingdings" panose="05000000000000000000" pitchFamily="2" charset="2"/>
              <a:buChar char="§"/>
              <a:defRPr kumimoji="1" sz="2222">
                <a:solidFill>
                  <a:schemeClr val="tx1"/>
                </a:solidFill>
                <a:latin typeface="Arial" panose="020B0604020202020204" pitchFamily="34" charset="0"/>
                <a:ea typeface="ＭＳ Ｐゴシック" panose="020B0600070205080204" pitchFamily="50" charset="-128"/>
              </a:defRPr>
            </a:lvl5pPr>
            <a:lvl6pPr marL="2793972" indent="-253997" eaLnBrk="0" fontAlgn="base" hangingPunct="0">
              <a:spcBef>
                <a:spcPct val="20000"/>
              </a:spcBef>
              <a:spcAft>
                <a:spcPct val="0"/>
              </a:spcAft>
              <a:buClr>
                <a:schemeClr val="bg2"/>
              </a:buClr>
              <a:buFont typeface="Wingdings" panose="05000000000000000000" pitchFamily="2" charset="2"/>
              <a:buChar char="§"/>
              <a:defRPr kumimoji="1" sz="2222">
                <a:solidFill>
                  <a:schemeClr val="tx1"/>
                </a:solidFill>
                <a:latin typeface="Arial" panose="020B0604020202020204" pitchFamily="34" charset="0"/>
                <a:ea typeface="ＭＳ Ｐゴシック" panose="020B0600070205080204" pitchFamily="50" charset="-128"/>
              </a:defRPr>
            </a:lvl6pPr>
            <a:lvl7pPr marL="3301967" indent="-253997" eaLnBrk="0" fontAlgn="base" hangingPunct="0">
              <a:spcBef>
                <a:spcPct val="20000"/>
              </a:spcBef>
              <a:spcAft>
                <a:spcPct val="0"/>
              </a:spcAft>
              <a:buClr>
                <a:schemeClr val="bg2"/>
              </a:buClr>
              <a:buFont typeface="Wingdings" panose="05000000000000000000" pitchFamily="2" charset="2"/>
              <a:buChar char="§"/>
              <a:defRPr kumimoji="1" sz="2222">
                <a:solidFill>
                  <a:schemeClr val="tx1"/>
                </a:solidFill>
                <a:latin typeface="Arial" panose="020B0604020202020204" pitchFamily="34" charset="0"/>
                <a:ea typeface="ＭＳ Ｐゴシック" panose="020B0600070205080204" pitchFamily="50" charset="-128"/>
              </a:defRPr>
            </a:lvl7pPr>
            <a:lvl8pPr marL="3809962" indent="-253997" eaLnBrk="0" fontAlgn="base" hangingPunct="0">
              <a:spcBef>
                <a:spcPct val="20000"/>
              </a:spcBef>
              <a:spcAft>
                <a:spcPct val="0"/>
              </a:spcAft>
              <a:buClr>
                <a:schemeClr val="bg2"/>
              </a:buClr>
              <a:buFont typeface="Wingdings" panose="05000000000000000000" pitchFamily="2" charset="2"/>
              <a:buChar char="§"/>
              <a:defRPr kumimoji="1" sz="2222">
                <a:solidFill>
                  <a:schemeClr val="tx1"/>
                </a:solidFill>
                <a:latin typeface="Arial" panose="020B0604020202020204" pitchFamily="34" charset="0"/>
                <a:ea typeface="ＭＳ Ｐゴシック" panose="020B0600070205080204" pitchFamily="50" charset="-128"/>
              </a:defRPr>
            </a:lvl8pPr>
            <a:lvl9pPr marL="4317957" indent="-253997" eaLnBrk="0" fontAlgn="base" hangingPunct="0">
              <a:spcBef>
                <a:spcPct val="20000"/>
              </a:spcBef>
              <a:spcAft>
                <a:spcPct val="0"/>
              </a:spcAft>
              <a:buClr>
                <a:schemeClr val="bg2"/>
              </a:buClr>
              <a:buFont typeface="Wingdings" panose="05000000000000000000" pitchFamily="2" charset="2"/>
              <a:buChar char="§"/>
              <a:defRPr kumimoji="1" sz="2222">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fld id="{14951A71-E4E3-4E78-8E2F-80F1FA16A17C}" type="slidenum">
              <a:rPr kumimoji="0" lang="en-US" altLang="ja-JP" sz="1333">
                <a:latin typeface="Arial Black" panose="020B0A04020102020204" pitchFamily="34" charset="0"/>
              </a:rPr>
              <a:pPr>
                <a:spcBef>
                  <a:spcPct val="0"/>
                </a:spcBef>
                <a:buClrTx/>
                <a:buSzTx/>
                <a:buFontTx/>
                <a:buNone/>
              </a:pPr>
              <a:t>4</a:t>
            </a:fld>
            <a:endParaRPr kumimoji="0" lang="en-US" altLang="ja-JP" sz="1333">
              <a:latin typeface="Arial Black" panose="020B0A04020102020204" pitchFamily="34" charset="0"/>
            </a:endParaRPr>
          </a:p>
        </p:txBody>
      </p:sp>
      <p:sp>
        <p:nvSpPr>
          <p:cNvPr id="27651" name="スライド番号プレースホルダ 3"/>
          <p:cNvSpPr txBox="1">
            <a:spLocks noGrp="1"/>
          </p:cNvSpPr>
          <p:nvPr/>
        </p:nvSpPr>
        <p:spPr bwMode="auto">
          <a:xfrm>
            <a:off x="7281333" y="6942667"/>
            <a:ext cx="23706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SzTx/>
              <a:buFontTx/>
              <a:buNone/>
            </a:pPr>
            <a:fld id="{D7FF402C-91A0-4834-B8E4-07FDE2B9B1D8}" type="slidenum">
              <a:rPr kumimoji="0" lang="en-US" altLang="ja-JP" sz="1333">
                <a:latin typeface="Arial Black" panose="020B0A04020102020204" pitchFamily="34" charset="0"/>
              </a:rPr>
              <a:pPr algn="r" eaLnBrk="1" hangingPunct="1">
                <a:spcBef>
                  <a:spcPct val="0"/>
                </a:spcBef>
                <a:buClrTx/>
                <a:buSzTx/>
                <a:buFontTx/>
                <a:buNone/>
              </a:pPr>
              <a:t>4</a:t>
            </a:fld>
            <a:endParaRPr kumimoji="0" lang="en-US" altLang="ja-JP" sz="1333">
              <a:latin typeface="Arial Black" panose="020B0A04020102020204" pitchFamily="34" charset="0"/>
            </a:endParaRPr>
          </a:p>
        </p:txBody>
      </p:sp>
      <p:sp>
        <p:nvSpPr>
          <p:cNvPr id="27652" name="Rectangle 4"/>
          <p:cNvSpPr>
            <a:spLocks noGrp="1" noChangeArrowheads="1"/>
          </p:cNvSpPr>
          <p:nvPr>
            <p:ph type="title" idx="4294967295"/>
          </p:nvPr>
        </p:nvSpPr>
        <p:spPr/>
        <p:txBody>
          <a:bodyPr/>
          <a:lstStyle/>
          <a:p>
            <a:pPr eaLnBrk="1" hangingPunct="1"/>
            <a:r>
              <a:rPr lang="ja-JP" altLang="en-US" dirty="0"/>
              <a:t>わが国の医療保険</a:t>
            </a:r>
            <a:r>
              <a:rPr lang="en-US" altLang="ja-JP" dirty="0"/>
              <a:t/>
            </a:r>
            <a:br>
              <a:rPr lang="en-US" altLang="ja-JP" dirty="0"/>
            </a:br>
            <a:r>
              <a:rPr lang="ja-JP" altLang="en-US" dirty="0"/>
              <a:t>（被用者保険）</a:t>
            </a:r>
          </a:p>
        </p:txBody>
      </p:sp>
      <p:sp>
        <p:nvSpPr>
          <p:cNvPr id="27653" name="AutoShape 5"/>
          <p:cNvSpPr>
            <a:spLocks noChangeArrowheads="1"/>
          </p:cNvSpPr>
          <p:nvPr/>
        </p:nvSpPr>
        <p:spPr bwMode="auto">
          <a:xfrm>
            <a:off x="4039306" y="2129014"/>
            <a:ext cx="2079626" cy="719667"/>
          </a:xfrm>
          <a:prstGeom prst="roundRect">
            <a:avLst>
              <a:gd name="adj" fmla="val 16667"/>
            </a:avLst>
          </a:prstGeom>
          <a:gradFill rotWithShape="1">
            <a:gsLst>
              <a:gs pos="0">
                <a:srgbClr val="DCDC84"/>
              </a:gs>
              <a:gs pos="50000">
                <a:srgbClr val="FFFF99"/>
              </a:gs>
              <a:gs pos="100000">
                <a:srgbClr val="DCDC84"/>
              </a:gs>
            </a:gsLst>
            <a:lin ang="5400000" scaled="1"/>
          </a:gra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222"/>
              <a:t>被保険者</a:t>
            </a:r>
          </a:p>
          <a:p>
            <a:pPr algn="ctr" eaLnBrk="1" hangingPunct="1">
              <a:spcBef>
                <a:spcPct val="0"/>
              </a:spcBef>
              <a:buClrTx/>
              <a:buSzTx/>
              <a:buFontTx/>
              <a:buNone/>
            </a:pPr>
            <a:r>
              <a:rPr lang="ja-JP" altLang="en-US" sz="2222"/>
              <a:t>（患者，勤め人）</a:t>
            </a:r>
          </a:p>
        </p:txBody>
      </p:sp>
      <p:sp>
        <p:nvSpPr>
          <p:cNvPr id="27654" name="AutoShape 6"/>
          <p:cNvSpPr>
            <a:spLocks noChangeArrowheads="1"/>
          </p:cNvSpPr>
          <p:nvPr/>
        </p:nvSpPr>
        <p:spPr bwMode="auto">
          <a:xfrm>
            <a:off x="7399515" y="5090583"/>
            <a:ext cx="2079624" cy="719667"/>
          </a:xfrm>
          <a:prstGeom prst="roundRect">
            <a:avLst>
              <a:gd name="adj" fmla="val 16667"/>
            </a:avLst>
          </a:prstGeom>
          <a:gradFill rotWithShape="1">
            <a:gsLst>
              <a:gs pos="0">
                <a:srgbClr val="9BC2C2"/>
              </a:gs>
              <a:gs pos="50000">
                <a:srgbClr val="CCFFFF"/>
              </a:gs>
              <a:gs pos="100000">
                <a:srgbClr val="9BC2C2"/>
              </a:gs>
            </a:gsLst>
            <a:lin ang="5400000" scaled="1"/>
          </a:gra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222"/>
              <a:t>保険者</a:t>
            </a:r>
          </a:p>
          <a:p>
            <a:pPr algn="ctr" eaLnBrk="1" hangingPunct="1">
              <a:spcBef>
                <a:spcPct val="0"/>
              </a:spcBef>
              <a:buClrTx/>
              <a:buSzTx/>
              <a:buFontTx/>
              <a:buNone/>
            </a:pPr>
            <a:r>
              <a:rPr lang="ja-JP" altLang="en-US" sz="2222"/>
              <a:t>（勤め先）</a:t>
            </a:r>
          </a:p>
        </p:txBody>
      </p:sp>
      <p:sp>
        <p:nvSpPr>
          <p:cNvPr id="27655" name="AutoShape 7"/>
          <p:cNvSpPr>
            <a:spLocks noChangeArrowheads="1"/>
          </p:cNvSpPr>
          <p:nvPr/>
        </p:nvSpPr>
        <p:spPr bwMode="auto">
          <a:xfrm>
            <a:off x="1000126" y="5011209"/>
            <a:ext cx="2079624" cy="719667"/>
          </a:xfrm>
          <a:prstGeom prst="roundRect">
            <a:avLst>
              <a:gd name="adj" fmla="val 16667"/>
            </a:avLst>
          </a:prstGeom>
          <a:gradFill rotWithShape="1">
            <a:gsLst>
              <a:gs pos="0">
                <a:srgbClr val="9BC29B"/>
              </a:gs>
              <a:gs pos="50000">
                <a:srgbClr val="CCFFCC"/>
              </a:gs>
              <a:gs pos="100000">
                <a:srgbClr val="9BC29B"/>
              </a:gs>
            </a:gsLst>
            <a:lin ang="5400000" scaled="1"/>
          </a:gra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222"/>
              <a:t>医療機関</a:t>
            </a:r>
          </a:p>
          <a:p>
            <a:pPr algn="ctr" eaLnBrk="1" hangingPunct="1">
              <a:spcBef>
                <a:spcPct val="0"/>
              </a:spcBef>
              <a:buClrTx/>
              <a:buSzTx/>
              <a:buFontTx/>
              <a:buNone/>
            </a:pPr>
            <a:endParaRPr lang="en-US" altLang="ja-JP" sz="2222"/>
          </a:p>
        </p:txBody>
      </p:sp>
      <p:sp>
        <p:nvSpPr>
          <p:cNvPr id="1179656" name="Line 8"/>
          <p:cNvSpPr>
            <a:spLocks noChangeShapeType="1"/>
          </p:cNvSpPr>
          <p:nvPr/>
        </p:nvSpPr>
        <p:spPr bwMode="auto">
          <a:xfrm>
            <a:off x="6279445" y="2850444"/>
            <a:ext cx="1760361" cy="2159000"/>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ja-JP" altLang="en-US" sz="2667"/>
          </a:p>
        </p:txBody>
      </p:sp>
      <p:sp>
        <p:nvSpPr>
          <p:cNvPr id="1179657" name="Text Box 9"/>
          <p:cNvSpPr txBox="1">
            <a:spLocks noChangeArrowheads="1"/>
          </p:cNvSpPr>
          <p:nvPr/>
        </p:nvSpPr>
        <p:spPr bwMode="auto">
          <a:xfrm>
            <a:off x="5804971" y="3330222"/>
            <a:ext cx="1040670" cy="7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222" dirty="0"/>
              <a:t>保険料</a:t>
            </a:r>
          </a:p>
          <a:p>
            <a:pPr algn="ctr" eaLnBrk="1" hangingPunct="1">
              <a:spcBef>
                <a:spcPct val="0"/>
              </a:spcBef>
              <a:buClrTx/>
              <a:buSzTx/>
              <a:buFontTx/>
              <a:buNone/>
            </a:pPr>
            <a:r>
              <a:rPr lang="ja-JP" altLang="en-US" sz="2222" dirty="0"/>
              <a:t>約</a:t>
            </a:r>
            <a:r>
              <a:rPr lang="en-US" altLang="ja-JP" sz="2222" dirty="0"/>
              <a:t>5</a:t>
            </a:r>
            <a:r>
              <a:rPr lang="ja-JP" altLang="en-US" sz="2222" dirty="0"/>
              <a:t>％</a:t>
            </a:r>
          </a:p>
        </p:txBody>
      </p:sp>
      <p:sp>
        <p:nvSpPr>
          <p:cNvPr id="1179658" name="Text Box 10"/>
          <p:cNvSpPr txBox="1">
            <a:spLocks noChangeArrowheads="1"/>
          </p:cNvSpPr>
          <p:nvPr/>
        </p:nvSpPr>
        <p:spPr bwMode="auto">
          <a:xfrm>
            <a:off x="8045110" y="3730625"/>
            <a:ext cx="1040670" cy="7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222" dirty="0"/>
              <a:t>保険料</a:t>
            </a:r>
          </a:p>
          <a:p>
            <a:pPr algn="ctr" eaLnBrk="1" hangingPunct="1">
              <a:spcBef>
                <a:spcPct val="0"/>
              </a:spcBef>
              <a:buClrTx/>
              <a:buSzTx/>
              <a:buFontTx/>
              <a:buNone/>
            </a:pPr>
            <a:r>
              <a:rPr lang="ja-JP" altLang="en-US" sz="2222" dirty="0"/>
              <a:t>約</a:t>
            </a:r>
            <a:r>
              <a:rPr lang="en-US" altLang="ja-JP" sz="2222" dirty="0"/>
              <a:t>5</a:t>
            </a:r>
            <a:r>
              <a:rPr lang="ja-JP" altLang="en-US" sz="2222" dirty="0"/>
              <a:t>％</a:t>
            </a:r>
          </a:p>
        </p:txBody>
      </p:sp>
      <p:sp>
        <p:nvSpPr>
          <p:cNvPr id="1179661" name="Freeform 13"/>
          <p:cNvSpPr>
            <a:spLocks/>
          </p:cNvSpPr>
          <p:nvPr/>
        </p:nvSpPr>
        <p:spPr bwMode="auto">
          <a:xfrm>
            <a:off x="8360834" y="4577292"/>
            <a:ext cx="455083" cy="513291"/>
          </a:xfrm>
          <a:custGeom>
            <a:avLst/>
            <a:gdLst>
              <a:gd name="T0" fmla="*/ 2147483646 w 258"/>
              <a:gd name="T1" fmla="*/ 2147483646 h 291"/>
              <a:gd name="T2" fmla="*/ 2147483646 w 258"/>
              <a:gd name="T3" fmla="*/ 2147483646 h 291"/>
              <a:gd name="T4" fmla="*/ 2147483646 w 258"/>
              <a:gd name="T5" fmla="*/ 2147483646 h 291"/>
              <a:gd name="T6" fmla="*/ 2147483646 w 258"/>
              <a:gd name="T7" fmla="*/ 2147483646 h 291"/>
              <a:gd name="T8" fmla="*/ 2147483646 w 258"/>
              <a:gd name="T9" fmla="*/ 2147483646 h 291"/>
              <a:gd name="T10" fmla="*/ 0 60000 65536"/>
              <a:gd name="T11" fmla="*/ 0 60000 65536"/>
              <a:gd name="T12" fmla="*/ 0 60000 65536"/>
              <a:gd name="T13" fmla="*/ 0 60000 65536"/>
              <a:gd name="T14" fmla="*/ 0 60000 65536"/>
              <a:gd name="T15" fmla="*/ 0 w 258"/>
              <a:gd name="T16" fmla="*/ 0 h 291"/>
              <a:gd name="T17" fmla="*/ 258 w 258"/>
              <a:gd name="T18" fmla="*/ 291 h 291"/>
            </a:gdLst>
            <a:ahLst/>
            <a:cxnLst>
              <a:cxn ang="T10">
                <a:pos x="T0" y="T1"/>
              </a:cxn>
              <a:cxn ang="T11">
                <a:pos x="T2" y="T3"/>
              </a:cxn>
              <a:cxn ang="T12">
                <a:pos x="T4" y="T5"/>
              </a:cxn>
              <a:cxn ang="T13">
                <a:pos x="T6" y="T7"/>
              </a:cxn>
              <a:cxn ang="T14">
                <a:pos x="T8" y="T9"/>
              </a:cxn>
            </a:cxnLst>
            <a:rect l="T15" t="T16" r="T17" b="T18"/>
            <a:pathLst>
              <a:path w="258" h="291">
                <a:moveTo>
                  <a:pt x="189" y="291"/>
                </a:moveTo>
                <a:cubicBezTo>
                  <a:pt x="199" y="264"/>
                  <a:pt x="258" y="177"/>
                  <a:pt x="252" y="131"/>
                </a:cubicBezTo>
                <a:cubicBezTo>
                  <a:pt x="246" y="85"/>
                  <a:pt x="193" y="26"/>
                  <a:pt x="155" y="13"/>
                </a:cubicBezTo>
                <a:cubicBezTo>
                  <a:pt x="117" y="0"/>
                  <a:pt x="46" y="21"/>
                  <a:pt x="23" y="55"/>
                </a:cubicBezTo>
                <a:cubicBezTo>
                  <a:pt x="0" y="89"/>
                  <a:pt x="18" y="182"/>
                  <a:pt x="16" y="215"/>
                </a:cubicBezTo>
              </a:path>
            </a:pathLst>
          </a:custGeom>
          <a:noFill/>
          <a:ln w="9525">
            <a:solidFill>
              <a:schemeClr val="tx1"/>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ja-JP" altLang="en-US" sz="2667"/>
          </a:p>
        </p:txBody>
      </p:sp>
      <p:sp>
        <p:nvSpPr>
          <p:cNvPr id="1179662" name="Line 14"/>
          <p:cNvSpPr>
            <a:spLocks noChangeShapeType="1"/>
          </p:cNvSpPr>
          <p:nvPr/>
        </p:nvSpPr>
        <p:spPr bwMode="auto">
          <a:xfrm flipH="1">
            <a:off x="2439459" y="2929821"/>
            <a:ext cx="1522236" cy="2000250"/>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ja-JP" altLang="en-US" sz="2667"/>
          </a:p>
        </p:txBody>
      </p:sp>
      <p:sp>
        <p:nvSpPr>
          <p:cNvPr id="1179663" name="Line 15"/>
          <p:cNvSpPr>
            <a:spLocks noChangeShapeType="1"/>
          </p:cNvSpPr>
          <p:nvPr/>
        </p:nvSpPr>
        <p:spPr bwMode="auto">
          <a:xfrm flipH="1">
            <a:off x="2120195" y="2769306"/>
            <a:ext cx="1679222" cy="2160764"/>
          </a:xfrm>
          <a:prstGeom prst="line">
            <a:avLst/>
          </a:prstGeom>
          <a:noFill/>
          <a:ln w="9525">
            <a:solidFill>
              <a:schemeClr val="tx1"/>
            </a:solidFill>
            <a:round/>
            <a:headEnd type="triangle" w="med" len="lg"/>
            <a:tailEnd type="none" w="med" len="lg"/>
          </a:ln>
          <a:extLst>
            <a:ext uri="{909E8E84-426E-40DD-AFC4-6F175D3DCCD1}">
              <a14:hiddenFill xmlns:a14="http://schemas.microsoft.com/office/drawing/2010/main">
                <a:noFill/>
              </a14:hiddenFill>
            </a:ext>
          </a:extLst>
        </p:spPr>
        <p:txBody>
          <a:bodyPr wrap="none" anchor="ctr"/>
          <a:lstStyle/>
          <a:p>
            <a:endParaRPr lang="ja-JP" altLang="en-US" sz="2667"/>
          </a:p>
        </p:txBody>
      </p:sp>
      <p:sp>
        <p:nvSpPr>
          <p:cNvPr id="1179664" name="Text Box 16"/>
          <p:cNvSpPr txBox="1">
            <a:spLocks noChangeArrowheads="1"/>
          </p:cNvSpPr>
          <p:nvPr/>
        </p:nvSpPr>
        <p:spPr bwMode="auto">
          <a:xfrm>
            <a:off x="1261321" y="3030361"/>
            <a:ext cx="1816523" cy="7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2222"/>
              <a:t>1</a:t>
            </a:r>
            <a:r>
              <a:rPr lang="ja-JP" altLang="en-US" sz="2222"/>
              <a:t>万円分の</a:t>
            </a:r>
          </a:p>
          <a:p>
            <a:pPr algn="ctr" eaLnBrk="1" hangingPunct="1">
              <a:spcBef>
                <a:spcPct val="0"/>
              </a:spcBef>
              <a:buClrTx/>
              <a:buSzTx/>
              <a:buFontTx/>
              <a:buNone/>
            </a:pPr>
            <a:r>
              <a:rPr lang="ja-JP" altLang="en-US" sz="2222"/>
              <a:t>医療サービス</a:t>
            </a:r>
          </a:p>
        </p:txBody>
      </p:sp>
      <p:sp>
        <p:nvSpPr>
          <p:cNvPr id="1179665" name="Text Box 17"/>
          <p:cNvSpPr txBox="1">
            <a:spLocks noChangeArrowheads="1"/>
          </p:cNvSpPr>
          <p:nvPr/>
        </p:nvSpPr>
        <p:spPr bwMode="auto">
          <a:xfrm>
            <a:off x="3726904" y="3090333"/>
            <a:ext cx="755335" cy="4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222"/>
              <a:t>受診</a:t>
            </a:r>
          </a:p>
        </p:txBody>
      </p:sp>
      <p:sp>
        <p:nvSpPr>
          <p:cNvPr id="1179666" name="Text Box 18"/>
          <p:cNvSpPr txBox="1">
            <a:spLocks noChangeArrowheads="1"/>
          </p:cNvSpPr>
          <p:nvPr/>
        </p:nvSpPr>
        <p:spPr bwMode="auto">
          <a:xfrm>
            <a:off x="3083498" y="3810000"/>
            <a:ext cx="1326004" cy="7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222"/>
              <a:t>自己負担</a:t>
            </a:r>
          </a:p>
          <a:p>
            <a:pPr algn="ctr" eaLnBrk="1" hangingPunct="1">
              <a:spcBef>
                <a:spcPct val="0"/>
              </a:spcBef>
              <a:buClrTx/>
              <a:buSzTx/>
              <a:buFontTx/>
              <a:buNone/>
            </a:pPr>
            <a:r>
              <a:rPr lang="en-US" altLang="ja-JP" sz="2222"/>
              <a:t>3,000</a:t>
            </a:r>
            <a:r>
              <a:rPr lang="ja-JP" altLang="en-US" sz="2222"/>
              <a:t>円</a:t>
            </a:r>
          </a:p>
        </p:txBody>
      </p:sp>
      <p:sp>
        <p:nvSpPr>
          <p:cNvPr id="1179667" name="Line 19"/>
          <p:cNvSpPr>
            <a:spLocks noChangeShapeType="1"/>
          </p:cNvSpPr>
          <p:nvPr/>
        </p:nvSpPr>
        <p:spPr bwMode="auto">
          <a:xfrm flipH="1">
            <a:off x="3240264" y="5169959"/>
            <a:ext cx="4000500" cy="0"/>
          </a:xfrm>
          <a:prstGeom prst="line">
            <a:avLst/>
          </a:prstGeom>
          <a:noFill/>
          <a:ln w="9525">
            <a:solidFill>
              <a:schemeClr val="tx1"/>
            </a:solidFill>
            <a:round/>
            <a:headEnd type="triangle" w="med" len="lg"/>
            <a:tailEnd type="none" w="med" len="lg"/>
          </a:ln>
          <a:extLst>
            <a:ext uri="{909E8E84-426E-40DD-AFC4-6F175D3DCCD1}">
              <a14:hiddenFill xmlns:a14="http://schemas.microsoft.com/office/drawing/2010/main">
                <a:noFill/>
              </a14:hiddenFill>
            </a:ext>
          </a:extLst>
        </p:spPr>
        <p:txBody>
          <a:bodyPr wrap="none" anchor="ctr"/>
          <a:lstStyle/>
          <a:p>
            <a:endParaRPr lang="ja-JP" altLang="en-US" sz="2667"/>
          </a:p>
        </p:txBody>
      </p:sp>
      <p:sp>
        <p:nvSpPr>
          <p:cNvPr id="1179668" name="Text Box 20"/>
          <p:cNvSpPr txBox="1">
            <a:spLocks noChangeArrowheads="1"/>
          </p:cNvSpPr>
          <p:nvPr/>
        </p:nvSpPr>
        <p:spPr bwMode="auto">
          <a:xfrm>
            <a:off x="3451734" y="4728987"/>
            <a:ext cx="3637534" cy="4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222"/>
              <a:t>医療費の残り</a:t>
            </a:r>
            <a:r>
              <a:rPr lang="en-US" altLang="ja-JP" sz="2222"/>
              <a:t>7,000</a:t>
            </a:r>
            <a:r>
              <a:rPr lang="ja-JP" altLang="en-US" sz="2222"/>
              <a:t>円を請求</a:t>
            </a:r>
          </a:p>
        </p:txBody>
      </p:sp>
      <p:sp>
        <p:nvSpPr>
          <p:cNvPr id="1179669" name="Line 21"/>
          <p:cNvSpPr>
            <a:spLocks noChangeShapeType="1"/>
          </p:cNvSpPr>
          <p:nvPr/>
        </p:nvSpPr>
        <p:spPr bwMode="auto">
          <a:xfrm flipH="1">
            <a:off x="3159126" y="5409848"/>
            <a:ext cx="4081639" cy="0"/>
          </a:xfrm>
          <a:prstGeom prst="line">
            <a:avLst/>
          </a:prstGeom>
          <a:noFill/>
          <a:ln w="9525">
            <a:solidFill>
              <a:schemeClr val="tx1"/>
            </a:solidFill>
            <a:round/>
            <a:headEnd type="none" w="med" len="lg"/>
            <a:tailEnd type="triangle" w="med" len="lg"/>
          </a:ln>
          <a:extLst>
            <a:ext uri="{909E8E84-426E-40DD-AFC4-6F175D3DCCD1}">
              <a14:hiddenFill xmlns:a14="http://schemas.microsoft.com/office/drawing/2010/main">
                <a:noFill/>
              </a14:hiddenFill>
            </a:ext>
          </a:extLst>
        </p:spPr>
        <p:txBody>
          <a:bodyPr wrap="none" anchor="ctr"/>
          <a:lstStyle/>
          <a:p>
            <a:endParaRPr lang="ja-JP" altLang="en-US" sz="2667"/>
          </a:p>
        </p:txBody>
      </p:sp>
      <p:sp>
        <p:nvSpPr>
          <p:cNvPr id="1179670" name="Text Box 22"/>
          <p:cNvSpPr txBox="1">
            <a:spLocks noChangeArrowheads="1"/>
          </p:cNvSpPr>
          <p:nvPr/>
        </p:nvSpPr>
        <p:spPr bwMode="auto">
          <a:xfrm>
            <a:off x="3484463" y="5609167"/>
            <a:ext cx="3744936" cy="4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222"/>
              <a:t>審査をして，</a:t>
            </a:r>
            <a:r>
              <a:rPr lang="en-US" altLang="ja-JP" sz="2222"/>
              <a:t>7,000</a:t>
            </a:r>
            <a:r>
              <a:rPr lang="ja-JP" altLang="en-US" sz="2222"/>
              <a:t>円を支払い</a:t>
            </a:r>
          </a:p>
        </p:txBody>
      </p:sp>
      <p:sp>
        <p:nvSpPr>
          <p:cNvPr id="2" name="日付プレースホルダー 1"/>
          <p:cNvSpPr>
            <a:spLocks noGrp="1"/>
          </p:cNvSpPr>
          <p:nvPr>
            <p:ph type="dt" sz="half" idx="10"/>
          </p:nvPr>
        </p:nvSpPr>
        <p:spPr/>
        <p:txBody>
          <a:bodyPr/>
          <a:lstStyle/>
          <a:p>
            <a:pPr>
              <a:defRPr/>
            </a:pPr>
            <a:r>
              <a:rPr lang="en-US" altLang="ja-JP" smtClean="0"/>
              <a:t>2020/6/17</a:t>
            </a:r>
            <a:endParaRPr lang="en-US" altLang="ja-JP"/>
          </a:p>
        </p:txBody>
      </p:sp>
      <p:sp>
        <p:nvSpPr>
          <p:cNvPr id="3" name="フッター プレースホルダー 2"/>
          <p:cNvSpPr>
            <a:spLocks noGrp="1"/>
          </p:cNvSpPr>
          <p:nvPr>
            <p:ph type="ftr" sz="quarter" idx="11"/>
          </p:nvPr>
        </p:nvSpPr>
        <p:spPr/>
        <p:txBody>
          <a:bodyPr/>
          <a:lstStyle/>
          <a:p>
            <a:pPr>
              <a:defRPr/>
            </a:pPr>
            <a:r>
              <a:rPr lang="ja-JP" altLang="en-US" smtClean="0"/>
              <a:t>医療経済学</a:t>
            </a:r>
            <a:r>
              <a:rPr lang="en-US" altLang="ja-JP" smtClean="0"/>
              <a:t>A 4</a:t>
            </a:r>
            <a:endParaRPr lang="en-US" altLang="ja-JP"/>
          </a:p>
        </p:txBody>
      </p:sp>
    </p:spTree>
    <p:extLst>
      <p:ext uri="{BB962C8B-B14F-4D97-AF65-F5344CB8AC3E}">
        <p14:creationId xmlns:p14="http://schemas.microsoft.com/office/powerpoint/2010/main" val="116272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22313" y="381000"/>
            <a:ext cx="8636000" cy="1271588"/>
          </a:xfrm>
        </p:spPr>
        <p:txBody>
          <a:bodyPr/>
          <a:lstStyle/>
          <a:p>
            <a:r>
              <a:rPr lang="ja-JP" altLang="en-US" smtClean="0"/>
              <a:t>保険が成立するには</a:t>
            </a:r>
          </a:p>
        </p:txBody>
      </p:sp>
      <p:sp>
        <p:nvSpPr>
          <p:cNvPr id="674819" name="Rectangle 3"/>
          <p:cNvSpPr>
            <a:spLocks noGrp="1" noChangeArrowheads="1"/>
          </p:cNvSpPr>
          <p:nvPr>
            <p:ph type="body" idx="1"/>
          </p:nvPr>
        </p:nvSpPr>
        <p:spPr>
          <a:xfrm>
            <a:off x="400050" y="1506538"/>
            <a:ext cx="9290050" cy="5070475"/>
          </a:xfrm>
        </p:spPr>
        <p:txBody>
          <a:bodyPr/>
          <a:lstStyle/>
          <a:p>
            <a:pPr>
              <a:defRPr/>
            </a:pPr>
            <a:endParaRPr lang="en-US" altLang="ja-JP" dirty="0" smtClean="0">
              <a:ea typeface="ＭＳ Ｐゴシック" panose="020B0600070205080204" pitchFamily="50" charset="-128"/>
            </a:endParaRPr>
          </a:p>
          <a:p>
            <a:pPr>
              <a:defRPr/>
            </a:pPr>
            <a:endParaRPr lang="en-US" altLang="ja-JP" dirty="0" smtClean="0">
              <a:ea typeface="ＭＳ Ｐゴシック" panose="020B0600070205080204" pitchFamily="50" charset="-128"/>
            </a:endParaRPr>
          </a:p>
          <a:p>
            <a:pPr marL="0" indent="0">
              <a:buFont typeface="Wingdings" pitchFamily="2" charset="2"/>
              <a:buNone/>
              <a:defRPr/>
            </a:pPr>
            <a:endParaRPr lang="en-US" altLang="ja-JP" dirty="0" smtClean="0"/>
          </a:p>
          <a:p>
            <a:pPr marL="0" indent="0">
              <a:buFont typeface="Wingdings" pitchFamily="2" charset="2"/>
              <a:buNone/>
              <a:defRPr/>
            </a:pPr>
            <a:endParaRPr lang="en-US" altLang="ja-JP" dirty="0" smtClean="0"/>
          </a:p>
        </p:txBody>
      </p:sp>
      <p:sp>
        <p:nvSpPr>
          <p:cNvPr id="51204" name="日付プレースホルダー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p>
        </p:txBody>
      </p:sp>
      <p:sp>
        <p:nvSpPr>
          <p:cNvPr id="51205" name="フッター プレースホルダー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医療経済学</a:t>
            </a:r>
            <a:r>
              <a:rPr lang="en-US" altLang="ja-JP" sz="1400" smtClean="0">
                <a:latin typeface="Times New Roman" panose="02020603050405020304" pitchFamily="18" charset="0"/>
              </a:rPr>
              <a:t>A 4</a:t>
            </a:r>
          </a:p>
        </p:txBody>
      </p:sp>
      <p:sp>
        <p:nvSpPr>
          <p:cNvPr id="51206"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6F098881-F41B-4787-9BA4-AD03C894E459}" type="slidenum">
              <a:rPr lang="ja-JP" altLang="en-US" sz="1400" smtClean="0">
                <a:latin typeface="Times New Roman" panose="02020603050405020304" pitchFamily="18" charset="0"/>
              </a:rPr>
              <a:pPr>
                <a:spcBef>
                  <a:spcPct val="0"/>
                </a:spcBef>
                <a:buFontTx/>
                <a:buNone/>
              </a:pPr>
              <a:t>5</a:t>
            </a:fld>
            <a:endParaRPr lang="en-US" altLang="ja-JP" sz="1400" smtClean="0">
              <a:latin typeface="Times New Roman" panose="02020603050405020304" pitchFamily="18" charset="0"/>
            </a:endParaRPr>
          </a:p>
        </p:txBody>
      </p:sp>
      <p:sp>
        <p:nvSpPr>
          <p:cNvPr id="8" name="Rectangle 3"/>
          <p:cNvSpPr txBox="1">
            <a:spLocks noChangeArrowheads="1"/>
          </p:cNvSpPr>
          <p:nvPr/>
        </p:nvSpPr>
        <p:spPr bwMode="auto">
          <a:xfrm>
            <a:off x="0" y="1506538"/>
            <a:ext cx="989965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1">
                  <a:lumMod val="75000"/>
                  <a:lumOff val="25000"/>
                </a:schemeClr>
              </a:buClr>
              <a:buSzPct val="70000"/>
              <a:buFont typeface="Wingdings" pitchFamily="2" charset="2"/>
              <a:buChar char="p"/>
              <a:defRPr sz="3200" baseline="0">
                <a:solidFill>
                  <a:schemeClr val="tx1"/>
                </a:solidFill>
                <a:latin typeface="+mn-lt"/>
                <a:ea typeface="ＭＳ ゴシック" pitchFamily="49" charset="-128"/>
                <a:cs typeface="+mn-cs"/>
              </a:defRPr>
            </a:lvl1pPr>
            <a:lvl2pPr marL="742950" indent="-285750" algn="l" rtl="0" eaLnBrk="0" fontAlgn="base" hangingPunct="0">
              <a:spcBef>
                <a:spcPct val="20000"/>
              </a:spcBef>
              <a:spcAft>
                <a:spcPct val="0"/>
              </a:spcAft>
              <a:buClr>
                <a:schemeClr val="tx1">
                  <a:lumMod val="85000"/>
                  <a:lumOff val="15000"/>
                </a:schemeClr>
              </a:buClr>
              <a:buSzPct val="9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kumimoji="0" lang="ja-JP" altLang="en-US" kern="0" smtClean="0"/>
              <a:t>拓さんという被保険者の給料が</a:t>
            </a:r>
            <a:r>
              <a:rPr kumimoji="0" lang="en-US" altLang="ja-JP" kern="0" smtClean="0"/>
              <a:t>14</a:t>
            </a:r>
            <a:r>
              <a:rPr kumimoji="0" lang="ja-JP" altLang="en-US" kern="0" smtClean="0"/>
              <a:t>万円，毎月その</a:t>
            </a:r>
            <a:r>
              <a:rPr kumimoji="0" lang="en-US" altLang="ja-JP" kern="0" smtClean="0"/>
              <a:t>5%</a:t>
            </a:r>
            <a:r>
              <a:rPr kumimoji="0" lang="ja-JP" altLang="en-US" kern="0" smtClean="0"/>
              <a:t>を掛け金として支払う</a:t>
            </a:r>
            <a:endParaRPr kumimoji="0" lang="en-US" altLang="ja-JP" kern="0" smtClean="0"/>
          </a:p>
          <a:p>
            <a:pPr>
              <a:defRPr/>
            </a:pPr>
            <a:r>
              <a:rPr kumimoji="0" lang="ja-JP" altLang="en-US" kern="0" smtClean="0"/>
              <a:t>掛け金は</a:t>
            </a:r>
            <a:r>
              <a:rPr kumimoji="0" lang="en-US" altLang="ja-JP" kern="0" smtClean="0"/>
              <a:t>14</a:t>
            </a:r>
            <a:r>
              <a:rPr kumimoji="0" lang="ja-JP" altLang="en-US" kern="0" smtClean="0"/>
              <a:t>万円</a:t>
            </a:r>
            <a:r>
              <a:rPr kumimoji="0" lang="en-US" altLang="ja-JP" kern="0" smtClean="0"/>
              <a:t>×5</a:t>
            </a:r>
            <a:r>
              <a:rPr kumimoji="0" lang="ja-JP" altLang="en-US" kern="0" smtClean="0"/>
              <a:t>％＝</a:t>
            </a:r>
            <a:r>
              <a:rPr kumimoji="0" lang="en-US" altLang="ja-JP" kern="0" smtClean="0"/>
              <a:t>7,000</a:t>
            </a:r>
            <a:r>
              <a:rPr kumimoji="0" lang="ja-JP" altLang="en-US" kern="0" smtClean="0"/>
              <a:t>円．保険者に支払う</a:t>
            </a:r>
            <a:endParaRPr kumimoji="0" lang="en-US" altLang="ja-JP" kern="0" smtClean="0"/>
          </a:p>
          <a:p>
            <a:pPr>
              <a:defRPr/>
            </a:pPr>
            <a:r>
              <a:rPr kumimoji="0" lang="ja-JP" altLang="en-US" kern="0" smtClean="0"/>
              <a:t>医療費が</a:t>
            </a:r>
            <a:r>
              <a:rPr kumimoji="0" lang="en-US" altLang="ja-JP" kern="0" smtClean="0"/>
              <a:t>40</a:t>
            </a:r>
            <a:r>
              <a:rPr kumimoji="0" lang="ja-JP" altLang="en-US" kern="0" smtClean="0"/>
              <a:t>万円．自己負担は</a:t>
            </a:r>
            <a:r>
              <a:rPr kumimoji="0" lang="en-US" altLang="ja-JP" kern="0" smtClean="0"/>
              <a:t>40</a:t>
            </a:r>
            <a:r>
              <a:rPr kumimoji="0" lang="ja-JP" altLang="en-US" kern="0" smtClean="0"/>
              <a:t>万円</a:t>
            </a:r>
            <a:r>
              <a:rPr kumimoji="0" lang="en-US" altLang="ja-JP" kern="0" smtClean="0"/>
              <a:t>×3</a:t>
            </a:r>
            <a:r>
              <a:rPr kumimoji="0" lang="ja-JP" altLang="en-US" kern="0" smtClean="0"/>
              <a:t>割＝</a:t>
            </a:r>
            <a:r>
              <a:rPr kumimoji="0" lang="en-US" altLang="ja-JP" kern="0" smtClean="0"/>
              <a:t>12</a:t>
            </a:r>
            <a:r>
              <a:rPr kumimoji="0" lang="ja-JP" altLang="en-US" kern="0" smtClean="0"/>
              <a:t>万円</a:t>
            </a:r>
            <a:endParaRPr kumimoji="0" lang="en-US" altLang="ja-JP" kern="0" smtClean="0"/>
          </a:p>
          <a:p>
            <a:pPr>
              <a:defRPr/>
            </a:pPr>
            <a:r>
              <a:rPr kumimoji="0" lang="ja-JP" altLang="en-US" u="sng" kern="0" smtClean="0">
                <a:solidFill>
                  <a:srgbClr val="FF0000"/>
                </a:solidFill>
              </a:rPr>
              <a:t>残り</a:t>
            </a:r>
            <a:r>
              <a:rPr kumimoji="0" lang="en-US" altLang="ja-JP" u="sng" kern="0" smtClean="0">
                <a:solidFill>
                  <a:srgbClr val="FF0000"/>
                </a:solidFill>
              </a:rPr>
              <a:t>28</a:t>
            </a:r>
            <a:r>
              <a:rPr kumimoji="0" lang="ja-JP" altLang="en-US" u="sng" kern="0" smtClean="0">
                <a:solidFill>
                  <a:srgbClr val="FF0000"/>
                </a:solidFill>
              </a:rPr>
              <a:t>万円</a:t>
            </a:r>
            <a:r>
              <a:rPr kumimoji="0" lang="ja-JP" altLang="en-US" kern="0" smtClean="0"/>
              <a:t>（</a:t>
            </a:r>
            <a:r>
              <a:rPr kumimoji="0" lang="en-US" altLang="ja-JP" kern="0" smtClean="0"/>
              <a:t>40</a:t>
            </a:r>
            <a:r>
              <a:rPr kumimoji="0" lang="ja-JP" altLang="en-US" kern="0" smtClean="0"/>
              <a:t>万円ー</a:t>
            </a:r>
            <a:r>
              <a:rPr kumimoji="0" lang="en-US" altLang="ja-JP" kern="0" smtClean="0"/>
              <a:t>12</a:t>
            </a:r>
            <a:r>
              <a:rPr kumimoji="0" lang="ja-JP" altLang="en-US" kern="0" smtClean="0"/>
              <a:t>万円）を医療機関は保険者に</a:t>
            </a:r>
            <a:r>
              <a:rPr kumimoji="0" lang="ja-JP" altLang="en-US" u="sng" kern="0" smtClean="0">
                <a:solidFill>
                  <a:srgbClr val="FF0000"/>
                </a:solidFill>
              </a:rPr>
              <a:t>請求</a:t>
            </a:r>
            <a:r>
              <a:rPr kumimoji="0" lang="ja-JP" altLang="en-US" kern="0" smtClean="0"/>
              <a:t>．保険者は拓さんからの</a:t>
            </a:r>
            <a:r>
              <a:rPr kumimoji="0" lang="en-US" altLang="ja-JP" kern="0" smtClean="0"/>
              <a:t>7,000</a:t>
            </a:r>
            <a:r>
              <a:rPr kumimoji="0" lang="ja-JP" altLang="en-US" kern="0" smtClean="0"/>
              <a:t>円しかない</a:t>
            </a:r>
            <a:endParaRPr lang="en-US" altLang="ja-JP" kern="0"/>
          </a:p>
          <a:p>
            <a:pPr>
              <a:defRPr/>
            </a:pPr>
            <a:r>
              <a:rPr kumimoji="0" lang="ja-JP" altLang="en-US" kern="0" smtClean="0"/>
              <a:t>拓さんは給料は</a:t>
            </a:r>
            <a:r>
              <a:rPr kumimoji="0" lang="en-US" altLang="ja-JP" kern="0" smtClean="0"/>
              <a:t>14</a:t>
            </a:r>
            <a:r>
              <a:rPr kumimoji="0" lang="ja-JP" altLang="en-US" kern="0" smtClean="0"/>
              <a:t>万円しかない．どうする？</a:t>
            </a:r>
            <a:endParaRPr kumimoji="0" lang="en-US" altLang="ja-JP" kern="0" smtClean="0"/>
          </a:p>
          <a:p>
            <a:pPr>
              <a:defRPr/>
            </a:pPr>
            <a:r>
              <a:rPr kumimoji="0" lang="ja-JP" altLang="en-US" kern="0" smtClean="0"/>
              <a:t>拓さんのような人があと</a:t>
            </a:r>
            <a:r>
              <a:rPr kumimoji="0" lang="en-US" altLang="ja-JP" kern="0" smtClean="0"/>
              <a:t>39</a:t>
            </a:r>
            <a:r>
              <a:rPr kumimoji="0" lang="ja-JP" altLang="en-US" kern="0" smtClean="0"/>
              <a:t>名が必要！</a:t>
            </a:r>
            <a:endParaRPr kumimoji="0" lang="en-US" altLang="ja-JP" kern="0" smtClean="0"/>
          </a:p>
          <a:p>
            <a:pPr>
              <a:defRPr/>
            </a:pPr>
            <a:r>
              <a:rPr kumimoji="0" lang="ja-JP" altLang="en-US" u="sng" kern="0" smtClean="0">
                <a:solidFill>
                  <a:srgbClr val="FF0000"/>
                </a:solidFill>
              </a:rPr>
              <a:t>健康な人</a:t>
            </a:r>
            <a:r>
              <a:rPr kumimoji="0" lang="ja-JP" altLang="en-US" kern="0" smtClean="0"/>
              <a:t>からの掛け金は</a:t>
            </a:r>
            <a:r>
              <a:rPr kumimoji="0" lang="en-US" altLang="ja-JP" kern="0" smtClean="0"/>
              <a:t>7,000</a:t>
            </a:r>
            <a:r>
              <a:rPr kumimoji="0" lang="ja-JP" altLang="en-US" kern="0" smtClean="0"/>
              <a:t>円</a:t>
            </a:r>
            <a:r>
              <a:rPr kumimoji="0" lang="en-US" altLang="ja-JP" kern="0" smtClean="0"/>
              <a:t>×39</a:t>
            </a:r>
            <a:r>
              <a:rPr kumimoji="0" lang="ja-JP" altLang="en-US" kern="0" smtClean="0"/>
              <a:t>名</a:t>
            </a:r>
            <a:r>
              <a:rPr kumimoji="0" lang="en-US" altLang="ja-JP" kern="0" smtClean="0"/>
              <a:t>=273,000</a:t>
            </a:r>
            <a:r>
              <a:rPr kumimoji="0" lang="ja-JP" altLang="en-US" kern="0" smtClean="0"/>
              <a:t>円</a:t>
            </a:r>
            <a:endParaRPr kumimoji="0" lang="en-US" altLang="ja-JP" kern="0" smtClean="0"/>
          </a:p>
          <a:p>
            <a:pPr>
              <a:defRPr/>
            </a:pPr>
            <a:r>
              <a:rPr kumimoji="0" lang="ja-JP" altLang="en-US" kern="0" smtClean="0"/>
              <a:t>拓さんの掛け金を合わせて</a:t>
            </a:r>
            <a:r>
              <a:rPr kumimoji="0" lang="en-US" altLang="ja-JP" kern="0" smtClean="0"/>
              <a:t>28</a:t>
            </a:r>
            <a:r>
              <a:rPr kumimoji="0" lang="ja-JP" altLang="en-US" kern="0" smtClean="0"/>
              <a:t>万円．</a:t>
            </a:r>
            <a:r>
              <a:rPr kumimoji="0" lang="ja-JP" altLang="en-US" u="sng" kern="0" smtClean="0">
                <a:solidFill>
                  <a:srgbClr val="FF0000"/>
                </a:solidFill>
              </a:rPr>
              <a:t>請求額</a:t>
            </a:r>
            <a:r>
              <a:rPr kumimoji="0" lang="ja-JP" altLang="en-US" kern="0" smtClean="0"/>
              <a:t>と同じ</a:t>
            </a:r>
            <a:endParaRPr kumimoji="0" lang="en-US" altLang="ja-JP" kern="0" smtClean="0"/>
          </a:p>
          <a:p>
            <a:pPr>
              <a:defRPr/>
            </a:pPr>
            <a:endParaRPr kumimoji="0" lang="en-US" altLang="ja-JP" kern="0" smtClean="0"/>
          </a:p>
        </p:txBody>
      </p:sp>
    </p:spTree>
    <p:extLst>
      <p:ext uri="{BB962C8B-B14F-4D97-AF65-F5344CB8AC3E}">
        <p14:creationId xmlns:p14="http://schemas.microsoft.com/office/powerpoint/2010/main" val="3734802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22313" y="381000"/>
            <a:ext cx="8636000" cy="1271588"/>
          </a:xfrm>
        </p:spPr>
        <p:txBody>
          <a:bodyPr/>
          <a:lstStyle/>
          <a:p>
            <a:r>
              <a:rPr lang="ja-JP" altLang="en-US" smtClean="0"/>
              <a:t>保険の条件</a:t>
            </a:r>
          </a:p>
        </p:txBody>
      </p:sp>
      <p:sp>
        <p:nvSpPr>
          <p:cNvPr id="674819" name="Rectangle 3"/>
          <p:cNvSpPr>
            <a:spLocks noGrp="1" noChangeArrowheads="1"/>
          </p:cNvSpPr>
          <p:nvPr>
            <p:ph type="body" idx="1"/>
          </p:nvPr>
        </p:nvSpPr>
        <p:spPr>
          <a:xfrm>
            <a:off x="400050" y="1506538"/>
            <a:ext cx="9290050" cy="5070475"/>
          </a:xfrm>
        </p:spPr>
        <p:txBody>
          <a:bodyPr/>
          <a:lstStyle/>
          <a:p>
            <a:pPr>
              <a:defRPr/>
            </a:pPr>
            <a:endParaRPr lang="en-US" altLang="ja-JP" dirty="0" smtClean="0">
              <a:ea typeface="ＭＳ Ｐゴシック" panose="020B0600070205080204" pitchFamily="50" charset="-128"/>
            </a:endParaRPr>
          </a:p>
          <a:p>
            <a:pPr>
              <a:defRPr/>
            </a:pPr>
            <a:endParaRPr lang="en-US" altLang="ja-JP" dirty="0" smtClean="0">
              <a:ea typeface="ＭＳ Ｐゴシック" panose="020B0600070205080204" pitchFamily="50" charset="-128"/>
            </a:endParaRPr>
          </a:p>
          <a:p>
            <a:pPr marL="0" indent="0">
              <a:buFont typeface="Wingdings" pitchFamily="2" charset="2"/>
              <a:buNone/>
              <a:defRPr/>
            </a:pPr>
            <a:endParaRPr lang="en-US" altLang="ja-JP" dirty="0" smtClean="0"/>
          </a:p>
          <a:p>
            <a:pPr marL="0" indent="0">
              <a:buFont typeface="Wingdings" pitchFamily="2" charset="2"/>
              <a:buNone/>
              <a:defRPr/>
            </a:pPr>
            <a:endParaRPr lang="en-US" altLang="ja-JP" dirty="0" smtClean="0"/>
          </a:p>
        </p:txBody>
      </p:sp>
      <p:sp>
        <p:nvSpPr>
          <p:cNvPr id="51204" name="日付プレースホルダー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p>
        </p:txBody>
      </p:sp>
      <p:sp>
        <p:nvSpPr>
          <p:cNvPr id="51205" name="フッター プレースホルダー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医療経済学</a:t>
            </a:r>
            <a:r>
              <a:rPr lang="en-US" altLang="ja-JP" sz="1400" smtClean="0">
                <a:latin typeface="Times New Roman" panose="02020603050405020304" pitchFamily="18" charset="0"/>
              </a:rPr>
              <a:t>A 4</a:t>
            </a:r>
          </a:p>
        </p:txBody>
      </p:sp>
      <p:sp>
        <p:nvSpPr>
          <p:cNvPr id="51206"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6F098881-F41B-4787-9BA4-AD03C894E459}" type="slidenum">
              <a:rPr lang="ja-JP" altLang="en-US" sz="1400" smtClean="0">
                <a:latin typeface="Times New Roman" panose="02020603050405020304" pitchFamily="18" charset="0"/>
              </a:rPr>
              <a:pPr>
                <a:spcBef>
                  <a:spcPct val="0"/>
                </a:spcBef>
                <a:buFontTx/>
                <a:buNone/>
              </a:pPr>
              <a:t>6</a:t>
            </a:fld>
            <a:endParaRPr lang="en-US" altLang="ja-JP" sz="1400" smtClean="0">
              <a:latin typeface="Times New Roman" panose="02020603050405020304" pitchFamily="18" charset="0"/>
            </a:endParaRPr>
          </a:p>
        </p:txBody>
      </p:sp>
      <p:sp>
        <p:nvSpPr>
          <p:cNvPr id="8" name="Rectangle 3"/>
          <p:cNvSpPr txBox="1">
            <a:spLocks noChangeArrowheads="1"/>
          </p:cNvSpPr>
          <p:nvPr/>
        </p:nvSpPr>
        <p:spPr bwMode="auto">
          <a:xfrm>
            <a:off x="0" y="1506538"/>
            <a:ext cx="989965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1">
                  <a:lumMod val="75000"/>
                  <a:lumOff val="25000"/>
                </a:schemeClr>
              </a:buClr>
              <a:buSzPct val="70000"/>
              <a:buFont typeface="Wingdings" pitchFamily="2" charset="2"/>
              <a:buChar char="p"/>
              <a:defRPr sz="3200" baseline="0">
                <a:solidFill>
                  <a:schemeClr val="tx1"/>
                </a:solidFill>
                <a:latin typeface="+mn-lt"/>
                <a:ea typeface="ＭＳ ゴシック" pitchFamily="49" charset="-128"/>
                <a:cs typeface="+mn-cs"/>
              </a:defRPr>
            </a:lvl1pPr>
            <a:lvl2pPr marL="742950" indent="-285750" algn="l" rtl="0" eaLnBrk="0" fontAlgn="base" hangingPunct="0">
              <a:spcBef>
                <a:spcPct val="20000"/>
              </a:spcBef>
              <a:spcAft>
                <a:spcPct val="0"/>
              </a:spcAft>
              <a:buClr>
                <a:schemeClr val="tx1">
                  <a:lumMod val="85000"/>
                  <a:lumOff val="15000"/>
                </a:schemeClr>
              </a:buClr>
              <a:buSzPct val="9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kumimoji="0" lang="ja-JP" altLang="en-US" u="sng" kern="0" smtClean="0">
                <a:solidFill>
                  <a:srgbClr val="FF0000"/>
                </a:solidFill>
              </a:rPr>
              <a:t>ラッキーな人が多数で，アンラッキーな人が少数でないと，保険が成立しない</a:t>
            </a:r>
            <a:endParaRPr kumimoji="0" lang="en-US" altLang="ja-JP" u="sng" kern="0" smtClean="0">
              <a:solidFill>
                <a:srgbClr val="FF0000"/>
              </a:solidFill>
            </a:endParaRPr>
          </a:p>
          <a:p>
            <a:pPr>
              <a:defRPr/>
            </a:pPr>
            <a:r>
              <a:rPr lang="ja-JP" altLang="en-US" kern="0" smtClean="0"/>
              <a:t>もし患者が</a:t>
            </a:r>
            <a:r>
              <a:rPr lang="en-US" altLang="ja-JP" kern="0" smtClean="0"/>
              <a:t>1</a:t>
            </a:r>
            <a:r>
              <a:rPr lang="ja-JP" altLang="en-US" kern="0" smtClean="0"/>
              <a:t>人で健康な人が</a:t>
            </a:r>
            <a:r>
              <a:rPr lang="en-US" altLang="ja-JP" kern="0" smtClean="0"/>
              <a:t>3</a:t>
            </a:r>
            <a:r>
              <a:rPr lang="ja-JP" altLang="en-US" kern="0" smtClean="0"/>
              <a:t>名だと，保険が成立するためには，掛け金を</a:t>
            </a:r>
            <a:r>
              <a:rPr lang="en-US" altLang="ja-JP" kern="0" smtClean="0"/>
              <a:t>7</a:t>
            </a:r>
            <a:r>
              <a:rPr lang="ja-JP" altLang="en-US" kern="0" smtClean="0"/>
              <a:t>万円（</a:t>
            </a:r>
            <a:r>
              <a:rPr lang="en-US" altLang="ja-JP" kern="0" smtClean="0"/>
              <a:t>28</a:t>
            </a:r>
            <a:r>
              <a:rPr lang="ja-JP" altLang="en-US" kern="0" smtClean="0"/>
              <a:t>万円／</a:t>
            </a:r>
            <a:r>
              <a:rPr lang="en-US" altLang="ja-JP" kern="0" smtClean="0"/>
              <a:t>4=7</a:t>
            </a:r>
            <a:r>
              <a:rPr lang="ja-JP" altLang="en-US" kern="0" smtClean="0"/>
              <a:t>）にする必要があります</a:t>
            </a:r>
            <a:endParaRPr lang="en-US" altLang="ja-JP" kern="0" smtClean="0"/>
          </a:p>
          <a:p>
            <a:pPr>
              <a:defRPr/>
            </a:pPr>
            <a:r>
              <a:rPr lang="ja-JP" altLang="en-US" u="sng" kern="0" smtClean="0">
                <a:solidFill>
                  <a:srgbClr val="FF0000"/>
                </a:solidFill>
              </a:rPr>
              <a:t>ラッキーな人が多いと保険の掛け金は少なくて済む</a:t>
            </a:r>
            <a:endParaRPr lang="en-US" altLang="ja-JP" u="sng" kern="0">
              <a:solidFill>
                <a:srgbClr val="FF0000"/>
              </a:solidFill>
            </a:endParaRPr>
          </a:p>
          <a:p>
            <a:pPr>
              <a:defRPr/>
            </a:pPr>
            <a:r>
              <a:rPr kumimoji="0" lang="ja-JP" altLang="en-US" kern="0" smtClean="0"/>
              <a:t>拓さん</a:t>
            </a:r>
            <a:r>
              <a:rPr kumimoji="0" lang="en-US" altLang="ja-JP" kern="0" smtClean="0"/>
              <a:t>1</a:t>
            </a:r>
            <a:r>
              <a:rPr kumimoji="0" lang="ja-JP" altLang="en-US" kern="0" smtClean="0"/>
              <a:t>人で負担しないといけないのならば，保険の加入期間が</a:t>
            </a:r>
            <a:r>
              <a:rPr kumimoji="0" lang="en-US" altLang="ja-JP" kern="0" smtClean="0"/>
              <a:t>40</a:t>
            </a:r>
            <a:r>
              <a:rPr kumimoji="0" lang="ja-JP" altLang="en-US" kern="0" smtClean="0"/>
              <a:t>ヶ月（</a:t>
            </a:r>
            <a:r>
              <a:rPr kumimoji="0" lang="en-US" altLang="ja-JP" kern="0" smtClean="0"/>
              <a:t>28</a:t>
            </a:r>
            <a:r>
              <a:rPr kumimoji="0" lang="ja-JP" altLang="en-US" kern="0" smtClean="0"/>
              <a:t>万円／</a:t>
            </a:r>
            <a:r>
              <a:rPr kumimoji="0" lang="en-US" altLang="ja-JP" kern="0" smtClean="0"/>
              <a:t>7</a:t>
            </a:r>
            <a:r>
              <a:rPr kumimoji="0" lang="ja-JP" altLang="en-US" kern="0" smtClean="0"/>
              <a:t>千円＝</a:t>
            </a:r>
            <a:r>
              <a:rPr kumimoji="0" lang="en-US" altLang="ja-JP" kern="0" smtClean="0"/>
              <a:t>40</a:t>
            </a:r>
            <a:r>
              <a:rPr kumimoji="0" lang="ja-JP" altLang="en-US" kern="0" smtClean="0"/>
              <a:t>）になる</a:t>
            </a:r>
            <a:endParaRPr kumimoji="0" lang="en-US" altLang="ja-JP" kern="0" smtClean="0"/>
          </a:p>
          <a:p>
            <a:pPr>
              <a:defRPr/>
            </a:pPr>
            <a:endParaRPr kumimoji="0" lang="en-US" altLang="ja-JP" kern="0" smtClean="0"/>
          </a:p>
        </p:txBody>
      </p:sp>
    </p:spTree>
    <p:extLst>
      <p:ext uri="{BB962C8B-B14F-4D97-AF65-F5344CB8AC3E}">
        <p14:creationId xmlns:p14="http://schemas.microsoft.com/office/powerpoint/2010/main" val="2623743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22313" y="381000"/>
            <a:ext cx="8636000" cy="1271588"/>
          </a:xfrm>
        </p:spPr>
        <p:txBody>
          <a:bodyPr/>
          <a:lstStyle/>
          <a:p>
            <a:r>
              <a:rPr lang="ja-JP" altLang="en-US" smtClean="0"/>
              <a:t>保険を医療に適用すると</a:t>
            </a:r>
          </a:p>
        </p:txBody>
      </p:sp>
      <p:sp>
        <p:nvSpPr>
          <p:cNvPr id="674819" name="Rectangle 3"/>
          <p:cNvSpPr>
            <a:spLocks noGrp="1" noChangeArrowheads="1"/>
          </p:cNvSpPr>
          <p:nvPr>
            <p:ph type="body" idx="1"/>
          </p:nvPr>
        </p:nvSpPr>
        <p:spPr>
          <a:xfrm>
            <a:off x="400050" y="1506538"/>
            <a:ext cx="9290050" cy="5070475"/>
          </a:xfrm>
        </p:spPr>
        <p:txBody>
          <a:bodyPr/>
          <a:lstStyle/>
          <a:p>
            <a:pPr>
              <a:defRPr/>
            </a:pPr>
            <a:endParaRPr lang="en-US" altLang="ja-JP" dirty="0" smtClean="0">
              <a:ea typeface="ＭＳ Ｐゴシック" panose="020B0600070205080204" pitchFamily="50" charset="-128"/>
            </a:endParaRPr>
          </a:p>
          <a:p>
            <a:pPr>
              <a:defRPr/>
            </a:pPr>
            <a:endParaRPr lang="en-US" altLang="ja-JP" dirty="0" smtClean="0">
              <a:ea typeface="ＭＳ Ｐゴシック" panose="020B0600070205080204" pitchFamily="50" charset="-128"/>
            </a:endParaRPr>
          </a:p>
          <a:p>
            <a:pPr marL="0" indent="0">
              <a:buFont typeface="Wingdings" pitchFamily="2" charset="2"/>
              <a:buNone/>
              <a:defRPr/>
            </a:pPr>
            <a:endParaRPr lang="en-US" altLang="ja-JP" dirty="0" smtClean="0"/>
          </a:p>
          <a:p>
            <a:pPr marL="0" indent="0">
              <a:buFont typeface="Wingdings" pitchFamily="2" charset="2"/>
              <a:buNone/>
              <a:defRPr/>
            </a:pPr>
            <a:endParaRPr lang="en-US" altLang="ja-JP" dirty="0" smtClean="0"/>
          </a:p>
        </p:txBody>
      </p:sp>
      <p:sp>
        <p:nvSpPr>
          <p:cNvPr id="51204" name="日付プレースホルダー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p>
        </p:txBody>
      </p:sp>
      <p:sp>
        <p:nvSpPr>
          <p:cNvPr id="51205" name="フッター プレースホルダー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医療経済学</a:t>
            </a:r>
            <a:r>
              <a:rPr lang="en-US" altLang="ja-JP" sz="1400" smtClean="0">
                <a:latin typeface="Times New Roman" panose="02020603050405020304" pitchFamily="18" charset="0"/>
              </a:rPr>
              <a:t>A 4</a:t>
            </a:r>
          </a:p>
        </p:txBody>
      </p:sp>
      <p:sp>
        <p:nvSpPr>
          <p:cNvPr id="51206"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6F098881-F41B-4787-9BA4-AD03C894E459}" type="slidenum">
              <a:rPr lang="ja-JP" altLang="en-US" sz="1400" smtClean="0">
                <a:latin typeface="Times New Roman" panose="02020603050405020304" pitchFamily="18" charset="0"/>
              </a:rPr>
              <a:pPr>
                <a:spcBef>
                  <a:spcPct val="0"/>
                </a:spcBef>
                <a:buFontTx/>
                <a:buNone/>
              </a:pPr>
              <a:t>7</a:t>
            </a:fld>
            <a:endParaRPr lang="en-US" altLang="ja-JP" sz="1400" smtClean="0">
              <a:latin typeface="Times New Roman" panose="02020603050405020304" pitchFamily="18" charset="0"/>
            </a:endParaRPr>
          </a:p>
        </p:txBody>
      </p:sp>
      <p:sp>
        <p:nvSpPr>
          <p:cNvPr id="8" name="Rectangle 3"/>
          <p:cNvSpPr txBox="1">
            <a:spLocks noChangeArrowheads="1"/>
          </p:cNvSpPr>
          <p:nvPr/>
        </p:nvSpPr>
        <p:spPr bwMode="auto">
          <a:xfrm>
            <a:off x="0" y="1506538"/>
            <a:ext cx="989965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1">
                  <a:lumMod val="75000"/>
                  <a:lumOff val="25000"/>
                </a:schemeClr>
              </a:buClr>
              <a:buSzPct val="70000"/>
              <a:buFont typeface="Wingdings" pitchFamily="2" charset="2"/>
              <a:buChar char="p"/>
              <a:defRPr sz="3200" baseline="0">
                <a:solidFill>
                  <a:schemeClr val="tx1"/>
                </a:solidFill>
                <a:latin typeface="+mn-lt"/>
                <a:ea typeface="ＭＳ ゴシック" pitchFamily="49" charset="-128"/>
                <a:cs typeface="+mn-cs"/>
              </a:defRPr>
            </a:lvl1pPr>
            <a:lvl2pPr marL="742950" indent="-285750" algn="l" rtl="0" eaLnBrk="0" fontAlgn="base" hangingPunct="0">
              <a:spcBef>
                <a:spcPct val="20000"/>
              </a:spcBef>
              <a:spcAft>
                <a:spcPct val="0"/>
              </a:spcAft>
              <a:buClr>
                <a:schemeClr val="tx1">
                  <a:lumMod val="85000"/>
                  <a:lumOff val="15000"/>
                </a:schemeClr>
              </a:buClr>
              <a:buSzPct val="9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kumimoji="0" lang="ja-JP" altLang="en-US" kern="0" smtClean="0"/>
              <a:t>掛け金の額はアンラッキーな状態になる</a:t>
            </a:r>
            <a:r>
              <a:rPr kumimoji="0" lang="ja-JP" altLang="en-US" u="sng" kern="0" smtClean="0">
                <a:solidFill>
                  <a:srgbClr val="FF0000"/>
                </a:solidFill>
              </a:rPr>
              <a:t>確率</a:t>
            </a:r>
            <a:r>
              <a:rPr kumimoji="0" lang="ja-JP" altLang="en-US" kern="0" smtClean="0"/>
              <a:t>（</a:t>
            </a:r>
            <a:r>
              <a:rPr kumimoji="0" lang="ja-JP" altLang="en-US" u="sng" kern="0" smtClean="0">
                <a:solidFill>
                  <a:srgbClr val="FF0000"/>
                </a:solidFill>
              </a:rPr>
              <a:t>リスク</a:t>
            </a:r>
            <a:r>
              <a:rPr kumimoji="0" lang="ja-JP" altLang="en-US" kern="0" smtClean="0"/>
              <a:t>ともいいます）によって決まる</a:t>
            </a:r>
            <a:endParaRPr kumimoji="0" lang="en-US" altLang="ja-JP" kern="0" smtClean="0"/>
          </a:p>
          <a:p>
            <a:pPr marL="514350" indent="-514350">
              <a:buFont typeface="+mj-lt"/>
              <a:buAutoNum type="arabicPeriod"/>
              <a:defRPr/>
            </a:pPr>
            <a:r>
              <a:rPr kumimoji="0" lang="ja-JP" altLang="en-US" kern="0" smtClean="0"/>
              <a:t>自動車保険で</a:t>
            </a:r>
            <a:r>
              <a:rPr kumimoji="0" lang="en-US" altLang="ja-JP" kern="0" smtClean="0"/>
              <a:t>20</a:t>
            </a:r>
            <a:r>
              <a:rPr kumimoji="0" lang="ja-JP" altLang="en-US" kern="0" smtClean="0"/>
              <a:t>代の自動車保険の掛け金は高い</a:t>
            </a:r>
            <a:endParaRPr kumimoji="0" lang="en-US" altLang="ja-JP" kern="0" smtClean="0"/>
          </a:p>
          <a:p>
            <a:pPr marL="514350" indent="-514350">
              <a:buFont typeface="+mj-lt"/>
              <a:buAutoNum type="arabicPeriod"/>
              <a:defRPr/>
            </a:pPr>
            <a:r>
              <a:rPr kumimoji="0" lang="ja-JP" altLang="en-US" kern="0" smtClean="0"/>
              <a:t>年間走行距離が多いと掛け金が高くなる</a:t>
            </a:r>
            <a:endParaRPr lang="en-US" altLang="ja-JP" kern="0"/>
          </a:p>
          <a:p>
            <a:pPr>
              <a:defRPr/>
            </a:pPr>
            <a:r>
              <a:rPr kumimoji="0" lang="ja-JP" altLang="en-US" kern="0" smtClean="0"/>
              <a:t>この原理を</a:t>
            </a:r>
            <a:r>
              <a:rPr kumimoji="0" lang="ja-JP" altLang="en-US" u="sng" kern="0" smtClean="0">
                <a:solidFill>
                  <a:srgbClr val="FF0000"/>
                </a:solidFill>
              </a:rPr>
              <a:t>医療保険</a:t>
            </a:r>
            <a:r>
              <a:rPr kumimoji="0" lang="ja-JP" altLang="en-US" kern="0" smtClean="0"/>
              <a:t>に適用すると．高齢者のみで保険を成立させようとすると，高い掛け金になる</a:t>
            </a:r>
            <a:endParaRPr kumimoji="0" lang="en-US" altLang="ja-JP" kern="0" smtClean="0"/>
          </a:p>
          <a:p>
            <a:pPr>
              <a:defRPr/>
            </a:pPr>
            <a:r>
              <a:rPr kumimoji="0" lang="ja-JP" altLang="en-US" kern="0" smtClean="0"/>
              <a:t>誰も保険に入れなくなる</a:t>
            </a:r>
            <a:endParaRPr kumimoji="0" lang="en-US" altLang="ja-JP" kern="0" smtClean="0"/>
          </a:p>
          <a:p>
            <a:pPr>
              <a:defRPr/>
            </a:pPr>
            <a:r>
              <a:rPr kumimoji="0" lang="ja-JP" altLang="en-US" kern="0" smtClean="0"/>
              <a:t>働いている世代が高齢者を助ける仕組み</a:t>
            </a:r>
            <a:endParaRPr kumimoji="0" lang="en-US" altLang="ja-JP" kern="0" smtClean="0"/>
          </a:p>
          <a:p>
            <a:pPr>
              <a:defRPr/>
            </a:pPr>
            <a:r>
              <a:rPr kumimoji="0" lang="ja-JP" altLang="en-US" kern="0" smtClean="0"/>
              <a:t>税金を投入する必要</a:t>
            </a:r>
            <a:endParaRPr kumimoji="0" lang="ja-JP" altLang="en-US" kern="0" dirty="0"/>
          </a:p>
        </p:txBody>
      </p:sp>
    </p:spTree>
    <p:extLst>
      <p:ext uri="{BB962C8B-B14F-4D97-AF65-F5344CB8AC3E}">
        <p14:creationId xmlns:p14="http://schemas.microsoft.com/office/powerpoint/2010/main" val="1358504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bwMode="auto"/>
        <p:txBody>
          <a:bodyPr wrap="square" numCol="1" anchorCtr="0" compatLnSpc="1">
            <a:prstTxWarp prst="textNoShape">
              <a:avLst/>
            </a:prstTxWarp>
          </a:bodyPr>
          <a:lstStyle/>
          <a:p>
            <a:pPr eaLnBrk="1" hangingPunct="1"/>
            <a:r>
              <a:rPr lang="ja-JP" altLang="en-US">
                <a:latin typeface="メイリオ" charset="0"/>
                <a:ea typeface="メイリオ" charset="0"/>
                <a:cs typeface="メイリオ" charset="0"/>
              </a:rPr>
              <a:t>医療のお金の流れ</a:t>
            </a:r>
          </a:p>
        </p:txBody>
      </p:sp>
      <p:sp>
        <p:nvSpPr>
          <p:cNvPr id="12291" name="コンテンツ プレースホルダー 2"/>
          <p:cNvSpPr>
            <a:spLocks noGrp="1"/>
          </p:cNvSpPr>
          <p:nvPr>
            <p:ph idx="1"/>
          </p:nvPr>
        </p:nvSpPr>
        <p:spPr>
          <a:xfrm>
            <a:off x="508000" y="6107440"/>
            <a:ext cx="9144000" cy="1157111"/>
          </a:xfrm>
        </p:spPr>
        <p:txBody>
          <a:bodyPr/>
          <a:lstStyle/>
          <a:p>
            <a:pPr eaLnBrk="1" hangingPunct="1"/>
            <a:r>
              <a:rPr lang="ja-JP" altLang="en-US" sz="3111" dirty="0">
                <a:latin typeface="メイリオ" charset="0"/>
                <a:ea typeface="メイリオ" charset="0"/>
                <a:cs typeface="メイリオ" charset="0"/>
              </a:rPr>
              <a:t>国民医療費＝国民の医療に対する支払</a:t>
            </a:r>
            <a:r>
              <a:rPr lang="en-US" altLang="ja-JP" sz="3111" dirty="0">
                <a:latin typeface="メイリオ" charset="0"/>
                <a:ea typeface="メイリオ" charset="0"/>
                <a:cs typeface="メイリオ" charset="0"/>
              </a:rPr>
              <a:t/>
            </a:r>
            <a:br>
              <a:rPr lang="en-US" altLang="ja-JP" sz="3111" dirty="0">
                <a:latin typeface="メイリオ" charset="0"/>
                <a:ea typeface="メイリオ" charset="0"/>
                <a:cs typeface="メイリオ" charset="0"/>
              </a:rPr>
            </a:br>
            <a:r>
              <a:rPr lang="ja-JP" altLang="en-US" sz="3111" dirty="0">
                <a:latin typeface="メイリオ" charset="0"/>
                <a:ea typeface="メイリオ" charset="0"/>
                <a:cs typeface="メイリオ" charset="0"/>
              </a:rPr>
              <a:t>　　　　　＝</a:t>
            </a:r>
            <a:r>
              <a:rPr lang="ja-JP" altLang="en-US" sz="3111" b="1" dirty="0">
                <a:solidFill>
                  <a:srgbClr val="FF0000"/>
                </a:solidFill>
                <a:latin typeface="メイリオ" charset="0"/>
                <a:ea typeface="メイリオ" charset="0"/>
                <a:cs typeface="メイリオ" charset="0"/>
              </a:rPr>
              <a:t>保険料＋自己負担＋税金</a:t>
            </a:r>
            <a:endParaRPr lang="ja-JP" altLang="en-US" sz="3111" b="1" dirty="0">
              <a:latin typeface="メイリオ" charset="0"/>
              <a:ea typeface="メイリオ" charset="0"/>
              <a:cs typeface="メイリオ" charset="0"/>
            </a:endParaRPr>
          </a:p>
        </p:txBody>
      </p:sp>
      <p:sp>
        <p:nvSpPr>
          <p:cNvPr id="12293" name="Line 7"/>
          <p:cNvSpPr>
            <a:spLocks noChangeShapeType="1"/>
          </p:cNvSpPr>
          <p:nvPr/>
        </p:nvSpPr>
        <p:spPr bwMode="auto">
          <a:xfrm flipH="1">
            <a:off x="3799417" y="2767028"/>
            <a:ext cx="2397126"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2667"/>
          </a:p>
        </p:txBody>
      </p:sp>
      <p:sp>
        <p:nvSpPr>
          <p:cNvPr id="12294" name="Line 8"/>
          <p:cNvSpPr>
            <a:spLocks noChangeShapeType="1"/>
          </p:cNvSpPr>
          <p:nvPr/>
        </p:nvSpPr>
        <p:spPr bwMode="auto">
          <a:xfrm flipH="1">
            <a:off x="3485445" y="2767029"/>
            <a:ext cx="2712861" cy="1739194"/>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2667"/>
          </a:p>
        </p:txBody>
      </p:sp>
      <p:sp>
        <p:nvSpPr>
          <p:cNvPr id="12295" name="Line 9"/>
          <p:cNvSpPr>
            <a:spLocks noChangeShapeType="1"/>
          </p:cNvSpPr>
          <p:nvPr/>
        </p:nvSpPr>
        <p:spPr bwMode="auto">
          <a:xfrm flipH="1">
            <a:off x="7022042" y="3095112"/>
            <a:ext cx="0" cy="127176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2667"/>
          </a:p>
        </p:txBody>
      </p:sp>
      <p:sp>
        <p:nvSpPr>
          <p:cNvPr id="12296" name="Text Box 10"/>
          <p:cNvSpPr txBox="1">
            <a:spLocks noChangeArrowheads="1"/>
          </p:cNvSpPr>
          <p:nvPr/>
        </p:nvSpPr>
        <p:spPr bwMode="auto">
          <a:xfrm>
            <a:off x="4332111" y="2206657"/>
            <a:ext cx="1707444"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spcBef>
                <a:spcPct val="50000"/>
              </a:spcBef>
            </a:pPr>
            <a:r>
              <a:rPr lang="ja-JP" altLang="en-US" sz="2667">
                <a:solidFill>
                  <a:srgbClr val="FF0000"/>
                </a:solidFill>
                <a:latin typeface="メイリオ" charset="0"/>
                <a:ea typeface="メイリオ" charset="0"/>
                <a:cs typeface="メイリオ" charset="0"/>
              </a:rPr>
              <a:t>税金</a:t>
            </a:r>
          </a:p>
        </p:txBody>
      </p:sp>
      <p:sp>
        <p:nvSpPr>
          <p:cNvPr id="12297" name="Text Box 11"/>
          <p:cNvSpPr txBox="1">
            <a:spLocks noChangeArrowheads="1"/>
          </p:cNvSpPr>
          <p:nvPr/>
        </p:nvSpPr>
        <p:spPr bwMode="auto">
          <a:xfrm>
            <a:off x="3587750" y="3379780"/>
            <a:ext cx="198966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spcBef>
                <a:spcPct val="50000"/>
              </a:spcBef>
            </a:pPr>
            <a:r>
              <a:rPr lang="ja-JP" altLang="en-US" sz="2667" dirty="0">
                <a:solidFill>
                  <a:srgbClr val="FF0000"/>
                </a:solidFill>
                <a:latin typeface="メイリオ" charset="0"/>
                <a:ea typeface="メイリオ" charset="0"/>
                <a:cs typeface="メイリオ" charset="0"/>
              </a:rPr>
              <a:t>保険料</a:t>
            </a:r>
          </a:p>
        </p:txBody>
      </p:sp>
      <p:sp>
        <p:nvSpPr>
          <p:cNvPr id="12298" name="Line 12"/>
          <p:cNvSpPr>
            <a:spLocks noChangeShapeType="1"/>
          </p:cNvSpPr>
          <p:nvPr/>
        </p:nvSpPr>
        <p:spPr bwMode="auto">
          <a:xfrm flipV="1">
            <a:off x="8279694" y="3095112"/>
            <a:ext cx="21167" cy="127176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2667"/>
          </a:p>
        </p:txBody>
      </p:sp>
      <p:sp>
        <p:nvSpPr>
          <p:cNvPr id="12299" name="Text Box 14"/>
          <p:cNvSpPr txBox="1">
            <a:spLocks noChangeArrowheads="1"/>
          </p:cNvSpPr>
          <p:nvPr/>
        </p:nvSpPr>
        <p:spPr bwMode="auto">
          <a:xfrm>
            <a:off x="5467175" y="3392522"/>
            <a:ext cx="2183694"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spcBef>
                <a:spcPct val="50000"/>
              </a:spcBef>
            </a:pPr>
            <a:r>
              <a:rPr lang="ja-JP" altLang="en-US" sz="2667" dirty="0">
                <a:solidFill>
                  <a:srgbClr val="FF0000"/>
                </a:solidFill>
                <a:latin typeface="メイリオ" charset="0"/>
                <a:ea typeface="メイリオ" charset="0"/>
                <a:cs typeface="メイリオ" charset="0"/>
              </a:rPr>
              <a:t>自己負担</a:t>
            </a:r>
          </a:p>
        </p:txBody>
      </p:sp>
      <p:sp>
        <p:nvSpPr>
          <p:cNvPr id="12300" name="Line 15"/>
          <p:cNvSpPr>
            <a:spLocks noChangeShapeType="1"/>
          </p:cNvSpPr>
          <p:nvPr/>
        </p:nvSpPr>
        <p:spPr bwMode="auto">
          <a:xfrm flipH="1">
            <a:off x="3638903" y="5010694"/>
            <a:ext cx="2801056"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2667"/>
          </a:p>
        </p:txBody>
      </p:sp>
      <p:sp>
        <p:nvSpPr>
          <p:cNvPr id="12301" name="Line 16"/>
          <p:cNvSpPr>
            <a:spLocks noChangeShapeType="1"/>
          </p:cNvSpPr>
          <p:nvPr/>
        </p:nvSpPr>
        <p:spPr bwMode="auto">
          <a:xfrm>
            <a:off x="3638903" y="5247056"/>
            <a:ext cx="2801056"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2667"/>
          </a:p>
        </p:txBody>
      </p:sp>
      <p:sp>
        <p:nvSpPr>
          <p:cNvPr id="12302" name="Text Box 17"/>
          <p:cNvSpPr txBox="1">
            <a:spLocks noChangeArrowheads="1"/>
          </p:cNvSpPr>
          <p:nvPr/>
        </p:nvSpPr>
        <p:spPr bwMode="auto">
          <a:xfrm>
            <a:off x="4039305" y="4562563"/>
            <a:ext cx="2561167" cy="4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spcBef>
                <a:spcPct val="50000"/>
              </a:spcBef>
            </a:pPr>
            <a:r>
              <a:rPr lang="ja-JP" altLang="en-US" sz="2222" dirty="0">
                <a:latin typeface="メイリオ" charset="0"/>
                <a:ea typeface="メイリオ" charset="0"/>
                <a:cs typeface="メイリオ" charset="0"/>
              </a:rPr>
              <a:t>請求（レセプト）</a:t>
            </a:r>
          </a:p>
        </p:txBody>
      </p:sp>
      <p:sp>
        <p:nvSpPr>
          <p:cNvPr id="12303" name="Text Box 18"/>
          <p:cNvSpPr txBox="1">
            <a:spLocks noChangeArrowheads="1"/>
          </p:cNvSpPr>
          <p:nvPr/>
        </p:nvSpPr>
        <p:spPr bwMode="auto">
          <a:xfrm>
            <a:off x="4181299" y="5377019"/>
            <a:ext cx="227718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spcBef>
                <a:spcPct val="50000"/>
              </a:spcBef>
            </a:pPr>
            <a:r>
              <a:rPr lang="ja-JP" altLang="en-US" sz="2667" dirty="0">
                <a:solidFill>
                  <a:srgbClr val="FF0000"/>
                </a:solidFill>
                <a:latin typeface="メイリオ" charset="0"/>
                <a:ea typeface="メイリオ" charset="0"/>
                <a:cs typeface="メイリオ" charset="0"/>
              </a:rPr>
              <a:t>診療報酬</a:t>
            </a:r>
          </a:p>
        </p:txBody>
      </p:sp>
      <p:sp>
        <p:nvSpPr>
          <p:cNvPr id="12304" name="Line 19"/>
          <p:cNvSpPr>
            <a:spLocks noChangeShapeType="1"/>
          </p:cNvSpPr>
          <p:nvPr/>
        </p:nvSpPr>
        <p:spPr bwMode="auto">
          <a:xfrm>
            <a:off x="2518833" y="3246806"/>
            <a:ext cx="0" cy="128058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2667"/>
          </a:p>
        </p:txBody>
      </p:sp>
      <p:sp>
        <p:nvSpPr>
          <p:cNvPr id="12305" name="Text Box 20"/>
          <p:cNvSpPr txBox="1">
            <a:spLocks noChangeArrowheads="1"/>
          </p:cNvSpPr>
          <p:nvPr/>
        </p:nvSpPr>
        <p:spPr bwMode="auto">
          <a:xfrm>
            <a:off x="1342320" y="3613694"/>
            <a:ext cx="189618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spcBef>
                <a:spcPct val="50000"/>
              </a:spcBef>
            </a:pPr>
            <a:r>
              <a:rPr lang="ja-JP" altLang="en-US" sz="2667">
                <a:latin typeface="メイリオ" charset="0"/>
                <a:ea typeface="メイリオ" charset="0"/>
                <a:cs typeface="メイリオ" charset="0"/>
              </a:rPr>
              <a:t>補助金</a:t>
            </a:r>
          </a:p>
        </p:txBody>
      </p:sp>
      <p:sp>
        <p:nvSpPr>
          <p:cNvPr id="23" name="角丸四角形 22"/>
          <p:cNvSpPr>
            <a:spLocks noChangeArrowheads="1"/>
          </p:cNvSpPr>
          <p:nvPr/>
        </p:nvSpPr>
        <p:spPr bwMode="auto">
          <a:xfrm>
            <a:off x="1238251" y="1839768"/>
            <a:ext cx="2481792" cy="1277056"/>
          </a:xfrm>
          <a:prstGeom prst="roundRect">
            <a:avLst>
              <a:gd name="adj" fmla="val 16667"/>
            </a:avLst>
          </a:prstGeom>
          <a:solidFill>
            <a:schemeClr val="accent5">
              <a:lumMod val="40000"/>
              <a:lumOff val="60000"/>
            </a:schemeClr>
          </a:solidFill>
          <a:ln w="9525">
            <a:no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r>
              <a:rPr lang="ja-JP" altLang="en-US" sz="4000" dirty="0">
                <a:solidFill>
                  <a:schemeClr val="dk1"/>
                </a:solidFill>
                <a:latin typeface="+mn-lt"/>
              </a:rPr>
              <a:t>政　府</a:t>
            </a:r>
          </a:p>
        </p:txBody>
      </p:sp>
      <p:sp>
        <p:nvSpPr>
          <p:cNvPr id="24" name="角丸四角形 23"/>
          <p:cNvSpPr>
            <a:spLocks noChangeArrowheads="1"/>
          </p:cNvSpPr>
          <p:nvPr/>
        </p:nvSpPr>
        <p:spPr bwMode="auto">
          <a:xfrm>
            <a:off x="1174750" y="4507986"/>
            <a:ext cx="2480028" cy="1278820"/>
          </a:xfrm>
          <a:prstGeom prst="roundRect">
            <a:avLst>
              <a:gd name="adj" fmla="val 16667"/>
            </a:avLst>
          </a:prstGeom>
          <a:solidFill>
            <a:schemeClr val="accent5">
              <a:lumMod val="40000"/>
              <a:lumOff val="60000"/>
            </a:schemeClr>
          </a:solidFill>
          <a:ln w="9525">
            <a:no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r>
              <a:rPr lang="ja-JP" altLang="en-US" sz="4000" dirty="0">
                <a:solidFill>
                  <a:schemeClr val="dk1"/>
                </a:solidFill>
                <a:latin typeface="+mn-lt"/>
              </a:rPr>
              <a:t>保険者</a:t>
            </a:r>
          </a:p>
        </p:txBody>
      </p:sp>
      <p:sp>
        <p:nvSpPr>
          <p:cNvPr id="25" name="角丸四角形 24"/>
          <p:cNvSpPr>
            <a:spLocks noChangeArrowheads="1"/>
          </p:cNvSpPr>
          <p:nvPr/>
        </p:nvSpPr>
        <p:spPr bwMode="auto">
          <a:xfrm>
            <a:off x="6439959" y="4366874"/>
            <a:ext cx="2480028" cy="1278820"/>
          </a:xfrm>
          <a:prstGeom prst="roundRect">
            <a:avLst>
              <a:gd name="adj" fmla="val 16667"/>
            </a:avLst>
          </a:prstGeom>
          <a:solidFill>
            <a:schemeClr val="accent5">
              <a:lumMod val="40000"/>
              <a:lumOff val="60000"/>
            </a:schemeClr>
          </a:solidFill>
          <a:ln w="9525">
            <a:no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r>
              <a:rPr lang="ja-JP" altLang="en-US" sz="4000" dirty="0">
                <a:solidFill>
                  <a:schemeClr val="dk1"/>
                </a:solidFill>
                <a:latin typeface="+mn-lt"/>
              </a:rPr>
              <a:t>医療機関</a:t>
            </a:r>
          </a:p>
        </p:txBody>
      </p:sp>
      <p:sp>
        <p:nvSpPr>
          <p:cNvPr id="26" name="角丸四角形 25"/>
          <p:cNvSpPr>
            <a:spLocks noChangeArrowheads="1"/>
          </p:cNvSpPr>
          <p:nvPr/>
        </p:nvSpPr>
        <p:spPr bwMode="auto">
          <a:xfrm>
            <a:off x="6279445" y="1762156"/>
            <a:ext cx="2480028" cy="1277056"/>
          </a:xfrm>
          <a:prstGeom prst="roundRect">
            <a:avLst>
              <a:gd name="adj" fmla="val 16667"/>
            </a:avLst>
          </a:prstGeom>
          <a:solidFill>
            <a:schemeClr val="accent5">
              <a:lumMod val="40000"/>
              <a:lumOff val="60000"/>
            </a:schemeClr>
          </a:solidFill>
          <a:ln w="9525">
            <a:no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r>
              <a:rPr lang="ja-JP" altLang="en-US" sz="4000" dirty="0">
                <a:solidFill>
                  <a:schemeClr val="dk1"/>
                </a:solidFill>
                <a:latin typeface="+mn-lt"/>
              </a:rPr>
              <a:t>国　民</a:t>
            </a:r>
          </a:p>
        </p:txBody>
      </p:sp>
      <p:sp>
        <p:nvSpPr>
          <p:cNvPr id="12310" name="Text Box 14"/>
          <p:cNvSpPr txBox="1">
            <a:spLocks noChangeArrowheads="1"/>
          </p:cNvSpPr>
          <p:nvPr/>
        </p:nvSpPr>
        <p:spPr bwMode="auto">
          <a:xfrm>
            <a:off x="8300861" y="3159157"/>
            <a:ext cx="2619376" cy="9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spcBef>
                <a:spcPct val="50000"/>
              </a:spcBef>
            </a:pPr>
            <a:r>
              <a:rPr lang="ja-JP" altLang="en-US" sz="2667">
                <a:latin typeface="メイリオ" charset="0"/>
                <a:ea typeface="メイリオ" charset="0"/>
                <a:cs typeface="メイリオ" charset="0"/>
              </a:rPr>
              <a:t>医療</a:t>
            </a:r>
            <a:r>
              <a:rPr lang="en-US" altLang="ja-JP" sz="2667">
                <a:latin typeface="メイリオ" charset="0"/>
                <a:ea typeface="メイリオ" charset="0"/>
                <a:cs typeface="メイリオ" charset="0"/>
              </a:rPr>
              <a:t/>
            </a:r>
            <a:br>
              <a:rPr lang="en-US" altLang="ja-JP" sz="2667">
                <a:latin typeface="メイリオ" charset="0"/>
                <a:ea typeface="メイリオ" charset="0"/>
                <a:cs typeface="メイリオ" charset="0"/>
              </a:rPr>
            </a:br>
            <a:r>
              <a:rPr lang="ja-JP" altLang="en-US" sz="2667">
                <a:latin typeface="メイリオ" charset="0"/>
                <a:ea typeface="メイリオ" charset="0"/>
                <a:cs typeface="メイリオ" charset="0"/>
              </a:rPr>
              <a:t>サービス</a:t>
            </a:r>
          </a:p>
        </p:txBody>
      </p:sp>
      <p:sp>
        <p:nvSpPr>
          <p:cNvPr id="2" name="スライド番号プレースホルダー 1"/>
          <p:cNvSpPr>
            <a:spLocks noGrp="1"/>
          </p:cNvSpPr>
          <p:nvPr>
            <p:ph type="sldNum" sz="quarter" idx="12"/>
          </p:nvPr>
        </p:nvSpPr>
        <p:spPr/>
        <p:txBody>
          <a:bodyPr/>
          <a:lstStyle/>
          <a:p>
            <a:fld id="{1AB5ADD3-B68E-4D90-9FF3-212F3C913D6C}" type="slidenum">
              <a:rPr kumimoji="1" lang="ja-JP" altLang="en-US" smtClean="0"/>
              <a:t>8</a:t>
            </a:fld>
            <a:endParaRPr kumimoji="1" lang="ja-JP" altLang="en-US"/>
          </a:p>
        </p:txBody>
      </p:sp>
      <p:sp>
        <p:nvSpPr>
          <p:cNvPr id="3" name="日付プレースホルダー 2"/>
          <p:cNvSpPr>
            <a:spLocks noGrp="1"/>
          </p:cNvSpPr>
          <p:nvPr>
            <p:ph type="dt" sz="half" idx="10"/>
          </p:nvPr>
        </p:nvSpPr>
        <p:spPr/>
        <p:txBody>
          <a:bodyPr/>
          <a:lstStyle/>
          <a:p>
            <a:pPr>
              <a:defRPr/>
            </a:pPr>
            <a:r>
              <a:rPr lang="en-US" altLang="ja-JP" smtClean="0"/>
              <a:t>2020/6/17</a:t>
            </a:r>
            <a:endParaRPr lang="en-US" altLang="ja-JP"/>
          </a:p>
        </p:txBody>
      </p:sp>
      <p:sp>
        <p:nvSpPr>
          <p:cNvPr id="4" name="フッター プレースホルダー 3"/>
          <p:cNvSpPr>
            <a:spLocks noGrp="1"/>
          </p:cNvSpPr>
          <p:nvPr>
            <p:ph type="ftr" sz="quarter" idx="11"/>
          </p:nvPr>
        </p:nvSpPr>
        <p:spPr/>
        <p:txBody>
          <a:bodyPr/>
          <a:lstStyle/>
          <a:p>
            <a:pPr>
              <a:defRPr/>
            </a:pPr>
            <a:r>
              <a:rPr lang="ja-JP" altLang="en-US" smtClean="0"/>
              <a:t>医療経済学</a:t>
            </a:r>
            <a:r>
              <a:rPr lang="en-US" altLang="ja-JP" smtClean="0"/>
              <a:t>A 4</a:t>
            </a:r>
            <a:endParaRPr lang="en-US" altLang="ja-JP"/>
          </a:p>
        </p:txBody>
      </p:sp>
    </p:spTree>
    <p:extLst>
      <p:ext uri="{BB962C8B-B14F-4D97-AF65-F5344CB8AC3E}">
        <p14:creationId xmlns:p14="http://schemas.microsoft.com/office/powerpoint/2010/main" val="1994387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22313" y="381000"/>
            <a:ext cx="8636000" cy="1271588"/>
          </a:xfrm>
        </p:spPr>
        <p:txBody>
          <a:bodyPr/>
          <a:lstStyle/>
          <a:p>
            <a:r>
              <a:rPr lang="ja-JP" altLang="en-US" smtClean="0"/>
              <a:t>医療保険の強制性</a:t>
            </a:r>
          </a:p>
        </p:txBody>
      </p:sp>
      <p:sp>
        <p:nvSpPr>
          <p:cNvPr id="674819" name="Rectangle 3"/>
          <p:cNvSpPr>
            <a:spLocks noGrp="1" noChangeArrowheads="1"/>
          </p:cNvSpPr>
          <p:nvPr>
            <p:ph type="body" idx="1"/>
          </p:nvPr>
        </p:nvSpPr>
        <p:spPr>
          <a:xfrm>
            <a:off x="400050" y="1506538"/>
            <a:ext cx="9290050" cy="5070475"/>
          </a:xfrm>
        </p:spPr>
        <p:txBody>
          <a:bodyPr/>
          <a:lstStyle/>
          <a:p>
            <a:pPr>
              <a:defRPr/>
            </a:pPr>
            <a:endParaRPr lang="en-US" altLang="ja-JP" dirty="0" smtClean="0">
              <a:ea typeface="ＭＳ Ｐゴシック" panose="020B0600070205080204" pitchFamily="50" charset="-128"/>
            </a:endParaRPr>
          </a:p>
          <a:p>
            <a:pPr>
              <a:defRPr/>
            </a:pPr>
            <a:endParaRPr lang="en-US" altLang="ja-JP" dirty="0" smtClean="0">
              <a:ea typeface="ＭＳ Ｐゴシック" panose="020B0600070205080204" pitchFamily="50" charset="-128"/>
            </a:endParaRPr>
          </a:p>
          <a:p>
            <a:pPr marL="0" indent="0">
              <a:buFont typeface="Wingdings" pitchFamily="2" charset="2"/>
              <a:buNone/>
              <a:defRPr/>
            </a:pPr>
            <a:endParaRPr lang="en-US" altLang="ja-JP" dirty="0" smtClean="0"/>
          </a:p>
          <a:p>
            <a:pPr marL="0" indent="0">
              <a:buFont typeface="Wingdings" pitchFamily="2" charset="2"/>
              <a:buNone/>
              <a:defRPr/>
            </a:pPr>
            <a:endParaRPr lang="en-US" altLang="ja-JP" dirty="0" smtClean="0"/>
          </a:p>
        </p:txBody>
      </p:sp>
      <p:sp>
        <p:nvSpPr>
          <p:cNvPr id="51204" name="日付プレースホルダー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p>
        </p:txBody>
      </p:sp>
      <p:sp>
        <p:nvSpPr>
          <p:cNvPr id="51205" name="フッター プレースホルダー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医療経済学</a:t>
            </a:r>
            <a:r>
              <a:rPr lang="en-US" altLang="ja-JP" sz="1400" smtClean="0">
                <a:latin typeface="Times New Roman" panose="02020603050405020304" pitchFamily="18" charset="0"/>
              </a:rPr>
              <a:t>A 4</a:t>
            </a:r>
          </a:p>
        </p:txBody>
      </p:sp>
      <p:sp>
        <p:nvSpPr>
          <p:cNvPr id="51206"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6F098881-F41B-4787-9BA4-AD03C894E459}" type="slidenum">
              <a:rPr lang="ja-JP" altLang="en-US" sz="1400" smtClean="0">
                <a:latin typeface="Times New Roman" panose="02020603050405020304" pitchFamily="18" charset="0"/>
              </a:rPr>
              <a:pPr>
                <a:spcBef>
                  <a:spcPct val="0"/>
                </a:spcBef>
                <a:buFontTx/>
                <a:buNone/>
              </a:pPr>
              <a:t>9</a:t>
            </a:fld>
            <a:endParaRPr lang="en-US" altLang="ja-JP" sz="1400" smtClean="0">
              <a:latin typeface="Times New Roman" panose="02020603050405020304" pitchFamily="18" charset="0"/>
            </a:endParaRPr>
          </a:p>
        </p:txBody>
      </p:sp>
      <p:sp>
        <p:nvSpPr>
          <p:cNvPr id="8" name="Rectangle 3"/>
          <p:cNvSpPr txBox="1">
            <a:spLocks noChangeArrowheads="1"/>
          </p:cNvSpPr>
          <p:nvPr/>
        </p:nvSpPr>
        <p:spPr bwMode="auto">
          <a:xfrm>
            <a:off x="0" y="1506538"/>
            <a:ext cx="982800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1">
                  <a:lumMod val="75000"/>
                  <a:lumOff val="25000"/>
                </a:schemeClr>
              </a:buClr>
              <a:buSzPct val="70000"/>
              <a:buFont typeface="Wingdings" pitchFamily="2" charset="2"/>
              <a:buChar char="p"/>
              <a:defRPr sz="3200" baseline="0">
                <a:solidFill>
                  <a:schemeClr val="tx1"/>
                </a:solidFill>
                <a:latin typeface="+mn-lt"/>
                <a:ea typeface="ＭＳ ゴシック" pitchFamily="49" charset="-128"/>
                <a:cs typeface="+mn-cs"/>
              </a:defRPr>
            </a:lvl1pPr>
            <a:lvl2pPr marL="742950" indent="-285750" algn="l" rtl="0" eaLnBrk="0" fontAlgn="base" hangingPunct="0">
              <a:spcBef>
                <a:spcPct val="20000"/>
              </a:spcBef>
              <a:spcAft>
                <a:spcPct val="0"/>
              </a:spcAft>
              <a:buClr>
                <a:schemeClr val="tx1">
                  <a:lumMod val="85000"/>
                  <a:lumOff val="15000"/>
                </a:schemeClr>
              </a:buClr>
              <a:buSzPct val="9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kumimoji="0" lang="ja-JP" altLang="en-US" kern="0" smtClean="0"/>
              <a:t>医療保険の</a:t>
            </a:r>
            <a:r>
              <a:rPr kumimoji="0" lang="ja-JP" altLang="en-US" u="sng" kern="0" smtClean="0">
                <a:solidFill>
                  <a:srgbClr val="FF0000"/>
                </a:solidFill>
              </a:rPr>
              <a:t>強制性</a:t>
            </a:r>
            <a:r>
              <a:rPr kumimoji="0" lang="ja-JP" altLang="en-US" kern="0" smtClean="0"/>
              <a:t>は，健康な人を保険に加入させて，病気になりやすい人を社会全体で支えるため</a:t>
            </a:r>
            <a:endParaRPr kumimoji="0" lang="en-US" altLang="ja-JP" kern="0" smtClean="0"/>
          </a:p>
          <a:p>
            <a:pPr>
              <a:defRPr/>
            </a:pPr>
            <a:r>
              <a:rPr kumimoji="0" lang="ja-JP" altLang="en-US" kern="0" smtClean="0"/>
              <a:t>世代間でお金の余裕のある人がそうでない人を支える素晴らしい制度</a:t>
            </a:r>
            <a:endParaRPr kumimoji="0" lang="en-US" altLang="ja-JP" kern="0" smtClean="0"/>
          </a:p>
          <a:p>
            <a:pPr>
              <a:defRPr/>
            </a:pPr>
            <a:r>
              <a:rPr kumimoji="0" lang="ja-JP" altLang="en-US" kern="0" smtClean="0"/>
              <a:t>しかし，その仕組みは多くの矛盾をはらんでいる</a:t>
            </a:r>
            <a:endParaRPr kumimoji="0" lang="ja-JP" altLang="en-US" kern="0" dirty="0"/>
          </a:p>
        </p:txBody>
      </p:sp>
    </p:spTree>
    <p:extLst>
      <p:ext uri="{BB962C8B-B14F-4D97-AF65-F5344CB8AC3E}">
        <p14:creationId xmlns:p14="http://schemas.microsoft.com/office/powerpoint/2010/main" val="95155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FFFF924FFFFF96EC20FFFF9289FFFF9057@EJGCMMVRUVWXY5M3" val="3162"/>
</p:tagLst>
</file>

<file path=ppt/theme/theme1.xml><?xml version="1.0" encoding="utf-8"?>
<a:theme xmlns:a="http://schemas.openxmlformats.org/drawingml/2006/main" name="Default Design">
  <a:themeElements>
    <a:clrScheme name="丹野デフォルト">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12577</TotalTime>
  <Words>2497</Words>
  <Application>Microsoft Office PowerPoint</Application>
  <PresentationFormat>ユーザー設定</PresentationFormat>
  <Paragraphs>471</Paragraphs>
  <Slides>35</Slides>
  <Notes>32</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35</vt:i4>
      </vt:variant>
    </vt:vector>
  </HeadingPairs>
  <TitlesOfParts>
    <vt:vector size="46" baseType="lpstr">
      <vt:lpstr>Arial Unicode MS</vt:lpstr>
      <vt:lpstr>ＭＳ Ｐゴシック</vt:lpstr>
      <vt:lpstr>ＭＳ ゴシック</vt:lpstr>
      <vt:lpstr>メイリオ</vt:lpstr>
      <vt:lpstr>Arial</vt:lpstr>
      <vt:lpstr>Arial Black</vt:lpstr>
      <vt:lpstr>Calibri</vt:lpstr>
      <vt:lpstr>Times New Roman</vt:lpstr>
      <vt:lpstr>Wingdings</vt:lpstr>
      <vt:lpstr>Default Design</vt:lpstr>
      <vt:lpstr>デザインの設定</vt:lpstr>
      <vt:lpstr>医療経済学A  (4) 医療サービス供給の現状</vt:lpstr>
      <vt:lpstr>講義の進め方．使い方</vt:lpstr>
      <vt:lpstr>医療保険とは何か</vt:lpstr>
      <vt:lpstr>わが国の医療保険 （被用者保険）</vt:lpstr>
      <vt:lpstr>保険が成立するには</vt:lpstr>
      <vt:lpstr>保険の条件</vt:lpstr>
      <vt:lpstr>保険を医療に適用すると</vt:lpstr>
      <vt:lpstr>医療のお金の流れ</vt:lpstr>
      <vt:lpstr>医療保険の強制性</vt:lpstr>
      <vt:lpstr>医療保険に入っていないと</vt:lpstr>
      <vt:lpstr>少子高齢化の進展1</vt:lpstr>
      <vt:lpstr>少子高齢化の進展2</vt:lpstr>
      <vt:lpstr>これからの人口動態予測</vt:lpstr>
      <vt:lpstr>PowerPoint プレゼンテーション</vt:lpstr>
      <vt:lpstr>国民医療費の推移</vt:lpstr>
      <vt:lpstr>PowerPoint プレゼンテーション</vt:lpstr>
      <vt:lpstr>国民医療費</vt:lpstr>
      <vt:lpstr>国民医療費の注意点</vt:lpstr>
      <vt:lpstr>誰が医療を消費している？</vt:lpstr>
      <vt:lpstr>高齢化社会の進展</vt:lpstr>
      <vt:lpstr>医療費は誰が負担する？</vt:lpstr>
      <vt:lpstr>医療を支えるお金</vt:lpstr>
      <vt:lpstr>医療技術の進歩と医療費増加</vt:lpstr>
      <vt:lpstr>医療費と介護費</vt:lpstr>
      <vt:lpstr>医療費と介護費</vt:lpstr>
      <vt:lpstr>PowerPoint プレゼンテーション</vt:lpstr>
      <vt:lpstr>PowerPoint プレゼンテーション</vt:lpstr>
      <vt:lpstr>1人当たりの医療費と介護費</vt:lpstr>
      <vt:lpstr>老齢者の医療費と介護費</vt:lpstr>
      <vt:lpstr>医療費の地域差</vt:lpstr>
      <vt:lpstr>PowerPoint プレゼンテーション</vt:lpstr>
      <vt:lpstr>平均的な医療費</vt:lpstr>
      <vt:lpstr>PowerPoint プレゼンテーション</vt:lpstr>
      <vt:lpstr>病院の閉院</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tanno</dc:creator>
  <cp:lastModifiedBy>丹野 忠晋</cp:lastModifiedBy>
  <cp:revision>550</cp:revision>
  <cp:lastPrinted>2017-04-12T01:17:40Z</cp:lastPrinted>
  <dcterms:created xsi:type="dcterms:W3CDTF">2004-05-06T09:28:21Z</dcterms:created>
  <dcterms:modified xsi:type="dcterms:W3CDTF">2020-06-24T04:24:46Z</dcterms:modified>
</cp:coreProperties>
</file>