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9"/>
  </p:notesMasterIdLst>
  <p:handoutMasterIdLst>
    <p:handoutMasterId r:id="rId30"/>
  </p:handoutMasterIdLst>
  <p:sldIdLst>
    <p:sldId id="413" r:id="rId3"/>
    <p:sldId id="473" r:id="rId4"/>
    <p:sldId id="508" r:id="rId5"/>
    <p:sldId id="564" r:id="rId6"/>
    <p:sldId id="545" r:id="rId7"/>
    <p:sldId id="547" r:id="rId8"/>
    <p:sldId id="570" r:id="rId9"/>
    <p:sldId id="572" r:id="rId10"/>
    <p:sldId id="565" r:id="rId11"/>
    <p:sldId id="566" r:id="rId12"/>
    <p:sldId id="576" r:id="rId13"/>
    <p:sldId id="571" r:id="rId14"/>
    <p:sldId id="568" r:id="rId15"/>
    <p:sldId id="569" r:id="rId16"/>
    <p:sldId id="548" r:id="rId17"/>
    <p:sldId id="573" r:id="rId18"/>
    <p:sldId id="574" r:id="rId19"/>
    <p:sldId id="575" r:id="rId20"/>
    <p:sldId id="549" r:id="rId21"/>
    <p:sldId id="551" r:id="rId22"/>
    <p:sldId id="552" r:id="rId23"/>
    <p:sldId id="558" r:id="rId24"/>
    <p:sldId id="559" r:id="rId25"/>
    <p:sldId id="560" r:id="rId26"/>
    <p:sldId id="561" r:id="rId27"/>
    <p:sldId id="469" r:id="rId28"/>
  </p:sldIdLst>
  <p:sldSz cx="10160000" cy="7620000"/>
  <p:notesSz cx="6735763" cy="9866313"/>
  <p:custDataLst>
    <p:tags r:id="rId31"/>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00" autoAdjust="0"/>
  </p:normalViewPr>
  <p:slideViewPr>
    <p:cSldViewPr>
      <p:cViewPr varScale="1">
        <p:scale>
          <a:sx n="44" d="100"/>
          <a:sy n="44" d="100"/>
        </p:scale>
        <p:origin x="928" y="44"/>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26519;%20&#34892;&#25104;\Dropbox\lecture%20note\&#21307;&#30274;&#25919;&#31574;&#35542;\&#35611;&#32681;&#36039;&#2600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6519;%20&#34892;&#25104;\Dropbox\lecture%20note\&#21307;&#30274;&#25919;&#31574;&#35542;\&#35611;&#32681;&#36039;&#2600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14"/>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463E-45EA-A8ED-399EF1CB9CAA}"/>
                </c:ext>
              </c:extLst>
            </c:dLbl>
            <c:dLbl>
              <c:idx val="33"/>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63E-45EA-A8ED-399EF1CB9CAA}"/>
                </c:ext>
              </c:extLst>
            </c:dLbl>
            <c:dLbl>
              <c:idx val="40"/>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63E-45EA-A8ED-399EF1CB9CA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協会けんぽ保険料!$A$2:$A$48</c:f>
              <c:strCache>
                <c:ptCount val="47"/>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strCache>
            </c:strRef>
          </c:cat>
          <c:val>
            <c:numRef>
              <c:f>協会けんぽ保険料!$B$2:$B$48</c:f>
              <c:numCache>
                <c:formatCode>0.00%</c:formatCode>
                <c:ptCount val="47"/>
                <c:pt idx="0">
                  <c:v>0.10249999999999999</c:v>
                </c:pt>
                <c:pt idx="1">
                  <c:v>9.9599999999999994E-2</c:v>
                </c:pt>
                <c:pt idx="2">
                  <c:v>9.8400000000000001E-2</c:v>
                </c:pt>
                <c:pt idx="3">
                  <c:v>0.10050000000000001</c:v>
                </c:pt>
                <c:pt idx="4">
                  <c:v>0.1013</c:v>
                </c:pt>
                <c:pt idx="5">
                  <c:v>0.1004</c:v>
                </c:pt>
                <c:pt idx="6">
                  <c:v>9.7900000000000001E-2</c:v>
                </c:pt>
                <c:pt idx="7">
                  <c:v>9.9000000000000005E-2</c:v>
                </c:pt>
                <c:pt idx="8">
                  <c:v>9.9199999999999997E-2</c:v>
                </c:pt>
                <c:pt idx="9">
                  <c:v>9.9099999999999994E-2</c:v>
                </c:pt>
                <c:pt idx="10">
                  <c:v>9.8500000000000004E-2</c:v>
                </c:pt>
                <c:pt idx="11">
                  <c:v>9.8900000000000002E-2</c:v>
                </c:pt>
                <c:pt idx="12">
                  <c:v>9.9000000000000005E-2</c:v>
                </c:pt>
                <c:pt idx="13">
                  <c:v>9.9299999999999999E-2</c:v>
                </c:pt>
                <c:pt idx="14">
                  <c:v>9.6299999999999997E-2</c:v>
                </c:pt>
                <c:pt idx="15">
                  <c:v>9.8100000000000007E-2</c:v>
                </c:pt>
                <c:pt idx="16">
                  <c:v>0.1004</c:v>
                </c:pt>
                <c:pt idx="17">
                  <c:v>9.98E-2</c:v>
                </c:pt>
                <c:pt idx="18">
                  <c:v>9.9599999999999994E-2</c:v>
                </c:pt>
                <c:pt idx="19">
                  <c:v>9.7100000000000006E-2</c:v>
                </c:pt>
                <c:pt idx="20">
                  <c:v>9.9099999999999994E-2</c:v>
                </c:pt>
                <c:pt idx="21">
                  <c:v>9.7699999999999995E-2</c:v>
                </c:pt>
                <c:pt idx="22">
                  <c:v>9.9000000000000005E-2</c:v>
                </c:pt>
                <c:pt idx="23">
                  <c:v>9.9000000000000005E-2</c:v>
                </c:pt>
                <c:pt idx="24">
                  <c:v>9.8400000000000001E-2</c:v>
                </c:pt>
                <c:pt idx="25">
                  <c:v>0.1002</c:v>
                </c:pt>
                <c:pt idx="26">
                  <c:v>0.1017</c:v>
                </c:pt>
                <c:pt idx="27">
                  <c:v>0.10100000000000001</c:v>
                </c:pt>
                <c:pt idx="28">
                  <c:v>0.1003</c:v>
                </c:pt>
                <c:pt idx="29">
                  <c:v>0.1008</c:v>
                </c:pt>
                <c:pt idx="30">
                  <c:v>9.9599999999999994E-2</c:v>
                </c:pt>
                <c:pt idx="31">
                  <c:v>0.1013</c:v>
                </c:pt>
                <c:pt idx="32">
                  <c:v>0.10150000000000001</c:v>
                </c:pt>
                <c:pt idx="33">
                  <c:v>0.1</c:v>
                </c:pt>
                <c:pt idx="34">
                  <c:v>0.1018</c:v>
                </c:pt>
                <c:pt idx="35">
                  <c:v>0.1028</c:v>
                </c:pt>
                <c:pt idx="36">
                  <c:v>0.1023</c:v>
                </c:pt>
                <c:pt idx="37">
                  <c:v>0.10100000000000001</c:v>
                </c:pt>
                <c:pt idx="38">
                  <c:v>0.1014</c:v>
                </c:pt>
                <c:pt idx="39">
                  <c:v>0.1023</c:v>
                </c:pt>
                <c:pt idx="40">
                  <c:v>0.1061</c:v>
                </c:pt>
                <c:pt idx="41">
                  <c:v>0.10199999999999999</c:v>
                </c:pt>
                <c:pt idx="42">
                  <c:v>0.1013</c:v>
                </c:pt>
                <c:pt idx="43">
                  <c:v>0.1026</c:v>
                </c:pt>
                <c:pt idx="44">
                  <c:v>9.9699999999999997E-2</c:v>
                </c:pt>
                <c:pt idx="45">
                  <c:v>0.1011</c:v>
                </c:pt>
                <c:pt idx="46">
                  <c:v>9.9299999999999999E-2</c:v>
                </c:pt>
              </c:numCache>
            </c:numRef>
          </c:val>
          <c:extLst>
            <c:ext xmlns:c16="http://schemas.microsoft.com/office/drawing/2014/chart" uri="{C3380CC4-5D6E-409C-BE32-E72D297353CC}">
              <c16:uniqueId val="{00000000-463E-45EA-A8ED-399EF1CB9CAA}"/>
            </c:ext>
          </c:extLst>
        </c:ser>
        <c:dLbls>
          <c:showLegendKey val="0"/>
          <c:showVal val="0"/>
          <c:showCatName val="0"/>
          <c:showSerName val="0"/>
          <c:showPercent val="0"/>
          <c:showBubbleSize val="0"/>
        </c:dLbls>
        <c:gapWidth val="219"/>
        <c:overlap val="-27"/>
        <c:axId val="504872280"/>
        <c:axId val="504873264"/>
      </c:barChart>
      <c:catAx>
        <c:axId val="504872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504873264"/>
        <c:crosses val="autoZero"/>
        <c:auto val="1"/>
        <c:lblAlgn val="ctr"/>
        <c:lblOffset val="100"/>
        <c:noMultiLvlLbl val="0"/>
      </c:catAx>
      <c:valAx>
        <c:axId val="5048732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50487228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1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C03-4A76-A2BB-3D595A27E3D5}"/>
                </c:ext>
              </c:extLst>
            </c:dLbl>
            <c:dLbl>
              <c:idx val="35"/>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C03-4A76-A2BB-3D595A27E3D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国保保険料!$A$7:$A$53</c:f>
              <c:strCache>
                <c:ptCount val="47"/>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strCache>
            </c:strRef>
          </c:cat>
          <c:val>
            <c:numRef>
              <c:f>国保保険料!$E$7:$E$53</c:f>
              <c:numCache>
                <c:formatCode>#,##0_ ;[Red]\-#,##0\ </c:formatCode>
                <c:ptCount val="47"/>
                <c:pt idx="0">
                  <c:v>129074.53601838199</c:v>
                </c:pt>
                <c:pt idx="1">
                  <c:v>132912.19010225165</c:v>
                </c:pt>
                <c:pt idx="2">
                  <c:v>113221.02260351332</c:v>
                </c:pt>
                <c:pt idx="3">
                  <c:v>127491.5142045924</c:v>
                </c:pt>
                <c:pt idx="4">
                  <c:v>127059.64634987665</c:v>
                </c:pt>
                <c:pt idx="5">
                  <c:v>139735.34324941854</c:v>
                </c:pt>
                <c:pt idx="6">
                  <c:v>115826.10667944302</c:v>
                </c:pt>
                <c:pt idx="7">
                  <c:v>108119.71807674912</c:v>
                </c:pt>
                <c:pt idx="8">
                  <c:v>115604.03771691356</c:v>
                </c:pt>
                <c:pt idx="9">
                  <c:v>112811.27154585402</c:v>
                </c:pt>
                <c:pt idx="10">
                  <c:v>101976.85983539393</c:v>
                </c:pt>
                <c:pt idx="11">
                  <c:v>109627.04261341186</c:v>
                </c:pt>
                <c:pt idx="12">
                  <c:v>101987.93051849442</c:v>
                </c:pt>
                <c:pt idx="13">
                  <c:v>102250.94937266862</c:v>
                </c:pt>
                <c:pt idx="14">
                  <c:v>120746.08328218246</c:v>
                </c:pt>
                <c:pt idx="15">
                  <c:v>115086.24793316171</c:v>
                </c:pt>
                <c:pt idx="16">
                  <c:v>128951.16582209212</c:v>
                </c:pt>
                <c:pt idx="17">
                  <c:v>119567.84021418917</c:v>
                </c:pt>
                <c:pt idx="18">
                  <c:v>123189.59008024851</c:v>
                </c:pt>
                <c:pt idx="19">
                  <c:v>108966.08267140093</c:v>
                </c:pt>
                <c:pt idx="20">
                  <c:v>120875.93945699345</c:v>
                </c:pt>
                <c:pt idx="21">
                  <c:v>110025.1917079883</c:v>
                </c:pt>
                <c:pt idx="22">
                  <c:v>103066.3200280077</c:v>
                </c:pt>
                <c:pt idx="23">
                  <c:v>117380.74981582684</c:v>
                </c:pt>
                <c:pt idx="24">
                  <c:v>118285.4865246268</c:v>
                </c:pt>
                <c:pt idx="25">
                  <c:v>122389.71882146405</c:v>
                </c:pt>
                <c:pt idx="26">
                  <c:v>132941.93612384691</c:v>
                </c:pt>
                <c:pt idx="27">
                  <c:v>127557.23909144041</c:v>
                </c:pt>
                <c:pt idx="28">
                  <c:v>120722.86663223617</c:v>
                </c:pt>
                <c:pt idx="29">
                  <c:v>130087.8621300654</c:v>
                </c:pt>
                <c:pt idx="30">
                  <c:v>118997.14420968338</c:v>
                </c:pt>
                <c:pt idx="31">
                  <c:v>135349.26239178632</c:v>
                </c:pt>
                <c:pt idx="32">
                  <c:v>120033.04570382967</c:v>
                </c:pt>
                <c:pt idx="33">
                  <c:v>119455.84387883364</c:v>
                </c:pt>
                <c:pt idx="34">
                  <c:v>138913.86045566725</c:v>
                </c:pt>
                <c:pt idx="35">
                  <c:v>145991.4761265706</c:v>
                </c:pt>
                <c:pt idx="36">
                  <c:v>122448.66613265184</c:v>
                </c:pt>
                <c:pt idx="37">
                  <c:v>134113.05874635148</c:v>
                </c:pt>
                <c:pt idx="38">
                  <c:v>129128.16112930467</c:v>
                </c:pt>
                <c:pt idx="39">
                  <c:v>125052.75034761429</c:v>
                </c:pt>
                <c:pt idx="40">
                  <c:v>140987.71418314957</c:v>
                </c:pt>
                <c:pt idx="41">
                  <c:v>131061.69568646427</c:v>
                </c:pt>
                <c:pt idx="42">
                  <c:v>138142.62495290959</c:v>
                </c:pt>
                <c:pt idx="43">
                  <c:v>140711.84942748107</c:v>
                </c:pt>
                <c:pt idx="44">
                  <c:v>139210.69001571316</c:v>
                </c:pt>
                <c:pt idx="45">
                  <c:v>123492.39158644233</c:v>
                </c:pt>
                <c:pt idx="46">
                  <c:v>116718.12355377439</c:v>
                </c:pt>
              </c:numCache>
            </c:numRef>
          </c:val>
          <c:extLst>
            <c:ext xmlns:c16="http://schemas.microsoft.com/office/drawing/2014/chart" uri="{C3380CC4-5D6E-409C-BE32-E72D297353CC}">
              <c16:uniqueId val="{00000000-0C03-4A76-A2BB-3D595A27E3D5}"/>
            </c:ext>
          </c:extLst>
        </c:ser>
        <c:dLbls>
          <c:showLegendKey val="0"/>
          <c:showVal val="0"/>
          <c:showCatName val="0"/>
          <c:showSerName val="0"/>
          <c:showPercent val="0"/>
          <c:showBubbleSize val="0"/>
        </c:dLbls>
        <c:gapWidth val="219"/>
        <c:overlap val="-27"/>
        <c:axId val="451973592"/>
        <c:axId val="451971624"/>
      </c:barChart>
      <c:catAx>
        <c:axId val="451973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451971624"/>
        <c:crosses val="autoZero"/>
        <c:auto val="1"/>
        <c:lblAlgn val="ctr"/>
        <c:lblOffset val="100"/>
        <c:noMultiLvlLbl val="0"/>
      </c:catAx>
      <c:valAx>
        <c:axId val="451971624"/>
        <c:scaling>
          <c:orientation val="minMax"/>
          <c:min val="80000"/>
        </c:scaling>
        <c:delete val="0"/>
        <c:axPos val="l"/>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5197359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5</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2020/6/24</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5</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2020/6/24</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5</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2020/6/24</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61BCDD-434A-1F4A-A803-C7B171BB0A76}" type="slidenum">
              <a:rPr kumimoji="1" lang="ja-JP" altLang="en-US" smtClean="0"/>
              <a:t>19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608407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ja-JP" altLang="en-US">
              <a:latin typeface="Calibri" charset="0"/>
              <a:ea typeface="ＭＳ Ｐゴシック" charset="0"/>
            </a:endParaRPr>
          </a:p>
        </p:txBody>
      </p:sp>
      <p:sp>
        <p:nvSpPr>
          <p:cNvPr id="378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0"/>
                <a:cs typeface="ＭＳ Ｐゴシック" charset="0"/>
              </a:defRPr>
            </a:lvl1pPr>
            <a:lvl2pPr marL="742950" indent="-285750">
              <a:defRPr kumimoji="1">
                <a:solidFill>
                  <a:schemeClr val="tx1"/>
                </a:solidFill>
                <a:latin typeface="Arial" charset="0"/>
                <a:ea typeface="ＭＳ Ｐゴシック" charset="0"/>
              </a:defRPr>
            </a:lvl2pPr>
            <a:lvl3pPr marL="1143000" indent="-228600">
              <a:defRPr kumimoji="1">
                <a:solidFill>
                  <a:schemeClr val="tx1"/>
                </a:solidFill>
                <a:latin typeface="Arial" charset="0"/>
                <a:ea typeface="ＭＳ Ｐゴシック" charset="0"/>
              </a:defRPr>
            </a:lvl3pPr>
            <a:lvl4pPr marL="1600200" indent="-228600">
              <a:defRPr kumimoji="1">
                <a:solidFill>
                  <a:schemeClr val="tx1"/>
                </a:solidFill>
                <a:latin typeface="Arial" charset="0"/>
                <a:ea typeface="ＭＳ Ｐゴシック" charset="0"/>
              </a:defRPr>
            </a:lvl4pPr>
            <a:lvl5pPr marL="2057400" indent="-228600">
              <a:defRPr kumimoji="1">
                <a:solidFill>
                  <a:schemeClr val="tx1"/>
                </a:solidFill>
                <a:latin typeface="Arial" charset="0"/>
                <a:ea typeface="ＭＳ Ｐゴシック" charset="0"/>
              </a:defRPr>
            </a:lvl5pPr>
            <a:lvl6pPr marL="2514600" indent="-228600" fontAlgn="base">
              <a:spcBef>
                <a:spcPct val="0"/>
              </a:spcBef>
              <a:spcAft>
                <a:spcPct val="0"/>
              </a:spcAft>
              <a:defRPr kumimoji="1">
                <a:solidFill>
                  <a:schemeClr val="tx1"/>
                </a:solidFill>
                <a:latin typeface="Arial" charset="0"/>
                <a:ea typeface="ＭＳ Ｐゴシック" charset="0"/>
              </a:defRPr>
            </a:lvl6pPr>
            <a:lvl7pPr marL="2971800" indent="-228600" fontAlgn="base">
              <a:spcBef>
                <a:spcPct val="0"/>
              </a:spcBef>
              <a:spcAft>
                <a:spcPct val="0"/>
              </a:spcAft>
              <a:defRPr kumimoji="1">
                <a:solidFill>
                  <a:schemeClr val="tx1"/>
                </a:solidFill>
                <a:latin typeface="Arial" charset="0"/>
                <a:ea typeface="ＭＳ Ｐゴシック" charset="0"/>
              </a:defRPr>
            </a:lvl7pPr>
            <a:lvl8pPr marL="3429000" indent="-228600" fontAlgn="base">
              <a:spcBef>
                <a:spcPct val="0"/>
              </a:spcBef>
              <a:spcAft>
                <a:spcPct val="0"/>
              </a:spcAft>
              <a:defRPr kumimoji="1">
                <a:solidFill>
                  <a:schemeClr val="tx1"/>
                </a:solidFill>
                <a:latin typeface="Arial" charset="0"/>
                <a:ea typeface="ＭＳ Ｐゴシック" charset="0"/>
              </a:defRPr>
            </a:lvl8pPr>
            <a:lvl9pPr marL="3886200" indent="-228600" fontAlgn="base">
              <a:spcBef>
                <a:spcPct val="0"/>
              </a:spcBef>
              <a:spcAft>
                <a:spcPct val="0"/>
              </a:spcAft>
              <a:defRPr kumimoji="1">
                <a:solidFill>
                  <a:schemeClr val="tx1"/>
                </a:solidFill>
                <a:latin typeface="Arial" charset="0"/>
                <a:ea typeface="ＭＳ Ｐゴシック" charset="0"/>
              </a:defRPr>
            </a:lvl9pPr>
          </a:lstStyle>
          <a:p>
            <a:fld id="{9F8DA59A-832E-8748-85A6-C7074F44DA72}" type="slidenum">
              <a:rPr lang="ja-JP" altLang="en-US">
                <a:latin typeface="Calibri" charset="0"/>
              </a:rPr>
              <a:pPr/>
              <a:t>20</a:t>
            </a:fld>
            <a:endParaRPr lang="en-US" altLang="ja-JP">
              <a:latin typeface="Calibri" charset="0"/>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57728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5</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2020/6/24</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26</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097719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61BCDD-434A-1F4A-A803-C7B171BB0A76}" type="slidenum">
              <a:rPr kumimoji="1" lang="ja-JP" altLang="en-US" smtClean="0"/>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307674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737370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8</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811681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E2F8436C-7BF0-4482-B33A-DEE835CE2BEC}" type="slidenum">
              <a:rPr lang="en-US" altLang="ja-JP">
                <a:ea typeface="ＭＳ Ｐゴシック" panose="020B0600070205080204" pitchFamily="50" charset="-128"/>
              </a:rPr>
              <a:pPr>
                <a:spcBef>
                  <a:spcPct val="50000"/>
                </a:spcBef>
              </a:pPr>
              <a:t>11</a:t>
            </a:fld>
            <a:endParaRPr lang="en-US" altLang="ja-JP">
              <a:ea typeface="ＭＳ Ｐゴシック" panose="020B0600070205080204" pitchFamily="50" charset="-128"/>
            </a:endParaRPr>
          </a:p>
        </p:txBody>
      </p:sp>
      <p:sp>
        <p:nvSpPr>
          <p:cNvPr id="28675"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2FAA43A4-AC81-4C6C-9EF8-AF9A02B0CA13}" type="slidenum">
              <a:rPr lang="en-US" altLang="ja-JP" b="0">
                <a:ea typeface="ＭＳ Ｐゴシック" panose="020B0600070205080204" pitchFamily="50" charset="-128"/>
              </a:rPr>
              <a:pPr algn="r" eaLnBrk="1" hangingPunct="1">
                <a:spcBef>
                  <a:spcPct val="50000"/>
                </a:spcBef>
              </a:pPr>
              <a:t>11</a:t>
            </a:fld>
            <a:endParaRPr lang="en-US" altLang="ja-JP" b="0">
              <a:ea typeface="ＭＳ Ｐゴシック" panose="020B0600070205080204" pitchFamily="50" charset="-128"/>
            </a:endParaRP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42768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12</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38414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662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70C8203F-3AB9-4EC1-94D2-E815C37F05E1}" type="slidenum">
              <a:rPr lang="en-US" altLang="ja-JP">
                <a:ea typeface="ＭＳ Ｐゴシック" panose="020B0600070205080204" pitchFamily="50" charset="-128"/>
              </a:rPr>
              <a:pPr>
                <a:spcBef>
                  <a:spcPct val="50000"/>
                </a:spcBef>
              </a:pPr>
              <a:t>17</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233984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9E872625-3E9C-410D-9FCA-88F4F82F7B08}" type="slidenum">
              <a:rPr lang="en-US" altLang="ja-JP">
                <a:ea typeface="ＭＳ Ｐゴシック" panose="020B0600070205080204" pitchFamily="50" charset="-128"/>
              </a:rPr>
              <a:pPr>
                <a:spcBef>
                  <a:spcPct val="50000"/>
                </a:spcBef>
              </a:pPr>
              <a:t>18</a:t>
            </a:fld>
            <a:endParaRPr lang="en-US" altLang="ja-JP">
              <a:ea typeface="ＭＳ Ｐゴシック" panose="020B0600070205080204" pitchFamily="50" charset="-128"/>
            </a:endParaRPr>
          </a:p>
        </p:txBody>
      </p:sp>
      <p:sp>
        <p:nvSpPr>
          <p:cNvPr id="30723"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1A2399F7-D57D-4759-94C0-266D82058F13}" type="slidenum">
              <a:rPr lang="en-US" altLang="ja-JP" b="0">
                <a:ea typeface="ＭＳ Ｐゴシック" panose="020B0600070205080204" pitchFamily="50" charset="-128"/>
              </a:rPr>
              <a:pPr algn="r" eaLnBrk="1" hangingPunct="1">
                <a:spcBef>
                  <a:spcPct val="50000"/>
                </a:spcBef>
              </a:pPr>
              <a:t>18</a:t>
            </a:fld>
            <a:endParaRPr lang="en-US" altLang="ja-JP" b="0">
              <a:ea typeface="ＭＳ Ｐゴシック" panose="020B0600070205080204" pitchFamily="50" charset="-128"/>
            </a:endParaRPr>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895387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2020/6/24</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5</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5</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5</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2020/6/24</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5</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2020/6/24</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5</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kenpo.gr.jp/ajinomoto-kenpo/contents/sikumi/hkenryou/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geino-kokuho.sakura.ne.jp/top.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(5) </a:t>
            </a:r>
            <a:r>
              <a:rPr lang="ja-JP" altLang="en-US" sz="3200" smtClean="0"/>
              <a:t>医療保険</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24</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C27A4F-C6CA-487E-B40D-0B3880F6E92B}"/>
              </a:ext>
            </a:extLst>
          </p:cNvPr>
          <p:cNvSpPr>
            <a:spLocks noGrp="1"/>
          </p:cNvSpPr>
          <p:nvPr>
            <p:ph type="title"/>
          </p:nvPr>
        </p:nvSpPr>
        <p:spPr/>
        <p:txBody>
          <a:bodyPr/>
          <a:lstStyle/>
          <a:p>
            <a:r>
              <a:rPr lang="ja-JP" altLang="en-US" smtClean="0"/>
              <a:t>労使</a:t>
            </a:r>
            <a:r>
              <a:rPr lang="ja-JP" altLang="en-US"/>
              <a:t>折半</a:t>
            </a:r>
            <a:endParaRPr kumimoji="1" lang="ja-JP" altLang="en-US" dirty="0"/>
          </a:p>
        </p:txBody>
      </p:sp>
      <p:sp>
        <p:nvSpPr>
          <p:cNvPr id="3" name="コンテンツ プレースホルダー 2">
            <a:extLst>
              <a:ext uri="{FF2B5EF4-FFF2-40B4-BE49-F238E27FC236}">
                <a16:creationId xmlns:a16="http://schemas.microsoft.com/office/drawing/2014/main" id="{86817728-B99E-463C-A8E2-3614409F0FE1}"/>
              </a:ext>
            </a:extLst>
          </p:cNvPr>
          <p:cNvSpPr>
            <a:spLocks noGrp="1"/>
          </p:cNvSpPr>
          <p:nvPr>
            <p:ph idx="1"/>
          </p:nvPr>
        </p:nvSpPr>
        <p:spPr>
          <a:xfrm>
            <a:off x="615504" y="1560946"/>
            <a:ext cx="9072000" cy="5428410"/>
          </a:xfrm>
        </p:spPr>
        <p:txBody>
          <a:bodyPr>
            <a:normAutofit/>
          </a:bodyPr>
          <a:lstStyle/>
          <a:p>
            <a:r>
              <a:rPr lang="ja-JP" altLang="en-US" dirty="0"/>
              <a:t>日本の被用者保険においては、</a:t>
            </a:r>
            <a:r>
              <a:rPr lang="ja-JP" altLang="en-US" dirty="0">
                <a:solidFill>
                  <a:srgbClr val="FF0000"/>
                </a:solidFill>
              </a:rPr>
              <a:t>労使折半制度</a:t>
            </a:r>
            <a:endParaRPr lang="en-US" altLang="ja-JP" dirty="0">
              <a:solidFill>
                <a:srgbClr val="FF0000"/>
              </a:solidFill>
            </a:endParaRPr>
          </a:p>
          <a:p>
            <a:pPr lvl="1"/>
            <a:r>
              <a:rPr kumimoji="1" lang="ja-JP" altLang="en-US" dirty="0">
                <a:solidFill>
                  <a:srgbClr val="FF0000"/>
                </a:solidFill>
              </a:rPr>
              <a:t>労使</a:t>
            </a:r>
            <a:r>
              <a:rPr lang="ja-JP" altLang="en-US" dirty="0">
                <a:solidFill>
                  <a:srgbClr val="FF0000"/>
                </a:solidFill>
              </a:rPr>
              <a:t>折半</a:t>
            </a:r>
            <a:r>
              <a:rPr lang="ja-JP" altLang="en-US" dirty="0"/>
              <a:t>：</a:t>
            </a:r>
            <a:r>
              <a:rPr lang="ja-JP" altLang="en-US" dirty="0">
                <a:solidFill>
                  <a:srgbClr val="0070C0"/>
                </a:solidFill>
              </a:rPr>
              <a:t>保険料を事業主が半分負担する制度</a:t>
            </a:r>
            <a:endParaRPr lang="en-US" altLang="ja-JP" dirty="0">
              <a:solidFill>
                <a:srgbClr val="0070C0"/>
              </a:solidFill>
            </a:endParaRPr>
          </a:p>
          <a:p>
            <a:pPr lvl="2"/>
            <a:r>
              <a:rPr lang="ja-JP" altLang="en-US" dirty="0"/>
              <a:t>協会けんぽに委託する場合、保険料率が約</a:t>
            </a:r>
            <a:r>
              <a:rPr lang="en-US" altLang="ja-JP" dirty="0"/>
              <a:t>10%</a:t>
            </a:r>
            <a:r>
              <a:rPr lang="ja-JP" altLang="en-US" dirty="0"/>
              <a:t>であるから、企業は約</a:t>
            </a:r>
            <a:r>
              <a:rPr lang="en-US" altLang="ja-JP" dirty="0"/>
              <a:t>5%</a:t>
            </a:r>
            <a:r>
              <a:rPr lang="ja-JP" altLang="en-US" dirty="0"/>
              <a:t>分の保険料を負担することになる</a:t>
            </a:r>
            <a:endParaRPr lang="en-US" altLang="ja-JP" dirty="0"/>
          </a:p>
          <a:p>
            <a:r>
              <a:rPr kumimoji="1" lang="ja-JP" altLang="en-US" sz="2222" dirty="0"/>
              <a:t>例）ある企業</a:t>
            </a:r>
            <a:r>
              <a:rPr kumimoji="1" lang="en-US" altLang="ja-JP" sz="2222" dirty="0"/>
              <a:t>A</a:t>
            </a:r>
            <a:r>
              <a:rPr kumimoji="1" lang="ja-JP" altLang="en-US" sz="2222" dirty="0"/>
              <a:t>は、従業員</a:t>
            </a:r>
            <a:r>
              <a:rPr kumimoji="1" lang="en-US" altLang="ja-JP" sz="2222" dirty="0"/>
              <a:t>1000</a:t>
            </a:r>
            <a:r>
              <a:rPr kumimoji="1" lang="ja-JP" altLang="en-US" sz="2222" dirty="0"/>
              <a:t>人いて、従業員の平均年収</a:t>
            </a:r>
            <a:r>
              <a:rPr kumimoji="1" lang="en-US" altLang="ja-JP" sz="2222" dirty="0"/>
              <a:t>500</a:t>
            </a:r>
            <a:r>
              <a:rPr kumimoji="1" lang="ja-JP" altLang="en-US" sz="2222" dirty="0"/>
              <a:t>万円とする。協会けんぽの保険料率が</a:t>
            </a:r>
            <a:r>
              <a:rPr kumimoji="1" lang="en-US" altLang="ja-JP" sz="2222" dirty="0"/>
              <a:t>10%</a:t>
            </a:r>
            <a:r>
              <a:rPr kumimoji="1" lang="ja-JP" altLang="en-US" sz="2222" dirty="0"/>
              <a:t>だと、全従業員の保険料は、</a:t>
            </a:r>
            <a:endParaRPr kumimoji="1" lang="en-US" altLang="ja-JP" sz="2222" dirty="0"/>
          </a:p>
          <a:p>
            <a:pPr marL="0" indent="0" algn="ctr">
              <a:buNone/>
            </a:pPr>
            <a:r>
              <a:rPr kumimoji="1" lang="en-US" altLang="ja-JP" sz="2222" dirty="0"/>
              <a:t>500</a:t>
            </a:r>
            <a:r>
              <a:rPr kumimoji="1" lang="ja-JP" altLang="en-US" sz="2222" dirty="0"/>
              <a:t>万円</a:t>
            </a:r>
            <a:r>
              <a:rPr kumimoji="1" lang="en-US" altLang="ja-JP" sz="2222" dirty="0"/>
              <a:t>×0.1×1000</a:t>
            </a:r>
            <a:r>
              <a:rPr kumimoji="1" lang="ja-JP" altLang="en-US" sz="2222" dirty="0"/>
              <a:t>人＝</a:t>
            </a:r>
            <a:r>
              <a:rPr kumimoji="1" lang="en-US" altLang="ja-JP" sz="2222" dirty="0"/>
              <a:t>50</a:t>
            </a:r>
            <a:r>
              <a:rPr kumimoji="1" lang="ja-JP" altLang="en-US" sz="2222" dirty="0"/>
              <a:t>億円</a:t>
            </a:r>
            <a:endParaRPr kumimoji="1" lang="en-US" altLang="ja-JP" sz="2222" dirty="0"/>
          </a:p>
          <a:p>
            <a:pPr marL="0" indent="0">
              <a:buNone/>
            </a:pPr>
            <a:r>
              <a:rPr kumimoji="1" lang="ja-JP" altLang="en-US" sz="2222" dirty="0"/>
              <a:t>　</a:t>
            </a:r>
            <a:r>
              <a:rPr lang="ja-JP" altLang="en-US" sz="2222" dirty="0"/>
              <a:t>なので</a:t>
            </a:r>
            <a:r>
              <a:rPr kumimoji="1" lang="ja-JP" altLang="en-US" sz="2222" dirty="0"/>
              <a:t>、</a:t>
            </a:r>
            <a:r>
              <a:rPr kumimoji="1" lang="ja-JP" altLang="en-US" sz="2222" dirty="0">
                <a:solidFill>
                  <a:srgbClr val="0070C0"/>
                </a:solidFill>
              </a:rPr>
              <a:t>事業主負担は</a:t>
            </a:r>
            <a:r>
              <a:rPr kumimoji="1" lang="en-US" altLang="ja-JP" sz="2222" dirty="0">
                <a:solidFill>
                  <a:srgbClr val="0070C0"/>
                </a:solidFill>
              </a:rPr>
              <a:t>25</a:t>
            </a:r>
            <a:r>
              <a:rPr kumimoji="1" lang="ja-JP" altLang="en-US" sz="2222" dirty="0">
                <a:solidFill>
                  <a:srgbClr val="0070C0"/>
                </a:solidFill>
              </a:rPr>
              <a:t>億円</a:t>
            </a:r>
            <a:r>
              <a:rPr kumimoji="1" lang="ja-JP" altLang="en-US" sz="2222" dirty="0"/>
              <a:t>。</a:t>
            </a:r>
            <a:endParaRPr kumimoji="1" lang="en-US" altLang="ja-JP" sz="2222" dirty="0"/>
          </a:p>
          <a:p>
            <a:pPr marL="0" indent="0">
              <a:buNone/>
            </a:pPr>
            <a:r>
              <a:rPr lang="ja-JP" altLang="en-US" sz="2222" dirty="0"/>
              <a:t>　もし、健保組合を設立して自身で保険を運用すると、保険料率が</a:t>
            </a:r>
            <a:r>
              <a:rPr lang="en-US" altLang="ja-JP" sz="2222" dirty="0"/>
              <a:t/>
            </a:r>
            <a:br>
              <a:rPr lang="en-US" altLang="ja-JP" sz="2222" dirty="0"/>
            </a:br>
            <a:r>
              <a:rPr lang="ja-JP" altLang="en-US" sz="2222" dirty="0"/>
              <a:t>　</a:t>
            </a:r>
            <a:r>
              <a:rPr lang="en-US" altLang="ja-JP" sz="2222" dirty="0"/>
              <a:t>8%</a:t>
            </a:r>
            <a:r>
              <a:rPr lang="ja-JP" altLang="en-US" sz="2222" dirty="0"/>
              <a:t>で済むとする。すると、全従業員の保険料は、</a:t>
            </a:r>
            <a:endParaRPr lang="en-US" altLang="ja-JP" sz="2222" dirty="0"/>
          </a:p>
          <a:p>
            <a:pPr marL="0" indent="0" algn="ctr">
              <a:buNone/>
            </a:pPr>
            <a:r>
              <a:rPr kumimoji="1" lang="en-US" altLang="ja-JP" sz="2222" dirty="0"/>
              <a:t>500</a:t>
            </a:r>
            <a:r>
              <a:rPr lang="ja-JP" altLang="en-US" sz="2222" dirty="0"/>
              <a:t>万円</a:t>
            </a:r>
            <a:r>
              <a:rPr lang="en-US" altLang="ja-JP" sz="2222" dirty="0"/>
              <a:t>×0.08×1000</a:t>
            </a:r>
            <a:r>
              <a:rPr lang="ja-JP" altLang="en-US" sz="2222" dirty="0"/>
              <a:t>人＝</a:t>
            </a:r>
            <a:r>
              <a:rPr lang="en-US" altLang="ja-JP" sz="2222" dirty="0"/>
              <a:t>40</a:t>
            </a:r>
            <a:r>
              <a:rPr lang="ja-JP" altLang="en-US" sz="2222" dirty="0"/>
              <a:t>億円</a:t>
            </a:r>
            <a:endParaRPr lang="en-US" altLang="ja-JP" sz="2222" dirty="0"/>
          </a:p>
          <a:p>
            <a:pPr marL="0" indent="0">
              <a:buNone/>
            </a:pPr>
            <a:r>
              <a:rPr kumimoji="1" lang="ja-JP" altLang="en-US" sz="2222" dirty="0"/>
              <a:t>　なので、</a:t>
            </a:r>
            <a:r>
              <a:rPr kumimoji="1" lang="ja-JP" altLang="en-US" sz="2222" dirty="0">
                <a:solidFill>
                  <a:srgbClr val="0070C0"/>
                </a:solidFill>
              </a:rPr>
              <a:t>事業主負担は</a:t>
            </a:r>
            <a:r>
              <a:rPr kumimoji="1" lang="en-US" altLang="ja-JP" sz="2222" dirty="0">
                <a:solidFill>
                  <a:srgbClr val="0070C0"/>
                </a:solidFill>
              </a:rPr>
              <a:t>20</a:t>
            </a:r>
            <a:r>
              <a:rPr kumimoji="1" lang="ja-JP" altLang="en-US" sz="2222" dirty="0">
                <a:solidFill>
                  <a:srgbClr val="0070C0"/>
                </a:solidFill>
              </a:rPr>
              <a:t>億円</a:t>
            </a:r>
            <a:r>
              <a:rPr kumimoji="1" lang="ja-JP" altLang="en-US" sz="2222" dirty="0"/>
              <a:t>。</a:t>
            </a:r>
            <a:r>
              <a:rPr kumimoji="1" lang="ja-JP" altLang="en-US" sz="2222" dirty="0">
                <a:solidFill>
                  <a:srgbClr val="0070C0"/>
                </a:solidFill>
              </a:rPr>
              <a:t>したがって、この場合、健保組合を持つと、</a:t>
            </a:r>
            <a:r>
              <a:rPr kumimoji="1" lang="en-US" altLang="ja-JP" sz="2222" dirty="0">
                <a:solidFill>
                  <a:srgbClr val="0070C0"/>
                </a:solidFill>
              </a:rPr>
              <a:t>5</a:t>
            </a:r>
            <a:r>
              <a:rPr kumimoji="1" lang="ja-JP" altLang="en-US" sz="2222" dirty="0">
                <a:solidFill>
                  <a:srgbClr val="0070C0"/>
                </a:solidFill>
              </a:rPr>
              <a:t>億円の費用節約になり、大きな収益改善効果を持つ</a:t>
            </a:r>
            <a:r>
              <a:rPr kumimoji="1" lang="ja-JP" altLang="en-US" sz="2222" dirty="0"/>
              <a:t>。</a:t>
            </a:r>
            <a:endParaRPr kumimoji="1" lang="en-US" altLang="ja-JP" sz="2222" dirty="0"/>
          </a:p>
        </p:txBody>
      </p:sp>
      <p:sp>
        <p:nvSpPr>
          <p:cNvPr id="5" name="スライド番号プレースホルダー 4">
            <a:extLst>
              <a:ext uri="{FF2B5EF4-FFF2-40B4-BE49-F238E27FC236}">
                <a16:creationId xmlns:a16="http://schemas.microsoft.com/office/drawing/2014/main" id="{2D5AE948-51DB-4D4B-B479-7BBDA0803565}"/>
              </a:ext>
            </a:extLst>
          </p:cNvPr>
          <p:cNvSpPr>
            <a:spLocks noGrp="1"/>
          </p:cNvSpPr>
          <p:nvPr>
            <p:ph type="sldNum" sz="quarter" idx="12"/>
          </p:nvPr>
        </p:nvSpPr>
        <p:spPr/>
        <p:txBody>
          <a:bodyPr/>
          <a:lstStyle/>
          <a:p>
            <a:fld id="{7A9883B4-F2A7-4C83-9022-59A4E0C8884B}" type="slidenum">
              <a:rPr kumimoji="1" lang="ja-JP" altLang="en-US" smtClean="0"/>
              <a:t>10</a:t>
            </a:fld>
            <a:endParaRPr kumimoji="1" lang="ja-JP" altLang="en-US"/>
          </a:p>
        </p:txBody>
      </p:sp>
      <p:sp>
        <p:nvSpPr>
          <p:cNvPr id="6" name="日付プレースホルダー 5"/>
          <p:cNvSpPr>
            <a:spLocks noGrp="1"/>
          </p:cNvSpPr>
          <p:nvPr>
            <p:ph type="dt" sz="half" idx="10"/>
          </p:nvPr>
        </p:nvSpPr>
        <p:spPr/>
        <p:txBody>
          <a:bodyPr/>
          <a:lstStyle/>
          <a:p>
            <a:pPr>
              <a:defRPr/>
            </a:pPr>
            <a:r>
              <a:rPr lang="en-US" altLang="ja-JP" smtClean="0"/>
              <a:t>2020/6/24</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2587023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556">
                <a:solidFill>
                  <a:schemeClr val="tx1"/>
                </a:solidFill>
                <a:latin typeface="Arial" panose="020B0604020202020204" pitchFamily="34" charset="0"/>
                <a:ea typeface="ＭＳ Ｐゴシック" panose="020B0600070205080204" pitchFamily="50" charset="-128"/>
              </a:defRPr>
            </a:lvl1pPr>
            <a:lvl2pPr marL="825492" indent="-317497">
              <a:spcBef>
                <a:spcPct val="20000"/>
              </a:spcBef>
              <a:buClr>
                <a:schemeClr val="accent2"/>
              </a:buClr>
              <a:buSzPct val="80000"/>
              <a:buFont typeface="Wingdings" panose="05000000000000000000" pitchFamily="2" charset="2"/>
              <a:buChar char="¨"/>
              <a:defRPr kumimoji="1" sz="3111">
                <a:solidFill>
                  <a:schemeClr val="tx1"/>
                </a:solidFill>
                <a:latin typeface="Arial" panose="020B0604020202020204" pitchFamily="34" charset="0"/>
                <a:ea typeface="ＭＳ Ｐゴシック" panose="020B0600070205080204" pitchFamily="50" charset="-128"/>
              </a:defRPr>
            </a:lvl2pPr>
            <a:lvl3pPr marL="1269987" indent="-253997">
              <a:spcBef>
                <a:spcPct val="20000"/>
              </a:spcBef>
              <a:buClr>
                <a:schemeClr val="bg2"/>
              </a:buClr>
              <a:buSzPct val="65000"/>
              <a:buFont typeface="Wingdings" panose="05000000000000000000" pitchFamily="2" charset="2"/>
              <a:buChar char="n"/>
              <a:defRPr kumimoji="1" sz="2667">
                <a:solidFill>
                  <a:schemeClr val="tx1"/>
                </a:solidFill>
                <a:latin typeface="Arial" panose="020B0604020202020204" pitchFamily="34" charset="0"/>
                <a:ea typeface="ＭＳ Ｐゴシック" panose="020B0600070205080204" pitchFamily="50" charset="-128"/>
              </a:defRPr>
            </a:lvl3pPr>
            <a:lvl4pPr marL="1777982" indent="-253997">
              <a:spcBef>
                <a:spcPct val="20000"/>
              </a:spcBef>
              <a:buClr>
                <a:schemeClr val="accent2"/>
              </a:buClr>
              <a:buSzPct val="70000"/>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4pPr>
            <a:lvl5pPr marL="2285977" indent="-253997">
              <a:spcBef>
                <a:spcPct val="20000"/>
              </a:spcBef>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5pPr>
            <a:lvl6pPr marL="279397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6pPr>
            <a:lvl7pPr marL="330196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7pPr>
            <a:lvl8pPr marL="380996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8pPr>
            <a:lvl9pPr marL="431795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4951A71-E4E3-4E78-8E2F-80F1FA16A17C}" type="slidenum">
              <a:rPr kumimoji="0" lang="en-US" altLang="ja-JP" sz="1333">
                <a:latin typeface="Arial Black" panose="020B0A04020102020204" pitchFamily="34" charset="0"/>
              </a:rPr>
              <a:pPr>
                <a:spcBef>
                  <a:spcPct val="0"/>
                </a:spcBef>
                <a:buClrTx/>
                <a:buSzTx/>
                <a:buFontTx/>
                <a:buNone/>
              </a:pPr>
              <a:t>11</a:t>
            </a:fld>
            <a:endParaRPr kumimoji="0" lang="en-US" altLang="ja-JP" sz="1333">
              <a:latin typeface="Arial Black" panose="020B0A04020102020204" pitchFamily="34" charset="0"/>
            </a:endParaRPr>
          </a:p>
        </p:txBody>
      </p:sp>
      <p:sp>
        <p:nvSpPr>
          <p:cNvPr id="27651" name="スライド番号プレースホルダ 3"/>
          <p:cNvSpPr txBox="1">
            <a:spLocks noGrp="1"/>
          </p:cNvSpPr>
          <p:nvPr/>
        </p:nvSpPr>
        <p:spPr bwMode="auto">
          <a:xfrm>
            <a:off x="7281333" y="6942667"/>
            <a:ext cx="23706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D7FF402C-91A0-4834-B8E4-07FDE2B9B1D8}" type="slidenum">
              <a:rPr kumimoji="0" lang="en-US" altLang="ja-JP" sz="1333">
                <a:latin typeface="Arial Black" panose="020B0A04020102020204" pitchFamily="34" charset="0"/>
              </a:rPr>
              <a:pPr algn="r" eaLnBrk="1" hangingPunct="1">
                <a:spcBef>
                  <a:spcPct val="0"/>
                </a:spcBef>
                <a:buClrTx/>
                <a:buSzTx/>
                <a:buFontTx/>
                <a:buNone/>
              </a:pPr>
              <a:t>11</a:t>
            </a:fld>
            <a:endParaRPr kumimoji="0" lang="en-US" altLang="ja-JP" sz="1333">
              <a:latin typeface="Arial Black" panose="020B0A04020102020204" pitchFamily="34" charset="0"/>
            </a:endParaRPr>
          </a:p>
        </p:txBody>
      </p:sp>
      <p:sp>
        <p:nvSpPr>
          <p:cNvPr id="27652" name="Rectangle 4"/>
          <p:cNvSpPr>
            <a:spLocks noGrp="1" noChangeArrowheads="1"/>
          </p:cNvSpPr>
          <p:nvPr>
            <p:ph type="title" idx="4294967295"/>
          </p:nvPr>
        </p:nvSpPr>
        <p:spPr/>
        <p:txBody>
          <a:bodyPr/>
          <a:lstStyle/>
          <a:p>
            <a:pPr eaLnBrk="1" hangingPunct="1"/>
            <a:r>
              <a:rPr lang="ja-JP" altLang="en-US" dirty="0"/>
              <a:t>わが国の医療保険</a:t>
            </a:r>
            <a:r>
              <a:rPr lang="en-US" altLang="ja-JP" dirty="0"/>
              <a:t/>
            </a:r>
            <a:br>
              <a:rPr lang="en-US" altLang="ja-JP" dirty="0"/>
            </a:br>
            <a:r>
              <a:rPr lang="ja-JP" altLang="en-US" dirty="0"/>
              <a:t>（被用者保険）</a:t>
            </a:r>
          </a:p>
        </p:txBody>
      </p:sp>
      <p:sp>
        <p:nvSpPr>
          <p:cNvPr id="27653" name="AutoShape 5"/>
          <p:cNvSpPr>
            <a:spLocks noChangeArrowheads="1"/>
          </p:cNvSpPr>
          <p:nvPr/>
        </p:nvSpPr>
        <p:spPr bwMode="auto">
          <a:xfrm>
            <a:off x="4039306" y="2129014"/>
            <a:ext cx="2079626" cy="719667"/>
          </a:xfrm>
          <a:prstGeom prst="roundRect">
            <a:avLst>
              <a:gd name="adj" fmla="val 16667"/>
            </a:avLst>
          </a:prstGeom>
          <a:gradFill rotWithShape="1">
            <a:gsLst>
              <a:gs pos="0">
                <a:srgbClr val="DCDC84"/>
              </a:gs>
              <a:gs pos="50000">
                <a:srgbClr val="FFFF99"/>
              </a:gs>
              <a:gs pos="100000">
                <a:srgbClr val="DCDC84"/>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被保険者</a:t>
            </a:r>
          </a:p>
          <a:p>
            <a:pPr algn="ctr" eaLnBrk="1" hangingPunct="1">
              <a:spcBef>
                <a:spcPct val="0"/>
              </a:spcBef>
              <a:buClrTx/>
              <a:buSzTx/>
              <a:buFontTx/>
              <a:buNone/>
            </a:pPr>
            <a:r>
              <a:rPr lang="ja-JP" altLang="en-US" sz="2222"/>
              <a:t>（患者，勤め人）</a:t>
            </a:r>
          </a:p>
        </p:txBody>
      </p:sp>
      <p:sp>
        <p:nvSpPr>
          <p:cNvPr id="27654" name="AutoShape 6"/>
          <p:cNvSpPr>
            <a:spLocks noChangeArrowheads="1"/>
          </p:cNvSpPr>
          <p:nvPr/>
        </p:nvSpPr>
        <p:spPr bwMode="auto">
          <a:xfrm>
            <a:off x="7399515" y="5090583"/>
            <a:ext cx="2079624" cy="719667"/>
          </a:xfrm>
          <a:prstGeom prst="roundRect">
            <a:avLst>
              <a:gd name="adj" fmla="val 16667"/>
            </a:avLst>
          </a:prstGeom>
          <a:gradFill rotWithShape="1">
            <a:gsLst>
              <a:gs pos="0">
                <a:srgbClr val="9BC2C2"/>
              </a:gs>
              <a:gs pos="50000">
                <a:srgbClr val="CCFFFF"/>
              </a:gs>
              <a:gs pos="100000">
                <a:srgbClr val="9BC2C2"/>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保険者</a:t>
            </a:r>
          </a:p>
          <a:p>
            <a:pPr algn="ctr" eaLnBrk="1" hangingPunct="1">
              <a:spcBef>
                <a:spcPct val="0"/>
              </a:spcBef>
              <a:buClrTx/>
              <a:buSzTx/>
              <a:buFontTx/>
              <a:buNone/>
            </a:pPr>
            <a:r>
              <a:rPr lang="ja-JP" altLang="en-US" sz="2222"/>
              <a:t>（勤め先）</a:t>
            </a:r>
          </a:p>
        </p:txBody>
      </p:sp>
      <p:sp>
        <p:nvSpPr>
          <p:cNvPr id="27655" name="AutoShape 7"/>
          <p:cNvSpPr>
            <a:spLocks noChangeArrowheads="1"/>
          </p:cNvSpPr>
          <p:nvPr/>
        </p:nvSpPr>
        <p:spPr bwMode="auto">
          <a:xfrm>
            <a:off x="1000126" y="5011209"/>
            <a:ext cx="2079624" cy="719667"/>
          </a:xfrm>
          <a:prstGeom prst="roundRect">
            <a:avLst>
              <a:gd name="adj" fmla="val 16667"/>
            </a:avLst>
          </a:prstGeom>
          <a:gradFill rotWithShape="1">
            <a:gsLst>
              <a:gs pos="0">
                <a:srgbClr val="9BC29B"/>
              </a:gs>
              <a:gs pos="50000">
                <a:srgbClr val="CCFFCC"/>
              </a:gs>
              <a:gs pos="100000">
                <a:srgbClr val="9BC29B"/>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医療機関</a:t>
            </a:r>
          </a:p>
          <a:p>
            <a:pPr algn="ctr" eaLnBrk="1" hangingPunct="1">
              <a:spcBef>
                <a:spcPct val="0"/>
              </a:spcBef>
              <a:buClrTx/>
              <a:buSzTx/>
              <a:buFontTx/>
              <a:buNone/>
            </a:pPr>
            <a:endParaRPr lang="en-US" altLang="ja-JP" sz="2222"/>
          </a:p>
        </p:txBody>
      </p:sp>
      <p:sp>
        <p:nvSpPr>
          <p:cNvPr id="1179656" name="Line 8"/>
          <p:cNvSpPr>
            <a:spLocks noChangeShapeType="1"/>
          </p:cNvSpPr>
          <p:nvPr/>
        </p:nvSpPr>
        <p:spPr bwMode="auto">
          <a:xfrm>
            <a:off x="6279445" y="2850444"/>
            <a:ext cx="1760361" cy="215900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57" name="Text Box 9"/>
          <p:cNvSpPr txBox="1">
            <a:spLocks noChangeArrowheads="1"/>
          </p:cNvSpPr>
          <p:nvPr/>
        </p:nvSpPr>
        <p:spPr bwMode="auto">
          <a:xfrm>
            <a:off x="5804971" y="3330222"/>
            <a:ext cx="1040670"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dirty="0"/>
              <a:t>保険料</a:t>
            </a:r>
          </a:p>
          <a:p>
            <a:pPr algn="ctr" eaLnBrk="1" hangingPunct="1">
              <a:spcBef>
                <a:spcPct val="0"/>
              </a:spcBef>
              <a:buClrTx/>
              <a:buSzTx/>
              <a:buFontTx/>
              <a:buNone/>
            </a:pPr>
            <a:r>
              <a:rPr lang="ja-JP" altLang="en-US" sz="2222" dirty="0"/>
              <a:t>約</a:t>
            </a:r>
            <a:r>
              <a:rPr lang="en-US" altLang="ja-JP" sz="2222" dirty="0"/>
              <a:t>5</a:t>
            </a:r>
            <a:r>
              <a:rPr lang="ja-JP" altLang="en-US" sz="2222" dirty="0"/>
              <a:t>％</a:t>
            </a:r>
          </a:p>
        </p:txBody>
      </p:sp>
      <p:sp>
        <p:nvSpPr>
          <p:cNvPr id="1179658" name="Text Box 10"/>
          <p:cNvSpPr txBox="1">
            <a:spLocks noChangeArrowheads="1"/>
          </p:cNvSpPr>
          <p:nvPr/>
        </p:nvSpPr>
        <p:spPr bwMode="auto">
          <a:xfrm>
            <a:off x="8045110" y="3730625"/>
            <a:ext cx="1040670"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dirty="0"/>
              <a:t>保険料</a:t>
            </a:r>
          </a:p>
          <a:p>
            <a:pPr algn="ctr" eaLnBrk="1" hangingPunct="1">
              <a:spcBef>
                <a:spcPct val="0"/>
              </a:spcBef>
              <a:buClrTx/>
              <a:buSzTx/>
              <a:buFontTx/>
              <a:buNone/>
            </a:pPr>
            <a:r>
              <a:rPr lang="ja-JP" altLang="en-US" sz="2222" dirty="0"/>
              <a:t>約</a:t>
            </a:r>
            <a:r>
              <a:rPr lang="en-US" altLang="ja-JP" sz="2222" dirty="0"/>
              <a:t>5</a:t>
            </a:r>
            <a:r>
              <a:rPr lang="ja-JP" altLang="en-US" sz="2222" dirty="0"/>
              <a:t>％</a:t>
            </a:r>
          </a:p>
        </p:txBody>
      </p:sp>
      <p:sp>
        <p:nvSpPr>
          <p:cNvPr id="1179661" name="Freeform 13"/>
          <p:cNvSpPr>
            <a:spLocks/>
          </p:cNvSpPr>
          <p:nvPr/>
        </p:nvSpPr>
        <p:spPr bwMode="auto">
          <a:xfrm>
            <a:off x="8360834" y="4577292"/>
            <a:ext cx="455083" cy="513291"/>
          </a:xfrm>
          <a:custGeom>
            <a:avLst/>
            <a:gdLst>
              <a:gd name="T0" fmla="*/ 2147483646 w 258"/>
              <a:gd name="T1" fmla="*/ 2147483646 h 291"/>
              <a:gd name="T2" fmla="*/ 2147483646 w 258"/>
              <a:gd name="T3" fmla="*/ 2147483646 h 291"/>
              <a:gd name="T4" fmla="*/ 2147483646 w 258"/>
              <a:gd name="T5" fmla="*/ 2147483646 h 291"/>
              <a:gd name="T6" fmla="*/ 2147483646 w 258"/>
              <a:gd name="T7" fmla="*/ 2147483646 h 291"/>
              <a:gd name="T8" fmla="*/ 2147483646 w 258"/>
              <a:gd name="T9" fmla="*/ 2147483646 h 291"/>
              <a:gd name="T10" fmla="*/ 0 60000 65536"/>
              <a:gd name="T11" fmla="*/ 0 60000 65536"/>
              <a:gd name="T12" fmla="*/ 0 60000 65536"/>
              <a:gd name="T13" fmla="*/ 0 60000 65536"/>
              <a:gd name="T14" fmla="*/ 0 60000 65536"/>
              <a:gd name="T15" fmla="*/ 0 w 258"/>
              <a:gd name="T16" fmla="*/ 0 h 291"/>
              <a:gd name="T17" fmla="*/ 258 w 258"/>
              <a:gd name="T18" fmla="*/ 291 h 291"/>
            </a:gdLst>
            <a:ahLst/>
            <a:cxnLst>
              <a:cxn ang="T10">
                <a:pos x="T0" y="T1"/>
              </a:cxn>
              <a:cxn ang="T11">
                <a:pos x="T2" y="T3"/>
              </a:cxn>
              <a:cxn ang="T12">
                <a:pos x="T4" y="T5"/>
              </a:cxn>
              <a:cxn ang="T13">
                <a:pos x="T6" y="T7"/>
              </a:cxn>
              <a:cxn ang="T14">
                <a:pos x="T8" y="T9"/>
              </a:cxn>
            </a:cxnLst>
            <a:rect l="T15" t="T16" r="T17" b="T18"/>
            <a:pathLst>
              <a:path w="258" h="291">
                <a:moveTo>
                  <a:pt x="189" y="291"/>
                </a:moveTo>
                <a:cubicBezTo>
                  <a:pt x="199" y="264"/>
                  <a:pt x="258" y="177"/>
                  <a:pt x="252" y="131"/>
                </a:cubicBezTo>
                <a:cubicBezTo>
                  <a:pt x="246" y="85"/>
                  <a:pt x="193" y="26"/>
                  <a:pt x="155" y="13"/>
                </a:cubicBezTo>
                <a:cubicBezTo>
                  <a:pt x="117" y="0"/>
                  <a:pt x="46" y="21"/>
                  <a:pt x="23" y="55"/>
                </a:cubicBezTo>
                <a:cubicBezTo>
                  <a:pt x="0" y="89"/>
                  <a:pt x="18" y="182"/>
                  <a:pt x="16" y="215"/>
                </a:cubicBezTo>
              </a:path>
            </a:pathLst>
          </a:custGeom>
          <a:noFill/>
          <a:ln w="9525">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sz="2667"/>
          </a:p>
        </p:txBody>
      </p:sp>
      <p:sp>
        <p:nvSpPr>
          <p:cNvPr id="1179662" name="Line 14"/>
          <p:cNvSpPr>
            <a:spLocks noChangeShapeType="1"/>
          </p:cNvSpPr>
          <p:nvPr/>
        </p:nvSpPr>
        <p:spPr bwMode="auto">
          <a:xfrm flipH="1">
            <a:off x="2439459" y="2929821"/>
            <a:ext cx="1522236" cy="200025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3" name="Line 15"/>
          <p:cNvSpPr>
            <a:spLocks noChangeShapeType="1"/>
          </p:cNvSpPr>
          <p:nvPr/>
        </p:nvSpPr>
        <p:spPr bwMode="auto">
          <a:xfrm flipH="1">
            <a:off x="2120195" y="2769306"/>
            <a:ext cx="1679222" cy="2160764"/>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4" name="Text Box 16"/>
          <p:cNvSpPr txBox="1">
            <a:spLocks noChangeArrowheads="1"/>
          </p:cNvSpPr>
          <p:nvPr/>
        </p:nvSpPr>
        <p:spPr bwMode="auto">
          <a:xfrm>
            <a:off x="1261321" y="3030361"/>
            <a:ext cx="1816523"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222"/>
              <a:t>1</a:t>
            </a:r>
            <a:r>
              <a:rPr lang="ja-JP" altLang="en-US" sz="2222"/>
              <a:t>万円分の</a:t>
            </a:r>
          </a:p>
          <a:p>
            <a:pPr algn="ctr" eaLnBrk="1" hangingPunct="1">
              <a:spcBef>
                <a:spcPct val="0"/>
              </a:spcBef>
              <a:buClrTx/>
              <a:buSzTx/>
              <a:buFontTx/>
              <a:buNone/>
            </a:pPr>
            <a:r>
              <a:rPr lang="ja-JP" altLang="en-US" sz="2222"/>
              <a:t>医療サービス</a:t>
            </a:r>
          </a:p>
        </p:txBody>
      </p:sp>
      <p:sp>
        <p:nvSpPr>
          <p:cNvPr id="1179665" name="Text Box 17"/>
          <p:cNvSpPr txBox="1">
            <a:spLocks noChangeArrowheads="1"/>
          </p:cNvSpPr>
          <p:nvPr/>
        </p:nvSpPr>
        <p:spPr bwMode="auto">
          <a:xfrm>
            <a:off x="3726904" y="3090333"/>
            <a:ext cx="755335"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受診</a:t>
            </a:r>
          </a:p>
        </p:txBody>
      </p:sp>
      <p:sp>
        <p:nvSpPr>
          <p:cNvPr id="1179666" name="Text Box 18"/>
          <p:cNvSpPr txBox="1">
            <a:spLocks noChangeArrowheads="1"/>
          </p:cNvSpPr>
          <p:nvPr/>
        </p:nvSpPr>
        <p:spPr bwMode="auto">
          <a:xfrm>
            <a:off x="3083498" y="3810000"/>
            <a:ext cx="1326004"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自己負担</a:t>
            </a:r>
          </a:p>
          <a:p>
            <a:pPr algn="ctr" eaLnBrk="1" hangingPunct="1">
              <a:spcBef>
                <a:spcPct val="0"/>
              </a:spcBef>
              <a:buClrTx/>
              <a:buSzTx/>
              <a:buFontTx/>
              <a:buNone/>
            </a:pPr>
            <a:r>
              <a:rPr lang="en-US" altLang="ja-JP" sz="2222"/>
              <a:t>3,000</a:t>
            </a:r>
            <a:r>
              <a:rPr lang="ja-JP" altLang="en-US" sz="2222"/>
              <a:t>円</a:t>
            </a:r>
          </a:p>
        </p:txBody>
      </p:sp>
      <p:sp>
        <p:nvSpPr>
          <p:cNvPr id="1179667" name="Line 19"/>
          <p:cNvSpPr>
            <a:spLocks noChangeShapeType="1"/>
          </p:cNvSpPr>
          <p:nvPr/>
        </p:nvSpPr>
        <p:spPr bwMode="auto">
          <a:xfrm flipH="1">
            <a:off x="3240264" y="5169959"/>
            <a:ext cx="4000500" cy="0"/>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8" name="Text Box 20"/>
          <p:cNvSpPr txBox="1">
            <a:spLocks noChangeArrowheads="1"/>
          </p:cNvSpPr>
          <p:nvPr/>
        </p:nvSpPr>
        <p:spPr bwMode="auto">
          <a:xfrm>
            <a:off x="3451734" y="4728987"/>
            <a:ext cx="3637534"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医療費の残り</a:t>
            </a:r>
            <a:r>
              <a:rPr lang="en-US" altLang="ja-JP" sz="2222"/>
              <a:t>7,000</a:t>
            </a:r>
            <a:r>
              <a:rPr lang="ja-JP" altLang="en-US" sz="2222"/>
              <a:t>円を請求</a:t>
            </a:r>
          </a:p>
        </p:txBody>
      </p:sp>
      <p:sp>
        <p:nvSpPr>
          <p:cNvPr id="1179669" name="Line 21"/>
          <p:cNvSpPr>
            <a:spLocks noChangeShapeType="1"/>
          </p:cNvSpPr>
          <p:nvPr/>
        </p:nvSpPr>
        <p:spPr bwMode="auto">
          <a:xfrm flipH="1">
            <a:off x="3159126" y="5409848"/>
            <a:ext cx="4081639" cy="0"/>
          </a:xfrm>
          <a:prstGeom prst="line">
            <a:avLst/>
          </a:prstGeom>
          <a:noFill/>
          <a:ln w="9525">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70" name="Text Box 22"/>
          <p:cNvSpPr txBox="1">
            <a:spLocks noChangeArrowheads="1"/>
          </p:cNvSpPr>
          <p:nvPr/>
        </p:nvSpPr>
        <p:spPr bwMode="auto">
          <a:xfrm>
            <a:off x="3484463" y="5609167"/>
            <a:ext cx="3744936"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審査をして，</a:t>
            </a:r>
            <a:r>
              <a:rPr lang="en-US" altLang="ja-JP" sz="2222"/>
              <a:t>7,000</a:t>
            </a:r>
            <a:r>
              <a:rPr lang="ja-JP" altLang="en-US" sz="2222"/>
              <a:t>円を支払い</a:t>
            </a:r>
          </a:p>
        </p:txBody>
      </p:sp>
      <p:sp>
        <p:nvSpPr>
          <p:cNvPr id="2" name="日付プレースホルダー 1"/>
          <p:cNvSpPr>
            <a:spLocks noGrp="1"/>
          </p:cNvSpPr>
          <p:nvPr>
            <p:ph type="dt" sz="half" idx="10"/>
          </p:nvPr>
        </p:nvSpPr>
        <p:spPr/>
        <p:txBody>
          <a:bodyPr/>
          <a:lstStyle/>
          <a:p>
            <a:pPr>
              <a:defRPr/>
            </a:pPr>
            <a:r>
              <a:rPr lang="en-US" altLang="ja-JP" smtClean="0"/>
              <a:t>2020/6/3</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2</a:t>
            </a:r>
            <a:endParaRPr lang="en-US" altLang="ja-JP"/>
          </a:p>
        </p:txBody>
      </p:sp>
    </p:spTree>
    <p:extLst>
      <p:ext uri="{BB962C8B-B14F-4D97-AF65-F5344CB8AC3E}">
        <p14:creationId xmlns:p14="http://schemas.microsoft.com/office/powerpoint/2010/main" val="1980443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79656"/>
                                        </p:tgtEl>
                                        <p:attrNameLst>
                                          <p:attrName>style.visibility</p:attrName>
                                        </p:attrNameLst>
                                      </p:cBhvr>
                                      <p:to>
                                        <p:strVal val="visible"/>
                                      </p:to>
                                    </p:set>
                                    <p:animEffect transition="in" filter="wipe(up)">
                                      <p:cBhvr>
                                        <p:cTn id="7" dur="500"/>
                                        <p:tgtEl>
                                          <p:spTgt spid="1179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9657"/>
                                        </p:tgtEl>
                                        <p:attrNameLst>
                                          <p:attrName>style.visibility</p:attrName>
                                        </p:attrNameLst>
                                      </p:cBhvr>
                                      <p:to>
                                        <p:strVal val="visible"/>
                                      </p:to>
                                    </p:set>
                                    <p:animEffect transition="in" filter="wipe(left)">
                                      <p:cBhvr>
                                        <p:cTn id="12" dur="500"/>
                                        <p:tgtEl>
                                          <p:spTgt spid="11796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79661"/>
                                        </p:tgtEl>
                                        <p:attrNameLst>
                                          <p:attrName>style.visibility</p:attrName>
                                        </p:attrNameLst>
                                      </p:cBhvr>
                                      <p:to>
                                        <p:strVal val="visible"/>
                                      </p:to>
                                    </p:set>
                                    <p:animEffect transition="in" filter="wipe(right)">
                                      <p:cBhvr>
                                        <p:cTn id="17" dur="500"/>
                                        <p:tgtEl>
                                          <p:spTgt spid="11796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79658"/>
                                        </p:tgtEl>
                                        <p:attrNameLst>
                                          <p:attrName>style.visibility</p:attrName>
                                        </p:attrNameLst>
                                      </p:cBhvr>
                                      <p:to>
                                        <p:strVal val="visible"/>
                                      </p:to>
                                    </p:set>
                                    <p:animEffect transition="in" filter="wipe(left)">
                                      <p:cBhvr>
                                        <p:cTn id="22" dur="500"/>
                                        <p:tgtEl>
                                          <p:spTgt spid="11796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79662"/>
                                        </p:tgtEl>
                                        <p:attrNameLst>
                                          <p:attrName>style.visibility</p:attrName>
                                        </p:attrNameLst>
                                      </p:cBhvr>
                                      <p:to>
                                        <p:strVal val="visible"/>
                                      </p:to>
                                    </p:set>
                                    <p:animEffect transition="in" filter="wipe(up)">
                                      <p:cBhvr>
                                        <p:cTn id="27" dur="500"/>
                                        <p:tgtEl>
                                          <p:spTgt spid="117966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79665"/>
                                        </p:tgtEl>
                                        <p:attrNameLst>
                                          <p:attrName>style.visibility</p:attrName>
                                        </p:attrNameLst>
                                      </p:cBhvr>
                                      <p:to>
                                        <p:strVal val="visible"/>
                                      </p:to>
                                    </p:set>
                                    <p:animEffect transition="in" filter="wipe(left)">
                                      <p:cBhvr>
                                        <p:cTn id="32" dur="500"/>
                                        <p:tgtEl>
                                          <p:spTgt spid="117966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79663"/>
                                        </p:tgtEl>
                                        <p:attrNameLst>
                                          <p:attrName>style.visibility</p:attrName>
                                        </p:attrNameLst>
                                      </p:cBhvr>
                                      <p:to>
                                        <p:strVal val="visible"/>
                                      </p:to>
                                    </p:set>
                                    <p:animEffect transition="in" filter="wipe(down)">
                                      <p:cBhvr>
                                        <p:cTn id="37" dur="500"/>
                                        <p:tgtEl>
                                          <p:spTgt spid="11796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79664"/>
                                        </p:tgtEl>
                                        <p:attrNameLst>
                                          <p:attrName>style.visibility</p:attrName>
                                        </p:attrNameLst>
                                      </p:cBhvr>
                                      <p:to>
                                        <p:strVal val="visible"/>
                                      </p:to>
                                    </p:set>
                                    <p:animEffect transition="in" filter="wipe(left)">
                                      <p:cBhvr>
                                        <p:cTn id="42" dur="500"/>
                                        <p:tgtEl>
                                          <p:spTgt spid="11796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79666"/>
                                        </p:tgtEl>
                                        <p:attrNameLst>
                                          <p:attrName>style.visibility</p:attrName>
                                        </p:attrNameLst>
                                      </p:cBhvr>
                                      <p:to>
                                        <p:strVal val="visible"/>
                                      </p:to>
                                    </p:set>
                                    <p:animEffect transition="in" filter="wipe(left)">
                                      <p:cBhvr>
                                        <p:cTn id="47" dur="500"/>
                                        <p:tgtEl>
                                          <p:spTgt spid="117966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79667"/>
                                        </p:tgtEl>
                                        <p:attrNameLst>
                                          <p:attrName>style.visibility</p:attrName>
                                        </p:attrNameLst>
                                      </p:cBhvr>
                                      <p:to>
                                        <p:strVal val="visible"/>
                                      </p:to>
                                    </p:set>
                                    <p:animEffect transition="in" filter="wipe(left)">
                                      <p:cBhvr>
                                        <p:cTn id="52" dur="500"/>
                                        <p:tgtEl>
                                          <p:spTgt spid="11796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79668"/>
                                        </p:tgtEl>
                                        <p:attrNameLst>
                                          <p:attrName>style.visibility</p:attrName>
                                        </p:attrNameLst>
                                      </p:cBhvr>
                                      <p:to>
                                        <p:strVal val="visible"/>
                                      </p:to>
                                    </p:set>
                                    <p:animEffect transition="in" filter="wipe(left)">
                                      <p:cBhvr>
                                        <p:cTn id="57" dur="500"/>
                                        <p:tgtEl>
                                          <p:spTgt spid="117966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179669"/>
                                        </p:tgtEl>
                                        <p:attrNameLst>
                                          <p:attrName>style.visibility</p:attrName>
                                        </p:attrNameLst>
                                      </p:cBhvr>
                                      <p:to>
                                        <p:strVal val="visible"/>
                                      </p:to>
                                    </p:set>
                                    <p:animEffect transition="in" filter="wipe(right)">
                                      <p:cBhvr>
                                        <p:cTn id="62" dur="500"/>
                                        <p:tgtEl>
                                          <p:spTgt spid="117966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179670"/>
                                        </p:tgtEl>
                                        <p:attrNameLst>
                                          <p:attrName>style.visibility</p:attrName>
                                        </p:attrNameLst>
                                      </p:cBhvr>
                                      <p:to>
                                        <p:strVal val="visible"/>
                                      </p:to>
                                    </p:set>
                                    <p:animEffect transition="in" filter="wipe(left)">
                                      <p:cBhvr>
                                        <p:cTn id="67" dur="500"/>
                                        <p:tgtEl>
                                          <p:spTgt spid="1179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9656" grpId="0" animBg="1"/>
      <p:bldP spid="1179657" grpId="0"/>
      <p:bldP spid="1179658" grpId="0"/>
      <p:bldP spid="1179661" grpId="0" animBg="1"/>
      <p:bldP spid="1179662" grpId="0" animBg="1"/>
      <p:bldP spid="1179663" grpId="0" animBg="1"/>
      <p:bldP spid="1179664" grpId="0"/>
      <p:bldP spid="1179665" grpId="0"/>
      <p:bldP spid="1179666" grpId="0"/>
      <p:bldP spid="1179667" grpId="0" animBg="1"/>
      <p:bldP spid="1179668" grpId="0"/>
      <p:bldP spid="1179669" grpId="0" animBg="1"/>
      <p:bldP spid="117967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7075" y="192437"/>
            <a:ext cx="8636000" cy="1271588"/>
          </a:xfrm>
        </p:spPr>
        <p:txBody>
          <a:bodyPr/>
          <a:lstStyle/>
          <a:p>
            <a:r>
              <a:rPr lang="ja-JP" altLang="en-US"/>
              <a:t>健保</a:t>
            </a:r>
            <a:r>
              <a:rPr lang="ja-JP" altLang="en-US" smtClean="0"/>
              <a:t>組合の損益</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2020/6/24</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5</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429953" y="1289720"/>
            <a:ext cx="939600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ja-JP" altLang="en-US" kern="0"/>
              <a:t>企業は健保組合を持つ場合の保険料率が協会けんぽの保険料率よりも</a:t>
            </a:r>
            <a:r>
              <a:rPr lang="ja-JP" altLang="en-US" u="sng" kern="0">
                <a:solidFill>
                  <a:srgbClr val="FF0000"/>
                </a:solidFill>
              </a:rPr>
              <a:t>低ければ</a:t>
            </a:r>
            <a:r>
              <a:rPr lang="ja-JP" altLang="en-US" kern="0"/>
              <a:t>利益が改善</a:t>
            </a:r>
          </a:p>
          <a:p>
            <a:pPr marL="514350" indent="-514350">
              <a:buFont typeface="+mj-lt"/>
              <a:buAutoNum type="arabicPeriod"/>
              <a:defRPr/>
            </a:pPr>
            <a:r>
              <a:rPr lang="ja-JP" altLang="en-US" kern="0"/>
              <a:t>健保組合の保険</a:t>
            </a:r>
            <a:r>
              <a:rPr lang="ja-JP" altLang="en-US" kern="0" smtClean="0"/>
              <a:t>料率＜協会</a:t>
            </a:r>
            <a:r>
              <a:rPr lang="ja-JP" altLang="en-US" kern="0"/>
              <a:t>けんぽの保険料率</a:t>
            </a:r>
          </a:p>
          <a:p>
            <a:pPr marL="0" indent="0" algn="r">
              <a:buNone/>
              <a:defRPr/>
            </a:pPr>
            <a:r>
              <a:rPr lang="ja-JP" altLang="en-US" kern="0"/>
              <a:t>　⇒　健保組合を持つと利益が増加</a:t>
            </a:r>
          </a:p>
          <a:p>
            <a:pPr marL="514350" indent="-514350">
              <a:buFont typeface="+mj-lt"/>
              <a:buAutoNum type="arabicPeriod" startAt="2"/>
              <a:defRPr/>
            </a:pPr>
            <a:r>
              <a:rPr lang="ja-JP" altLang="en-US" kern="0"/>
              <a:t>健保組合の保険</a:t>
            </a:r>
            <a:r>
              <a:rPr lang="ja-JP" altLang="en-US" kern="0" smtClean="0"/>
              <a:t>料率＞協会</a:t>
            </a:r>
            <a:r>
              <a:rPr lang="ja-JP" altLang="en-US" kern="0"/>
              <a:t>けんぽの保険料率</a:t>
            </a:r>
          </a:p>
          <a:p>
            <a:pPr marL="0" indent="0" algn="r">
              <a:buNone/>
              <a:defRPr/>
            </a:pPr>
            <a:r>
              <a:rPr lang="ja-JP" altLang="en-US" kern="0"/>
              <a:t>　⇒　健保組合を持つと赤字</a:t>
            </a:r>
          </a:p>
          <a:p>
            <a:pPr>
              <a:defRPr/>
            </a:pPr>
            <a:r>
              <a:rPr lang="ja-JP" altLang="en-US" kern="0"/>
              <a:t>健康保険組合数は</a:t>
            </a:r>
            <a:r>
              <a:rPr lang="en-US" altLang="ja-JP" kern="0"/>
              <a:t>2007</a:t>
            </a:r>
            <a:r>
              <a:rPr lang="ja-JP" altLang="en-US" kern="0" smtClean="0"/>
              <a:t>年の</a:t>
            </a:r>
            <a:r>
              <a:rPr lang="en-US" altLang="ja-JP" kern="0" smtClean="0"/>
              <a:t>1497</a:t>
            </a:r>
            <a:r>
              <a:rPr lang="ja-JP" altLang="en-US" kern="0" smtClean="0"/>
              <a:t>から</a:t>
            </a:r>
            <a:r>
              <a:rPr lang="en-US" altLang="ja-JP" kern="0" smtClean="0"/>
              <a:t>2014</a:t>
            </a:r>
            <a:r>
              <a:rPr lang="ja-JP" altLang="en-US" kern="0" smtClean="0"/>
              <a:t>年度の</a:t>
            </a:r>
            <a:r>
              <a:rPr lang="en-US" altLang="ja-JP" kern="0" smtClean="0"/>
              <a:t>1410</a:t>
            </a:r>
            <a:r>
              <a:rPr lang="ja-JP" altLang="en-US" kern="0"/>
              <a:t>と減少</a:t>
            </a:r>
          </a:p>
          <a:p>
            <a:pPr>
              <a:defRPr/>
            </a:pPr>
            <a:r>
              <a:rPr lang="ja-JP" altLang="en-US" kern="0"/>
              <a:t>高齢化を背景</a:t>
            </a:r>
            <a:r>
              <a:rPr lang="ja-JP" altLang="en-US" kern="0" smtClean="0"/>
              <a:t>に保険料</a:t>
            </a:r>
            <a:r>
              <a:rPr lang="ja-JP" altLang="en-US" kern="0"/>
              <a:t>が上昇傾向にある</a:t>
            </a:r>
          </a:p>
          <a:p>
            <a:pPr>
              <a:defRPr/>
            </a:pPr>
            <a:r>
              <a:rPr lang="ja-JP" altLang="en-US" kern="0"/>
              <a:t>平成</a:t>
            </a:r>
            <a:r>
              <a:rPr lang="en-US" altLang="ja-JP" kern="0"/>
              <a:t>30</a:t>
            </a:r>
            <a:r>
              <a:rPr lang="ja-JP" altLang="en-US" kern="0"/>
              <a:t>年度では健保組合の</a:t>
            </a:r>
            <a:r>
              <a:rPr lang="en-US" altLang="ja-JP" kern="0"/>
              <a:t>6</a:t>
            </a:r>
            <a:r>
              <a:rPr lang="ja-JP" altLang="en-US" kern="0"/>
              <a:t>割以上が</a:t>
            </a:r>
            <a:r>
              <a:rPr lang="ja-JP" altLang="en-US" kern="0" smtClean="0"/>
              <a:t>赤字</a:t>
            </a:r>
            <a:endParaRPr lang="en-US" altLang="ja-JP" sz="2800" u="sng" kern="0" smtClean="0">
              <a:solidFill>
                <a:srgbClr val="FF0000"/>
              </a:solidFill>
            </a:endParaRPr>
          </a:p>
        </p:txBody>
      </p:sp>
    </p:spTree>
    <p:extLst>
      <p:ext uri="{BB962C8B-B14F-4D97-AF65-F5344CB8AC3E}">
        <p14:creationId xmlns:p14="http://schemas.microsoft.com/office/powerpoint/2010/main" val="2823448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E3166557-8BA7-4B0B-B6CE-3ABC1BDD8989}"/>
              </a:ext>
            </a:extLst>
          </p:cNvPr>
          <p:cNvPicPr>
            <a:picLocks noGrp="1" noChangeAspect="1"/>
          </p:cNvPicPr>
          <p:nvPr>
            <p:ph idx="1"/>
          </p:nvPr>
        </p:nvPicPr>
        <p:blipFill>
          <a:blip r:embed="rId2"/>
          <a:stretch>
            <a:fillRect/>
          </a:stretch>
        </p:blipFill>
        <p:spPr>
          <a:xfrm>
            <a:off x="255464" y="281608"/>
            <a:ext cx="9549476" cy="5760000"/>
          </a:xfrm>
          <a:prstGeom prst="rect">
            <a:avLst/>
          </a:prstGeom>
        </p:spPr>
      </p:pic>
      <p:sp>
        <p:nvSpPr>
          <p:cNvPr id="5" name="テキスト ボックス 4">
            <a:extLst>
              <a:ext uri="{FF2B5EF4-FFF2-40B4-BE49-F238E27FC236}">
                <a16:creationId xmlns:a16="http://schemas.microsoft.com/office/drawing/2014/main" id="{EEA255E2-8533-4E9E-8E0B-EF535E79EA14}"/>
              </a:ext>
            </a:extLst>
          </p:cNvPr>
          <p:cNvSpPr txBox="1"/>
          <p:nvPr/>
        </p:nvSpPr>
        <p:spPr>
          <a:xfrm>
            <a:off x="2259381" y="6194419"/>
            <a:ext cx="7699230" cy="297454"/>
          </a:xfrm>
          <a:prstGeom prst="rect">
            <a:avLst/>
          </a:prstGeom>
          <a:noFill/>
        </p:spPr>
        <p:txBody>
          <a:bodyPr wrap="square" rtlCol="0">
            <a:spAutoFit/>
          </a:bodyPr>
          <a:lstStyle/>
          <a:p>
            <a:r>
              <a:rPr kumimoji="1" lang="ja-JP" altLang="en-US" sz="1333" dirty="0"/>
              <a:t>出所：健康保険組合連合会「平成</a:t>
            </a:r>
            <a:r>
              <a:rPr kumimoji="1" lang="en-US" altLang="ja-JP" sz="1333" dirty="0"/>
              <a:t>30</a:t>
            </a:r>
            <a:r>
              <a:rPr kumimoji="1" lang="ja-JP" altLang="en-US" sz="1333" dirty="0"/>
              <a:t>年度健保組合予算早期集計結果の概要」より引用</a:t>
            </a:r>
            <a:endParaRPr kumimoji="1" lang="ja-JP" altLang="en-US" sz="2667" dirty="0"/>
          </a:p>
        </p:txBody>
      </p:sp>
      <p:sp>
        <p:nvSpPr>
          <p:cNvPr id="6" name="スライド番号プレースホルダー 5">
            <a:extLst>
              <a:ext uri="{FF2B5EF4-FFF2-40B4-BE49-F238E27FC236}">
                <a16:creationId xmlns:a16="http://schemas.microsoft.com/office/drawing/2014/main" id="{0A3CFA47-8356-4AA7-919C-767E3B3D40DF}"/>
              </a:ext>
            </a:extLst>
          </p:cNvPr>
          <p:cNvSpPr>
            <a:spLocks noGrp="1"/>
          </p:cNvSpPr>
          <p:nvPr>
            <p:ph type="sldNum" sz="quarter" idx="12"/>
          </p:nvPr>
        </p:nvSpPr>
        <p:spPr/>
        <p:txBody>
          <a:bodyPr/>
          <a:lstStyle/>
          <a:p>
            <a:fld id="{7A9883B4-F2A7-4C83-9022-59A4E0C8884B}" type="slidenum">
              <a:rPr kumimoji="1" lang="ja-JP" altLang="en-US" smtClean="0"/>
              <a:t>13</a:t>
            </a:fld>
            <a:endParaRPr kumimoji="1" lang="ja-JP" altLang="en-US"/>
          </a:p>
        </p:txBody>
      </p:sp>
      <p:sp>
        <p:nvSpPr>
          <p:cNvPr id="2" name="日付プレースホルダー 1"/>
          <p:cNvSpPr>
            <a:spLocks noGrp="1"/>
          </p:cNvSpPr>
          <p:nvPr>
            <p:ph type="dt" sz="half" idx="10"/>
          </p:nvPr>
        </p:nvSpPr>
        <p:spPr/>
        <p:txBody>
          <a:bodyPr/>
          <a:lstStyle/>
          <a:p>
            <a:pPr>
              <a:defRPr/>
            </a:pPr>
            <a:r>
              <a:rPr lang="en-US" altLang="ja-JP" smtClean="0"/>
              <a:t>2020/6/24</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1378183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1E9A9078-BEC0-4BC7-A9E8-93CDB953ABB3}"/>
              </a:ext>
            </a:extLst>
          </p:cNvPr>
          <p:cNvPicPr>
            <a:picLocks noGrp="1" noChangeAspect="1"/>
          </p:cNvPicPr>
          <p:nvPr>
            <p:ph idx="1"/>
          </p:nvPr>
        </p:nvPicPr>
        <p:blipFill>
          <a:blip r:embed="rId2"/>
          <a:stretch>
            <a:fillRect/>
          </a:stretch>
        </p:blipFill>
        <p:spPr>
          <a:xfrm>
            <a:off x="442185" y="241383"/>
            <a:ext cx="8976051" cy="6588000"/>
          </a:xfrm>
          <a:prstGeom prst="rect">
            <a:avLst/>
          </a:prstGeom>
        </p:spPr>
      </p:pic>
      <p:sp>
        <p:nvSpPr>
          <p:cNvPr id="5" name="テキスト ボックス 4">
            <a:extLst>
              <a:ext uri="{FF2B5EF4-FFF2-40B4-BE49-F238E27FC236}">
                <a16:creationId xmlns:a16="http://schemas.microsoft.com/office/drawing/2014/main" id="{7C5A6E1A-CEED-4E6B-87A3-5CFD7AFD1A55}"/>
              </a:ext>
            </a:extLst>
          </p:cNvPr>
          <p:cNvSpPr txBox="1"/>
          <p:nvPr/>
        </p:nvSpPr>
        <p:spPr>
          <a:xfrm>
            <a:off x="2460771" y="7267026"/>
            <a:ext cx="7699230" cy="297454"/>
          </a:xfrm>
          <a:prstGeom prst="rect">
            <a:avLst/>
          </a:prstGeom>
          <a:noFill/>
        </p:spPr>
        <p:txBody>
          <a:bodyPr wrap="square" rtlCol="0">
            <a:spAutoFit/>
          </a:bodyPr>
          <a:lstStyle/>
          <a:p>
            <a:r>
              <a:rPr kumimoji="1" lang="ja-JP" altLang="en-US" sz="1333" dirty="0"/>
              <a:t>出所：健康保険組合連合会「平成</a:t>
            </a:r>
            <a:r>
              <a:rPr kumimoji="1" lang="en-US" altLang="ja-JP" sz="1333" dirty="0"/>
              <a:t>30</a:t>
            </a:r>
            <a:r>
              <a:rPr kumimoji="1" lang="ja-JP" altLang="en-US" sz="1333" dirty="0"/>
              <a:t>年度健保組合予算早期集計結果の概要」より引用</a:t>
            </a:r>
            <a:endParaRPr kumimoji="1" lang="ja-JP" altLang="en-US" sz="2667" dirty="0"/>
          </a:p>
        </p:txBody>
      </p:sp>
      <p:sp>
        <p:nvSpPr>
          <p:cNvPr id="6" name="スライド番号プレースホルダー 5">
            <a:extLst>
              <a:ext uri="{FF2B5EF4-FFF2-40B4-BE49-F238E27FC236}">
                <a16:creationId xmlns:a16="http://schemas.microsoft.com/office/drawing/2014/main" id="{A9646C9D-9E69-40A4-A20F-BCFF2F251DF5}"/>
              </a:ext>
            </a:extLst>
          </p:cNvPr>
          <p:cNvSpPr>
            <a:spLocks noGrp="1"/>
          </p:cNvSpPr>
          <p:nvPr>
            <p:ph type="sldNum" sz="quarter" idx="12"/>
          </p:nvPr>
        </p:nvSpPr>
        <p:spPr/>
        <p:txBody>
          <a:bodyPr/>
          <a:lstStyle/>
          <a:p>
            <a:fld id="{7A9883B4-F2A7-4C83-9022-59A4E0C8884B}" type="slidenum">
              <a:rPr kumimoji="1" lang="ja-JP" altLang="en-US" smtClean="0"/>
              <a:t>14</a:t>
            </a:fld>
            <a:endParaRPr kumimoji="1" lang="ja-JP" altLang="en-US"/>
          </a:p>
        </p:txBody>
      </p:sp>
      <p:sp>
        <p:nvSpPr>
          <p:cNvPr id="2" name="日付プレースホルダー 1"/>
          <p:cNvSpPr>
            <a:spLocks noGrp="1"/>
          </p:cNvSpPr>
          <p:nvPr>
            <p:ph type="dt" sz="half" idx="10"/>
          </p:nvPr>
        </p:nvSpPr>
        <p:spPr/>
        <p:txBody>
          <a:bodyPr/>
          <a:lstStyle/>
          <a:p>
            <a:pPr>
              <a:defRPr/>
            </a:pPr>
            <a:r>
              <a:rPr lang="en-US" altLang="ja-JP" smtClean="0"/>
              <a:t>2020/6/24</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225109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66B646-8E94-4AA0-8642-385282535167}"/>
              </a:ext>
            </a:extLst>
          </p:cNvPr>
          <p:cNvSpPr>
            <a:spLocks noGrp="1"/>
          </p:cNvSpPr>
          <p:nvPr>
            <p:ph type="title"/>
          </p:nvPr>
        </p:nvSpPr>
        <p:spPr/>
        <p:txBody>
          <a:bodyPr/>
          <a:lstStyle/>
          <a:p>
            <a:r>
              <a:rPr kumimoji="1" lang="ja-JP" altLang="en-US" smtClean="0"/>
              <a:t>扶養</a:t>
            </a:r>
            <a:r>
              <a:rPr kumimoji="1" lang="ja-JP" altLang="en-US"/>
              <a:t>者</a:t>
            </a:r>
            <a:r>
              <a:rPr kumimoji="1" lang="ja-JP" altLang="en-US" smtClean="0"/>
              <a:t>の条件</a:t>
            </a:r>
            <a:endParaRPr kumimoji="1" lang="ja-JP" altLang="en-US" dirty="0"/>
          </a:p>
        </p:txBody>
      </p:sp>
      <p:sp>
        <p:nvSpPr>
          <p:cNvPr id="3" name="コンテンツ プレースホルダー 2">
            <a:extLst>
              <a:ext uri="{FF2B5EF4-FFF2-40B4-BE49-F238E27FC236}">
                <a16:creationId xmlns:a16="http://schemas.microsoft.com/office/drawing/2014/main" id="{37D945D7-0399-42F4-9683-5E6CA0029F19}"/>
              </a:ext>
            </a:extLst>
          </p:cNvPr>
          <p:cNvSpPr>
            <a:spLocks noGrp="1"/>
          </p:cNvSpPr>
          <p:nvPr>
            <p:ph idx="1"/>
          </p:nvPr>
        </p:nvSpPr>
        <p:spPr>
          <a:xfrm>
            <a:off x="543496" y="1505744"/>
            <a:ext cx="8743348" cy="5304652"/>
          </a:xfrm>
        </p:spPr>
        <p:txBody>
          <a:bodyPr/>
          <a:lstStyle/>
          <a:p>
            <a:r>
              <a:rPr lang="ja-JP" altLang="en-US" smtClean="0">
                <a:latin typeface="メイリオ"/>
                <a:cs typeface="メイリオ"/>
              </a:rPr>
              <a:t>パートやアルバイターが被用者保険に入る条件は，週の労働時間が</a:t>
            </a:r>
            <a:r>
              <a:rPr lang="en-US" altLang="ja-JP" smtClean="0">
                <a:latin typeface="メイリオ"/>
                <a:cs typeface="メイリオ"/>
              </a:rPr>
              <a:t>20</a:t>
            </a:r>
            <a:r>
              <a:rPr lang="ja-JP" altLang="en-US" smtClean="0">
                <a:latin typeface="メイリオ"/>
                <a:cs typeface="メイリオ"/>
              </a:rPr>
              <a:t>時間以上，１か月の賃金が８万８千円以上，雇用期間が１年以上，学生ではないこと，従業員数５００人以下の会社では労使で合意できていること</a:t>
            </a:r>
            <a:endParaRPr lang="en-US" altLang="ja-JP" smtClean="0">
              <a:latin typeface="メイリオ"/>
              <a:cs typeface="メイリオ"/>
            </a:endParaRPr>
          </a:p>
          <a:p>
            <a:r>
              <a:rPr lang="ja-JP" altLang="en-US" smtClean="0">
                <a:latin typeface="メイリオ"/>
                <a:cs typeface="メイリオ"/>
              </a:rPr>
              <a:t>それ以外は扶養家族に入る</a:t>
            </a:r>
            <a:endParaRPr lang="en-US" altLang="ja-JP" smtClean="0">
              <a:latin typeface="メイリオ"/>
              <a:cs typeface="メイリオ"/>
            </a:endParaRPr>
          </a:p>
          <a:p>
            <a:r>
              <a:rPr lang="ja-JP" altLang="en-US" smtClean="0">
                <a:latin typeface="メイリオ"/>
                <a:cs typeface="メイリオ"/>
              </a:rPr>
              <a:t>しかし，アルバイトなどの所得が年収１３０万円以内でないと扶養に入れない</a:t>
            </a:r>
            <a:endParaRPr lang="en-US" altLang="ja-JP" smtClean="0">
              <a:latin typeface="メイリオ"/>
              <a:cs typeface="メイリオ"/>
            </a:endParaRPr>
          </a:p>
          <a:p>
            <a:r>
              <a:rPr kumimoji="1" lang="ja-JP" altLang="en-US" sz="2800" smtClean="0">
                <a:latin typeface="メイリオ"/>
              </a:rPr>
              <a:t>したがって，上記の条件と年収１３０万円以上が国民健康保険に入る条件</a:t>
            </a:r>
            <a:endParaRPr kumimoji="1" lang="ja-JP" altLang="en-US" sz="2800" dirty="0"/>
          </a:p>
        </p:txBody>
      </p:sp>
      <p:sp>
        <p:nvSpPr>
          <p:cNvPr id="4" name="スライド番号プレースホルダー 3">
            <a:extLst>
              <a:ext uri="{FF2B5EF4-FFF2-40B4-BE49-F238E27FC236}">
                <a16:creationId xmlns:a16="http://schemas.microsoft.com/office/drawing/2014/main" id="{C89C2B12-F5E5-4CD5-B67D-A166CAD241B0}"/>
              </a:ext>
            </a:extLst>
          </p:cNvPr>
          <p:cNvSpPr>
            <a:spLocks noGrp="1"/>
          </p:cNvSpPr>
          <p:nvPr>
            <p:ph type="sldNum" sz="quarter" idx="12"/>
          </p:nvPr>
        </p:nvSpPr>
        <p:spPr/>
        <p:txBody>
          <a:bodyPr/>
          <a:lstStyle/>
          <a:p>
            <a:fld id="{7AE9EC89-A7F6-4274-8FF7-7D619FB48D46}" type="slidenum">
              <a:rPr kumimoji="1" lang="ja-JP" altLang="en-US" smtClean="0"/>
              <a:t>15</a:t>
            </a:fld>
            <a:endParaRPr kumimoji="1" lang="ja-JP" altLang="en-US"/>
          </a:p>
        </p:txBody>
      </p:sp>
      <p:sp>
        <p:nvSpPr>
          <p:cNvPr id="7" name="日付プレースホルダー 6"/>
          <p:cNvSpPr>
            <a:spLocks noGrp="1"/>
          </p:cNvSpPr>
          <p:nvPr>
            <p:ph type="dt" sz="half" idx="10"/>
          </p:nvPr>
        </p:nvSpPr>
        <p:spPr/>
        <p:txBody>
          <a:bodyPr/>
          <a:lstStyle/>
          <a:p>
            <a:pPr>
              <a:defRPr/>
            </a:pPr>
            <a:r>
              <a:rPr lang="en-US" altLang="ja-JP" smtClean="0"/>
              <a:t>2020/6/24</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3912229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66B646-8E94-4AA0-8642-385282535167}"/>
              </a:ext>
            </a:extLst>
          </p:cNvPr>
          <p:cNvSpPr>
            <a:spLocks noGrp="1"/>
          </p:cNvSpPr>
          <p:nvPr>
            <p:ph type="title"/>
          </p:nvPr>
        </p:nvSpPr>
        <p:spPr/>
        <p:txBody>
          <a:bodyPr/>
          <a:lstStyle/>
          <a:p>
            <a:r>
              <a:rPr kumimoji="1" lang="ja-JP" altLang="en-US" dirty="0"/>
              <a:t>地域</a:t>
            </a:r>
            <a:r>
              <a:rPr kumimoji="1" lang="ja-JP" altLang="en-US"/>
              <a:t>保険</a:t>
            </a:r>
            <a:r>
              <a:rPr kumimoji="1" lang="ja-JP" altLang="en-US" smtClean="0"/>
              <a:t>の</a:t>
            </a:r>
            <a:r>
              <a:rPr kumimoji="1" lang="ja-JP" altLang="en-US"/>
              <a:t>国民健康保険</a:t>
            </a:r>
            <a:endParaRPr kumimoji="1" lang="ja-JP" altLang="en-US" dirty="0"/>
          </a:p>
        </p:txBody>
      </p:sp>
      <p:sp>
        <p:nvSpPr>
          <p:cNvPr id="3" name="コンテンツ プレースホルダー 2">
            <a:extLst>
              <a:ext uri="{FF2B5EF4-FFF2-40B4-BE49-F238E27FC236}">
                <a16:creationId xmlns:a16="http://schemas.microsoft.com/office/drawing/2014/main" id="{37D945D7-0399-42F4-9683-5E6CA0029F19}"/>
              </a:ext>
            </a:extLst>
          </p:cNvPr>
          <p:cNvSpPr>
            <a:spLocks noGrp="1"/>
          </p:cNvSpPr>
          <p:nvPr>
            <p:ph idx="1"/>
          </p:nvPr>
        </p:nvSpPr>
        <p:spPr>
          <a:xfrm>
            <a:off x="543496" y="1505744"/>
            <a:ext cx="8743348" cy="5304652"/>
          </a:xfrm>
        </p:spPr>
        <p:txBody>
          <a:bodyPr/>
          <a:lstStyle/>
          <a:p>
            <a:r>
              <a:rPr lang="ja-JP" altLang="en-US" sz="3556" smtClean="0">
                <a:latin typeface="メイリオ"/>
                <a:cs typeface="メイリオ"/>
              </a:rPr>
              <a:t>被</a:t>
            </a:r>
            <a:r>
              <a:rPr lang="ja-JP" altLang="en-US" sz="3556" dirty="0">
                <a:latin typeface="メイリオ"/>
                <a:cs typeface="メイリオ"/>
              </a:rPr>
              <a:t>用者ではない</a:t>
            </a:r>
            <a:r>
              <a:rPr lang="ja-JP" altLang="en-US" sz="3556">
                <a:latin typeface="メイリオ"/>
                <a:cs typeface="メイリオ"/>
              </a:rPr>
              <a:t>、</a:t>
            </a:r>
            <a:r>
              <a:rPr lang="ja-JP" altLang="en-US" sz="3556" smtClean="0">
                <a:latin typeface="メイリオ"/>
                <a:cs typeface="メイリオ"/>
              </a:rPr>
              <a:t>自営業，農業・漁業に従事している者・無職者など</a:t>
            </a:r>
            <a:r>
              <a:rPr lang="ja-JP" altLang="en-US" sz="3556" dirty="0">
                <a:latin typeface="メイリオ"/>
                <a:cs typeface="メイリオ"/>
              </a:rPr>
              <a:t>の地域住民を対象</a:t>
            </a:r>
          </a:p>
          <a:p>
            <a:r>
              <a:rPr lang="ja-JP" altLang="en-US" sz="3556" smtClean="0">
                <a:latin typeface="メイリオ"/>
                <a:cs typeface="メイリオ"/>
              </a:rPr>
              <a:t>地域保健の</a:t>
            </a:r>
            <a:r>
              <a:rPr lang="zh-CN" altLang="en-US" sz="3556" smtClean="0">
                <a:latin typeface="メイリオ"/>
                <a:cs typeface="メイリオ"/>
              </a:rPr>
              <a:t>国民</a:t>
            </a:r>
            <a:r>
              <a:rPr lang="zh-CN" altLang="en-US" sz="3556" dirty="0">
                <a:latin typeface="メイリオ"/>
                <a:cs typeface="メイリオ"/>
              </a:rPr>
              <a:t>健康保険（国保）</a:t>
            </a:r>
            <a:endParaRPr lang="zh-CN" altLang="ja-JP" sz="3556" dirty="0">
              <a:latin typeface="メイリオ"/>
              <a:cs typeface="メイリオ"/>
            </a:endParaRPr>
          </a:p>
          <a:p>
            <a:pPr lvl="2"/>
            <a:r>
              <a:rPr lang="ja-JP" altLang="en-US" sz="3111" dirty="0">
                <a:latin typeface="メイリオ"/>
                <a:cs typeface="メイリオ"/>
              </a:rPr>
              <a:t>農業・自営業者・無職者（退職者）</a:t>
            </a:r>
          </a:p>
          <a:p>
            <a:pPr lvl="2"/>
            <a:r>
              <a:rPr lang="ja-JP" altLang="en-US" sz="3111" dirty="0">
                <a:latin typeface="メイリオ"/>
                <a:cs typeface="メイリオ"/>
              </a:rPr>
              <a:t>保険者</a:t>
            </a:r>
            <a:r>
              <a:rPr lang="ja-JP" altLang="en-US" sz="3111">
                <a:latin typeface="メイリオ"/>
                <a:cs typeface="メイリオ"/>
              </a:rPr>
              <a:t>は</a:t>
            </a:r>
            <a:r>
              <a:rPr lang="ja-JP" altLang="en-US" sz="3111" smtClean="0">
                <a:latin typeface="メイリオ"/>
                <a:cs typeface="メイリオ"/>
              </a:rPr>
              <a:t>都道府県や国保組合</a:t>
            </a:r>
            <a:r>
              <a:rPr lang="en-US" altLang="ja-JP" sz="3111" dirty="0">
                <a:latin typeface="メイリオ"/>
                <a:cs typeface="メイリオ"/>
              </a:rPr>
              <a:t/>
            </a:r>
            <a:br>
              <a:rPr lang="en-US" altLang="ja-JP" sz="3111" dirty="0">
                <a:latin typeface="メイリオ"/>
                <a:cs typeface="メイリオ"/>
              </a:rPr>
            </a:br>
            <a:r>
              <a:rPr lang="en-US" altLang="ja-JP" sz="2667" dirty="0">
                <a:latin typeface="メイリオ"/>
                <a:cs typeface="メイリオ"/>
              </a:rPr>
              <a:t>※2018</a:t>
            </a:r>
            <a:r>
              <a:rPr lang="ja-JP" altLang="en-US" sz="2667" dirty="0">
                <a:latin typeface="メイリオ"/>
                <a:cs typeface="メイリオ"/>
              </a:rPr>
              <a:t>年</a:t>
            </a:r>
            <a:r>
              <a:rPr lang="en-US" altLang="ja-JP" sz="2667" dirty="0">
                <a:latin typeface="メイリオ"/>
                <a:cs typeface="メイリオ"/>
              </a:rPr>
              <a:t>4</a:t>
            </a:r>
            <a:r>
              <a:rPr lang="ja-JP" altLang="en-US" sz="2667" dirty="0">
                <a:latin typeface="メイリオ"/>
                <a:cs typeface="メイリオ"/>
              </a:rPr>
              <a:t>月より保険者は、市町村より都道府県へ移行</a:t>
            </a:r>
            <a:endParaRPr lang="zh-CN" altLang="en-US" sz="3111" dirty="0">
              <a:latin typeface="メイリオ"/>
              <a:cs typeface="メイリオ"/>
            </a:endParaRPr>
          </a:p>
          <a:p>
            <a:endParaRPr kumimoji="1" lang="ja-JP" altLang="en-US" dirty="0"/>
          </a:p>
        </p:txBody>
      </p:sp>
      <p:sp>
        <p:nvSpPr>
          <p:cNvPr id="4" name="スライド番号プレースホルダー 3">
            <a:extLst>
              <a:ext uri="{FF2B5EF4-FFF2-40B4-BE49-F238E27FC236}">
                <a16:creationId xmlns:a16="http://schemas.microsoft.com/office/drawing/2014/main" id="{C89C2B12-F5E5-4CD5-B67D-A166CAD241B0}"/>
              </a:ext>
            </a:extLst>
          </p:cNvPr>
          <p:cNvSpPr>
            <a:spLocks noGrp="1"/>
          </p:cNvSpPr>
          <p:nvPr>
            <p:ph type="sldNum" sz="quarter" idx="12"/>
          </p:nvPr>
        </p:nvSpPr>
        <p:spPr/>
        <p:txBody>
          <a:bodyPr/>
          <a:lstStyle/>
          <a:p>
            <a:fld id="{7AE9EC89-A7F6-4274-8FF7-7D619FB48D46}" type="slidenum">
              <a:rPr kumimoji="1" lang="ja-JP" altLang="en-US" smtClean="0"/>
              <a:t>16</a:t>
            </a:fld>
            <a:endParaRPr kumimoji="1" lang="ja-JP" altLang="en-US"/>
          </a:p>
        </p:txBody>
      </p:sp>
      <p:sp>
        <p:nvSpPr>
          <p:cNvPr id="7" name="日付プレースホルダー 6"/>
          <p:cNvSpPr>
            <a:spLocks noGrp="1"/>
          </p:cNvSpPr>
          <p:nvPr>
            <p:ph type="dt" sz="half" idx="10"/>
          </p:nvPr>
        </p:nvSpPr>
        <p:spPr/>
        <p:txBody>
          <a:bodyPr/>
          <a:lstStyle/>
          <a:p>
            <a:pPr>
              <a:defRPr/>
            </a:pPr>
            <a:r>
              <a:rPr lang="en-US" altLang="ja-JP" smtClean="0"/>
              <a:t>2020/6/24</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3545809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地域保健の保険料</a:t>
            </a:r>
            <a:endParaRPr lang="ja-JP" altLang="en-US"/>
          </a:p>
        </p:txBody>
      </p:sp>
      <p:sp>
        <p:nvSpPr>
          <p:cNvPr id="25603" name="コンテンツ プレースホルダ 2"/>
          <p:cNvSpPr>
            <a:spLocks noGrp="1"/>
          </p:cNvSpPr>
          <p:nvPr>
            <p:ph idx="1"/>
          </p:nvPr>
        </p:nvSpPr>
        <p:spPr>
          <a:xfrm>
            <a:off x="656134" y="1368544"/>
            <a:ext cx="8763000" cy="5591528"/>
          </a:xfrm>
        </p:spPr>
        <p:txBody>
          <a:bodyPr>
            <a:normAutofit/>
          </a:bodyPr>
          <a:lstStyle/>
          <a:p>
            <a:pPr eaLnBrk="1" hangingPunct="1"/>
            <a:r>
              <a:rPr lang="ja-JP" altLang="en-US"/>
              <a:t>地域</a:t>
            </a:r>
            <a:r>
              <a:rPr lang="ja-JP" altLang="en-US" smtClean="0"/>
              <a:t>保険の運営方法</a:t>
            </a:r>
            <a:endParaRPr lang="en-US" altLang="ja-JP" smtClean="0"/>
          </a:p>
          <a:p>
            <a:pPr eaLnBrk="1" hangingPunct="1"/>
            <a:r>
              <a:rPr lang="ja-JP" altLang="en-US" smtClean="0"/>
              <a:t>市町村</a:t>
            </a:r>
            <a:r>
              <a:rPr lang="ja-JP" altLang="en-US" dirty="0"/>
              <a:t>ごとの国民健康</a:t>
            </a:r>
            <a:r>
              <a:rPr lang="ja-JP" altLang="en-US"/>
              <a:t>保険</a:t>
            </a:r>
            <a:r>
              <a:rPr lang="ja-JP" altLang="en-US" smtClean="0"/>
              <a:t>は勤め人</a:t>
            </a:r>
            <a:r>
              <a:rPr lang="ja-JP" altLang="en-US" dirty="0"/>
              <a:t>と違い，個人ごと</a:t>
            </a:r>
            <a:r>
              <a:rPr lang="ja-JP" altLang="en-US"/>
              <a:t>に</a:t>
            </a:r>
            <a:r>
              <a:rPr lang="ja-JP" altLang="en-US" smtClean="0"/>
              <a:t>加入（</a:t>
            </a:r>
            <a:r>
              <a:rPr lang="ja-JP" altLang="en-US" dirty="0"/>
              <a:t>家族という概念が</a:t>
            </a:r>
            <a:r>
              <a:rPr lang="ja-JP" altLang="en-US"/>
              <a:t>ない</a:t>
            </a:r>
            <a:r>
              <a:rPr lang="ja-JP" altLang="en-US" smtClean="0"/>
              <a:t>）</a:t>
            </a:r>
            <a:endParaRPr lang="en-US" altLang="ja-JP"/>
          </a:p>
          <a:p>
            <a:pPr marL="342900" lvl="3" indent="-342900" eaLnBrk="1" hangingPunct="1">
              <a:buClr>
                <a:schemeClr val="tx1">
                  <a:lumMod val="75000"/>
                  <a:lumOff val="25000"/>
                </a:schemeClr>
              </a:buClr>
              <a:buSzPct val="70000"/>
              <a:buFont typeface="Wingdings" pitchFamily="2" charset="2"/>
              <a:buChar char="p"/>
            </a:pPr>
            <a:r>
              <a:rPr lang="ja-JP" altLang="en-US" sz="2667" smtClean="0"/>
              <a:t>保険料は</a:t>
            </a:r>
            <a:r>
              <a:rPr lang="en-US" altLang="ja-JP" sz="2667"/>
              <a:t>4</a:t>
            </a:r>
            <a:r>
              <a:rPr lang="ja-JP" altLang="en-US" sz="2667"/>
              <a:t>種類を組み合わせて行われる</a:t>
            </a:r>
            <a:endParaRPr lang="en-US" altLang="ja-JP" sz="2667"/>
          </a:p>
          <a:p>
            <a:pPr lvl="3" eaLnBrk="1" hangingPunct="1"/>
            <a:r>
              <a:rPr lang="ja-JP" altLang="en-US" sz="2444" smtClean="0"/>
              <a:t>所得割</a:t>
            </a:r>
            <a:r>
              <a:rPr lang="ja-JP" altLang="en-US" sz="2444" dirty="0"/>
              <a:t>・・・収入に応じて</a:t>
            </a:r>
          </a:p>
          <a:p>
            <a:pPr lvl="3" eaLnBrk="1" hangingPunct="1"/>
            <a:r>
              <a:rPr lang="ja-JP" altLang="en-US" sz="2444" dirty="0"/>
              <a:t>資産割・・・固定資産税に応じて</a:t>
            </a:r>
          </a:p>
          <a:p>
            <a:pPr lvl="3" eaLnBrk="1" hangingPunct="1"/>
            <a:r>
              <a:rPr lang="ja-JP" altLang="en-US" sz="2444" dirty="0"/>
              <a:t>平等割・・・世帯ごと</a:t>
            </a:r>
          </a:p>
          <a:p>
            <a:pPr lvl="3" eaLnBrk="1" hangingPunct="1"/>
            <a:r>
              <a:rPr lang="ja-JP" altLang="en-US" sz="2444" dirty="0"/>
              <a:t>均等割・・・世帯の被保険者数</a:t>
            </a:r>
            <a:r>
              <a:rPr lang="ja-JP" altLang="en-US" sz="2444"/>
              <a:t>に</a:t>
            </a:r>
            <a:r>
              <a:rPr lang="ja-JP" altLang="en-US" sz="2444" smtClean="0"/>
              <a:t>応じて</a:t>
            </a:r>
            <a:endParaRPr lang="en-US" altLang="ja-JP" sz="2444" smtClean="0"/>
          </a:p>
          <a:p>
            <a:pPr marL="342900" lvl="3" indent="-342900" eaLnBrk="1" hangingPunct="1">
              <a:buClr>
                <a:schemeClr val="tx1">
                  <a:lumMod val="75000"/>
                  <a:lumOff val="25000"/>
                </a:schemeClr>
              </a:buClr>
              <a:buSzPct val="70000"/>
              <a:buFont typeface="Wingdings" pitchFamily="2" charset="2"/>
              <a:buChar char="p"/>
            </a:pPr>
            <a:r>
              <a:rPr lang="ja-JP" altLang="en-US" sz="3200"/>
              <a:t>ただし上限は世帯ごとに</a:t>
            </a:r>
            <a:r>
              <a:rPr lang="ja-JP" altLang="en-US" sz="3200" smtClean="0"/>
              <a:t>年</a:t>
            </a:r>
            <a:r>
              <a:rPr lang="en-US" altLang="ja-JP" sz="3200" smtClean="0"/>
              <a:t>89</a:t>
            </a:r>
            <a:r>
              <a:rPr lang="ja-JP" altLang="en-US" sz="3200" smtClean="0"/>
              <a:t>万円</a:t>
            </a:r>
            <a:r>
              <a:rPr lang="en-US" altLang="ja-JP" sz="3200" smtClean="0"/>
              <a:t>(2016</a:t>
            </a:r>
            <a:r>
              <a:rPr lang="ja-JP" altLang="en-US" sz="3200" smtClean="0"/>
              <a:t>年度</a:t>
            </a:r>
            <a:r>
              <a:rPr lang="en-US" altLang="ja-JP" sz="3200" smtClean="0"/>
              <a:t>)</a:t>
            </a:r>
            <a:endParaRPr lang="ja-JP" altLang="en-US" sz="3200"/>
          </a:p>
          <a:p>
            <a:pPr eaLnBrk="1" hangingPunct="1"/>
            <a:r>
              <a:rPr lang="ja-JP" altLang="en-US" sz="3467" smtClean="0"/>
              <a:t>自己</a:t>
            </a:r>
            <a:r>
              <a:rPr lang="ja-JP" altLang="en-US" sz="3467" dirty="0"/>
              <a:t>負担率は </a:t>
            </a:r>
            <a:r>
              <a:rPr lang="en-US" altLang="ja-JP" sz="3467" dirty="0">
                <a:solidFill>
                  <a:srgbClr val="FF0000"/>
                </a:solidFill>
              </a:rPr>
              <a:t>30% </a:t>
            </a:r>
            <a:r>
              <a:rPr lang="ja-JP" altLang="en-US" sz="3467" dirty="0"/>
              <a:t>（</a:t>
            </a:r>
            <a:r>
              <a:rPr lang="en-US" altLang="ja-JP" sz="3467" dirty="0"/>
              <a:t>3</a:t>
            </a:r>
            <a:r>
              <a:rPr lang="ja-JP" altLang="en-US" sz="3467" dirty="0"/>
              <a:t>歳未満は </a:t>
            </a:r>
            <a:r>
              <a:rPr lang="en-US" altLang="ja-JP" sz="3467" dirty="0">
                <a:solidFill>
                  <a:srgbClr val="FF0000"/>
                </a:solidFill>
              </a:rPr>
              <a:t>20</a:t>
            </a:r>
            <a:r>
              <a:rPr lang="en-US" altLang="ja-JP" sz="3467">
                <a:solidFill>
                  <a:srgbClr val="FF0000"/>
                </a:solidFill>
              </a:rPr>
              <a:t>% </a:t>
            </a:r>
            <a:r>
              <a:rPr lang="ja-JP" altLang="en-US" sz="3467" smtClean="0"/>
              <a:t>）</a:t>
            </a:r>
            <a:endParaRPr lang="en-US" altLang="ja-JP" sz="3467"/>
          </a:p>
          <a:p>
            <a:pPr eaLnBrk="1" hangingPunct="1"/>
            <a:endParaRPr lang="ja-JP" altLang="en-US" sz="3467" dirty="0"/>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17</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2020/6/24</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16969229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idx="4294967295"/>
          </p:nvPr>
        </p:nvSpPr>
        <p:spPr/>
        <p:txBody>
          <a:bodyPr/>
          <a:lstStyle/>
          <a:p>
            <a:pPr eaLnBrk="1" hangingPunct="1"/>
            <a:r>
              <a:rPr lang="ja-JP" altLang="en-US" dirty="0"/>
              <a:t>わが国の医療保険</a:t>
            </a:r>
            <a:r>
              <a:rPr lang="en-US" altLang="ja-JP" dirty="0"/>
              <a:t/>
            </a:r>
            <a:br>
              <a:rPr lang="en-US" altLang="ja-JP" dirty="0"/>
            </a:br>
            <a:r>
              <a:rPr lang="ja-JP" altLang="en-US" dirty="0"/>
              <a:t>（地域保険）</a:t>
            </a:r>
          </a:p>
        </p:txBody>
      </p:sp>
      <p:sp>
        <p:nvSpPr>
          <p:cNvPr id="29701" name="AutoShape 3"/>
          <p:cNvSpPr>
            <a:spLocks noChangeArrowheads="1"/>
          </p:cNvSpPr>
          <p:nvPr/>
        </p:nvSpPr>
        <p:spPr bwMode="auto">
          <a:xfrm>
            <a:off x="4039306" y="2129014"/>
            <a:ext cx="2079626" cy="719667"/>
          </a:xfrm>
          <a:prstGeom prst="roundRect">
            <a:avLst>
              <a:gd name="adj" fmla="val 16667"/>
            </a:avLst>
          </a:prstGeom>
          <a:gradFill rotWithShape="1">
            <a:gsLst>
              <a:gs pos="0">
                <a:srgbClr val="DCDC84"/>
              </a:gs>
              <a:gs pos="50000">
                <a:srgbClr val="FFFF99"/>
              </a:gs>
              <a:gs pos="100000">
                <a:srgbClr val="DCDC84"/>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被保険者</a:t>
            </a:r>
          </a:p>
          <a:p>
            <a:pPr algn="ctr" eaLnBrk="1" hangingPunct="1">
              <a:spcBef>
                <a:spcPct val="0"/>
              </a:spcBef>
              <a:buClrTx/>
              <a:buSzTx/>
              <a:buFontTx/>
              <a:buNone/>
            </a:pPr>
            <a:r>
              <a:rPr lang="ja-JP" altLang="en-US" sz="2222"/>
              <a:t>（患者，自営業）</a:t>
            </a:r>
          </a:p>
        </p:txBody>
      </p:sp>
      <p:sp>
        <p:nvSpPr>
          <p:cNvPr id="29702" name="AutoShape 4"/>
          <p:cNvSpPr>
            <a:spLocks noChangeArrowheads="1"/>
          </p:cNvSpPr>
          <p:nvPr/>
        </p:nvSpPr>
        <p:spPr bwMode="auto">
          <a:xfrm>
            <a:off x="7399515" y="5090583"/>
            <a:ext cx="2079624" cy="719667"/>
          </a:xfrm>
          <a:prstGeom prst="roundRect">
            <a:avLst>
              <a:gd name="adj" fmla="val 16667"/>
            </a:avLst>
          </a:prstGeom>
          <a:gradFill rotWithShape="1">
            <a:gsLst>
              <a:gs pos="0">
                <a:srgbClr val="C29BC2"/>
              </a:gs>
              <a:gs pos="50000">
                <a:srgbClr val="FFCCFF"/>
              </a:gs>
              <a:gs pos="100000">
                <a:srgbClr val="C29BC2"/>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市町村</a:t>
            </a:r>
          </a:p>
          <a:p>
            <a:pPr algn="ctr" eaLnBrk="1" hangingPunct="1">
              <a:spcBef>
                <a:spcPct val="0"/>
              </a:spcBef>
              <a:buClrTx/>
              <a:buSzTx/>
              <a:buFontTx/>
              <a:buNone/>
            </a:pPr>
            <a:r>
              <a:rPr lang="ja-JP" altLang="en-US" sz="2222"/>
              <a:t>（保険者）</a:t>
            </a:r>
          </a:p>
        </p:txBody>
      </p:sp>
      <p:sp>
        <p:nvSpPr>
          <p:cNvPr id="29703" name="AutoShape 5"/>
          <p:cNvSpPr>
            <a:spLocks noChangeArrowheads="1"/>
          </p:cNvSpPr>
          <p:nvPr/>
        </p:nvSpPr>
        <p:spPr bwMode="auto">
          <a:xfrm>
            <a:off x="1000126" y="5011209"/>
            <a:ext cx="2079624" cy="719667"/>
          </a:xfrm>
          <a:prstGeom prst="roundRect">
            <a:avLst>
              <a:gd name="adj" fmla="val 16667"/>
            </a:avLst>
          </a:prstGeom>
          <a:gradFill rotWithShape="1">
            <a:gsLst>
              <a:gs pos="0">
                <a:srgbClr val="9BC29B"/>
              </a:gs>
              <a:gs pos="50000">
                <a:srgbClr val="CCFFCC"/>
              </a:gs>
              <a:gs pos="100000">
                <a:srgbClr val="9BC29B"/>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医療機関</a:t>
            </a:r>
          </a:p>
          <a:p>
            <a:pPr algn="ctr" eaLnBrk="1" hangingPunct="1">
              <a:spcBef>
                <a:spcPct val="0"/>
              </a:spcBef>
              <a:buClrTx/>
              <a:buSzTx/>
              <a:buFontTx/>
              <a:buNone/>
            </a:pPr>
            <a:endParaRPr lang="en-US" altLang="ja-JP" sz="2222"/>
          </a:p>
        </p:txBody>
      </p:sp>
      <p:sp>
        <p:nvSpPr>
          <p:cNvPr id="1182726" name="Line 6"/>
          <p:cNvSpPr>
            <a:spLocks noChangeShapeType="1"/>
          </p:cNvSpPr>
          <p:nvPr/>
        </p:nvSpPr>
        <p:spPr bwMode="auto">
          <a:xfrm>
            <a:off x="6279445" y="2850444"/>
            <a:ext cx="1760361" cy="215900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27" name="Text Box 7"/>
          <p:cNvSpPr txBox="1">
            <a:spLocks noChangeArrowheads="1"/>
          </p:cNvSpPr>
          <p:nvPr/>
        </p:nvSpPr>
        <p:spPr bwMode="auto">
          <a:xfrm>
            <a:off x="5804971" y="3330222"/>
            <a:ext cx="1040670"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保険料</a:t>
            </a:r>
          </a:p>
        </p:txBody>
      </p:sp>
      <p:sp>
        <p:nvSpPr>
          <p:cNvPr id="1182730" name="Line 10"/>
          <p:cNvSpPr>
            <a:spLocks noChangeShapeType="1"/>
          </p:cNvSpPr>
          <p:nvPr/>
        </p:nvSpPr>
        <p:spPr bwMode="auto">
          <a:xfrm flipH="1">
            <a:off x="2439459" y="2929821"/>
            <a:ext cx="1522236" cy="200025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1" name="Line 11"/>
          <p:cNvSpPr>
            <a:spLocks noChangeShapeType="1"/>
          </p:cNvSpPr>
          <p:nvPr/>
        </p:nvSpPr>
        <p:spPr bwMode="auto">
          <a:xfrm flipH="1">
            <a:off x="2120195" y="2769306"/>
            <a:ext cx="1679222" cy="2160764"/>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2" name="Text Box 12"/>
          <p:cNvSpPr txBox="1">
            <a:spLocks noChangeArrowheads="1"/>
          </p:cNvSpPr>
          <p:nvPr/>
        </p:nvSpPr>
        <p:spPr bwMode="auto">
          <a:xfrm>
            <a:off x="1261321" y="3030361"/>
            <a:ext cx="1816523"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222"/>
              <a:t>1</a:t>
            </a:r>
            <a:r>
              <a:rPr lang="ja-JP" altLang="en-US" sz="2222"/>
              <a:t>万円分の</a:t>
            </a:r>
          </a:p>
          <a:p>
            <a:pPr algn="ctr" eaLnBrk="1" hangingPunct="1">
              <a:spcBef>
                <a:spcPct val="0"/>
              </a:spcBef>
              <a:buClrTx/>
              <a:buSzTx/>
              <a:buFontTx/>
              <a:buNone/>
            </a:pPr>
            <a:r>
              <a:rPr lang="ja-JP" altLang="en-US" sz="2222"/>
              <a:t>医療サービス</a:t>
            </a:r>
          </a:p>
        </p:txBody>
      </p:sp>
      <p:sp>
        <p:nvSpPr>
          <p:cNvPr id="1182733" name="Text Box 13"/>
          <p:cNvSpPr txBox="1">
            <a:spLocks noChangeArrowheads="1"/>
          </p:cNvSpPr>
          <p:nvPr/>
        </p:nvSpPr>
        <p:spPr bwMode="auto">
          <a:xfrm>
            <a:off x="3726904" y="3090333"/>
            <a:ext cx="755335"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受診</a:t>
            </a:r>
          </a:p>
        </p:txBody>
      </p:sp>
      <p:sp>
        <p:nvSpPr>
          <p:cNvPr id="1182734" name="Text Box 14"/>
          <p:cNvSpPr txBox="1">
            <a:spLocks noChangeArrowheads="1"/>
          </p:cNvSpPr>
          <p:nvPr/>
        </p:nvSpPr>
        <p:spPr bwMode="auto">
          <a:xfrm>
            <a:off x="3083498" y="3810000"/>
            <a:ext cx="1326004"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自己負担</a:t>
            </a:r>
          </a:p>
          <a:p>
            <a:pPr algn="ctr" eaLnBrk="1" hangingPunct="1">
              <a:spcBef>
                <a:spcPct val="0"/>
              </a:spcBef>
              <a:buClrTx/>
              <a:buSzTx/>
              <a:buFontTx/>
              <a:buNone/>
            </a:pPr>
            <a:r>
              <a:rPr lang="en-US" altLang="ja-JP" sz="2222"/>
              <a:t>3,000</a:t>
            </a:r>
            <a:r>
              <a:rPr lang="ja-JP" altLang="en-US" sz="2222"/>
              <a:t>円</a:t>
            </a:r>
          </a:p>
        </p:txBody>
      </p:sp>
      <p:sp>
        <p:nvSpPr>
          <p:cNvPr id="1182735" name="Line 15"/>
          <p:cNvSpPr>
            <a:spLocks noChangeShapeType="1"/>
          </p:cNvSpPr>
          <p:nvPr/>
        </p:nvSpPr>
        <p:spPr bwMode="auto">
          <a:xfrm flipH="1">
            <a:off x="3240264" y="5169959"/>
            <a:ext cx="4000500" cy="0"/>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6" name="Text Box 16"/>
          <p:cNvSpPr txBox="1">
            <a:spLocks noChangeArrowheads="1"/>
          </p:cNvSpPr>
          <p:nvPr/>
        </p:nvSpPr>
        <p:spPr bwMode="auto">
          <a:xfrm>
            <a:off x="3451734" y="4728987"/>
            <a:ext cx="3637534"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医療費の残り</a:t>
            </a:r>
            <a:r>
              <a:rPr lang="en-US" altLang="ja-JP" sz="2222"/>
              <a:t>7,000</a:t>
            </a:r>
            <a:r>
              <a:rPr lang="ja-JP" altLang="en-US" sz="2222"/>
              <a:t>円を請求</a:t>
            </a:r>
          </a:p>
        </p:txBody>
      </p:sp>
      <p:sp>
        <p:nvSpPr>
          <p:cNvPr id="1182737" name="Line 17"/>
          <p:cNvSpPr>
            <a:spLocks noChangeShapeType="1"/>
          </p:cNvSpPr>
          <p:nvPr/>
        </p:nvSpPr>
        <p:spPr bwMode="auto">
          <a:xfrm flipH="1">
            <a:off x="3159126" y="5409848"/>
            <a:ext cx="4081639" cy="0"/>
          </a:xfrm>
          <a:prstGeom prst="line">
            <a:avLst/>
          </a:prstGeom>
          <a:noFill/>
          <a:ln w="9525">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38" name="Text Box 18"/>
          <p:cNvSpPr txBox="1">
            <a:spLocks noChangeArrowheads="1"/>
          </p:cNvSpPr>
          <p:nvPr/>
        </p:nvSpPr>
        <p:spPr bwMode="auto">
          <a:xfrm>
            <a:off x="3484463" y="5609167"/>
            <a:ext cx="3744936"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審査をして，</a:t>
            </a:r>
            <a:r>
              <a:rPr lang="en-US" altLang="ja-JP" sz="2222"/>
              <a:t>7,000</a:t>
            </a:r>
            <a:r>
              <a:rPr lang="ja-JP" altLang="en-US" sz="2222"/>
              <a:t>円を支払い</a:t>
            </a:r>
          </a:p>
        </p:txBody>
      </p:sp>
      <p:sp>
        <p:nvSpPr>
          <p:cNvPr id="1182739" name="Line 19"/>
          <p:cNvSpPr>
            <a:spLocks noChangeShapeType="1"/>
          </p:cNvSpPr>
          <p:nvPr/>
        </p:nvSpPr>
        <p:spPr bwMode="auto">
          <a:xfrm flipH="1">
            <a:off x="8360834" y="3970515"/>
            <a:ext cx="319264" cy="103893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82740" name="Text Box 20"/>
          <p:cNvSpPr txBox="1">
            <a:spLocks noChangeArrowheads="1"/>
          </p:cNvSpPr>
          <p:nvPr/>
        </p:nvSpPr>
        <p:spPr bwMode="auto">
          <a:xfrm>
            <a:off x="8609140" y="3529542"/>
            <a:ext cx="470000"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税</a:t>
            </a:r>
          </a:p>
        </p:txBody>
      </p:sp>
      <p:sp>
        <p:nvSpPr>
          <p:cNvPr id="2" name="スライド番号プレースホルダー 1"/>
          <p:cNvSpPr>
            <a:spLocks noGrp="1"/>
          </p:cNvSpPr>
          <p:nvPr>
            <p:ph type="sldNum" sz="quarter" idx="12"/>
          </p:nvPr>
        </p:nvSpPr>
        <p:spPr/>
        <p:txBody>
          <a:bodyPr/>
          <a:lstStyle/>
          <a:p>
            <a:fld id="{32E37905-CCC6-4CF8-A1A1-B402290EE3E8}" type="slidenum">
              <a:rPr kumimoji="1" lang="ja-JP" altLang="en-US" smtClean="0"/>
              <a:t>18</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2020/6/24</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236869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82726"/>
                                        </p:tgtEl>
                                        <p:attrNameLst>
                                          <p:attrName>style.visibility</p:attrName>
                                        </p:attrNameLst>
                                      </p:cBhvr>
                                      <p:to>
                                        <p:strVal val="visible"/>
                                      </p:to>
                                    </p:set>
                                    <p:animEffect transition="in" filter="wipe(up)">
                                      <p:cBhvr>
                                        <p:cTn id="7" dur="500"/>
                                        <p:tgtEl>
                                          <p:spTgt spid="11827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2727"/>
                                        </p:tgtEl>
                                        <p:attrNameLst>
                                          <p:attrName>style.visibility</p:attrName>
                                        </p:attrNameLst>
                                      </p:cBhvr>
                                      <p:to>
                                        <p:strVal val="visible"/>
                                      </p:to>
                                    </p:set>
                                    <p:animEffect transition="in" filter="wipe(left)">
                                      <p:cBhvr>
                                        <p:cTn id="12" dur="500"/>
                                        <p:tgtEl>
                                          <p:spTgt spid="11827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82739"/>
                                        </p:tgtEl>
                                        <p:attrNameLst>
                                          <p:attrName>style.visibility</p:attrName>
                                        </p:attrNameLst>
                                      </p:cBhvr>
                                      <p:to>
                                        <p:strVal val="visible"/>
                                      </p:to>
                                    </p:set>
                                    <p:animEffect transition="in" filter="wipe(up)">
                                      <p:cBhvr>
                                        <p:cTn id="17" dur="500"/>
                                        <p:tgtEl>
                                          <p:spTgt spid="11827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82740"/>
                                        </p:tgtEl>
                                        <p:attrNameLst>
                                          <p:attrName>style.visibility</p:attrName>
                                        </p:attrNameLst>
                                      </p:cBhvr>
                                      <p:to>
                                        <p:strVal val="visible"/>
                                      </p:to>
                                    </p:set>
                                    <p:animEffect transition="in" filter="wipe(left)">
                                      <p:cBhvr>
                                        <p:cTn id="22" dur="500"/>
                                        <p:tgtEl>
                                          <p:spTgt spid="118274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82730"/>
                                        </p:tgtEl>
                                        <p:attrNameLst>
                                          <p:attrName>style.visibility</p:attrName>
                                        </p:attrNameLst>
                                      </p:cBhvr>
                                      <p:to>
                                        <p:strVal val="visible"/>
                                      </p:to>
                                    </p:set>
                                    <p:animEffect transition="in" filter="wipe(up)">
                                      <p:cBhvr>
                                        <p:cTn id="27" dur="500"/>
                                        <p:tgtEl>
                                          <p:spTgt spid="11827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82733"/>
                                        </p:tgtEl>
                                        <p:attrNameLst>
                                          <p:attrName>style.visibility</p:attrName>
                                        </p:attrNameLst>
                                      </p:cBhvr>
                                      <p:to>
                                        <p:strVal val="visible"/>
                                      </p:to>
                                    </p:set>
                                    <p:animEffect transition="in" filter="wipe(left)">
                                      <p:cBhvr>
                                        <p:cTn id="32" dur="500"/>
                                        <p:tgtEl>
                                          <p:spTgt spid="11827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82731"/>
                                        </p:tgtEl>
                                        <p:attrNameLst>
                                          <p:attrName>style.visibility</p:attrName>
                                        </p:attrNameLst>
                                      </p:cBhvr>
                                      <p:to>
                                        <p:strVal val="visible"/>
                                      </p:to>
                                    </p:set>
                                    <p:animEffect transition="in" filter="wipe(down)">
                                      <p:cBhvr>
                                        <p:cTn id="37" dur="500"/>
                                        <p:tgtEl>
                                          <p:spTgt spid="118273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82732"/>
                                        </p:tgtEl>
                                        <p:attrNameLst>
                                          <p:attrName>style.visibility</p:attrName>
                                        </p:attrNameLst>
                                      </p:cBhvr>
                                      <p:to>
                                        <p:strVal val="visible"/>
                                      </p:to>
                                    </p:set>
                                    <p:animEffect transition="in" filter="wipe(left)">
                                      <p:cBhvr>
                                        <p:cTn id="42" dur="500"/>
                                        <p:tgtEl>
                                          <p:spTgt spid="118273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82734"/>
                                        </p:tgtEl>
                                        <p:attrNameLst>
                                          <p:attrName>style.visibility</p:attrName>
                                        </p:attrNameLst>
                                      </p:cBhvr>
                                      <p:to>
                                        <p:strVal val="visible"/>
                                      </p:to>
                                    </p:set>
                                    <p:animEffect transition="in" filter="wipe(left)">
                                      <p:cBhvr>
                                        <p:cTn id="47" dur="500"/>
                                        <p:tgtEl>
                                          <p:spTgt spid="11827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82735"/>
                                        </p:tgtEl>
                                        <p:attrNameLst>
                                          <p:attrName>style.visibility</p:attrName>
                                        </p:attrNameLst>
                                      </p:cBhvr>
                                      <p:to>
                                        <p:strVal val="visible"/>
                                      </p:to>
                                    </p:set>
                                    <p:animEffect transition="in" filter="wipe(left)">
                                      <p:cBhvr>
                                        <p:cTn id="52" dur="500"/>
                                        <p:tgtEl>
                                          <p:spTgt spid="11827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82736"/>
                                        </p:tgtEl>
                                        <p:attrNameLst>
                                          <p:attrName>style.visibility</p:attrName>
                                        </p:attrNameLst>
                                      </p:cBhvr>
                                      <p:to>
                                        <p:strVal val="visible"/>
                                      </p:to>
                                    </p:set>
                                    <p:animEffect transition="in" filter="wipe(left)">
                                      <p:cBhvr>
                                        <p:cTn id="57" dur="500"/>
                                        <p:tgtEl>
                                          <p:spTgt spid="118273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182737"/>
                                        </p:tgtEl>
                                        <p:attrNameLst>
                                          <p:attrName>style.visibility</p:attrName>
                                        </p:attrNameLst>
                                      </p:cBhvr>
                                      <p:to>
                                        <p:strVal val="visible"/>
                                      </p:to>
                                    </p:set>
                                    <p:animEffect transition="in" filter="wipe(right)">
                                      <p:cBhvr>
                                        <p:cTn id="62" dur="500"/>
                                        <p:tgtEl>
                                          <p:spTgt spid="118273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182738"/>
                                        </p:tgtEl>
                                        <p:attrNameLst>
                                          <p:attrName>style.visibility</p:attrName>
                                        </p:attrNameLst>
                                      </p:cBhvr>
                                      <p:to>
                                        <p:strVal val="visible"/>
                                      </p:to>
                                    </p:set>
                                    <p:animEffect transition="in" filter="wipe(left)">
                                      <p:cBhvr>
                                        <p:cTn id="67" dur="500"/>
                                        <p:tgtEl>
                                          <p:spTgt spid="1182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2726" grpId="0" animBg="1"/>
      <p:bldP spid="1182727" grpId="0"/>
      <p:bldP spid="1182730" grpId="0" animBg="1"/>
      <p:bldP spid="1182731" grpId="0" animBg="1"/>
      <p:bldP spid="1182732" grpId="0"/>
      <p:bldP spid="1182733" grpId="0"/>
      <p:bldP spid="1182734" grpId="0"/>
      <p:bldP spid="1182735" grpId="0" animBg="1"/>
      <p:bldP spid="1182736" grpId="0"/>
      <p:bldP spid="1182737" grpId="0" animBg="1"/>
      <p:bldP spid="1182738" grpId="0"/>
      <p:bldP spid="1182739" grpId="0" animBg="1"/>
      <p:bldP spid="118274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a:t>各</a:t>
            </a:r>
            <a:r>
              <a:rPr kumimoji="1" lang="ja-JP" altLang="en-US" smtClean="0"/>
              <a:t>医療保険の比較（</a:t>
            </a:r>
            <a:r>
              <a:rPr lang="en-US" altLang="ja-JP" smtClean="0"/>
              <a:t>H27</a:t>
            </a:r>
            <a:r>
              <a:rPr lang="ja-JP" altLang="en-US" smtClean="0"/>
              <a:t>）</a:t>
            </a:r>
            <a:endParaRPr kumimoji="1" lang="ja-JP" altLang="en-US" sz="2222"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522254" y="4768629"/>
            <a:ext cx="9144000" cy="2445674"/>
          </a:xfrm>
        </p:spPr>
        <p:txBody>
          <a:bodyPr>
            <a:normAutofit/>
          </a:bodyPr>
          <a:lstStyle/>
          <a:p>
            <a:pPr>
              <a:lnSpc>
                <a:spcPct val="80000"/>
              </a:lnSpc>
            </a:pPr>
            <a:r>
              <a:rPr lang="ja-JP" altLang="en-US" dirty="0">
                <a:latin typeface="メイリオ"/>
                <a:ea typeface="メイリオ"/>
                <a:cs typeface="メイリオ"/>
              </a:rPr>
              <a:t>日本の医療保険制度の特徴</a:t>
            </a:r>
          </a:p>
          <a:p>
            <a:pPr lvl="1">
              <a:lnSpc>
                <a:spcPct val="80000"/>
              </a:lnSpc>
            </a:pPr>
            <a:r>
              <a:rPr lang="ja-JP" altLang="en-US" dirty="0">
                <a:latin typeface="メイリオ"/>
                <a:ea typeface="メイリオ"/>
                <a:cs typeface="メイリオ"/>
              </a:rPr>
              <a:t>保険者は</a:t>
            </a:r>
            <a:r>
              <a:rPr lang="ja-JP" altLang="en-US" dirty="0">
                <a:solidFill>
                  <a:srgbClr val="FF0000"/>
                </a:solidFill>
                <a:latin typeface="メイリオ"/>
                <a:ea typeface="メイリオ"/>
                <a:cs typeface="メイリオ"/>
              </a:rPr>
              <a:t>非常にたくさん存在</a:t>
            </a:r>
            <a:r>
              <a:rPr lang="ja-JP" altLang="en-US" dirty="0">
                <a:latin typeface="メイリオ"/>
                <a:ea typeface="メイリオ"/>
                <a:cs typeface="メイリオ"/>
              </a:rPr>
              <a:t>する</a:t>
            </a:r>
          </a:p>
          <a:p>
            <a:pPr lvl="1">
              <a:lnSpc>
                <a:spcPct val="80000"/>
              </a:lnSpc>
            </a:pPr>
            <a:r>
              <a:rPr lang="ja-JP" altLang="en-US" dirty="0">
                <a:solidFill>
                  <a:srgbClr val="FF0000"/>
                </a:solidFill>
                <a:latin typeface="メイリオ"/>
                <a:ea typeface="メイリオ"/>
                <a:cs typeface="メイリオ"/>
              </a:rPr>
              <a:t>加入者（国民）は保険者を選択できない</a:t>
            </a:r>
          </a:p>
          <a:p>
            <a:pPr lvl="1">
              <a:lnSpc>
                <a:spcPct val="80000"/>
              </a:lnSpc>
            </a:pPr>
            <a:r>
              <a:rPr lang="ja-JP" altLang="en-US" dirty="0">
                <a:solidFill>
                  <a:srgbClr val="FF0000"/>
                </a:solidFill>
                <a:latin typeface="メイリオ"/>
                <a:ea typeface="メイリオ"/>
                <a:cs typeface="メイリオ"/>
              </a:rPr>
              <a:t>国保の加入者平均年齢は高い</a:t>
            </a:r>
            <a:r>
              <a:rPr lang="en-US" altLang="ja-JP" dirty="0">
                <a:solidFill>
                  <a:srgbClr val="FF0000"/>
                </a:solidFill>
                <a:latin typeface="メイリオ"/>
                <a:ea typeface="メイリオ"/>
                <a:cs typeface="メイリオ"/>
              </a:rPr>
              <a:t/>
            </a:r>
            <a:br>
              <a:rPr lang="en-US" altLang="ja-JP" dirty="0">
                <a:solidFill>
                  <a:srgbClr val="FF0000"/>
                </a:solidFill>
                <a:latin typeface="メイリオ"/>
                <a:ea typeface="メイリオ"/>
                <a:cs typeface="メイリオ"/>
              </a:rPr>
            </a:br>
            <a:r>
              <a:rPr lang="ja-JP" altLang="en-US" dirty="0">
                <a:solidFill>
                  <a:srgbClr val="FF0000"/>
                </a:solidFill>
                <a:latin typeface="メイリオ"/>
                <a:ea typeface="メイリオ"/>
                <a:cs typeface="メイリオ"/>
              </a:rPr>
              <a:t>　</a:t>
            </a:r>
            <a:r>
              <a:rPr lang="ja-JP" altLang="en-US" b="1" dirty="0">
                <a:solidFill>
                  <a:srgbClr val="FF0000"/>
                </a:solidFill>
                <a:latin typeface="メイリオ"/>
                <a:ea typeface="メイリオ"/>
                <a:cs typeface="メイリオ"/>
              </a:rPr>
              <a:t>理由：退職者が国保に集中する仕組み</a:t>
            </a:r>
          </a:p>
        </p:txBody>
      </p:sp>
      <p:sp>
        <p:nvSpPr>
          <p:cNvPr id="5" name="スライド番号プレースホルダー 4"/>
          <p:cNvSpPr>
            <a:spLocks noGrp="1"/>
          </p:cNvSpPr>
          <p:nvPr>
            <p:ph type="sldNum" sz="quarter" idx="12"/>
          </p:nvPr>
        </p:nvSpPr>
        <p:spPr/>
        <p:txBody>
          <a:bodyPr/>
          <a:lstStyle/>
          <a:p>
            <a:fld id="{1AB5ADD3-B68E-4D90-9FF3-212F3C913D6C}" type="slidenum">
              <a:rPr kumimoji="1" lang="ja-JP" altLang="en-US" smtClean="0"/>
              <a:t>19</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1999616441"/>
              </p:ext>
            </p:extLst>
          </p:nvPr>
        </p:nvGraphicFramePr>
        <p:xfrm>
          <a:off x="305804" y="1748300"/>
          <a:ext cx="9576900" cy="2874018"/>
        </p:xfrm>
        <a:graphic>
          <a:graphicData uri="http://schemas.openxmlformats.org/drawingml/2006/table">
            <a:tbl>
              <a:tblPr firstRow="1" bandRow="1">
                <a:tableStyleId>{5C22544A-7EE6-4342-B048-85BDC9FD1C3A}</a:tableStyleId>
              </a:tblPr>
              <a:tblGrid>
                <a:gridCol w="1815991">
                  <a:extLst>
                    <a:ext uri="{9D8B030D-6E8A-4147-A177-3AD203B41FA5}">
                      <a16:colId xmlns:a16="http://schemas.microsoft.com/office/drawing/2014/main" val="20000"/>
                    </a:ext>
                  </a:extLst>
                </a:gridCol>
                <a:gridCol w="1528660">
                  <a:extLst>
                    <a:ext uri="{9D8B030D-6E8A-4147-A177-3AD203B41FA5}">
                      <a16:colId xmlns:a16="http://schemas.microsoft.com/office/drawing/2014/main" val="20001"/>
                    </a:ext>
                  </a:extLst>
                </a:gridCol>
                <a:gridCol w="1612551">
                  <a:extLst>
                    <a:ext uri="{9D8B030D-6E8A-4147-A177-3AD203B41FA5}">
                      <a16:colId xmlns:a16="http://schemas.microsoft.com/office/drawing/2014/main" val="20002"/>
                    </a:ext>
                  </a:extLst>
                </a:gridCol>
                <a:gridCol w="1427398">
                  <a:extLst>
                    <a:ext uri="{9D8B030D-6E8A-4147-A177-3AD203B41FA5}">
                      <a16:colId xmlns:a16="http://schemas.microsoft.com/office/drawing/2014/main" val="20003"/>
                    </a:ext>
                  </a:extLst>
                </a:gridCol>
                <a:gridCol w="1596150">
                  <a:extLst>
                    <a:ext uri="{9D8B030D-6E8A-4147-A177-3AD203B41FA5}">
                      <a16:colId xmlns:a16="http://schemas.microsoft.com/office/drawing/2014/main" val="20004"/>
                    </a:ext>
                  </a:extLst>
                </a:gridCol>
                <a:gridCol w="1596150">
                  <a:extLst>
                    <a:ext uri="{9D8B030D-6E8A-4147-A177-3AD203B41FA5}">
                      <a16:colId xmlns:a16="http://schemas.microsoft.com/office/drawing/2014/main" val="20005"/>
                    </a:ext>
                  </a:extLst>
                </a:gridCol>
              </a:tblGrid>
              <a:tr h="768846">
                <a:tc>
                  <a:txBody>
                    <a:bodyPr/>
                    <a:lstStyle/>
                    <a:p>
                      <a:pPr algn="ct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市町村国保</a:t>
                      </a:r>
                    </a:p>
                  </a:txBody>
                  <a:tcPr marL="101600" marR="101600" marT="50800" marB="50800" anchor="ctr"/>
                </a:tc>
                <a:tc>
                  <a:txBody>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協会けんぽ</a:t>
                      </a:r>
                    </a:p>
                  </a:txBody>
                  <a:tcPr marL="101600" marR="101600" marT="50800" marB="50800" anchor="ctr"/>
                </a:tc>
                <a:tc>
                  <a:txBody>
                    <a:bodyPr/>
                    <a:lstStyle/>
                    <a:p>
                      <a:pPr algn="ctr"/>
                      <a:r>
                        <a:rPr kumimoji="1" lang="ja-JP" altLang="en-US" sz="2000" smtClean="0">
                          <a:latin typeface="メイリオ" panose="020B0604030504040204" pitchFamily="50" charset="-128"/>
                          <a:ea typeface="メイリオ" panose="020B0604030504040204" pitchFamily="50" charset="-128"/>
                          <a:cs typeface="メイリオ" panose="020B0604030504040204" pitchFamily="50" charset="-128"/>
                        </a:rPr>
                        <a:t>健保組合</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共済組合</a:t>
                      </a:r>
                    </a:p>
                  </a:txBody>
                  <a:tcPr marL="101600" marR="101600" marT="50800" marB="50800" anchor="ctr"/>
                </a:tc>
                <a:tc>
                  <a:txBody>
                    <a:bodyPr/>
                    <a:lstStyle/>
                    <a:p>
                      <a:pPr algn="ct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後期高齢者医療制度</a:t>
                      </a:r>
                    </a:p>
                  </a:txBody>
                  <a:tcPr marL="101600" marR="101600" marT="50800" marB="50800" anchor="ctr"/>
                </a:tc>
                <a:extLst>
                  <a:ext uri="{0D108BD9-81ED-4DB2-BD59-A6C34878D82A}">
                    <a16:rowId xmlns:a16="http://schemas.microsoft.com/office/drawing/2014/main" val="10000"/>
                  </a:ext>
                </a:extLst>
              </a:tr>
              <a:tr h="445442">
                <a:tc>
                  <a:txBody>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保険者数</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1716</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1409</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85</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47</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extLst>
                  <a:ext uri="{0D108BD9-81ED-4DB2-BD59-A6C34878D82A}">
                    <a16:rowId xmlns:a16="http://schemas.microsoft.com/office/drawing/2014/main" val="10001"/>
                  </a:ext>
                </a:extLst>
              </a:tr>
              <a:tr h="445442">
                <a:tc>
                  <a:txBody>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被保険者数</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3303</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万人</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3639</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万人</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2913</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万人</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884</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万人</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1577</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万人</a:t>
                      </a:r>
                    </a:p>
                  </a:txBody>
                  <a:tcPr marL="101600" marR="101600" marT="50800" marB="50800" anchor="ctr"/>
                </a:tc>
                <a:extLst>
                  <a:ext uri="{0D108BD9-81ED-4DB2-BD59-A6C34878D82A}">
                    <a16:rowId xmlns:a16="http://schemas.microsoft.com/office/drawing/2014/main" val="10002"/>
                  </a:ext>
                </a:extLst>
              </a:tr>
              <a:tr h="768846">
                <a:tc>
                  <a:txBody>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加入者</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平均年齢</a:t>
                      </a:r>
                    </a:p>
                  </a:txBody>
                  <a:tcPr marL="101600" marR="101600" marT="50800" marB="50800" anchor="ctr"/>
                </a:tc>
                <a:tc>
                  <a:txBody>
                    <a:bodyPr/>
                    <a:lstStyle/>
                    <a:p>
                      <a:pPr lvl="0" algn="ctr"/>
                      <a:r>
                        <a:rPr kumimoji="1"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51.5</a:t>
                      </a:r>
                      <a:r>
                        <a:rPr kumimoji="1"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36.7</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歳</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34.4</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歳</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33.2</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歳</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82.3</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歳</a:t>
                      </a:r>
                    </a:p>
                  </a:txBody>
                  <a:tcPr marL="101600" marR="101600" marT="50800" marB="50800" anchor="ctr"/>
                </a:tc>
                <a:extLst>
                  <a:ext uri="{0D108BD9-81ED-4DB2-BD59-A6C34878D82A}">
                    <a16:rowId xmlns:a16="http://schemas.microsoft.com/office/drawing/2014/main" val="10003"/>
                  </a:ext>
                </a:extLst>
              </a:tr>
              <a:tr h="445442">
                <a:tc>
                  <a:txBody>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保険料負担率</a:t>
                      </a: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9.9%</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7.5%</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5.7%</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6.0%</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tc>
                  <a:txBody>
                    <a:bodyPr/>
                    <a:lstStyle/>
                    <a:p>
                      <a:pPr lvl="0" algn="ct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8.3%</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01600" marR="101600" marT="50800" marB="50800" anchor="ctr"/>
                </a:tc>
                <a:extLst>
                  <a:ext uri="{0D108BD9-81ED-4DB2-BD59-A6C34878D82A}">
                    <a16:rowId xmlns:a16="http://schemas.microsoft.com/office/drawing/2014/main" val="10004"/>
                  </a:ext>
                </a:extLst>
              </a:tr>
            </a:tbl>
          </a:graphicData>
        </a:graphic>
      </p:graphicFrame>
      <p:sp>
        <p:nvSpPr>
          <p:cNvPr id="4" name="日付プレースホルダー 3"/>
          <p:cNvSpPr>
            <a:spLocks noGrp="1"/>
          </p:cNvSpPr>
          <p:nvPr>
            <p:ph type="dt" sz="half" idx="10"/>
          </p:nvPr>
        </p:nvSpPr>
        <p:spPr/>
        <p:txBody>
          <a:bodyPr/>
          <a:lstStyle/>
          <a:p>
            <a:pPr>
              <a:defRPr/>
            </a:pPr>
            <a:r>
              <a:rPr lang="en-US" altLang="ja-JP" smtClean="0"/>
              <a:t>2020/6/24</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218430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2020/6/24</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5</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3" name="Group 20"/>
          <p:cNvGrpSpPr>
            <a:grpSpLocks/>
          </p:cNvGrpSpPr>
          <p:nvPr/>
        </p:nvGrpSpPr>
        <p:grpSpPr bwMode="auto">
          <a:xfrm>
            <a:off x="479778" y="1010709"/>
            <a:ext cx="9795538" cy="6148917"/>
            <a:chOff x="3061" y="1389"/>
            <a:chExt cx="2490" cy="2177"/>
          </a:xfrm>
        </p:grpSpPr>
        <p:grpSp>
          <p:nvGrpSpPr>
            <p:cNvPr id="15371" name="Group 21"/>
            <p:cNvGrpSpPr>
              <a:grpSpLocks/>
            </p:cNvGrpSpPr>
            <p:nvPr/>
          </p:nvGrpSpPr>
          <p:grpSpPr bwMode="auto">
            <a:xfrm>
              <a:off x="3173" y="2432"/>
              <a:ext cx="1612" cy="1134"/>
              <a:chOff x="3173" y="2432"/>
              <a:chExt cx="1612" cy="1134"/>
            </a:xfrm>
          </p:grpSpPr>
          <p:sp>
            <p:nvSpPr>
              <p:cNvPr id="15386" name="Rectangle 22"/>
              <p:cNvSpPr>
                <a:spLocks noChangeArrowheads="1"/>
              </p:cNvSpPr>
              <p:nvPr/>
            </p:nvSpPr>
            <p:spPr bwMode="auto">
              <a:xfrm>
                <a:off x="3173" y="2432"/>
                <a:ext cx="977" cy="1134"/>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sp>
            <p:nvSpPr>
              <p:cNvPr id="15387" name="AutoShape 23"/>
              <p:cNvSpPr>
                <a:spLocks noChangeArrowheads="1"/>
              </p:cNvSpPr>
              <p:nvPr/>
            </p:nvSpPr>
            <p:spPr bwMode="auto">
              <a:xfrm flipV="1">
                <a:off x="4150" y="2432"/>
                <a:ext cx="635" cy="454"/>
              </a:xfrm>
              <a:prstGeom prst="rtTriangle">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grpSp>
        <p:grpSp>
          <p:nvGrpSpPr>
            <p:cNvPr id="15372" name="Group 24"/>
            <p:cNvGrpSpPr>
              <a:grpSpLocks/>
            </p:cNvGrpSpPr>
            <p:nvPr/>
          </p:nvGrpSpPr>
          <p:grpSpPr bwMode="auto">
            <a:xfrm>
              <a:off x="4217" y="2432"/>
              <a:ext cx="1180" cy="1134"/>
              <a:chOff x="4217" y="2432"/>
              <a:chExt cx="1180" cy="1134"/>
            </a:xfrm>
          </p:grpSpPr>
          <p:sp>
            <p:nvSpPr>
              <p:cNvPr id="15383" name="Rectangle 25"/>
              <p:cNvSpPr>
                <a:spLocks noChangeArrowheads="1"/>
              </p:cNvSpPr>
              <p:nvPr/>
            </p:nvSpPr>
            <p:spPr bwMode="auto">
              <a:xfrm flipH="1" flipV="1">
                <a:off x="4876" y="2432"/>
                <a:ext cx="521" cy="50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sp>
            <p:nvSpPr>
              <p:cNvPr id="15384" name="AutoShape 26"/>
              <p:cNvSpPr>
                <a:spLocks noChangeArrowheads="1"/>
              </p:cNvSpPr>
              <p:nvPr/>
            </p:nvSpPr>
            <p:spPr bwMode="auto">
              <a:xfrm flipH="1">
                <a:off x="4217" y="2432"/>
                <a:ext cx="659" cy="457"/>
              </a:xfrm>
              <a:prstGeom prst="rtTriangle">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3111">
                  <a:latin typeface="メイリオ"/>
                  <a:ea typeface="メイリオ"/>
                  <a:cs typeface="メイリオ"/>
                </a:endParaRPr>
              </a:p>
            </p:txBody>
          </p:sp>
          <p:sp>
            <p:nvSpPr>
              <p:cNvPr id="15385" name="Rectangle 27"/>
              <p:cNvSpPr>
                <a:spLocks noChangeArrowheads="1"/>
              </p:cNvSpPr>
              <p:nvPr/>
            </p:nvSpPr>
            <p:spPr bwMode="auto">
              <a:xfrm flipH="1" flipV="1">
                <a:off x="4217" y="2889"/>
                <a:ext cx="1180" cy="677"/>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grpSp>
        <p:sp>
          <p:nvSpPr>
            <p:cNvPr id="15373" name="Line 28"/>
            <p:cNvSpPr>
              <a:spLocks noChangeShapeType="1"/>
            </p:cNvSpPr>
            <p:nvPr/>
          </p:nvSpPr>
          <p:spPr bwMode="auto">
            <a:xfrm>
              <a:off x="3061" y="2659"/>
              <a:ext cx="2471"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sp>
          <p:nvSpPr>
            <p:cNvPr id="15374" name="Line 29"/>
            <p:cNvSpPr>
              <a:spLocks noChangeShapeType="1"/>
            </p:cNvSpPr>
            <p:nvPr/>
          </p:nvSpPr>
          <p:spPr bwMode="auto">
            <a:xfrm>
              <a:off x="3083" y="2432"/>
              <a:ext cx="2449"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sp>
          <p:nvSpPr>
            <p:cNvPr id="15375" name="Text Box 30"/>
            <p:cNvSpPr txBox="1">
              <a:spLocks noChangeArrowheads="1"/>
            </p:cNvSpPr>
            <p:nvPr/>
          </p:nvSpPr>
          <p:spPr bwMode="auto">
            <a:xfrm>
              <a:off x="4271" y="2976"/>
              <a:ext cx="1280" cy="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a:solidFill>
                    <a:schemeClr val="tx1"/>
                  </a:solidFill>
                  <a:latin typeface="Arial" charset="0"/>
                  <a:ea typeface="ＭＳ Ｐゴシック" charset="0"/>
                  <a:cs typeface="ＭＳ Ｐゴシック" charset="0"/>
                </a:defRPr>
              </a:lvl1pPr>
              <a:lvl2pPr marL="742950" indent="-285750">
                <a:defRPr kumimoji="1">
                  <a:solidFill>
                    <a:schemeClr val="tx1"/>
                  </a:solidFill>
                  <a:latin typeface="Arial" charset="0"/>
                  <a:ea typeface="ＭＳ Ｐゴシック" charset="0"/>
                </a:defRPr>
              </a:lvl2pPr>
              <a:lvl3pPr marL="1143000" indent="-228600">
                <a:defRPr kumimoji="1">
                  <a:solidFill>
                    <a:schemeClr val="tx1"/>
                  </a:solidFill>
                  <a:latin typeface="Arial" charset="0"/>
                  <a:ea typeface="ＭＳ Ｐゴシック" charset="0"/>
                </a:defRPr>
              </a:lvl3pPr>
              <a:lvl4pPr marL="1600200" indent="-228600">
                <a:defRPr kumimoji="1">
                  <a:solidFill>
                    <a:schemeClr val="tx1"/>
                  </a:solidFill>
                  <a:latin typeface="Arial" charset="0"/>
                  <a:ea typeface="ＭＳ Ｐゴシック" charset="0"/>
                </a:defRPr>
              </a:lvl4pPr>
              <a:lvl5pPr marL="2057400" indent="-228600">
                <a:defRPr kumimoji="1">
                  <a:solidFill>
                    <a:schemeClr val="tx1"/>
                  </a:solidFill>
                  <a:latin typeface="Arial" charset="0"/>
                  <a:ea typeface="ＭＳ Ｐゴシック" charset="0"/>
                </a:defRPr>
              </a:lvl5pPr>
              <a:lvl6pPr marL="2514600" indent="-228600" fontAlgn="base">
                <a:spcBef>
                  <a:spcPct val="0"/>
                </a:spcBef>
                <a:spcAft>
                  <a:spcPct val="0"/>
                </a:spcAft>
                <a:defRPr kumimoji="1">
                  <a:solidFill>
                    <a:schemeClr val="tx1"/>
                  </a:solidFill>
                  <a:latin typeface="Arial" charset="0"/>
                  <a:ea typeface="ＭＳ Ｐゴシック" charset="0"/>
                </a:defRPr>
              </a:lvl6pPr>
              <a:lvl7pPr marL="2971800" indent="-228600" fontAlgn="base">
                <a:spcBef>
                  <a:spcPct val="0"/>
                </a:spcBef>
                <a:spcAft>
                  <a:spcPct val="0"/>
                </a:spcAft>
                <a:defRPr kumimoji="1">
                  <a:solidFill>
                    <a:schemeClr val="tx1"/>
                  </a:solidFill>
                  <a:latin typeface="Arial" charset="0"/>
                  <a:ea typeface="ＭＳ Ｐゴシック" charset="0"/>
                </a:defRPr>
              </a:lvl7pPr>
              <a:lvl8pPr marL="3429000" indent="-228600" fontAlgn="base">
                <a:spcBef>
                  <a:spcPct val="0"/>
                </a:spcBef>
                <a:spcAft>
                  <a:spcPct val="0"/>
                </a:spcAft>
                <a:defRPr kumimoji="1">
                  <a:solidFill>
                    <a:schemeClr val="tx1"/>
                  </a:solidFill>
                  <a:latin typeface="Arial" charset="0"/>
                  <a:ea typeface="ＭＳ Ｐゴシック" charset="0"/>
                </a:defRPr>
              </a:lvl8pPr>
              <a:lvl9pPr marL="3886200" indent="-228600" fontAlgn="base">
                <a:spcBef>
                  <a:spcPct val="0"/>
                </a:spcBef>
                <a:spcAft>
                  <a:spcPct val="0"/>
                </a:spcAft>
                <a:defRPr kumimoji="1">
                  <a:solidFill>
                    <a:schemeClr val="tx1"/>
                  </a:solidFill>
                  <a:latin typeface="Arial" charset="0"/>
                  <a:ea typeface="ＭＳ Ｐゴシック" charset="0"/>
                </a:defRPr>
              </a:lvl9pPr>
            </a:lstStyle>
            <a:p>
              <a:r>
                <a:rPr lang="ja-JP" altLang="en-US" sz="2222" b="1" dirty="0">
                  <a:latin typeface="メイリオ"/>
                  <a:ea typeface="メイリオ"/>
                  <a:cs typeface="メイリオ"/>
                </a:rPr>
                <a:t>被用者保険</a:t>
              </a:r>
            </a:p>
            <a:p>
              <a:r>
                <a:rPr lang="ja-JP" altLang="en-US" sz="2222" b="1" dirty="0">
                  <a:latin typeface="メイリオ"/>
                  <a:ea typeface="メイリオ"/>
                  <a:cs typeface="メイリオ"/>
                </a:rPr>
                <a:t>（組合健保、共済組合、協会けんぽ）</a:t>
              </a:r>
            </a:p>
          </p:txBody>
        </p:sp>
        <p:sp>
          <p:nvSpPr>
            <p:cNvPr id="15376" name="Text Box 31"/>
            <p:cNvSpPr txBox="1">
              <a:spLocks noChangeArrowheads="1"/>
            </p:cNvSpPr>
            <p:nvPr/>
          </p:nvSpPr>
          <p:spPr bwMode="auto">
            <a:xfrm>
              <a:off x="3498" y="2961"/>
              <a:ext cx="278"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a:solidFill>
                    <a:schemeClr val="tx1"/>
                  </a:solidFill>
                  <a:latin typeface="Arial" charset="0"/>
                  <a:ea typeface="ＭＳ Ｐゴシック" charset="0"/>
                  <a:cs typeface="ＭＳ Ｐゴシック" charset="0"/>
                </a:defRPr>
              </a:lvl1pPr>
              <a:lvl2pPr marL="742950" indent="-285750">
                <a:defRPr kumimoji="1">
                  <a:solidFill>
                    <a:schemeClr val="tx1"/>
                  </a:solidFill>
                  <a:latin typeface="Arial" charset="0"/>
                  <a:ea typeface="ＭＳ Ｐゴシック" charset="0"/>
                </a:defRPr>
              </a:lvl2pPr>
              <a:lvl3pPr marL="1143000" indent="-228600">
                <a:defRPr kumimoji="1">
                  <a:solidFill>
                    <a:schemeClr val="tx1"/>
                  </a:solidFill>
                  <a:latin typeface="Arial" charset="0"/>
                  <a:ea typeface="ＭＳ Ｐゴシック" charset="0"/>
                </a:defRPr>
              </a:lvl3pPr>
              <a:lvl4pPr marL="1600200" indent="-228600">
                <a:defRPr kumimoji="1">
                  <a:solidFill>
                    <a:schemeClr val="tx1"/>
                  </a:solidFill>
                  <a:latin typeface="Arial" charset="0"/>
                  <a:ea typeface="ＭＳ Ｐゴシック" charset="0"/>
                </a:defRPr>
              </a:lvl4pPr>
              <a:lvl5pPr marL="2057400" indent="-228600">
                <a:defRPr kumimoji="1">
                  <a:solidFill>
                    <a:schemeClr val="tx1"/>
                  </a:solidFill>
                  <a:latin typeface="Arial" charset="0"/>
                  <a:ea typeface="ＭＳ Ｐゴシック" charset="0"/>
                </a:defRPr>
              </a:lvl5pPr>
              <a:lvl6pPr marL="2514600" indent="-228600" fontAlgn="base">
                <a:spcBef>
                  <a:spcPct val="0"/>
                </a:spcBef>
                <a:spcAft>
                  <a:spcPct val="0"/>
                </a:spcAft>
                <a:defRPr kumimoji="1">
                  <a:solidFill>
                    <a:schemeClr val="tx1"/>
                  </a:solidFill>
                  <a:latin typeface="Arial" charset="0"/>
                  <a:ea typeface="ＭＳ Ｐゴシック" charset="0"/>
                </a:defRPr>
              </a:lvl6pPr>
              <a:lvl7pPr marL="2971800" indent="-228600" fontAlgn="base">
                <a:spcBef>
                  <a:spcPct val="0"/>
                </a:spcBef>
                <a:spcAft>
                  <a:spcPct val="0"/>
                </a:spcAft>
                <a:defRPr kumimoji="1">
                  <a:solidFill>
                    <a:schemeClr val="tx1"/>
                  </a:solidFill>
                  <a:latin typeface="Arial" charset="0"/>
                  <a:ea typeface="ＭＳ Ｐゴシック" charset="0"/>
                </a:defRPr>
              </a:lvl7pPr>
              <a:lvl8pPr marL="3429000" indent="-228600" fontAlgn="base">
                <a:spcBef>
                  <a:spcPct val="0"/>
                </a:spcBef>
                <a:spcAft>
                  <a:spcPct val="0"/>
                </a:spcAft>
                <a:defRPr kumimoji="1">
                  <a:solidFill>
                    <a:schemeClr val="tx1"/>
                  </a:solidFill>
                  <a:latin typeface="Arial" charset="0"/>
                  <a:ea typeface="ＭＳ Ｐゴシック" charset="0"/>
                </a:defRPr>
              </a:lvl8pPr>
              <a:lvl9pPr marL="3886200" indent="-228600" fontAlgn="base">
                <a:spcBef>
                  <a:spcPct val="0"/>
                </a:spcBef>
                <a:spcAft>
                  <a:spcPct val="0"/>
                </a:spcAft>
                <a:defRPr kumimoji="1">
                  <a:solidFill>
                    <a:schemeClr val="tx1"/>
                  </a:solidFill>
                  <a:latin typeface="Arial" charset="0"/>
                  <a:ea typeface="ＭＳ Ｐゴシック" charset="0"/>
                </a:defRPr>
              </a:lvl9pPr>
            </a:lstStyle>
            <a:p>
              <a:r>
                <a:rPr lang="ja-JP" altLang="en-US" sz="3556" b="1">
                  <a:latin typeface="メイリオ"/>
                  <a:ea typeface="メイリオ"/>
                  <a:cs typeface="メイリオ"/>
                </a:rPr>
                <a:t>国保</a:t>
              </a:r>
            </a:p>
          </p:txBody>
        </p:sp>
        <p:sp>
          <p:nvSpPr>
            <p:cNvPr id="15377" name="Rectangle 32"/>
            <p:cNvSpPr>
              <a:spLocks noChangeArrowheads="1"/>
            </p:cNvSpPr>
            <p:nvPr/>
          </p:nvSpPr>
          <p:spPr bwMode="auto">
            <a:xfrm>
              <a:off x="3378" y="1389"/>
              <a:ext cx="318" cy="95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a:r>
                <a:rPr lang="ja-JP" altLang="en-US" sz="2667">
                  <a:latin typeface="メイリオ"/>
                  <a:ea typeface="メイリオ"/>
                  <a:cs typeface="メイリオ"/>
                </a:rPr>
                <a:t>保険料</a:t>
              </a:r>
            </a:p>
          </p:txBody>
        </p:sp>
        <p:sp>
          <p:nvSpPr>
            <p:cNvPr id="15378" name="Rectangle 33"/>
            <p:cNvSpPr>
              <a:spLocks noChangeArrowheads="1"/>
            </p:cNvSpPr>
            <p:nvPr/>
          </p:nvSpPr>
          <p:spPr bwMode="auto">
            <a:xfrm>
              <a:off x="3696" y="1389"/>
              <a:ext cx="681" cy="95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ja-JP" altLang="en-US" sz="2222">
                  <a:latin typeface="メイリオ"/>
                  <a:ea typeface="メイリオ"/>
                  <a:cs typeface="メイリオ"/>
                </a:rPr>
                <a:t>後期高齢者支援金</a:t>
              </a:r>
            </a:p>
            <a:p>
              <a:pPr algn="ctr"/>
              <a:r>
                <a:rPr lang="en-US" altLang="ja-JP" sz="2222">
                  <a:latin typeface="メイリオ"/>
                  <a:ea typeface="メイリオ"/>
                  <a:cs typeface="メイリオ"/>
                </a:rPr>
                <a:t>40%</a:t>
              </a:r>
            </a:p>
            <a:p>
              <a:pPr algn="ctr"/>
              <a:endParaRPr lang="en-US" altLang="ja-JP" sz="2667">
                <a:latin typeface="メイリオ"/>
                <a:ea typeface="メイリオ"/>
                <a:cs typeface="メイリオ"/>
              </a:endParaRPr>
            </a:p>
            <a:p>
              <a:pPr algn="ctr"/>
              <a:r>
                <a:rPr lang="ja-JP" altLang="en-US" sz="1778">
                  <a:latin typeface="メイリオ"/>
                  <a:ea typeface="メイリオ"/>
                  <a:cs typeface="メイリオ"/>
                </a:rPr>
                <a:t>（国保・被用者保険から）</a:t>
              </a:r>
            </a:p>
          </p:txBody>
        </p:sp>
        <p:sp>
          <p:nvSpPr>
            <p:cNvPr id="15379" name="Rectangle 34"/>
            <p:cNvSpPr>
              <a:spLocks noChangeArrowheads="1"/>
            </p:cNvSpPr>
            <p:nvPr/>
          </p:nvSpPr>
          <p:spPr bwMode="auto">
            <a:xfrm>
              <a:off x="4377" y="1389"/>
              <a:ext cx="998" cy="95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ja-JP" altLang="en-US" sz="2667">
                  <a:latin typeface="メイリオ"/>
                  <a:ea typeface="メイリオ"/>
                  <a:cs typeface="メイリオ"/>
                </a:rPr>
                <a:t>公費（</a:t>
              </a:r>
              <a:r>
                <a:rPr lang="en-US" altLang="ja-JP" sz="2667">
                  <a:latin typeface="メイリオ"/>
                  <a:ea typeface="メイリオ"/>
                  <a:cs typeface="メイリオ"/>
                </a:rPr>
                <a:t>50%</a:t>
              </a:r>
              <a:r>
                <a:rPr lang="ja-JP" altLang="en-US" sz="2667">
                  <a:latin typeface="メイリオ"/>
                  <a:ea typeface="メイリオ"/>
                  <a:cs typeface="メイリオ"/>
                </a:rPr>
                <a:t>）</a:t>
              </a:r>
            </a:p>
            <a:p>
              <a:pPr algn="ctr"/>
              <a:r>
                <a:rPr lang="ja-JP" altLang="en-US" sz="1778">
                  <a:latin typeface="メイリオ"/>
                  <a:ea typeface="メイリオ"/>
                  <a:cs typeface="メイリオ"/>
                </a:rPr>
                <a:t>国</a:t>
              </a:r>
              <a:r>
                <a:rPr lang="en-US" altLang="ja-JP" sz="1778">
                  <a:latin typeface="メイリオ"/>
                  <a:ea typeface="メイリオ"/>
                  <a:cs typeface="メイリオ"/>
                </a:rPr>
                <a:t>:</a:t>
              </a:r>
              <a:r>
                <a:rPr lang="ja-JP" altLang="en-US" sz="1778">
                  <a:latin typeface="メイリオ"/>
                  <a:ea typeface="メイリオ"/>
                  <a:cs typeface="メイリオ"/>
                </a:rPr>
                <a:t>都道府県</a:t>
              </a:r>
              <a:r>
                <a:rPr lang="en-US" altLang="ja-JP" sz="1778">
                  <a:latin typeface="メイリオ"/>
                  <a:ea typeface="メイリオ"/>
                  <a:cs typeface="メイリオ"/>
                </a:rPr>
                <a:t>:</a:t>
              </a:r>
              <a:r>
                <a:rPr lang="ja-JP" altLang="en-US" sz="1778">
                  <a:latin typeface="メイリオ"/>
                  <a:ea typeface="メイリオ"/>
                  <a:cs typeface="メイリオ"/>
                </a:rPr>
                <a:t>市町村</a:t>
              </a:r>
            </a:p>
            <a:p>
              <a:pPr algn="ctr"/>
              <a:r>
                <a:rPr lang="en-US" altLang="ja-JP" sz="1778">
                  <a:latin typeface="メイリオ"/>
                  <a:ea typeface="メイリオ"/>
                  <a:cs typeface="メイリオ"/>
                </a:rPr>
                <a:t>=33.3%:8.3%:8.3%</a:t>
              </a:r>
            </a:p>
          </p:txBody>
        </p:sp>
        <p:sp>
          <p:nvSpPr>
            <p:cNvPr id="15380" name="Rectangle 35"/>
            <p:cNvSpPr>
              <a:spLocks noChangeArrowheads="1"/>
            </p:cNvSpPr>
            <p:nvPr/>
          </p:nvSpPr>
          <p:spPr bwMode="auto">
            <a:xfrm>
              <a:off x="3152" y="1389"/>
              <a:ext cx="227" cy="952"/>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a:r>
                <a:rPr lang="ja-JP" altLang="en-US" sz="2667">
                  <a:latin typeface="メイリオ"/>
                  <a:ea typeface="メイリオ"/>
                  <a:cs typeface="メイリオ"/>
                </a:rPr>
                <a:t>患者負担</a:t>
              </a:r>
            </a:p>
          </p:txBody>
        </p:sp>
        <p:sp>
          <p:nvSpPr>
            <p:cNvPr id="15381" name="Text Box 36"/>
            <p:cNvSpPr txBox="1">
              <a:spLocks noChangeArrowheads="1"/>
            </p:cNvSpPr>
            <p:nvPr/>
          </p:nvSpPr>
          <p:spPr bwMode="auto">
            <a:xfrm>
              <a:off x="3464" y="2069"/>
              <a:ext cx="21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a:solidFill>
                    <a:schemeClr val="tx1"/>
                  </a:solidFill>
                  <a:latin typeface="Arial" charset="0"/>
                  <a:ea typeface="ＭＳ Ｐゴシック" charset="0"/>
                  <a:cs typeface="ＭＳ Ｐゴシック" charset="0"/>
                </a:defRPr>
              </a:lvl1pPr>
              <a:lvl2pPr marL="742950" indent="-285750">
                <a:defRPr kumimoji="1">
                  <a:solidFill>
                    <a:schemeClr val="tx1"/>
                  </a:solidFill>
                  <a:latin typeface="Arial" charset="0"/>
                  <a:ea typeface="ＭＳ Ｐゴシック" charset="0"/>
                </a:defRPr>
              </a:lvl2pPr>
              <a:lvl3pPr marL="1143000" indent="-228600">
                <a:defRPr kumimoji="1">
                  <a:solidFill>
                    <a:schemeClr val="tx1"/>
                  </a:solidFill>
                  <a:latin typeface="Arial" charset="0"/>
                  <a:ea typeface="ＭＳ Ｐゴシック" charset="0"/>
                </a:defRPr>
              </a:lvl3pPr>
              <a:lvl4pPr marL="1600200" indent="-228600">
                <a:defRPr kumimoji="1">
                  <a:solidFill>
                    <a:schemeClr val="tx1"/>
                  </a:solidFill>
                  <a:latin typeface="Arial" charset="0"/>
                  <a:ea typeface="ＭＳ Ｐゴシック" charset="0"/>
                </a:defRPr>
              </a:lvl4pPr>
              <a:lvl5pPr marL="2057400" indent="-228600">
                <a:defRPr kumimoji="1">
                  <a:solidFill>
                    <a:schemeClr val="tx1"/>
                  </a:solidFill>
                  <a:latin typeface="Arial" charset="0"/>
                  <a:ea typeface="ＭＳ Ｐゴシック" charset="0"/>
                </a:defRPr>
              </a:lvl5pPr>
              <a:lvl6pPr marL="2514600" indent="-228600" fontAlgn="base">
                <a:spcBef>
                  <a:spcPct val="0"/>
                </a:spcBef>
                <a:spcAft>
                  <a:spcPct val="0"/>
                </a:spcAft>
                <a:defRPr kumimoji="1">
                  <a:solidFill>
                    <a:schemeClr val="tx1"/>
                  </a:solidFill>
                  <a:latin typeface="Arial" charset="0"/>
                  <a:ea typeface="ＭＳ Ｐゴシック" charset="0"/>
                </a:defRPr>
              </a:lvl6pPr>
              <a:lvl7pPr marL="2971800" indent="-228600" fontAlgn="base">
                <a:spcBef>
                  <a:spcPct val="0"/>
                </a:spcBef>
                <a:spcAft>
                  <a:spcPct val="0"/>
                </a:spcAft>
                <a:defRPr kumimoji="1">
                  <a:solidFill>
                    <a:schemeClr val="tx1"/>
                  </a:solidFill>
                  <a:latin typeface="Arial" charset="0"/>
                  <a:ea typeface="ＭＳ Ｐゴシック" charset="0"/>
                </a:defRPr>
              </a:lvl7pPr>
              <a:lvl8pPr marL="3429000" indent="-228600" fontAlgn="base">
                <a:spcBef>
                  <a:spcPct val="0"/>
                </a:spcBef>
                <a:spcAft>
                  <a:spcPct val="0"/>
                </a:spcAft>
                <a:defRPr kumimoji="1">
                  <a:solidFill>
                    <a:schemeClr val="tx1"/>
                  </a:solidFill>
                  <a:latin typeface="Arial" charset="0"/>
                  <a:ea typeface="ＭＳ Ｐゴシック" charset="0"/>
                </a:defRPr>
              </a:lvl8pPr>
              <a:lvl9pPr marL="3886200" indent="-228600" fontAlgn="base">
                <a:spcBef>
                  <a:spcPct val="0"/>
                </a:spcBef>
                <a:spcAft>
                  <a:spcPct val="0"/>
                </a:spcAft>
                <a:defRPr kumimoji="1">
                  <a:solidFill>
                    <a:schemeClr val="tx1"/>
                  </a:solidFill>
                  <a:latin typeface="Arial" charset="0"/>
                  <a:ea typeface="ＭＳ Ｐゴシック" charset="0"/>
                </a:defRPr>
              </a:lvl9pPr>
            </a:lstStyle>
            <a:p>
              <a:r>
                <a:rPr lang="en-US" altLang="ja-JP" sz="2222">
                  <a:latin typeface="メイリオ"/>
                  <a:ea typeface="メイリオ"/>
                  <a:cs typeface="メイリオ"/>
                </a:rPr>
                <a:t>10%</a:t>
              </a:r>
            </a:p>
          </p:txBody>
        </p:sp>
      </p:grpSp>
      <p:cxnSp>
        <p:nvCxnSpPr>
          <p:cNvPr id="24" name="直線矢印コネクタ 23"/>
          <p:cNvCxnSpPr/>
          <p:nvPr/>
        </p:nvCxnSpPr>
        <p:spPr>
          <a:xfrm flipH="1" flipV="1">
            <a:off x="5027084" y="3009195"/>
            <a:ext cx="1652764" cy="2367139"/>
          </a:xfrm>
          <a:prstGeom prst="straightConnector1">
            <a:avLst/>
          </a:prstGeom>
          <a:ln w="76200">
            <a:tailEnd type="arrow"/>
          </a:ln>
        </p:spPr>
        <p:style>
          <a:lnRef idx="1">
            <a:schemeClr val="accent2"/>
          </a:lnRef>
          <a:fillRef idx="0">
            <a:schemeClr val="accent2"/>
          </a:fillRef>
          <a:effectRef idx="0">
            <a:schemeClr val="accent2"/>
          </a:effectRef>
          <a:fontRef idx="minor">
            <a:schemeClr val="tx1"/>
          </a:fontRef>
        </p:style>
      </p:cxnSp>
      <p:cxnSp>
        <p:nvCxnSpPr>
          <p:cNvPr id="31" name="直線矢印コネクタ 30"/>
          <p:cNvCxnSpPr/>
          <p:nvPr/>
        </p:nvCxnSpPr>
        <p:spPr>
          <a:xfrm flipH="1" flipV="1">
            <a:off x="4936308" y="4236191"/>
            <a:ext cx="1441097" cy="1176513"/>
          </a:xfrm>
          <a:prstGeom prst="straightConnector1">
            <a:avLst/>
          </a:prstGeom>
          <a:ln w="76200">
            <a:tailEnd type="arrow"/>
          </a:ln>
        </p:spPr>
        <p:style>
          <a:lnRef idx="1">
            <a:schemeClr val="accent2"/>
          </a:lnRef>
          <a:fillRef idx="0">
            <a:schemeClr val="accent2"/>
          </a:fillRef>
          <a:effectRef idx="0">
            <a:schemeClr val="accent2"/>
          </a:effectRef>
          <a:fontRef idx="minor">
            <a:schemeClr val="tx1"/>
          </a:fontRef>
        </p:style>
      </p:cxnSp>
      <p:sp>
        <p:nvSpPr>
          <p:cNvPr id="37" name="テキスト ボックス 36"/>
          <p:cNvSpPr txBox="1">
            <a:spLocks noChangeArrowheads="1"/>
          </p:cNvSpPr>
          <p:nvPr/>
        </p:nvSpPr>
        <p:spPr bwMode="auto">
          <a:xfrm>
            <a:off x="679098" y="439209"/>
            <a:ext cx="3032750"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charset="0"/>
                <a:ea typeface="ＭＳ Ｐゴシック" charset="0"/>
                <a:cs typeface="ＭＳ Ｐゴシック" charset="0"/>
              </a:defRPr>
            </a:lvl1pPr>
            <a:lvl2pPr marL="742950" indent="-285750">
              <a:defRPr kumimoji="1">
                <a:solidFill>
                  <a:schemeClr val="tx1"/>
                </a:solidFill>
                <a:latin typeface="Arial" charset="0"/>
                <a:ea typeface="ＭＳ Ｐゴシック" charset="0"/>
              </a:defRPr>
            </a:lvl2pPr>
            <a:lvl3pPr marL="1143000" indent="-228600">
              <a:defRPr kumimoji="1">
                <a:solidFill>
                  <a:schemeClr val="tx1"/>
                </a:solidFill>
                <a:latin typeface="Arial" charset="0"/>
                <a:ea typeface="ＭＳ Ｐゴシック" charset="0"/>
              </a:defRPr>
            </a:lvl3pPr>
            <a:lvl4pPr marL="1600200" indent="-228600">
              <a:defRPr kumimoji="1">
                <a:solidFill>
                  <a:schemeClr val="tx1"/>
                </a:solidFill>
                <a:latin typeface="Arial" charset="0"/>
                <a:ea typeface="ＭＳ Ｐゴシック" charset="0"/>
              </a:defRPr>
            </a:lvl4pPr>
            <a:lvl5pPr marL="2057400" indent="-228600">
              <a:defRPr kumimoji="1">
                <a:solidFill>
                  <a:schemeClr val="tx1"/>
                </a:solidFill>
                <a:latin typeface="Arial" charset="0"/>
                <a:ea typeface="ＭＳ Ｐゴシック" charset="0"/>
              </a:defRPr>
            </a:lvl5pPr>
            <a:lvl6pPr marL="2514600" indent="-228600" fontAlgn="base">
              <a:spcBef>
                <a:spcPct val="0"/>
              </a:spcBef>
              <a:spcAft>
                <a:spcPct val="0"/>
              </a:spcAft>
              <a:defRPr kumimoji="1">
                <a:solidFill>
                  <a:schemeClr val="tx1"/>
                </a:solidFill>
                <a:latin typeface="Arial" charset="0"/>
                <a:ea typeface="ＭＳ Ｐゴシック" charset="0"/>
              </a:defRPr>
            </a:lvl6pPr>
            <a:lvl7pPr marL="2971800" indent="-228600" fontAlgn="base">
              <a:spcBef>
                <a:spcPct val="0"/>
              </a:spcBef>
              <a:spcAft>
                <a:spcPct val="0"/>
              </a:spcAft>
              <a:defRPr kumimoji="1">
                <a:solidFill>
                  <a:schemeClr val="tx1"/>
                </a:solidFill>
                <a:latin typeface="Arial" charset="0"/>
                <a:ea typeface="ＭＳ Ｐゴシック" charset="0"/>
              </a:defRPr>
            </a:lvl7pPr>
            <a:lvl8pPr marL="3429000" indent="-228600" fontAlgn="base">
              <a:spcBef>
                <a:spcPct val="0"/>
              </a:spcBef>
              <a:spcAft>
                <a:spcPct val="0"/>
              </a:spcAft>
              <a:defRPr kumimoji="1">
                <a:solidFill>
                  <a:schemeClr val="tx1"/>
                </a:solidFill>
                <a:latin typeface="Arial" charset="0"/>
                <a:ea typeface="ＭＳ Ｐゴシック" charset="0"/>
              </a:defRPr>
            </a:lvl8pPr>
            <a:lvl9pPr marL="3886200" indent="-228600" fontAlgn="base">
              <a:spcBef>
                <a:spcPct val="0"/>
              </a:spcBef>
              <a:spcAft>
                <a:spcPct val="0"/>
              </a:spcAft>
              <a:defRPr kumimoji="1">
                <a:solidFill>
                  <a:schemeClr val="tx1"/>
                </a:solidFill>
                <a:latin typeface="Arial" charset="0"/>
                <a:ea typeface="ＭＳ Ｐゴシック" charset="0"/>
              </a:defRPr>
            </a:lvl9pPr>
          </a:lstStyle>
          <a:p>
            <a:r>
              <a:rPr lang="ja-JP" altLang="en-US" sz="2667">
                <a:solidFill>
                  <a:srgbClr val="FF0000"/>
                </a:solidFill>
                <a:latin typeface="メイリオ"/>
                <a:ea typeface="メイリオ"/>
                <a:cs typeface="メイリオ"/>
              </a:rPr>
              <a:t>高齢者自身の負担</a:t>
            </a:r>
          </a:p>
        </p:txBody>
      </p:sp>
      <p:sp>
        <p:nvSpPr>
          <p:cNvPr id="38" name="左中かっこ 37"/>
          <p:cNvSpPr/>
          <p:nvPr/>
        </p:nvSpPr>
        <p:spPr>
          <a:xfrm rot="5400000">
            <a:off x="6037792" y="-2187222"/>
            <a:ext cx="479778" cy="6554611"/>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sz="2667">
              <a:latin typeface="メイリオ"/>
              <a:ea typeface="メイリオ"/>
              <a:cs typeface="メイリオ"/>
            </a:endParaRPr>
          </a:p>
        </p:txBody>
      </p:sp>
      <p:sp>
        <p:nvSpPr>
          <p:cNvPr id="39" name="左中かっこ 38"/>
          <p:cNvSpPr/>
          <p:nvPr/>
        </p:nvSpPr>
        <p:spPr>
          <a:xfrm rot="5400000">
            <a:off x="1667758" y="20285"/>
            <a:ext cx="479778" cy="2139597"/>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sz="2667">
              <a:latin typeface="メイリオ"/>
              <a:ea typeface="メイリオ"/>
              <a:cs typeface="メイリオ"/>
            </a:endParaRPr>
          </a:p>
        </p:txBody>
      </p:sp>
      <p:sp>
        <p:nvSpPr>
          <p:cNvPr id="40" name="テキスト ボックス 39"/>
          <p:cNvSpPr txBox="1">
            <a:spLocks noChangeArrowheads="1"/>
          </p:cNvSpPr>
          <p:nvPr/>
        </p:nvSpPr>
        <p:spPr bwMode="auto">
          <a:xfrm>
            <a:off x="5480404" y="403931"/>
            <a:ext cx="2640541"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ＭＳ Ｐゴシック" charset="0"/>
                <a:cs typeface="ＭＳ Ｐゴシック" charset="0"/>
              </a:defRPr>
            </a:lvl1pPr>
            <a:lvl2pPr marL="742950" indent="-285750">
              <a:defRPr kumimoji="1">
                <a:solidFill>
                  <a:schemeClr val="tx1"/>
                </a:solidFill>
                <a:latin typeface="Arial" charset="0"/>
                <a:ea typeface="ＭＳ Ｐゴシック" charset="0"/>
              </a:defRPr>
            </a:lvl2pPr>
            <a:lvl3pPr marL="1143000" indent="-228600">
              <a:defRPr kumimoji="1">
                <a:solidFill>
                  <a:schemeClr val="tx1"/>
                </a:solidFill>
                <a:latin typeface="Arial" charset="0"/>
                <a:ea typeface="ＭＳ Ｐゴシック" charset="0"/>
              </a:defRPr>
            </a:lvl3pPr>
            <a:lvl4pPr marL="1600200" indent="-228600">
              <a:defRPr kumimoji="1">
                <a:solidFill>
                  <a:schemeClr val="tx1"/>
                </a:solidFill>
                <a:latin typeface="Arial" charset="0"/>
                <a:ea typeface="ＭＳ Ｐゴシック" charset="0"/>
              </a:defRPr>
            </a:lvl4pPr>
            <a:lvl5pPr marL="2057400" indent="-228600">
              <a:defRPr kumimoji="1">
                <a:solidFill>
                  <a:schemeClr val="tx1"/>
                </a:solidFill>
                <a:latin typeface="Arial" charset="0"/>
                <a:ea typeface="ＭＳ Ｐゴシック" charset="0"/>
              </a:defRPr>
            </a:lvl5pPr>
            <a:lvl6pPr marL="2514600" indent="-228600" fontAlgn="base">
              <a:spcBef>
                <a:spcPct val="0"/>
              </a:spcBef>
              <a:spcAft>
                <a:spcPct val="0"/>
              </a:spcAft>
              <a:defRPr kumimoji="1">
                <a:solidFill>
                  <a:schemeClr val="tx1"/>
                </a:solidFill>
                <a:latin typeface="Arial" charset="0"/>
                <a:ea typeface="ＭＳ Ｐゴシック" charset="0"/>
              </a:defRPr>
            </a:lvl6pPr>
            <a:lvl7pPr marL="2971800" indent="-228600" fontAlgn="base">
              <a:spcBef>
                <a:spcPct val="0"/>
              </a:spcBef>
              <a:spcAft>
                <a:spcPct val="0"/>
              </a:spcAft>
              <a:defRPr kumimoji="1">
                <a:solidFill>
                  <a:schemeClr val="tx1"/>
                </a:solidFill>
                <a:latin typeface="Arial" charset="0"/>
                <a:ea typeface="ＭＳ Ｐゴシック" charset="0"/>
              </a:defRPr>
            </a:lvl7pPr>
            <a:lvl8pPr marL="3429000" indent="-228600" fontAlgn="base">
              <a:spcBef>
                <a:spcPct val="0"/>
              </a:spcBef>
              <a:spcAft>
                <a:spcPct val="0"/>
              </a:spcAft>
              <a:defRPr kumimoji="1">
                <a:solidFill>
                  <a:schemeClr val="tx1"/>
                </a:solidFill>
                <a:latin typeface="Arial" charset="0"/>
                <a:ea typeface="ＭＳ Ｐゴシック" charset="0"/>
              </a:defRPr>
            </a:lvl8pPr>
            <a:lvl9pPr marL="3886200" indent="-228600" fontAlgn="base">
              <a:spcBef>
                <a:spcPct val="0"/>
              </a:spcBef>
              <a:spcAft>
                <a:spcPct val="0"/>
              </a:spcAft>
              <a:defRPr kumimoji="1">
                <a:solidFill>
                  <a:schemeClr val="tx1"/>
                </a:solidFill>
                <a:latin typeface="Arial" charset="0"/>
                <a:ea typeface="ＭＳ Ｐゴシック" charset="0"/>
              </a:defRPr>
            </a:lvl9pPr>
          </a:lstStyle>
          <a:p>
            <a:r>
              <a:rPr lang="ja-JP" altLang="en-US" sz="2667">
                <a:solidFill>
                  <a:srgbClr val="FF0000"/>
                </a:solidFill>
                <a:latin typeface="メイリオ"/>
                <a:ea typeface="メイリオ"/>
                <a:cs typeface="メイリオ"/>
              </a:rPr>
              <a:t>現役世代の負担</a:t>
            </a:r>
          </a:p>
        </p:txBody>
      </p:sp>
      <p:cxnSp>
        <p:nvCxnSpPr>
          <p:cNvPr id="41" name="直線矢印コネクタ 40"/>
          <p:cNvCxnSpPr/>
          <p:nvPr/>
        </p:nvCxnSpPr>
        <p:spPr>
          <a:xfrm flipV="1">
            <a:off x="3079751" y="3152070"/>
            <a:ext cx="880181" cy="2095500"/>
          </a:xfrm>
          <a:prstGeom prst="straightConnector1">
            <a:avLst/>
          </a:prstGeom>
          <a:ln w="76200">
            <a:tailEnd type="arrow"/>
          </a:ln>
        </p:spPr>
        <p:style>
          <a:lnRef idx="1">
            <a:schemeClr val="accent2"/>
          </a:lnRef>
          <a:fillRef idx="0">
            <a:schemeClr val="accent2"/>
          </a:fillRef>
          <a:effectRef idx="0">
            <a:schemeClr val="accent2"/>
          </a:effectRef>
          <a:fontRef idx="minor">
            <a:schemeClr val="tx1"/>
          </a:fontRef>
        </p:style>
      </p:cxnSp>
      <p:sp>
        <p:nvSpPr>
          <p:cNvPr id="28" name="角丸四角形 27"/>
          <p:cNvSpPr/>
          <p:nvPr/>
        </p:nvSpPr>
        <p:spPr>
          <a:xfrm>
            <a:off x="767766" y="4009082"/>
            <a:ext cx="9035261" cy="50825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dirty="0">
                <a:solidFill>
                  <a:schemeClr val="tx1"/>
                </a:solidFill>
                <a:latin typeface="メイリオ" panose="020B0604030504040204" pitchFamily="50" charset="-128"/>
                <a:ea typeface="メイリオ" panose="020B0604030504040204" pitchFamily="50" charset="-128"/>
              </a:rPr>
              <a:t>前期高齢者財政調整制度</a:t>
            </a:r>
          </a:p>
        </p:txBody>
      </p:sp>
      <p:sp>
        <p:nvSpPr>
          <p:cNvPr id="2" name="スライド番号プレースホルダー 1"/>
          <p:cNvSpPr>
            <a:spLocks noGrp="1"/>
          </p:cNvSpPr>
          <p:nvPr>
            <p:ph type="sldNum" sz="quarter" idx="12"/>
          </p:nvPr>
        </p:nvSpPr>
        <p:spPr/>
        <p:txBody>
          <a:bodyPr/>
          <a:lstStyle/>
          <a:p>
            <a:fld id="{1AB5ADD3-B68E-4D90-9FF3-212F3C913D6C}" type="slidenum">
              <a:rPr kumimoji="1" lang="ja-JP" altLang="en-US" smtClean="0"/>
              <a:t>20</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2020/6/24</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1549665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animBg="1"/>
      <p:bldP spid="39" grpId="0" animBg="1"/>
      <p:bldP spid="4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D7EBCD25-D2A7-43B0-A5BC-8AF3D9F8A468}"/>
              </a:ext>
            </a:extLst>
          </p:cNvPr>
          <p:cNvPicPr>
            <a:picLocks noChangeAspect="1"/>
          </p:cNvPicPr>
          <p:nvPr/>
        </p:nvPicPr>
        <p:blipFill>
          <a:blip r:embed="rId2"/>
          <a:stretch>
            <a:fillRect/>
          </a:stretch>
        </p:blipFill>
        <p:spPr>
          <a:xfrm>
            <a:off x="15955" y="0"/>
            <a:ext cx="10128090" cy="7620000"/>
          </a:xfrm>
          <a:prstGeom prst="rect">
            <a:avLst/>
          </a:prstGeom>
        </p:spPr>
      </p:pic>
      <p:sp>
        <p:nvSpPr>
          <p:cNvPr id="5" name="スライド番号プレースホルダー 4" hidden="1">
            <a:extLst>
              <a:ext uri="{FF2B5EF4-FFF2-40B4-BE49-F238E27FC236}">
                <a16:creationId xmlns:a16="http://schemas.microsoft.com/office/drawing/2014/main" id="{42D9FE61-A8B0-4FBB-8A98-1DC56E2B6969}"/>
              </a:ext>
            </a:extLst>
          </p:cNvPr>
          <p:cNvSpPr>
            <a:spLocks noGrp="1"/>
          </p:cNvSpPr>
          <p:nvPr>
            <p:ph type="sldNum" sz="quarter" idx="12"/>
          </p:nvPr>
        </p:nvSpPr>
        <p:spPr/>
        <p:txBody>
          <a:bodyPr/>
          <a:lstStyle/>
          <a:p>
            <a:fld id="{7AE9EC89-A7F6-4274-8FF7-7D619FB48D46}" type="slidenum">
              <a:rPr kumimoji="1" lang="ja-JP" altLang="en-US" smtClean="0"/>
              <a:t>21</a:t>
            </a:fld>
            <a:endParaRPr kumimoji="1" lang="ja-JP" altLang="en-US"/>
          </a:p>
        </p:txBody>
      </p:sp>
      <p:sp>
        <p:nvSpPr>
          <p:cNvPr id="2" name="日付プレースホルダー 1" hidden="1"/>
          <p:cNvSpPr>
            <a:spLocks noGrp="1"/>
          </p:cNvSpPr>
          <p:nvPr>
            <p:ph type="dt" sz="half" idx="10"/>
          </p:nvPr>
        </p:nvSpPr>
        <p:spPr/>
        <p:txBody>
          <a:bodyPr/>
          <a:lstStyle/>
          <a:p>
            <a:pPr>
              <a:defRPr/>
            </a:pPr>
            <a:r>
              <a:rPr lang="en-US" altLang="ja-JP" smtClean="0"/>
              <a:t>2020/6/24</a:t>
            </a:r>
            <a:endParaRPr lang="en-US" altLang="ja-JP"/>
          </a:p>
        </p:txBody>
      </p:sp>
      <p:sp>
        <p:nvSpPr>
          <p:cNvPr id="3" name="フッター プレースホルダー 2" hidden="1"/>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3355987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416B08-7AC8-4ADF-A032-E670CF54D0E8}"/>
              </a:ext>
            </a:extLst>
          </p:cNvPr>
          <p:cNvSpPr>
            <a:spLocks noGrp="1"/>
          </p:cNvSpPr>
          <p:nvPr>
            <p:ph type="title"/>
          </p:nvPr>
        </p:nvSpPr>
        <p:spPr/>
        <p:txBody>
          <a:bodyPr/>
          <a:lstStyle/>
          <a:p>
            <a:r>
              <a:rPr kumimoji="1" lang="ja-JP" altLang="en-US" dirty="0"/>
              <a:t>日本の医療保険制度の問題</a:t>
            </a:r>
          </a:p>
        </p:txBody>
      </p:sp>
      <p:sp>
        <p:nvSpPr>
          <p:cNvPr id="3" name="コンテンツ プレースホルダー 2">
            <a:extLst>
              <a:ext uri="{FF2B5EF4-FFF2-40B4-BE49-F238E27FC236}">
                <a16:creationId xmlns:a16="http://schemas.microsoft.com/office/drawing/2014/main" id="{CBF9F41F-C4AB-4A80-9E8B-5D3CB833D73D}"/>
              </a:ext>
            </a:extLst>
          </p:cNvPr>
          <p:cNvSpPr>
            <a:spLocks noGrp="1"/>
          </p:cNvSpPr>
          <p:nvPr>
            <p:ph idx="1"/>
          </p:nvPr>
        </p:nvSpPr>
        <p:spPr/>
        <p:txBody>
          <a:bodyPr/>
          <a:lstStyle/>
          <a:p>
            <a:r>
              <a:rPr kumimoji="1" lang="ja-JP" altLang="en-US" dirty="0"/>
              <a:t>各保険者ごとに保険料に</a:t>
            </a:r>
            <a:r>
              <a:rPr kumimoji="1" lang="ja-JP" altLang="en-US" u="sng" dirty="0">
                <a:solidFill>
                  <a:srgbClr val="FF0000"/>
                </a:solidFill>
              </a:rPr>
              <a:t>格差</a:t>
            </a:r>
            <a:r>
              <a:rPr kumimoji="1" lang="ja-JP" altLang="en-US" dirty="0"/>
              <a:t>がある</a:t>
            </a:r>
            <a:endParaRPr kumimoji="1" lang="en-US" altLang="ja-JP" dirty="0"/>
          </a:p>
          <a:p>
            <a:pPr lvl="1"/>
            <a:r>
              <a:rPr lang="ja-JP" altLang="en-US" dirty="0"/>
              <a:t>加入する保険によって</a:t>
            </a:r>
            <a:r>
              <a:rPr lang="ja-JP" altLang="en-US" u="sng" dirty="0">
                <a:solidFill>
                  <a:srgbClr val="FF0000"/>
                </a:solidFill>
              </a:rPr>
              <a:t>保険料負担が異なる</a:t>
            </a:r>
            <a:endParaRPr lang="en-US" altLang="ja-JP" u="sng" dirty="0">
              <a:solidFill>
                <a:srgbClr val="FF0000"/>
              </a:solidFill>
            </a:endParaRPr>
          </a:p>
          <a:p>
            <a:pPr lvl="1"/>
            <a:r>
              <a:rPr lang="ja-JP" altLang="en-US" dirty="0"/>
              <a:t>負担の</a:t>
            </a:r>
            <a:r>
              <a:rPr lang="ja-JP" altLang="en-US" u="sng" dirty="0">
                <a:solidFill>
                  <a:srgbClr val="FF0000"/>
                </a:solidFill>
              </a:rPr>
              <a:t>公平性</a:t>
            </a:r>
            <a:r>
              <a:rPr lang="ja-JP" altLang="en-US" dirty="0"/>
              <a:t>が確保されていない</a:t>
            </a:r>
            <a:endParaRPr lang="en-US" altLang="ja-JP" dirty="0"/>
          </a:p>
          <a:p>
            <a:r>
              <a:rPr kumimoji="1" lang="ja-JP" altLang="en-US" smtClean="0"/>
              <a:t>高齢者</a:t>
            </a:r>
            <a:r>
              <a:rPr kumimoji="1" lang="ja-JP" altLang="en-US" dirty="0"/>
              <a:t>医療費を現役世代で支える</a:t>
            </a:r>
            <a:endParaRPr lang="en-US" altLang="ja-JP" dirty="0"/>
          </a:p>
          <a:p>
            <a:pPr lvl="1"/>
            <a:r>
              <a:rPr kumimoji="1" lang="ja-JP" altLang="en-US" u="sng">
                <a:solidFill>
                  <a:srgbClr val="FF0000"/>
                </a:solidFill>
              </a:rPr>
              <a:t>賦課</a:t>
            </a:r>
            <a:r>
              <a:rPr kumimoji="1" lang="ja-JP" altLang="en-US" u="sng" smtClean="0">
                <a:solidFill>
                  <a:srgbClr val="FF0000"/>
                </a:solidFill>
              </a:rPr>
              <a:t>方式</a:t>
            </a:r>
            <a:r>
              <a:rPr kumimoji="1" lang="en-US" altLang="ja-JP" smtClean="0"/>
              <a:t>―</a:t>
            </a:r>
            <a:r>
              <a:rPr kumimoji="1" lang="ja-JP" altLang="en-US" smtClean="0"/>
              <a:t>社会</a:t>
            </a:r>
            <a:r>
              <a:rPr kumimoji="1" lang="ja-JP" altLang="en-US"/>
              <a:t>保障</a:t>
            </a:r>
            <a:r>
              <a:rPr kumimoji="1" lang="ja-JP" altLang="en-US" smtClean="0"/>
              <a:t>支給</a:t>
            </a:r>
            <a:r>
              <a:rPr kumimoji="1" lang="ja-JP" altLang="en-US"/>
              <a:t>のために必要な財源</a:t>
            </a:r>
            <a:r>
              <a:rPr kumimoji="1" lang="ja-JP" altLang="en-US" smtClean="0"/>
              <a:t>をその</a:t>
            </a:r>
            <a:r>
              <a:rPr kumimoji="1" lang="ja-JP" altLang="en-US"/>
              <a:t>時々の保険料収入から用意する</a:t>
            </a:r>
            <a:r>
              <a:rPr kumimoji="1" lang="ja-JP" altLang="en-US" smtClean="0"/>
              <a:t>方式</a:t>
            </a:r>
            <a:endParaRPr kumimoji="1" lang="en-US" altLang="ja-JP"/>
          </a:p>
          <a:p>
            <a:pPr lvl="1"/>
            <a:r>
              <a:rPr lang="ja-JP" altLang="en-US" smtClean="0"/>
              <a:t>世代間</a:t>
            </a:r>
            <a:r>
              <a:rPr lang="ja-JP" altLang="en-US" dirty="0"/>
              <a:t>での負担の公平性が確保されていない</a:t>
            </a:r>
            <a:endParaRPr lang="en-US" altLang="ja-JP" dirty="0"/>
          </a:p>
          <a:p>
            <a:endParaRPr kumimoji="1" lang="en-US" altLang="ja-JP" dirty="0"/>
          </a:p>
          <a:p>
            <a:endParaRPr kumimoji="1" lang="ja-JP" altLang="en-US" dirty="0"/>
          </a:p>
        </p:txBody>
      </p:sp>
      <p:sp>
        <p:nvSpPr>
          <p:cNvPr id="5" name="スライド番号プレースホルダー 4">
            <a:extLst>
              <a:ext uri="{FF2B5EF4-FFF2-40B4-BE49-F238E27FC236}">
                <a16:creationId xmlns:a16="http://schemas.microsoft.com/office/drawing/2014/main" id="{52ACFE45-786C-4EA9-AE5F-3FFC17D20C75}"/>
              </a:ext>
            </a:extLst>
          </p:cNvPr>
          <p:cNvSpPr>
            <a:spLocks noGrp="1"/>
          </p:cNvSpPr>
          <p:nvPr>
            <p:ph type="sldNum" sz="quarter" idx="12"/>
          </p:nvPr>
        </p:nvSpPr>
        <p:spPr/>
        <p:txBody>
          <a:bodyPr/>
          <a:lstStyle/>
          <a:p>
            <a:fld id="{7A9883B4-F2A7-4C83-9022-59A4E0C8884B}" type="slidenum">
              <a:rPr kumimoji="1" lang="ja-JP" altLang="en-US" smtClean="0"/>
              <a:t>22</a:t>
            </a:fld>
            <a:endParaRPr kumimoji="1" lang="ja-JP" altLang="en-US"/>
          </a:p>
        </p:txBody>
      </p:sp>
      <p:sp>
        <p:nvSpPr>
          <p:cNvPr id="6" name="日付プレースホルダー 5"/>
          <p:cNvSpPr>
            <a:spLocks noGrp="1"/>
          </p:cNvSpPr>
          <p:nvPr>
            <p:ph type="dt" sz="half" idx="10"/>
          </p:nvPr>
        </p:nvSpPr>
        <p:spPr/>
        <p:txBody>
          <a:bodyPr/>
          <a:lstStyle/>
          <a:p>
            <a:pPr>
              <a:defRPr/>
            </a:pPr>
            <a:r>
              <a:rPr lang="en-US" altLang="ja-JP" smtClean="0"/>
              <a:t>2020/6/24</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2129812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14D8CF-FAA2-4204-B06A-012D36259150}"/>
              </a:ext>
            </a:extLst>
          </p:cNvPr>
          <p:cNvSpPr>
            <a:spLocks noGrp="1"/>
          </p:cNvSpPr>
          <p:nvPr>
            <p:ph type="title"/>
          </p:nvPr>
        </p:nvSpPr>
        <p:spPr/>
        <p:txBody>
          <a:bodyPr>
            <a:normAutofit/>
          </a:bodyPr>
          <a:lstStyle/>
          <a:p>
            <a:r>
              <a:rPr kumimoji="1" lang="en-US" altLang="ja-JP" sz="4444" dirty="0"/>
              <a:t>H30</a:t>
            </a:r>
            <a:r>
              <a:rPr kumimoji="1" lang="ja-JP" altLang="en-US" sz="4444" dirty="0"/>
              <a:t>　協会けんぽの保険料格差</a:t>
            </a:r>
          </a:p>
        </p:txBody>
      </p:sp>
      <p:sp>
        <p:nvSpPr>
          <p:cNvPr id="4" name="スライド番号プレースホルダー 3">
            <a:extLst>
              <a:ext uri="{FF2B5EF4-FFF2-40B4-BE49-F238E27FC236}">
                <a16:creationId xmlns:a16="http://schemas.microsoft.com/office/drawing/2014/main" id="{81EC1400-0B16-4B69-BC88-4E0B42A951C0}"/>
              </a:ext>
            </a:extLst>
          </p:cNvPr>
          <p:cNvSpPr>
            <a:spLocks noGrp="1"/>
          </p:cNvSpPr>
          <p:nvPr>
            <p:ph type="sldNum" sz="quarter" idx="12"/>
          </p:nvPr>
        </p:nvSpPr>
        <p:spPr/>
        <p:txBody>
          <a:bodyPr/>
          <a:lstStyle/>
          <a:p>
            <a:fld id="{7A9883B4-F2A7-4C83-9022-59A4E0C8884B}" type="slidenum">
              <a:rPr kumimoji="1" lang="ja-JP" altLang="en-US" smtClean="0"/>
              <a:t>23</a:t>
            </a:fld>
            <a:endParaRPr kumimoji="1" lang="ja-JP" altLang="en-US"/>
          </a:p>
        </p:txBody>
      </p:sp>
      <p:graphicFrame>
        <p:nvGraphicFramePr>
          <p:cNvPr id="5" name="コンテンツ プレースホルダー 4">
            <a:extLst>
              <a:ext uri="{FF2B5EF4-FFF2-40B4-BE49-F238E27FC236}">
                <a16:creationId xmlns:a16="http://schemas.microsoft.com/office/drawing/2014/main" id="{C4295E60-AA9D-4011-AD2F-4EE8283AA622}"/>
              </a:ext>
            </a:extLst>
          </p:cNvPr>
          <p:cNvGraphicFramePr>
            <a:graphicFrameLocks noGrp="1"/>
          </p:cNvGraphicFramePr>
          <p:nvPr>
            <p:ph idx="1"/>
            <p:extLst/>
          </p:nvPr>
        </p:nvGraphicFramePr>
        <p:xfrm>
          <a:off x="698500" y="2028472"/>
          <a:ext cx="8874271" cy="4925069"/>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a:extLst>
              <a:ext uri="{FF2B5EF4-FFF2-40B4-BE49-F238E27FC236}">
                <a16:creationId xmlns:a16="http://schemas.microsoft.com/office/drawing/2014/main" id="{748F8707-7587-449B-8337-A50484865A2F}"/>
              </a:ext>
            </a:extLst>
          </p:cNvPr>
          <p:cNvSpPr txBox="1"/>
          <p:nvPr/>
        </p:nvSpPr>
        <p:spPr>
          <a:xfrm>
            <a:off x="3775046" y="6953541"/>
            <a:ext cx="5536734" cy="297454"/>
          </a:xfrm>
          <a:prstGeom prst="rect">
            <a:avLst/>
          </a:prstGeom>
          <a:noFill/>
        </p:spPr>
        <p:txBody>
          <a:bodyPr wrap="square" rtlCol="0">
            <a:spAutoFit/>
          </a:bodyPr>
          <a:lstStyle/>
          <a:p>
            <a:pPr algn="r"/>
            <a:r>
              <a:rPr kumimoji="1" lang="ja-JP" altLang="en-US" sz="1333" dirty="0"/>
              <a:t>出所：全国健康保険協会</a:t>
            </a:r>
            <a:r>
              <a:rPr kumimoji="1" lang="en-US" altLang="ja-JP" sz="1333" dirty="0"/>
              <a:t>Web</a:t>
            </a:r>
            <a:r>
              <a:rPr kumimoji="1" lang="ja-JP" altLang="en-US" sz="1333" dirty="0"/>
              <a:t>サイトより作成</a:t>
            </a:r>
          </a:p>
        </p:txBody>
      </p:sp>
      <p:sp>
        <p:nvSpPr>
          <p:cNvPr id="3" name="日付プレースホルダー 2"/>
          <p:cNvSpPr>
            <a:spLocks noGrp="1"/>
          </p:cNvSpPr>
          <p:nvPr>
            <p:ph type="dt" sz="half" idx="10"/>
          </p:nvPr>
        </p:nvSpPr>
        <p:spPr/>
        <p:txBody>
          <a:bodyPr/>
          <a:lstStyle/>
          <a:p>
            <a:pPr>
              <a:defRPr/>
            </a:pPr>
            <a:r>
              <a:rPr lang="en-US" altLang="ja-JP" smtClean="0"/>
              <a:t>2020/6/24</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3812916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03BBF-D436-4B44-AC43-4ECEB1D4989D}"/>
              </a:ext>
            </a:extLst>
          </p:cNvPr>
          <p:cNvSpPr>
            <a:spLocks noGrp="1"/>
          </p:cNvSpPr>
          <p:nvPr>
            <p:ph type="title"/>
          </p:nvPr>
        </p:nvSpPr>
        <p:spPr/>
        <p:txBody>
          <a:bodyPr>
            <a:normAutofit/>
          </a:bodyPr>
          <a:lstStyle/>
          <a:p>
            <a:r>
              <a:rPr kumimoji="1" lang="en-US" altLang="ja-JP" sz="3556" dirty="0"/>
              <a:t>H28</a:t>
            </a:r>
            <a:r>
              <a:rPr kumimoji="1" lang="ja-JP" altLang="en-US" sz="3556" dirty="0"/>
              <a:t>国民健康保険</a:t>
            </a:r>
            <a:r>
              <a:rPr lang="ja-JP" altLang="en-US" sz="3556" dirty="0"/>
              <a:t>における</a:t>
            </a:r>
            <a:r>
              <a:rPr kumimoji="1" lang="ja-JP" altLang="en-US" sz="3556" dirty="0"/>
              <a:t>保険料格差</a:t>
            </a:r>
            <a:r>
              <a:rPr kumimoji="1" lang="en-US" altLang="ja-JP" sz="3556" dirty="0"/>
              <a:t/>
            </a:r>
            <a:br>
              <a:rPr kumimoji="1" lang="en-US" altLang="ja-JP" sz="3556" dirty="0"/>
            </a:br>
            <a:r>
              <a:rPr kumimoji="1" lang="ja-JP" altLang="en-US" sz="3556" dirty="0"/>
              <a:t>（都道府県別での標準化保険料算定額）</a:t>
            </a:r>
          </a:p>
        </p:txBody>
      </p:sp>
      <p:sp>
        <p:nvSpPr>
          <p:cNvPr id="4" name="スライド番号プレースホルダー 3" hidden="1">
            <a:extLst>
              <a:ext uri="{FF2B5EF4-FFF2-40B4-BE49-F238E27FC236}">
                <a16:creationId xmlns:a16="http://schemas.microsoft.com/office/drawing/2014/main" id="{0E4DBBA1-66A9-4120-80D1-FF11857C1F57}"/>
              </a:ext>
            </a:extLst>
          </p:cNvPr>
          <p:cNvSpPr>
            <a:spLocks noGrp="1"/>
          </p:cNvSpPr>
          <p:nvPr>
            <p:ph type="sldNum" sz="quarter" idx="12"/>
          </p:nvPr>
        </p:nvSpPr>
        <p:spPr/>
        <p:txBody>
          <a:bodyPr/>
          <a:lstStyle/>
          <a:p>
            <a:fld id="{7A9883B4-F2A7-4C83-9022-59A4E0C8884B}" type="slidenum">
              <a:rPr kumimoji="1" lang="ja-JP" altLang="en-US" smtClean="0"/>
              <a:t>24</a:t>
            </a:fld>
            <a:endParaRPr kumimoji="1" lang="ja-JP" altLang="en-US"/>
          </a:p>
        </p:txBody>
      </p:sp>
      <p:sp>
        <p:nvSpPr>
          <p:cNvPr id="6" name="テキスト ボックス 5">
            <a:extLst>
              <a:ext uri="{FF2B5EF4-FFF2-40B4-BE49-F238E27FC236}">
                <a16:creationId xmlns:a16="http://schemas.microsoft.com/office/drawing/2014/main" id="{DCFC610C-D570-44F2-91E1-B160473DC4CD}"/>
              </a:ext>
            </a:extLst>
          </p:cNvPr>
          <p:cNvSpPr txBox="1"/>
          <p:nvPr/>
        </p:nvSpPr>
        <p:spPr>
          <a:xfrm>
            <a:off x="2022680" y="6953541"/>
            <a:ext cx="7289101" cy="297454"/>
          </a:xfrm>
          <a:prstGeom prst="rect">
            <a:avLst/>
          </a:prstGeom>
          <a:noFill/>
        </p:spPr>
        <p:txBody>
          <a:bodyPr wrap="square" rtlCol="0">
            <a:spAutoFit/>
          </a:bodyPr>
          <a:lstStyle/>
          <a:p>
            <a:pPr algn="r"/>
            <a:r>
              <a:rPr kumimoji="1" lang="ja-JP" altLang="en-US" sz="1333" dirty="0"/>
              <a:t>出所：厚生労働省「市町村国民健康保険における保険料の地域差分析」より作成</a:t>
            </a:r>
          </a:p>
        </p:txBody>
      </p:sp>
      <p:graphicFrame>
        <p:nvGraphicFramePr>
          <p:cNvPr id="8" name="コンテンツ プレースホルダー 7">
            <a:extLst>
              <a:ext uri="{FF2B5EF4-FFF2-40B4-BE49-F238E27FC236}">
                <a16:creationId xmlns:a16="http://schemas.microsoft.com/office/drawing/2014/main" id="{04E8D92D-4269-4E9A-97E4-E7CE1D24486D}"/>
              </a:ext>
            </a:extLst>
          </p:cNvPr>
          <p:cNvGraphicFramePr>
            <a:graphicFrameLocks noGrp="1"/>
          </p:cNvGraphicFramePr>
          <p:nvPr>
            <p:ph idx="1"/>
            <p:extLst>
              <p:ext uri="{D42A27DB-BD31-4B8C-83A1-F6EECF244321}">
                <p14:modId xmlns:p14="http://schemas.microsoft.com/office/powerpoint/2010/main" val="3510064263"/>
              </p:ext>
            </p:extLst>
          </p:nvPr>
        </p:nvGraphicFramePr>
        <p:xfrm>
          <a:off x="698500" y="2028472"/>
          <a:ext cx="8763000" cy="4834820"/>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ボックス 8">
            <a:extLst>
              <a:ext uri="{FF2B5EF4-FFF2-40B4-BE49-F238E27FC236}">
                <a16:creationId xmlns:a16="http://schemas.microsoft.com/office/drawing/2014/main" id="{F6065825-439E-490B-81F5-CA28479208F6}"/>
              </a:ext>
            </a:extLst>
          </p:cNvPr>
          <p:cNvSpPr txBox="1"/>
          <p:nvPr/>
        </p:nvSpPr>
        <p:spPr>
          <a:xfrm>
            <a:off x="316917" y="3823294"/>
            <a:ext cx="503340" cy="297454"/>
          </a:xfrm>
          <a:prstGeom prst="rect">
            <a:avLst/>
          </a:prstGeom>
          <a:noFill/>
        </p:spPr>
        <p:txBody>
          <a:bodyPr wrap="square" rtlCol="0">
            <a:spAutoFit/>
          </a:bodyPr>
          <a:lstStyle/>
          <a:p>
            <a:r>
              <a:rPr lang="ja-JP" altLang="en-US" sz="1333" dirty="0"/>
              <a:t>円</a:t>
            </a:r>
            <a:endParaRPr kumimoji="1" lang="ja-JP" altLang="en-US" sz="2667" dirty="0"/>
          </a:p>
        </p:txBody>
      </p:sp>
      <p:sp>
        <p:nvSpPr>
          <p:cNvPr id="3" name="日付プレースホルダー 2" hidden="1"/>
          <p:cNvSpPr>
            <a:spLocks noGrp="1"/>
          </p:cNvSpPr>
          <p:nvPr>
            <p:ph type="dt" sz="half" idx="10"/>
          </p:nvPr>
        </p:nvSpPr>
        <p:spPr/>
        <p:txBody>
          <a:bodyPr/>
          <a:lstStyle/>
          <a:p>
            <a:pPr>
              <a:defRPr/>
            </a:pPr>
            <a:r>
              <a:rPr lang="en-US" altLang="ja-JP" smtClean="0"/>
              <a:t>2020/6/24</a:t>
            </a:r>
            <a:endParaRPr lang="en-US" altLang="ja-JP"/>
          </a:p>
        </p:txBody>
      </p:sp>
      <p:sp>
        <p:nvSpPr>
          <p:cNvPr id="5" name="フッター プレースホルダー 4" hidden="1"/>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24650943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7C81F1-4F6F-450B-B308-3E5B408E08EE}"/>
              </a:ext>
            </a:extLst>
          </p:cNvPr>
          <p:cNvSpPr>
            <a:spLocks noGrp="1"/>
          </p:cNvSpPr>
          <p:nvPr>
            <p:ph type="title"/>
          </p:nvPr>
        </p:nvSpPr>
        <p:spPr>
          <a:xfrm>
            <a:off x="763588" y="209600"/>
            <a:ext cx="8636000" cy="1271588"/>
          </a:xfrm>
        </p:spPr>
        <p:txBody>
          <a:bodyPr/>
          <a:lstStyle/>
          <a:p>
            <a:r>
              <a:rPr kumimoji="1" lang="ja-JP" altLang="en-US" dirty="0"/>
              <a:t>市町村国保の保険料格差</a:t>
            </a:r>
          </a:p>
        </p:txBody>
      </p:sp>
      <p:sp>
        <p:nvSpPr>
          <p:cNvPr id="3" name="コンテンツ プレースホルダー 2">
            <a:extLst>
              <a:ext uri="{FF2B5EF4-FFF2-40B4-BE49-F238E27FC236}">
                <a16:creationId xmlns:a16="http://schemas.microsoft.com/office/drawing/2014/main" id="{28262F87-9E10-4841-8DA3-1C58996826CE}"/>
              </a:ext>
            </a:extLst>
          </p:cNvPr>
          <p:cNvSpPr>
            <a:spLocks noGrp="1"/>
          </p:cNvSpPr>
          <p:nvPr>
            <p:ph idx="1"/>
          </p:nvPr>
        </p:nvSpPr>
        <p:spPr>
          <a:xfrm>
            <a:off x="763588" y="1481188"/>
            <a:ext cx="8676000" cy="5072098"/>
          </a:xfrm>
        </p:spPr>
        <p:txBody>
          <a:bodyPr/>
          <a:lstStyle/>
          <a:p>
            <a:r>
              <a:rPr kumimoji="1" lang="ja-JP" altLang="en-US" dirty="0"/>
              <a:t>市町村国保では、市町村ごとに大きな保険料</a:t>
            </a:r>
            <a:r>
              <a:rPr kumimoji="1" lang="en-US" altLang="ja-JP" dirty="0"/>
              <a:t/>
            </a:r>
            <a:br>
              <a:rPr kumimoji="1" lang="en-US" altLang="ja-JP" dirty="0"/>
            </a:br>
            <a:r>
              <a:rPr kumimoji="1" lang="ja-JP" altLang="en-US" dirty="0"/>
              <a:t>格差の実態があった</a:t>
            </a:r>
            <a:endParaRPr kumimoji="1" lang="en-US" altLang="ja-JP" dirty="0"/>
          </a:p>
          <a:p>
            <a:r>
              <a:rPr kumimoji="1" lang="ja-JP" altLang="en-US" dirty="0"/>
              <a:t>平成</a:t>
            </a:r>
            <a:r>
              <a:rPr kumimoji="1" lang="en-US" altLang="ja-JP" dirty="0"/>
              <a:t>28</a:t>
            </a:r>
            <a:r>
              <a:rPr kumimoji="1" lang="ja-JP" altLang="en-US" dirty="0"/>
              <a:t>年度の標準化保険料</a:t>
            </a:r>
            <a:endParaRPr kumimoji="1" lang="en-US" altLang="ja-JP" dirty="0"/>
          </a:p>
          <a:p>
            <a:pPr lvl="1"/>
            <a:r>
              <a:rPr lang="ja-JP" altLang="en-US" dirty="0"/>
              <a:t>最大保険料：</a:t>
            </a:r>
            <a:r>
              <a:rPr lang="en-US" altLang="ja-JP" dirty="0"/>
              <a:t>190,653</a:t>
            </a:r>
            <a:r>
              <a:rPr lang="ja-JP" altLang="en-US" dirty="0"/>
              <a:t>円（北海道天塩町）</a:t>
            </a:r>
            <a:endParaRPr lang="en-US" altLang="ja-JP" dirty="0"/>
          </a:p>
          <a:p>
            <a:pPr lvl="1"/>
            <a:r>
              <a:rPr kumimoji="1" lang="ja-JP" altLang="en-US" dirty="0"/>
              <a:t>最小保険料：</a:t>
            </a:r>
            <a:r>
              <a:rPr kumimoji="1" lang="en-US" altLang="ja-JP" dirty="0"/>
              <a:t>55,899</a:t>
            </a:r>
            <a:r>
              <a:rPr kumimoji="1" lang="ja-JP" altLang="en-US" dirty="0"/>
              <a:t>円（北海道幌加内町）</a:t>
            </a:r>
            <a:endParaRPr kumimoji="1" lang="en-US" altLang="ja-JP" dirty="0"/>
          </a:p>
          <a:p>
            <a:pPr lvl="1"/>
            <a:r>
              <a:rPr kumimoji="1" lang="ja-JP" altLang="en-US" dirty="0"/>
              <a:t>同じ所得であった場合に、住む場所が違う</a:t>
            </a:r>
            <a:r>
              <a:rPr kumimoji="1" lang="ja-JP" altLang="en-US"/>
              <a:t>だけ</a:t>
            </a:r>
            <a:r>
              <a:rPr kumimoji="1" lang="ja-JP" altLang="en-US" smtClean="0"/>
              <a:t>で</a:t>
            </a:r>
            <a:r>
              <a:rPr kumimoji="1" lang="en-US" altLang="ja-JP" smtClean="0"/>
              <a:t>3</a:t>
            </a:r>
            <a:r>
              <a:rPr kumimoji="1" lang="ja-JP" altLang="en-US" dirty="0"/>
              <a:t>～</a:t>
            </a:r>
            <a:r>
              <a:rPr kumimoji="1" lang="en-US" altLang="ja-JP" dirty="0"/>
              <a:t>4</a:t>
            </a:r>
            <a:r>
              <a:rPr kumimoji="1" lang="ja-JP" altLang="en-US" dirty="0"/>
              <a:t>倍の保険料格差があった</a:t>
            </a:r>
            <a:endParaRPr kumimoji="1" lang="en-US" altLang="ja-JP" dirty="0"/>
          </a:p>
          <a:p>
            <a:r>
              <a:rPr lang="ja-JP" altLang="en-US" dirty="0">
                <a:solidFill>
                  <a:srgbClr val="0070C0"/>
                </a:solidFill>
              </a:rPr>
              <a:t>市町村格差を是正するため、平成</a:t>
            </a:r>
            <a:r>
              <a:rPr lang="en-US" altLang="ja-JP" dirty="0">
                <a:solidFill>
                  <a:srgbClr val="0070C0"/>
                </a:solidFill>
              </a:rPr>
              <a:t>30</a:t>
            </a:r>
            <a:r>
              <a:rPr lang="ja-JP" altLang="en-US" dirty="0">
                <a:solidFill>
                  <a:srgbClr val="0070C0"/>
                </a:solidFill>
              </a:rPr>
              <a:t>年</a:t>
            </a:r>
            <a:r>
              <a:rPr lang="en-US" altLang="ja-JP" dirty="0">
                <a:solidFill>
                  <a:srgbClr val="0070C0"/>
                </a:solidFill>
              </a:rPr>
              <a:t>4</a:t>
            </a:r>
            <a:r>
              <a:rPr lang="ja-JP" altLang="en-US" dirty="0">
                <a:solidFill>
                  <a:srgbClr val="0070C0"/>
                </a:solidFill>
              </a:rPr>
              <a:t>月から都道府県が国保をまとめ運営している</a:t>
            </a:r>
            <a:endParaRPr kumimoji="1" lang="ja-JP" altLang="en-US" dirty="0">
              <a:solidFill>
                <a:srgbClr val="0070C0"/>
              </a:solidFill>
            </a:endParaRPr>
          </a:p>
        </p:txBody>
      </p:sp>
      <p:sp>
        <p:nvSpPr>
          <p:cNvPr id="4" name="スライド番号プレースホルダー 3">
            <a:extLst>
              <a:ext uri="{FF2B5EF4-FFF2-40B4-BE49-F238E27FC236}">
                <a16:creationId xmlns:a16="http://schemas.microsoft.com/office/drawing/2014/main" id="{8E8C309A-FBF9-45BA-A9DC-8D4D1012652B}"/>
              </a:ext>
            </a:extLst>
          </p:cNvPr>
          <p:cNvSpPr>
            <a:spLocks noGrp="1"/>
          </p:cNvSpPr>
          <p:nvPr>
            <p:ph type="sldNum" sz="quarter" idx="12"/>
          </p:nvPr>
        </p:nvSpPr>
        <p:spPr/>
        <p:txBody>
          <a:bodyPr/>
          <a:lstStyle/>
          <a:p>
            <a:fld id="{7A9883B4-F2A7-4C83-9022-59A4E0C8884B}" type="slidenum">
              <a:rPr kumimoji="1" lang="ja-JP" altLang="en-US" smtClean="0"/>
              <a:t>25</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2020/6/24</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19079327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2020/6/24</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5</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公的医療</a:t>
            </a:r>
            <a:r>
              <a:rPr lang="ja-JP" altLang="en-US">
                <a:solidFill>
                  <a:srgbClr val="000000"/>
                </a:solidFill>
              </a:rPr>
              <a:t>保険</a:t>
            </a:r>
            <a:endParaRPr lang="en-US" altLang="ja-JP" smtClean="0">
              <a:solidFill>
                <a:srgbClr val="000000"/>
              </a:solidFill>
            </a:endParaRPr>
          </a:p>
          <a:p>
            <a:pPr>
              <a:defRPr/>
            </a:pPr>
            <a:r>
              <a:rPr lang="ja-JP" altLang="en-US">
                <a:solidFill>
                  <a:srgbClr val="000000"/>
                </a:solidFill>
              </a:rPr>
              <a:t>被</a:t>
            </a:r>
            <a:r>
              <a:rPr lang="ja-JP" altLang="en-US" smtClean="0">
                <a:solidFill>
                  <a:srgbClr val="000000"/>
                </a:solidFill>
              </a:rPr>
              <a:t>用者保険（健保組合，共済）</a:t>
            </a:r>
            <a:endParaRPr lang="en-US" altLang="ja-JP" smtClean="0">
              <a:solidFill>
                <a:srgbClr val="000000"/>
              </a:solidFill>
            </a:endParaRPr>
          </a:p>
          <a:p>
            <a:pPr>
              <a:defRPr/>
            </a:pPr>
            <a:r>
              <a:rPr lang="ja-JP" altLang="en-US">
                <a:solidFill>
                  <a:srgbClr val="000000"/>
                </a:solidFill>
              </a:rPr>
              <a:t>保険</a:t>
            </a:r>
            <a:r>
              <a:rPr lang="ja-JP" altLang="en-US" smtClean="0">
                <a:solidFill>
                  <a:srgbClr val="000000"/>
                </a:solidFill>
              </a:rPr>
              <a:t>料</a:t>
            </a:r>
            <a:r>
              <a:rPr lang="ja-JP" altLang="en-US">
                <a:solidFill>
                  <a:srgbClr val="000000"/>
                </a:solidFill>
              </a:rPr>
              <a:t>率</a:t>
            </a:r>
            <a:endParaRPr lang="en-US" altLang="ja-JP" smtClean="0">
              <a:solidFill>
                <a:srgbClr val="000000"/>
              </a:solidFill>
            </a:endParaRPr>
          </a:p>
          <a:p>
            <a:pPr>
              <a:defRPr/>
            </a:pPr>
            <a:r>
              <a:rPr lang="ja-JP" altLang="en-US">
                <a:solidFill>
                  <a:srgbClr val="000000"/>
                </a:solidFill>
              </a:rPr>
              <a:t>労使折半</a:t>
            </a:r>
            <a:endParaRPr lang="en-US" altLang="ja-JP" smtClean="0">
              <a:solidFill>
                <a:srgbClr val="000000"/>
              </a:solidFill>
            </a:endParaRPr>
          </a:p>
          <a:p>
            <a:pPr>
              <a:defRPr/>
            </a:pPr>
            <a:r>
              <a:rPr lang="ja-JP" altLang="en-US" smtClean="0">
                <a:solidFill>
                  <a:srgbClr val="000000"/>
                </a:solidFill>
              </a:rPr>
              <a:t>扶養</a:t>
            </a:r>
            <a:r>
              <a:rPr lang="ja-JP" altLang="en-US">
                <a:solidFill>
                  <a:srgbClr val="000000"/>
                </a:solidFill>
              </a:rPr>
              <a:t>者</a:t>
            </a:r>
            <a:r>
              <a:rPr lang="ja-JP" altLang="en-US" smtClean="0">
                <a:solidFill>
                  <a:srgbClr val="000000"/>
                </a:solidFill>
              </a:rPr>
              <a:t>の条件</a:t>
            </a:r>
            <a:endParaRPr lang="en-US" altLang="ja-JP" smtClean="0">
              <a:solidFill>
                <a:srgbClr val="000000"/>
              </a:solidFill>
            </a:endParaRPr>
          </a:p>
          <a:p>
            <a:pPr>
              <a:defRPr/>
            </a:pPr>
            <a:r>
              <a:rPr lang="ja-JP" altLang="en-US" smtClean="0">
                <a:solidFill>
                  <a:srgbClr val="000000"/>
                </a:solidFill>
              </a:rPr>
              <a:t>地域保健（国民健康保険）</a:t>
            </a:r>
            <a:endParaRPr lang="en-US" altLang="ja-JP" smtClean="0">
              <a:solidFill>
                <a:srgbClr val="000000"/>
              </a:solidFill>
            </a:endParaRPr>
          </a:p>
          <a:p>
            <a:pPr>
              <a:defRPr/>
            </a:pPr>
            <a:r>
              <a:rPr lang="ja-JP" altLang="en-US" smtClean="0">
                <a:solidFill>
                  <a:srgbClr val="000000"/>
                </a:solidFill>
              </a:rPr>
              <a:t>医療</a:t>
            </a:r>
            <a:r>
              <a:rPr lang="ja-JP" altLang="en-US">
                <a:solidFill>
                  <a:srgbClr val="000000"/>
                </a:solidFill>
              </a:rPr>
              <a:t>保険</a:t>
            </a:r>
            <a:r>
              <a:rPr lang="ja-JP" altLang="en-US" smtClean="0">
                <a:solidFill>
                  <a:srgbClr val="000000"/>
                </a:solidFill>
              </a:rPr>
              <a:t>の比較</a:t>
            </a: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26</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公的医療保険</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2020/6/24</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5</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0"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kumimoji="0" lang="ja-JP" altLang="en-US" kern="0" smtClean="0"/>
              <a:t>医療保険は</a:t>
            </a:r>
            <a:r>
              <a:rPr kumimoji="0" lang="ja-JP" altLang="en-US" u="sng" kern="0" smtClean="0">
                <a:solidFill>
                  <a:srgbClr val="FF0000"/>
                </a:solidFill>
              </a:rPr>
              <a:t>アンラッキーな</a:t>
            </a:r>
            <a:r>
              <a:rPr kumimoji="0" lang="ja-JP" altLang="en-US" kern="0" smtClean="0"/>
              <a:t>宝くじ</a:t>
            </a:r>
            <a:endParaRPr kumimoji="0" lang="en-US" altLang="ja-JP" kern="0" dirty="0" smtClean="0"/>
          </a:p>
          <a:p>
            <a:pPr>
              <a:defRPr/>
            </a:pPr>
            <a:r>
              <a:rPr kumimoji="0" lang="ja-JP" altLang="en-US" kern="0" dirty="0" smtClean="0"/>
              <a:t> </a:t>
            </a:r>
            <a:r>
              <a:rPr kumimoji="0" lang="ja-JP" altLang="en-US" u="sng" kern="0" dirty="0" smtClean="0">
                <a:solidFill>
                  <a:srgbClr val="FF0000"/>
                </a:solidFill>
              </a:rPr>
              <a:t>保険</a:t>
            </a:r>
            <a:r>
              <a:rPr kumimoji="0" lang="ja-JP" altLang="en-US" kern="0" dirty="0"/>
              <a:t>は偶然に発生する事故によって生じる損失に備えて，多数の</a:t>
            </a:r>
            <a:r>
              <a:rPr kumimoji="0" lang="ja-JP" altLang="en-US" kern="0"/>
              <a:t>者</a:t>
            </a:r>
            <a:r>
              <a:rPr kumimoji="0" lang="ja-JP" altLang="en-US" kern="0" smtClean="0"/>
              <a:t>が</a:t>
            </a:r>
            <a:r>
              <a:rPr kumimoji="0" lang="ja-JP" altLang="en-US" u="sng" kern="0" smtClean="0">
                <a:solidFill>
                  <a:srgbClr val="FF0000"/>
                </a:solidFill>
              </a:rPr>
              <a:t>保険料・掛け金</a:t>
            </a:r>
            <a:r>
              <a:rPr kumimoji="0" lang="ja-JP" altLang="en-US" kern="0" smtClean="0"/>
              <a:t>を</a:t>
            </a:r>
            <a:r>
              <a:rPr kumimoji="0" lang="ja-JP" altLang="en-US" kern="0" dirty="0"/>
              <a:t>出し合い，事故が発生した者に</a:t>
            </a:r>
            <a:r>
              <a:rPr kumimoji="0" lang="ja-JP" altLang="en-US" u="sng" kern="0">
                <a:solidFill>
                  <a:srgbClr val="FF0000"/>
                </a:solidFill>
              </a:rPr>
              <a:t>保険</a:t>
            </a:r>
            <a:r>
              <a:rPr kumimoji="0" lang="ja-JP" altLang="en-US" u="sng" kern="0" smtClean="0">
                <a:solidFill>
                  <a:srgbClr val="FF0000"/>
                </a:solidFill>
              </a:rPr>
              <a:t>金・給付</a:t>
            </a:r>
            <a:r>
              <a:rPr kumimoji="0" lang="ja-JP" altLang="en-US" kern="0" smtClean="0"/>
              <a:t>を</a:t>
            </a:r>
            <a:r>
              <a:rPr kumimoji="0" lang="ja-JP" altLang="en-US" kern="0"/>
              <a:t>与える</a:t>
            </a:r>
            <a:r>
              <a:rPr kumimoji="0" lang="ja-JP" altLang="en-US" kern="0" smtClean="0"/>
              <a:t>しくみ</a:t>
            </a:r>
            <a:endParaRPr kumimoji="0" lang="en-US" altLang="ja-JP" kern="0" smtClean="0"/>
          </a:p>
          <a:p>
            <a:pPr>
              <a:defRPr/>
            </a:pPr>
            <a:r>
              <a:rPr lang="ja-JP" altLang="en-US" kern="0" smtClean="0"/>
              <a:t>強制</a:t>
            </a:r>
            <a:r>
              <a:rPr lang="ja-JP" altLang="en-US" kern="0"/>
              <a:t>加入</a:t>
            </a:r>
            <a:r>
              <a:rPr lang="ja-JP" altLang="en-US" kern="0" smtClean="0"/>
              <a:t>を義務付ける</a:t>
            </a:r>
            <a:r>
              <a:rPr lang="ja-JP" altLang="en-US" u="sng" kern="0" smtClean="0">
                <a:solidFill>
                  <a:srgbClr val="FF0000"/>
                </a:solidFill>
              </a:rPr>
              <a:t>国民皆保険</a:t>
            </a:r>
            <a:endParaRPr kumimoji="0" lang="en-US" altLang="ja-JP" u="sng" kern="0" dirty="0" smtClean="0">
              <a:solidFill>
                <a:srgbClr val="FF0000"/>
              </a:solidFill>
            </a:endParaRPr>
          </a:p>
          <a:p>
            <a:pPr>
              <a:defRPr/>
            </a:pPr>
            <a:r>
              <a:rPr kumimoji="0" lang="ja-JP" altLang="en-US" kern="0" smtClean="0"/>
              <a:t>職業（勤め先）ごとに異なる区分の保険に入る</a:t>
            </a:r>
            <a:endParaRPr kumimoji="0" lang="en-US" altLang="ja-JP" kern="0" smtClean="0"/>
          </a:p>
          <a:p>
            <a:pPr>
              <a:defRPr/>
            </a:pPr>
            <a:endParaRPr lang="en-US" altLang="ja-JP" u="sng" kern="0" smtClean="0">
              <a:solidFill>
                <a:srgbClr val="FF0000"/>
              </a:solidFill>
            </a:endParaRPr>
          </a:p>
        </p:txBody>
      </p:sp>
    </p:spTree>
    <p:extLst>
      <p:ext uri="{BB962C8B-B14F-4D97-AF65-F5344CB8AC3E}">
        <p14:creationId xmlns:p14="http://schemas.microsoft.com/office/powerpoint/2010/main" val="2998912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p:cNvGrpSpPr>
            <a:grpSpLocks/>
          </p:cNvGrpSpPr>
          <p:nvPr/>
        </p:nvGrpSpPr>
        <p:grpSpPr bwMode="auto">
          <a:xfrm>
            <a:off x="4827765" y="2691695"/>
            <a:ext cx="4893028" cy="4302126"/>
            <a:chOff x="2737" y="1752"/>
            <a:chExt cx="2774" cy="2439"/>
          </a:xfrm>
        </p:grpSpPr>
        <p:sp>
          <p:nvSpPr>
            <p:cNvPr id="6" name="Rectangle 3"/>
            <p:cNvSpPr>
              <a:spLocks noChangeAspect="1" noChangeArrowheads="1"/>
            </p:cNvSpPr>
            <p:nvPr/>
          </p:nvSpPr>
          <p:spPr bwMode="auto">
            <a:xfrm flipH="1" flipV="1">
              <a:off x="3832" y="1752"/>
              <a:ext cx="1679" cy="835"/>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7" name="AutoShape 4"/>
            <p:cNvSpPr>
              <a:spLocks noChangeAspect="1" noChangeArrowheads="1"/>
            </p:cNvSpPr>
            <p:nvPr/>
          </p:nvSpPr>
          <p:spPr bwMode="auto">
            <a:xfrm flipH="1">
              <a:off x="2744" y="1752"/>
              <a:ext cx="1089" cy="771"/>
            </a:xfrm>
            <a:prstGeom prst="rtTriangle">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8" name="Rectangle 5"/>
            <p:cNvSpPr>
              <a:spLocks noChangeAspect="1" noChangeArrowheads="1"/>
            </p:cNvSpPr>
            <p:nvPr/>
          </p:nvSpPr>
          <p:spPr bwMode="auto">
            <a:xfrm flipH="1" flipV="1">
              <a:off x="2737" y="2523"/>
              <a:ext cx="2774" cy="166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grpSp>
      <p:grpSp>
        <p:nvGrpSpPr>
          <p:cNvPr id="9" name="Group 6"/>
          <p:cNvGrpSpPr>
            <a:grpSpLocks/>
          </p:cNvGrpSpPr>
          <p:nvPr/>
        </p:nvGrpSpPr>
        <p:grpSpPr bwMode="auto">
          <a:xfrm>
            <a:off x="760237" y="2691695"/>
            <a:ext cx="9121069" cy="4319764"/>
            <a:chOff x="431" y="1752"/>
            <a:chExt cx="5171" cy="2449"/>
          </a:xfrm>
        </p:grpSpPr>
        <p:sp>
          <p:nvSpPr>
            <p:cNvPr id="10" name="Rectangle 7"/>
            <p:cNvSpPr>
              <a:spLocks noChangeAspect="1" noChangeArrowheads="1"/>
            </p:cNvSpPr>
            <p:nvPr/>
          </p:nvSpPr>
          <p:spPr bwMode="auto">
            <a:xfrm>
              <a:off x="521" y="1752"/>
              <a:ext cx="2105" cy="2449"/>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11" name="AutoShape 8"/>
            <p:cNvSpPr>
              <a:spLocks noChangeAspect="1" noChangeArrowheads="1"/>
            </p:cNvSpPr>
            <p:nvPr/>
          </p:nvSpPr>
          <p:spPr bwMode="auto">
            <a:xfrm flipV="1">
              <a:off x="2626" y="1752"/>
              <a:ext cx="1055" cy="754"/>
            </a:xfrm>
            <a:prstGeom prst="rtTriangle">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sp>
          <p:nvSpPr>
            <p:cNvPr id="12" name="Line 9"/>
            <p:cNvSpPr>
              <a:spLocks noChangeAspect="1" noChangeShapeType="1"/>
            </p:cNvSpPr>
            <p:nvPr/>
          </p:nvSpPr>
          <p:spPr bwMode="auto">
            <a:xfrm>
              <a:off x="431" y="2205"/>
              <a:ext cx="5171"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p>
          </p:txBody>
        </p:sp>
      </p:grpSp>
      <p:sp>
        <p:nvSpPr>
          <p:cNvPr id="13" name="Line 10"/>
          <p:cNvSpPr>
            <a:spLocks noChangeAspect="1" noChangeShapeType="1"/>
          </p:cNvSpPr>
          <p:nvPr/>
        </p:nvSpPr>
        <p:spPr bwMode="auto">
          <a:xfrm>
            <a:off x="760237" y="2610556"/>
            <a:ext cx="9121069" cy="0"/>
          </a:xfrm>
          <a:prstGeom prst="line">
            <a:avLst/>
          </a:prstGeom>
          <a:noFill/>
          <a:ln w="190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sz="2667">
              <a:latin typeface="メイリオ"/>
              <a:ea typeface="メイリオ"/>
              <a:cs typeface="メイリオ"/>
            </a:endParaRPr>
          </a:p>
        </p:txBody>
      </p:sp>
      <p:grpSp>
        <p:nvGrpSpPr>
          <p:cNvPr id="14" name="Group 11"/>
          <p:cNvGrpSpPr>
            <a:grpSpLocks/>
          </p:cNvGrpSpPr>
          <p:nvPr/>
        </p:nvGrpSpPr>
        <p:grpSpPr bwMode="auto">
          <a:xfrm>
            <a:off x="918987" y="610306"/>
            <a:ext cx="8801806" cy="1896181"/>
            <a:chOff x="969" y="586"/>
            <a:chExt cx="3691" cy="1581"/>
          </a:xfrm>
        </p:grpSpPr>
        <p:sp>
          <p:nvSpPr>
            <p:cNvPr id="15" name="Rectangle 12"/>
            <p:cNvSpPr>
              <a:spLocks noChangeAspect="1" noChangeArrowheads="1"/>
            </p:cNvSpPr>
            <p:nvPr/>
          </p:nvSpPr>
          <p:spPr bwMode="auto">
            <a:xfrm>
              <a:off x="1344" y="586"/>
              <a:ext cx="528" cy="1581"/>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a:r>
                <a:rPr lang="ja-JP" altLang="en-US" sz="2667">
                  <a:latin typeface="メイリオ"/>
                  <a:ea typeface="メイリオ"/>
                  <a:cs typeface="メイリオ"/>
                </a:rPr>
                <a:t>保険料</a:t>
              </a:r>
            </a:p>
          </p:txBody>
        </p:sp>
        <p:sp>
          <p:nvSpPr>
            <p:cNvPr id="16" name="Rectangle 13"/>
            <p:cNvSpPr>
              <a:spLocks noChangeAspect="1" noChangeArrowheads="1"/>
            </p:cNvSpPr>
            <p:nvPr/>
          </p:nvSpPr>
          <p:spPr bwMode="auto">
            <a:xfrm>
              <a:off x="1872" y="586"/>
              <a:ext cx="1131" cy="1581"/>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ja-JP" altLang="en-US" sz="1778">
                  <a:latin typeface="メイリオ"/>
                  <a:ea typeface="メイリオ"/>
                  <a:cs typeface="メイリオ"/>
                </a:rPr>
                <a:t>後期高齢者支援金</a:t>
              </a:r>
            </a:p>
            <a:p>
              <a:pPr algn="ctr"/>
              <a:r>
                <a:rPr lang="en-US" altLang="ja-JP" sz="1778">
                  <a:latin typeface="メイリオ"/>
                  <a:ea typeface="メイリオ"/>
                  <a:cs typeface="メイリオ"/>
                </a:rPr>
                <a:t>40%</a:t>
              </a:r>
            </a:p>
            <a:p>
              <a:pPr algn="ctr"/>
              <a:endParaRPr lang="en-US" altLang="ja-JP" sz="1556">
                <a:latin typeface="メイリオ"/>
                <a:ea typeface="メイリオ"/>
                <a:cs typeface="メイリオ"/>
              </a:endParaRPr>
            </a:p>
            <a:p>
              <a:pPr algn="ctr"/>
              <a:r>
                <a:rPr lang="ja-JP" altLang="en-US" sz="1333">
                  <a:latin typeface="メイリオ"/>
                  <a:ea typeface="メイリオ"/>
                  <a:cs typeface="メイリオ"/>
                </a:rPr>
                <a:t>（国保・被用者保険から）</a:t>
              </a:r>
            </a:p>
          </p:txBody>
        </p:sp>
        <p:sp>
          <p:nvSpPr>
            <p:cNvPr id="17" name="Rectangle 14"/>
            <p:cNvSpPr>
              <a:spLocks noChangeAspect="1" noChangeArrowheads="1"/>
            </p:cNvSpPr>
            <p:nvPr/>
          </p:nvSpPr>
          <p:spPr bwMode="auto">
            <a:xfrm>
              <a:off x="3003" y="586"/>
              <a:ext cx="1657" cy="1581"/>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ja-JP" altLang="en-US" sz="2667">
                  <a:latin typeface="メイリオ"/>
                  <a:ea typeface="メイリオ"/>
                  <a:cs typeface="メイリオ"/>
                </a:rPr>
                <a:t>公費（</a:t>
              </a:r>
              <a:r>
                <a:rPr lang="en-US" altLang="ja-JP" sz="2667">
                  <a:latin typeface="メイリオ"/>
                  <a:ea typeface="メイリオ"/>
                  <a:cs typeface="メイリオ"/>
                </a:rPr>
                <a:t>50%</a:t>
              </a:r>
              <a:r>
                <a:rPr lang="ja-JP" altLang="en-US" sz="2667">
                  <a:latin typeface="メイリオ"/>
                  <a:ea typeface="メイリオ"/>
                  <a:cs typeface="メイリオ"/>
                </a:rPr>
                <a:t>）</a:t>
              </a:r>
            </a:p>
            <a:p>
              <a:pPr algn="ctr"/>
              <a:r>
                <a:rPr lang="ja-JP" altLang="en-US" sz="1333">
                  <a:latin typeface="メイリオ"/>
                  <a:ea typeface="メイリオ"/>
                  <a:cs typeface="メイリオ"/>
                </a:rPr>
                <a:t>国</a:t>
              </a:r>
              <a:r>
                <a:rPr lang="en-US" altLang="ja-JP" sz="1333">
                  <a:latin typeface="メイリオ"/>
                  <a:ea typeface="メイリオ"/>
                  <a:cs typeface="メイリオ"/>
                </a:rPr>
                <a:t>:</a:t>
              </a:r>
              <a:r>
                <a:rPr lang="ja-JP" altLang="en-US" sz="1333">
                  <a:latin typeface="メイリオ"/>
                  <a:ea typeface="メイリオ"/>
                  <a:cs typeface="メイリオ"/>
                </a:rPr>
                <a:t>都道府県</a:t>
              </a:r>
              <a:r>
                <a:rPr lang="en-US" altLang="ja-JP" sz="1333">
                  <a:latin typeface="メイリオ"/>
                  <a:ea typeface="メイリオ"/>
                  <a:cs typeface="メイリオ"/>
                </a:rPr>
                <a:t>:</a:t>
              </a:r>
              <a:r>
                <a:rPr lang="ja-JP" altLang="en-US" sz="1333">
                  <a:latin typeface="メイリオ"/>
                  <a:ea typeface="メイリオ"/>
                  <a:cs typeface="メイリオ"/>
                </a:rPr>
                <a:t>市町村</a:t>
              </a:r>
            </a:p>
            <a:p>
              <a:pPr algn="ctr"/>
              <a:r>
                <a:rPr lang="en-US" altLang="ja-JP" sz="1333">
                  <a:latin typeface="メイリオ"/>
                  <a:ea typeface="メイリオ"/>
                  <a:cs typeface="メイリオ"/>
                </a:rPr>
                <a:t>=33.3%:8.3%:8.3%</a:t>
              </a:r>
            </a:p>
          </p:txBody>
        </p:sp>
        <p:sp>
          <p:nvSpPr>
            <p:cNvPr id="18" name="Rectangle 15"/>
            <p:cNvSpPr>
              <a:spLocks noChangeAspect="1" noChangeArrowheads="1"/>
            </p:cNvSpPr>
            <p:nvPr/>
          </p:nvSpPr>
          <p:spPr bwMode="auto">
            <a:xfrm>
              <a:off x="969" y="586"/>
              <a:ext cx="377" cy="1581"/>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a:r>
                <a:rPr lang="ja-JP" altLang="en-US" sz="2667">
                  <a:latin typeface="メイリオ"/>
                  <a:ea typeface="メイリオ"/>
                  <a:cs typeface="メイリオ"/>
                </a:rPr>
                <a:t>患者負担</a:t>
              </a:r>
            </a:p>
          </p:txBody>
        </p:sp>
      </p:grpSp>
      <p:sp>
        <p:nvSpPr>
          <p:cNvPr id="19" name="Text Box 16"/>
          <p:cNvSpPr txBox="1">
            <a:spLocks noChangeAspect="1" noChangeArrowheads="1"/>
          </p:cNvSpPr>
          <p:nvPr/>
        </p:nvSpPr>
        <p:spPr bwMode="auto">
          <a:xfrm>
            <a:off x="2120195" y="2051404"/>
            <a:ext cx="572593" cy="297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US" altLang="ja-JP" sz="1333">
                <a:latin typeface="メイリオ"/>
                <a:ea typeface="メイリオ"/>
                <a:cs typeface="メイリオ"/>
              </a:rPr>
              <a:t>10%</a:t>
            </a:r>
          </a:p>
        </p:txBody>
      </p:sp>
      <p:sp>
        <p:nvSpPr>
          <p:cNvPr id="20" name="Rectangle 17"/>
          <p:cNvSpPr>
            <a:spLocks noChangeArrowheads="1"/>
          </p:cNvSpPr>
          <p:nvPr/>
        </p:nvSpPr>
        <p:spPr bwMode="auto">
          <a:xfrm>
            <a:off x="1000126" y="4051654"/>
            <a:ext cx="3279069" cy="2240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ja-JP" altLang="en-US" sz="2222" dirty="0">
                <a:solidFill>
                  <a:srgbClr val="FF0000"/>
                </a:solidFill>
                <a:latin typeface="メイリオ"/>
                <a:ea typeface="メイリオ"/>
                <a:cs typeface="メイリオ"/>
              </a:rPr>
              <a:t>地域保険</a:t>
            </a:r>
            <a:endParaRPr lang="en-US" altLang="ja-JP" sz="2222" dirty="0">
              <a:latin typeface="メイリオ"/>
              <a:ea typeface="メイリオ"/>
              <a:cs typeface="メイリオ"/>
            </a:endParaRPr>
          </a:p>
          <a:p>
            <a:endParaRPr lang="en-US" altLang="ja-JP" sz="2222" dirty="0">
              <a:latin typeface="メイリオ"/>
              <a:ea typeface="メイリオ"/>
              <a:cs typeface="メイリオ"/>
            </a:endParaRPr>
          </a:p>
          <a:p>
            <a:r>
              <a:rPr lang="ja-JP" altLang="en-US" sz="2222" smtClean="0">
                <a:latin typeface="メイリオ"/>
                <a:ea typeface="メイリオ"/>
                <a:cs typeface="メイリオ"/>
              </a:rPr>
              <a:t>国民健康</a:t>
            </a:r>
            <a:r>
              <a:rPr lang="ja-JP" altLang="en-US" sz="2222">
                <a:latin typeface="メイリオ"/>
                <a:ea typeface="メイリオ"/>
                <a:cs typeface="メイリオ"/>
              </a:rPr>
              <a:t>保険</a:t>
            </a:r>
            <a:endParaRPr lang="ja-JP" altLang="en-US" sz="2222" dirty="0">
              <a:latin typeface="メイリオ"/>
              <a:ea typeface="メイリオ"/>
              <a:cs typeface="メイリオ"/>
            </a:endParaRPr>
          </a:p>
          <a:p>
            <a:r>
              <a:rPr lang="ja-JP" altLang="en-US" sz="2222" dirty="0">
                <a:latin typeface="メイリオ"/>
                <a:ea typeface="メイリオ"/>
                <a:cs typeface="メイリオ"/>
              </a:rPr>
              <a:t>国保組合</a:t>
            </a:r>
          </a:p>
          <a:p>
            <a:r>
              <a:rPr lang="ja-JP" altLang="en-US" sz="2222" dirty="0">
                <a:latin typeface="メイリオ"/>
                <a:ea typeface="メイリオ"/>
                <a:cs typeface="メイリオ"/>
              </a:rPr>
              <a:t>	約</a:t>
            </a:r>
            <a:r>
              <a:rPr lang="en-US" altLang="ja-JP" sz="2222" dirty="0">
                <a:latin typeface="メイリオ"/>
                <a:ea typeface="メイリオ"/>
                <a:cs typeface="メイリオ"/>
              </a:rPr>
              <a:t>3480</a:t>
            </a:r>
            <a:r>
              <a:rPr lang="ja-JP" altLang="en-US" sz="2222" dirty="0">
                <a:latin typeface="メイリオ"/>
                <a:ea typeface="メイリオ"/>
                <a:cs typeface="メイリオ"/>
              </a:rPr>
              <a:t>万人</a:t>
            </a:r>
            <a:endParaRPr lang="en-US" altLang="ja-JP" sz="2222" dirty="0">
              <a:latin typeface="メイリオ"/>
              <a:ea typeface="メイリオ"/>
              <a:cs typeface="メイリオ"/>
            </a:endParaRPr>
          </a:p>
          <a:p>
            <a:r>
              <a:rPr lang="ja-JP" altLang="en-US" sz="2222" dirty="0">
                <a:latin typeface="メイリオ"/>
                <a:ea typeface="メイリオ"/>
                <a:cs typeface="メイリオ"/>
              </a:rPr>
              <a:t>　　　　約</a:t>
            </a:r>
            <a:r>
              <a:rPr lang="en-US" altLang="ja-JP" sz="2222" dirty="0">
                <a:latin typeface="メイリオ"/>
                <a:ea typeface="メイリオ"/>
                <a:cs typeface="メイリオ"/>
              </a:rPr>
              <a:t>10</a:t>
            </a:r>
            <a:r>
              <a:rPr lang="ja-JP" altLang="en-US" sz="2222" dirty="0">
                <a:latin typeface="メイリオ"/>
                <a:ea typeface="メイリオ"/>
                <a:cs typeface="メイリオ"/>
              </a:rPr>
              <a:t>兆円</a:t>
            </a:r>
            <a:endParaRPr lang="ja-JP" altLang="en-US" sz="3111" dirty="0">
              <a:latin typeface="メイリオ"/>
              <a:ea typeface="メイリオ"/>
              <a:cs typeface="メイリオ"/>
            </a:endParaRPr>
          </a:p>
        </p:txBody>
      </p:sp>
      <p:sp>
        <p:nvSpPr>
          <p:cNvPr id="21" name="Rectangle 18"/>
          <p:cNvSpPr>
            <a:spLocks noChangeArrowheads="1"/>
          </p:cNvSpPr>
          <p:nvPr/>
        </p:nvSpPr>
        <p:spPr bwMode="auto">
          <a:xfrm>
            <a:off x="5080001" y="4131028"/>
            <a:ext cx="4400903" cy="2081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ja-JP" altLang="en-US" sz="2222" dirty="0">
                <a:solidFill>
                  <a:srgbClr val="FF0000"/>
                </a:solidFill>
                <a:latin typeface="メイリオ"/>
                <a:ea typeface="メイリオ"/>
                <a:cs typeface="メイリオ"/>
              </a:rPr>
              <a:t>職域（被用者）保険</a:t>
            </a:r>
            <a:endParaRPr lang="en-US" altLang="ja-JP" sz="2222" dirty="0">
              <a:latin typeface="メイリオ"/>
              <a:ea typeface="メイリオ"/>
              <a:cs typeface="メイリオ"/>
            </a:endParaRPr>
          </a:p>
          <a:p>
            <a:endParaRPr lang="en-US" altLang="ja-JP" sz="2222" dirty="0">
              <a:latin typeface="メイリオ"/>
              <a:ea typeface="メイリオ"/>
              <a:cs typeface="メイリオ"/>
            </a:endParaRPr>
          </a:p>
          <a:p>
            <a:r>
              <a:rPr lang="ja-JP" altLang="en-US" sz="2222" dirty="0">
                <a:latin typeface="メイリオ"/>
                <a:ea typeface="メイリオ"/>
                <a:cs typeface="メイリオ"/>
              </a:rPr>
              <a:t>協会けんぽ	約</a:t>
            </a:r>
            <a:r>
              <a:rPr lang="en-US" altLang="ja-JP" sz="2222" dirty="0">
                <a:latin typeface="メイリオ"/>
                <a:ea typeface="メイリオ"/>
                <a:cs typeface="メイリオ"/>
              </a:rPr>
              <a:t>3,830</a:t>
            </a:r>
            <a:r>
              <a:rPr lang="ja-JP" altLang="en-US" sz="2222" dirty="0">
                <a:latin typeface="メイリオ"/>
                <a:ea typeface="メイリオ"/>
                <a:cs typeface="メイリオ"/>
              </a:rPr>
              <a:t>万人</a:t>
            </a:r>
          </a:p>
          <a:p>
            <a:r>
              <a:rPr lang="ja-JP" altLang="en-US" sz="2222" smtClean="0">
                <a:latin typeface="メイリオ"/>
                <a:ea typeface="メイリオ"/>
                <a:cs typeface="メイリオ"/>
              </a:rPr>
              <a:t>健康保険組合</a:t>
            </a:r>
            <a:r>
              <a:rPr lang="ja-JP" altLang="en-US" sz="2222" dirty="0">
                <a:latin typeface="メイリオ"/>
                <a:ea typeface="メイリオ"/>
                <a:cs typeface="メイリオ"/>
              </a:rPr>
              <a:t>	約</a:t>
            </a:r>
            <a:r>
              <a:rPr lang="en-US" altLang="ja-JP" sz="2222" dirty="0">
                <a:latin typeface="メイリオ"/>
                <a:ea typeface="メイリオ"/>
                <a:cs typeface="メイリオ"/>
              </a:rPr>
              <a:t>2,850</a:t>
            </a:r>
            <a:r>
              <a:rPr lang="ja-JP" altLang="en-US" sz="2222" dirty="0">
                <a:latin typeface="メイリオ"/>
                <a:ea typeface="メイリオ"/>
                <a:cs typeface="メイリオ"/>
              </a:rPr>
              <a:t>万人</a:t>
            </a:r>
          </a:p>
          <a:p>
            <a:r>
              <a:rPr lang="ja-JP" altLang="en-US" sz="2222" dirty="0">
                <a:latin typeface="メイリオ"/>
                <a:ea typeface="メイリオ"/>
                <a:cs typeface="メイリオ"/>
              </a:rPr>
              <a:t>共済組合	約</a:t>
            </a:r>
            <a:r>
              <a:rPr lang="en-US" altLang="ja-JP" sz="2222" dirty="0">
                <a:latin typeface="メイリオ"/>
                <a:ea typeface="メイリオ"/>
                <a:cs typeface="メイリオ"/>
              </a:rPr>
              <a:t>860</a:t>
            </a:r>
            <a:r>
              <a:rPr lang="ja-JP" altLang="en-US" sz="2222" dirty="0">
                <a:latin typeface="メイリオ"/>
                <a:ea typeface="メイリオ"/>
                <a:cs typeface="メイリオ"/>
              </a:rPr>
              <a:t>万人</a:t>
            </a:r>
          </a:p>
          <a:p>
            <a:r>
              <a:rPr lang="ja-JP" altLang="en-US" sz="2222" dirty="0">
                <a:latin typeface="メイリオ"/>
                <a:ea typeface="メイリオ"/>
                <a:cs typeface="メイリオ"/>
              </a:rPr>
              <a:t>		約</a:t>
            </a:r>
            <a:r>
              <a:rPr lang="en-US" altLang="ja-JP" sz="2222" dirty="0">
                <a:latin typeface="メイリオ"/>
                <a:ea typeface="メイリオ"/>
                <a:cs typeface="メイリオ"/>
              </a:rPr>
              <a:t>11</a:t>
            </a:r>
            <a:r>
              <a:rPr lang="ja-JP" altLang="en-US" sz="2222" dirty="0">
                <a:latin typeface="メイリオ"/>
                <a:ea typeface="メイリオ"/>
                <a:cs typeface="メイリオ"/>
              </a:rPr>
              <a:t>兆円</a:t>
            </a:r>
            <a:endParaRPr lang="ja-JP" altLang="en-US" sz="3111" dirty="0">
              <a:latin typeface="メイリオ"/>
              <a:ea typeface="メイリオ"/>
              <a:cs typeface="メイリオ"/>
            </a:endParaRPr>
          </a:p>
        </p:txBody>
      </p:sp>
      <p:sp>
        <p:nvSpPr>
          <p:cNvPr id="22" name="Rectangle 19"/>
          <p:cNvSpPr>
            <a:spLocks noChangeArrowheads="1"/>
          </p:cNvSpPr>
          <p:nvPr/>
        </p:nvSpPr>
        <p:spPr bwMode="auto">
          <a:xfrm>
            <a:off x="918987" y="610305"/>
            <a:ext cx="8801806" cy="1920876"/>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ja-JP" altLang="en-US" sz="2667" dirty="0">
                <a:solidFill>
                  <a:srgbClr val="FF0000"/>
                </a:solidFill>
                <a:latin typeface="メイリオ"/>
                <a:ea typeface="メイリオ"/>
                <a:cs typeface="メイリオ"/>
              </a:rPr>
              <a:t>後期高齢者医療制度　約</a:t>
            </a:r>
            <a:r>
              <a:rPr lang="en-US" altLang="ja-JP" sz="2667" dirty="0">
                <a:solidFill>
                  <a:srgbClr val="FF0000"/>
                </a:solidFill>
                <a:latin typeface="メイリオ"/>
                <a:ea typeface="メイリオ"/>
                <a:cs typeface="メイリオ"/>
              </a:rPr>
              <a:t>15</a:t>
            </a:r>
            <a:r>
              <a:rPr lang="ja-JP" altLang="en-US" sz="2667" dirty="0">
                <a:solidFill>
                  <a:srgbClr val="FF0000"/>
                </a:solidFill>
                <a:latin typeface="メイリオ"/>
                <a:ea typeface="メイリオ"/>
                <a:cs typeface="メイリオ"/>
              </a:rPr>
              <a:t>兆円</a:t>
            </a:r>
          </a:p>
          <a:p>
            <a:pPr algn="ctr"/>
            <a:r>
              <a:rPr lang="ja-JP" altLang="en-US" sz="2667" dirty="0">
                <a:latin typeface="メイリオ"/>
                <a:ea typeface="メイリオ"/>
                <a:cs typeface="メイリオ"/>
              </a:rPr>
              <a:t>約</a:t>
            </a:r>
            <a:r>
              <a:rPr lang="en-US" altLang="ja-JP" sz="2667" dirty="0">
                <a:latin typeface="メイリオ"/>
                <a:ea typeface="メイリオ"/>
                <a:cs typeface="メイリオ"/>
              </a:rPr>
              <a:t>1,690</a:t>
            </a:r>
            <a:r>
              <a:rPr lang="ja-JP" altLang="en-US" sz="2667" dirty="0">
                <a:latin typeface="メイリオ"/>
                <a:ea typeface="メイリオ"/>
                <a:cs typeface="メイリオ"/>
              </a:rPr>
              <a:t>万人</a:t>
            </a:r>
          </a:p>
        </p:txBody>
      </p:sp>
      <p:sp>
        <p:nvSpPr>
          <p:cNvPr id="23" name="Text Box 20"/>
          <p:cNvSpPr txBox="1">
            <a:spLocks noChangeArrowheads="1"/>
          </p:cNvSpPr>
          <p:nvPr/>
        </p:nvSpPr>
        <p:spPr bwMode="auto">
          <a:xfrm>
            <a:off x="139349" y="3331987"/>
            <a:ext cx="630301" cy="331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US" altLang="ja-JP" sz="1556">
                <a:latin typeface="メイリオ"/>
                <a:ea typeface="メイリオ"/>
                <a:cs typeface="メイリオ"/>
              </a:rPr>
              <a:t>65</a:t>
            </a:r>
            <a:r>
              <a:rPr lang="ja-JP" altLang="en-US" sz="1556">
                <a:latin typeface="メイリオ"/>
                <a:ea typeface="メイリオ"/>
                <a:cs typeface="メイリオ"/>
              </a:rPr>
              <a:t>歳</a:t>
            </a:r>
          </a:p>
        </p:txBody>
      </p:sp>
      <p:sp>
        <p:nvSpPr>
          <p:cNvPr id="24" name="Text Box 21"/>
          <p:cNvSpPr txBox="1">
            <a:spLocks noChangeArrowheads="1"/>
          </p:cNvSpPr>
          <p:nvPr/>
        </p:nvSpPr>
        <p:spPr bwMode="auto">
          <a:xfrm>
            <a:off x="139349" y="2451806"/>
            <a:ext cx="630301" cy="331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US" altLang="ja-JP" sz="1556">
                <a:latin typeface="メイリオ"/>
                <a:ea typeface="メイリオ"/>
                <a:cs typeface="メイリオ"/>
              </a:rPr>
              <a:t>75</a:t>
            </a:r>
            <a:r>
              <a:rPr lang="ja-JP" altLang="en-US" sz="1556">
                <a:latin typeface="メイリオ"/>
                <a:ea typeface="メイリオ"/>
                <a:cs typeface="メイリオ"/>
              </a:rPr>
              <a:t>歳</a:t>
            </a:r>
          </a:p>
        </p:txBody>
      </p:sp>
      <p:sp>
        <p:nvSpPr>
          <p:cNvPr id="3" name="角丸四角形 2"/>
          <p:cNvSpPr/>
          <p:nvPr/>
        </p:nvSpPr>
        <p:spPr>
          <a:xfrm>
            <a:off x="760237" y="2793780"/>
            <a:ext cx="9121069" cy="53820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dirty="0">
                <a:solidFill>
                  <a:schemeClr val="tx1"/>
                </a:solidFill>
                <a:latin typeface="メイリオ" panose="020B0604030504040204" pitchFamily="50" charset="-128"/>
                <a:ea typeface="メイリオ" panose="020B0604030504040204" pitchFamily="50" charset="-128"/>
              </a:rPr>
              <a:t>前期高齢者財政調整制度（約</a:t>
            </a:r>
            <a:r>
              <a:rPr kumimoji="1" lang="en-US" altLang="ja-JP" sz="2667" dirty="0">
                <a:solidFill>
                  <a:schemeClr val="tx1"/>
                </a:solidFill>
                <a:latin typeface="メイリオ" panose="020B0604030504040204" pitchFamily="50" charset="-128"/>
                <a:ea typeface="メイリオ" panose="020B0604030504040204" pitchFamily="50" charset="-128"/>
              </a:rPr>
              <a:t>1690</a:t>
            </a:r>
            <a:r>
              <a:rPr kumimoji="1" lang="ja-JP" altLang="en-US" sz="2667" dirty="0">
                <a:solidFill>
                  <a:schemeClr val="tx1"/>
                </a:solidFill>
                <a:latin typeface="メイリオ" panose="020B0604030504040204" pitchFamily="50" charset="-128"/>
                <a:ea typeface="メイリオ" panose="020B0604030504040204" pitchFamily="50" charset="-128"/>
              </a:rPr>
              <a:t>万人）　約</a:t>
            </a:r>
            <a:r>
              <a:rPr lang="en-US" altLang="ja-JP" sz="2667" dirty="0">
                <a:solidFill>
                  <a:schemeClr val="tx1"/>
                </a:solidFill>
                <a:latin typeface="メイリオ" panose="020B0604030504040204" pitchFamily="50" charset="-128"/>
                <a:ea typeface="メイリオ" panose="020B0604030504040204" pitchFamily="50" charset="-128"/>
              </a:rPr>
              <a:t>7</a:t>
            </a:r>
            <a:r>
              <a:rPr kumimoji="1" lang="ja-JP" altLang="en-US" sz="2667" dirty="0">
                <a:solidFill>
                  <a:schemeClr val="tx1"/>
                </a:solidFill>
                <a:latin typeface="メイリオ" panose="020B0604030504040204" pitchFamily="50" charset="-128"/>
                <a:ea typeface="メイリオ" panose="020B0604030504040204" pitchFamily="50" charset="-128"/>
              </a:rPr>
              <a:t>兆円</a:t>
            </a:r>
          </a:p>
        </p:txBody>
      </p:sp>
      <p:sp>
        <p:nvSpPr>
          <p:cNvPr id="2" name="スライド番号プレースホルダー 1"/>
          <p:cNvSpPr>
            <a:spLocks noGrp="1"/>
          </p:cNvSpPr>
          <p:nvPr>
            <p:ph type="sldNum" sz="quarter" idx="12"/>
          </p:nvPr>
        </p:nvSpPr>
        <p:spPr/>
        <p:txBody>
          <a:bodyPr/>
          <a:lstStyle/>
          <a:p>
            <a:fld id="{1AB5ADD3-B68E-4D90-9FF3-212F3C913D6C}" type="slidenum">
              <a:rPr kumimoji="1" lang="ja-JP" altLang="en-US" smtClean="0"/>
              <a:t>4</a:t>
            </a:fld>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2020/6/24</a:t>
            </a:r>
            <a:endParaRPr lang="en-US" altLang="ja-JP"/>
          </a:p>
        </p:txBody>
      </p:sp>
      <p:sp>
        <p:nvSpPr>
          <p:cNvPr id="25" name="フッター プレースホルダー 24"/>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3122058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E60E80-7972-4D41-B185-57D8B1CD4650}"/>
              </a:ext>
            </a:extLst>
          </p:cNvPr>
          <p:cNvSpPr>
            <a:spLocks noGrp="1"/>
          </p:cNvSpPr>
          <p:nvPr>
            <p:ph type="title"/>
          </p:nvPr>
        </p:nvSpPr>
        <p:spPr/>
        <p:txBody>
          <a:bodyPr/>
          <a:lstStyle/>
          <a:p>
            <a:r>
              <a:rPr kumimoji="1" lang="ja-JP" altLang="en-US" dirty="0"/>
              <a:t>日本の医療制度の概要</a:t>
            </a:r>
          </a:p>
        </p:txBody>
      </p:sp>
      <p:sp>
        <p:nvSpPr>
          <p:cNvPr id="3" name="コンテンツ プレースホルダー 2">
            <a:extLst>
              <a:ext uri="{FF2B5EF4-FFF2-40B4-BE49-F238E27FC236}">
                <a16:creationId xmlns:a16="http://schemas.microsoft.com/office/drawing/2014/main" id="{0C0D350A-28F7-46B1-A7BF-49BA0C63FCBD}"/>
              </a:ext>
            </a:extLst>
          </p:cNvPr>
          <p:cNvSpPr>
            <a:spLocks noGrp="1"/>
          </p:cNvSpPr>
          <p:nvPr>
            <p:ph idx="1"/>
          </p:nvPr>
        </p:nvSpPr>
        <p:spPr>
          <a:xfrm>
            <a:off x="650844" y="1738298"/>
            <a:ext cx="9253692" cy="5072098"/>
          </a:xfrm>
        </p:spPr>
        <p:txBody>
          <a:bodyPr>
            <a:normAutofit fontScale="92500" lnSpcReduction="10000"/>
          </a:bodyPr>
          <a:lstStyle/>
          <a:p>
            <a:r>
              <a:rPr lang="ja-JP" altLang="en-US" sz="3333" dirty="0"/>
              <a:t>国民皆保険による</a:t>
            </a:r>
            <a:r>
              <a:rPr lang="ja-JP" altLang="en-US" sz="3333"/>
              <a:t>社会</a:t>
            </a:r>
            <a:r>
              <a:rPr lang="ja-JP" altLang="en-US" sz="3333" smtClean="0"/>
              <a:t>保険方式</a:t>
            </a:r>
            <a:endParaRPr lang="en-US" altLang="ja-JP" sz="3333" smtClean="0"/>
          </a:p>
          <a:p>
            <a:r>
              <a:rPr lang="ja-JP" altLang="en-US" smtClean="0">
                <a:solidFill>
                  <a:srgbClr val="FF0000"/>
                </a:solidFill>
              </a:rPr>
              <a:t>職域</a:t>
            </a:r>
            <a:r>
              <a:rPr lang="ja-JP" altLang="en-US" dirty="0">
                <a:solidFill>
                  <a:srgbClr val="FF0000"/>
                </a:solidFill>
              </a:rPr>
              <a:t>保険、地域保険、後期高齢者医療制度に</a:t>
            </a:r>
            <a:r>
              <a:rPr lang="ja-JP" altLang="en-US">
                <a:solidFill>
                  <a:srgbClr val="FF0000"/>
                </a:solidFill>
              </a:rPr>
              <a:t>よって</a:t>
            </a:r>
            <a:r>
              <a:rPr lang="ja-JP" altLang="en-US" smtClean="0">
                <a:solidFill>
                  <a:srgbClr val="FF0000"/>
                </a:solidFill>
              </a:rPr>
              <a:t>構成</a:t>
            </a:r>
            <a:endParaRPr lang="en-US" altLang="ja-JP" sz="3600">
              <a:solidFill>
                <a:srgbClr val="FF0000"/>
              </a:solidFill>
            </a:endParaRPr>
          </a:p>
          <a:p>
            <a:r>
              <a:rPr lang="ja-JP" altLang="en-US" sz="2800" smtClean="0">
                <a:solidFill>
                  <a:srgbClr val="0070C0"/>
                </a:solidFill>
              </a:rPr>
              <a:t>職域</a:t>
            </a:r>
            <a:r>
              <a:rPr lang="ja-JP" altLang="en-US" sz="2800" dirty="0">
                <a:solidFill>
                  <a:srgbClr val="0070C0"/>
                </a:solidFill>
              </a:rPr>
              <a:t>（被用者）保険</a:t>
            </a:r>
            <a:r>
              <a:rPr lang="ja-JP" altLang="en-US" sz="2800" dirty="0"/>
              <a:t>：職業ごとに加入する保険</a:t>
            </a:r>
            <a:r>
              <a:rPr lang="ja-JP" altLang="en-US" sz="2800"/>
              <a:t>が</a:t>
            </a:r>
            <a:r>
              <a:rPr lang="ja-JP" altLang="en-US" sz="2800" smtClean="0"/>
              <a:t>異なる</a:t>
            </a:r>
            <a:endParaRPr lang="en-US" altLang="ja-JP" sz="2800"/>
          </a:p>
          <a:p>
            <a:r>
              <a:rPr lang="ja-JP" altLang="en-US" sz="2800" smtClean="0">
                <a:solidFill>
                  <a:srgbClr val="0070C0"/>
                </a:solidFill>
              </a:rPr>
              <a:t>地域</a:t>
            </a:r>
            <a:r>
              <a:rPr lang="ja-JP" altLang="en-US" sz="2800" dirty="0">
                <a:solidFill>
                  <a:srgbClr val="0070C0"/>
                </a:solidFill>
              </a:rPr>
              <a:t>保険</a:t>
            </a:r>
            <a:r>
              <a:rPr lang="ja-JP" altLang="en-US" sz="2800" dirty="0"/>
              <a:t>：地域ごとに加入する保険</a:t>
            </a:r>
            <a:r>
              <a:rPr lang="ja-JP" altLang="en-US" sz="2800"/>
              <a:t>が</a:t>
            </a:r>
            <a:r>
              <a:rPr lang="ja-JP" altLang="en-US" sz="2800" smtClean="0"/>
              <a:t>異なる</a:t>
            </a:r>
            <a:endParaRPr lang="en-US" altLang="ja-JP" sz="2800" dirty="0"/>
          </a:p>
          <a:p>
            <a:r>
              <a:rPr lang="ja-JP" altLang="en-US" sz="2800" smtClean="0">
                <a:solidFill>
                  <a:srgbClr val="0070C0"/>
                </a:solidFill>
              </a:rPr>
              <a:t>後期</a:t>
            </a:r>
            <a:r>
              <a:rPr lang="ja-JP" altLang="en-US" sz="2800" dirty="0">
                <a:solidFill>
                  <a:srgbClr val="0070C0"/>
                </a:solidFill>
              </a:rPr>
              <a:t>高齢者医療制度</a:t>
            </a:r>
            <a:r>
              <a:rPr lang="ja-JP" altLang="en-US" sz="2800" dirty="0"/>
              <a:t>：</a:t>
            </a:r>
            <a:r>
              <a:rPr lang="en-US" altLang="ja-JP" sz="2800" dirty="0"/>
              <a:t>75</a:t>
            </a:r>
            <a:r>
              <a:rPr lang="ja-JP" altLang="en-US" sz="2800" dirty="0"/>
              <a:t>歳以上が全員加入する</a:t>
            </a:r>
            <a:endParaRPr lang="en-US" altLang="ja-JP" sz="2222" dirty="0"/>
          </a:p>
          <a:p>
            <a:r>
              <a:rPr kumimoji="1" lang="ja-JP" altLang="en-US" smtClean="0"/>
              <a:t>国民</a:t>
            </a:r>
            <a:r>
              <a:rPr kumimoji="1" lang="ja-JP" altLang="en-US" dirty="0"/>
              <a:t>医療費</a:t>
            </a:r>
            <a:r>
              <a:rPr kumimoji="1" lang="en-US" altLang="ja-JP" dirty="0"/>
              <a:t>H28</a:t>
            </a:r>
            <a:r>
              <a:rPr kumimoji="1" lang="ja-JP" altLang="en-US" dirty="0"/>
              <a:t>：約</a:t>
            </a:r>
            <a:r>
              <a:rPr kumimoji="1" lang="en-US" altLang="ja-JP" dirty="0"/>
              <a:t>42</a:t>
            </a:r>
            <a:r>
              <a:rPr kumimoji="1" lang="ja-JP" altLang="en-US" dirty="0"/>
              <a:t>兆円</a:t>
            </a:r>
            <a:endParaRPr kumimoji="1" lang="en-US" altLang="ja-JP" dirty="0"/>
          </a:p>
          <a:p>
            <a:pPr lvl="1"/>
            <a:r>
              <a:rPr lang="ja-JP" altLang="en-US" sz="3111" dirty="0"/>
              <a:t>財源構成</a:t>
            </a:r>
            <a:endParaRPr lang="en-US" altLang="ja-JP" sz="3111" dirty="0"/>
          </a:p>
          <a:p>
            <a:pPr lvl="2"/>
            <a:r>
              <a:rPr lang="ja-JP" altLang="en-US" sz="2222" dirty="0">
                <a:solidFill>
                  <a:srgbClr val="FF0000"/>
                </a:solidFill>
              </a:rPr>
              <a:t>租税：</a:t>
            </a:r>
            <a:r>
              <a:rPr lang="en-US" altLang="ja-JP" sz="2222" dirty="0">
                <a:solidFill>
                  <a:srgbClr val="FF0000"/>
                </a:solidFill>
              </a:rPr>
              <a:t>16.2</a:t>
            </a:r>
            <a:r>
              <a:rPr lang="ja-JP" altLang="en-US" sz="2222" dirty="0">
                <a:solidFill>
                  <a:srgbClr val="FF0000"/>
                </a:solidFill>
              </a:rPr>
              <a:t>兆円（</a:t>
            </a:r>
            <a:r>
              <a:rPr lang="en-US" altLang="ja-JP" sz="2222" dirty="0">
                <a:solidFill>
                  <a:srgbClr val="FF0000"/>
                </a:solidFill>
              </a:rPr>
              <a:t>38.6%</a:t>
            </a:r>
            <a:r>
              <a:rPr lang="ja-JP" altLang="en-US" sz="2222" dirty="0">
                <a:solidFill>
                  <a:srgbClr val="FF0000"/>
                </a:solidFill>
              </a:rPr>
              <a:t>）</a:t>
            </a:r>
            <a:endParaRPr lang="en-US" altLang="ja-JP" sz="2222" dirty="0">
              <a:solidFill>
                <a:srgbClr val="FF0000"/>
              </a:solidFill>
            </a:endParaRPr>
          </a:p>
          <a:p>
            <a:pPr lvl="2"/>
            <a:r>
              <a:rPr kumimoji="1" lang="ja-JP" altLang="en-US" sz="2222" dirty="0">
                <a:solidFill>
                  <a:srgbClr val="FF0000"/>
                </a:solidFill>
              </a:rPr>
              <a:t>保険料：</a:t>
            </a:r>
            <a:r>
              <a:rPr kumimoji="1" lang="en-US" altLang="ja-JP" sz="2222" dirty="0">
                <a:solidFill>
                  <a:srgbClr val="FF0000"/>
                </a:solidFill>
              </a:rPr>
              <a:t>20.7</a:t>
            </a:r>
            <a:r>
              <a:rPr kumimoji="1" lang="ja-JP" altLang="en-US" sz="2222" dirty="0">
                <a:solidFill>
                  <a:srgbClr val="FF0000"/>
                </a:solidFill>
              </a:rPr>
              <a:t>兆円（</a:t>
            </a:r>
            <a:r>
              <a:rPr kumimoji="1" lang="en-US" altLang="ja-JP" sz="2222" dirty="0">
                <a:solidFill>
                  <a:srgbClr val="FF0000"/>
                </a:solidFill>
              </a:rPr>
              <a:t>49.1%</a:t>
            </a:r>
            <a:r>
              <a:rPr kumimoji="1" lang="ja-JP" altLang="en-US" sz="2222" dirty="0">
                <a:solidFill>
                  <a:srgbClr val="FF0000"/>
                </a:solidFill>
              </a:rPr>
              <a:t>）</a:t>
            </a:r>
            <a:endParaRPr kumimoji="1" lang="en-US" altLang="ja-JP" sz="2222" dirty="0">
              <a:solidFill>
                <a:srgbClr val="FF0000"/>
              </a:solidFill>
            </a:endParaRPr>
          </a:p>
          <a:p>
            <a:pPr lvl="2"/>
            <a:r>
              <a:rPr lang="ja-JP" altLang="en-US" sz="2222" dirty="0">
                <a:solidFill>
                  <a:srgbClr val="FF0000"/>
                </a:solidFill>
              </a:rPr>
              <a:t>自己負担等：</a:t>
            </a:r>
            <a:r>
              <a:rPr lang="en-US" altLang="ja-JP" sz="2222" dirty="0">
                <a:solidFill>
                  <a:srgbClr val="FF0000"/>
                </a:solidFill>
              </a:rPr>
              <a:t>5.1</a:t>
            </a:r>
            <a:r>
              <a:rPr lang="ja-JP" altLang="en-US" sz="2222" dirty="0">
                <a:solidFill>
                  <a:srgbClr val="FF0000"/>
                </a:solidFill>
              </a:rPr>
              <a:t>兆円（</a:t>
            </a:r>
            <a:r>
              <a:rPr lang="en-US" altLang="ja-JP" sz="2222" dirty="0">
                <a:solidFill>
                  <a:srgbClr val="FF0000"/>
                </a:solidFill>
              </a:rPr>
              <a:t>12.2%</a:t>
            </a:r>
            <a:r>
              <a:rPr lang="ja-JP" altLang="en-US" sz="2222" dirty="0">
                <a:solidFill>
                  <a:srgbClr val="FF0000"/>
                </a:solidFill>
              </a:rPr>
              <a:t>）</a:t>
            </a:r>
            <a:endParaRPr lang="en-US" altLang="ja-JP" sz="2222" dirty="0">
              <a:solidFill>
                <a:srgbClr val="FF0000"/>
              </a:solidFill>
            </a:endParaRPr>
          </a:p>
        </p:txBody>
      </p:sp>
      <p:sp>
        <p:nvSpPr>
          <p:cNvPr id="4" name="スライド番号プレースホルダー 3">
            <a:extLst>
              <a:ext uri="{FF2B5EF4-FFF2-40B4-BE49-F238E27FC236}">
                <a16:creationId xmlns:a16="http://schemas.microsoft.com/office/drawing/2014/main" id="{4F5C44A2-575B-4B9F-80BE-55F1D2DCB7EE}"/>
              </a:ext>
            </a:extLst>
          </p:cNvPr>
          <p:cNvSpPr>
            <a:spLocks noGrp="1"/>
          </p:cNvSpPr>
          <p:nvPr>
            <p:ph type="sldNum" sz="quarter" idx="12"/>
          </p:nvPr>
        </p:nvSpPr>
        <p:spPr/>
        <p:txBody>
          <a:bodyPr/>
          <a:lstStyle/>
          <a:p>
            <a:fld id="{7AE9EC89-A7F6-4274-8FF7-7D619FB48D46}" type="slidenum">
              <a:rPr kumimoji="1" lang="ja-JP" altLang="en-US" smtClean="0"/>
              <a:t>5</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2020/6/24</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454297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575A85-8336-4079-ACF8-3E97B0BB783A}"/>
              </a:ext>
            </a:extLst>
          </p:cNvPr>
          <p:cNvSpPr>
            <a:spLocks noGrp="1"/>
          </p:cNvSpPr>
          <p:nvPr>
            <p:ph type="title"/>
          </p:nvPr>
        </p:nvSpPr>
        <p:spPr/>
        <p:txBody>
          <a:bodyPr/>
          <a:lstStyle/>
          <a:p>
            <a:r>
              <a:rPr lang="ja-JP" altLang="en-US" dirty="0"/>
              <a:t>職域（被用者）保険</a:t>
            </a:r>
            <a:r>
              <a:rPr kumimoji="1" lang="ja-JP" altLang="en-US" dirty="0"/>
              <a:t>の概要</a:t>
            </a:r>
          </a:p>
        </p:txBody>
      </p:sp>
      <p:sp>
        <p:nvSpPr>
          <p:cNvPr id="3" name="コンテンツ プレースホルダー 2">
            <a:extLst>
              <a:ext uri="{FF2B5EF4-FFF2-40B4-BE49-F238E27FC236}">
                <a16:creationId xmlns:a16="http://schemas.microsoft.com/office/drawing/2014/main" id="{EAE3236F-5709-4E9D-B02A-675EF1D1C1F3}"/>
              </a:ext>
            </a:extLst>
          </p:cNvPr>
          <p:cNvSpPr>
            <a:spLocks noGrp="1"/>
          </p:cNvSpPr>
          <p:nvPr>
            <p:ph idx="1"/>
          </p:nvPr>
        </p:nvSpPr>
        <p:spPr/>
        <p:txBody>
          <a:bodyPr>
            <a:normAutofit lnSpcReduction="10000"/>
          </a:bodyPr>
          <a:lstStyle/>
          <a:p>
            <a:r>
              <a:rPr lang="ja-JP" altLang="en-US" dirty="0">
                <a:latin typeface="メイリオ"/>
                <a:cs typeface="メイリオ"/>
              </a:rPr>
              <a:t>会社・学校・官庁などに</a:t>
            </a:r>
            <a:r>
              <a:rPr lang="ja-JP" altLang="en-US" dirty="0">
                <a:solidFill>
                  <a:srgbClr val="FF0000"/>
                </a:solidFill>
                <a:latin typeface="メイリオ"/>
                <a:cs typeface="メイリオ"/>
              </a:rPr>
              <a:t>勤める人を対象</a:t>
            </a:r>
          </a:p>
          <a:p>
            <a:pPr lvl="1"/>
            <a:r>
              <a:rPr lang="ja-JP" altLang="en-US" sz="3111" smtClean="0">
                <a:solidFill>
                  <a:srgbClr val="FF0000"/>
                </a:solidFill>
                <a:latin typeface="メイリオ"/>
                <a:cs typeface="メイリオ"/>
              </a:rPr>
              <a:t>健康保険組合（健保組合）</a:t>
            </a:r>
            <a:endParaRPr lang="ja-JP" altLang="en-US" sz="3111" dirty="0">
              <a:solidFill>
                <a:srgbClr val="FF0000"/>
              </a:solidFill>
              <a:latin typeface="メイリオ"/>
              <a:cs typeface="メイリオ"/>
            </a:endParaRPr>
          </a:p>
          <a:p>
            <a:pPr lvl="2"/>
            <a:r>
              <a:rPr lang="ja-JP" altLang="en-US" sz="2667" dirty="0">
                <a:latin typeface="メイリオ"/>
                <a:cs typeface="メイリオ"/>
              </a:rPr>
              <a:t>主に大企業の従業員とその家族</a:t>
            </a:r>
          </a:p>
          <a:p>
            <a:pPr lvl="2"/>
            <a:r>
              <a:rPr lang="ja-JP" altLang="en-US" sz="2667" dirty="0">
                <a:latin typeface="メイリオ"/>
                <a:cs typeface="メイリオ"/>
              </a:rPr>
              <a:t>保険者は</a:t>
            </a:r>
            <a:r>
              <a:rPr lang="ja-JP" altLang="en-US" sz="2667" dirty="0">
                <a:solidFill>
                  <a:srgbClr val="0000FF"/>
                </a:solidFill>
                <a:latin typeface="メイリオ"/>
                <a:cs typeface="メイリオ"/>
              </a:rPr>
              <a:t>企業（健康保険組合）</a:t>
            </a:r>
          </a:p>
          <a:p>
            <a:pPr lvl="1"/>
            <a:r>
              <a:rPr lang="ja-JP" altLang="en-US" sz="3111" dirty="0">
                <a:solidFill>
                  <a:srgbClr val="FF0000"/>
                </a:solidFill>
                <a:latin typeface="メイリオ"/>
                <a:cs typeface="メイリオ"/>
              </a:rPr>
              <a:t>共済組合（共済）</a:t>
            </a:r>
          </a:p>
          <a:p>
            <a:pPr lvl="2"/>
            <a:r>
              <a:rPr lang="ja-JP" altLang="en-US" sz="2667" dirty="0">
                <a:latin typeface="メイリオ"/>
                <a:cs typeface="メイリオ"/>
              </a:rPr>
              <a:t>公務員とその家族</a:t>
            </a:r>
          </a:p>
          <a:p>
            <a:pPr lvl="2"/>
            <a:r>
              <a:rPr lang="ja-JP" altLang="en-US" sz="2667" dirty="0">
                <a:latin typeface="メイリオ"/>
                <a:cs typeface="メイリオ"/>
              </a:rPr>
              <a:t>保険者は国や地方自治体</a:t>
            </a:r>
          </a:p>
          <a:p>
            <a:pPr lvl="1"/>
            <a:r>
              <a:rPr lang="ja-JP" altLang="en-US" sz="3111" dirty="0">
                <a:solidFill>
                  <a:srgbClr val="FF0000"/>
                </a:solidFill>
                <a:latin typeface="メイリオ"/>
                <a:cs typeface="メイリオ"/>
              </a:rPr>
              <a:t>協会けんぽ（</a:t>
            </a:r>
            <a:r>
              <a:rPr lang="zh-CN" altLang="en-US" sz="3111" dirty="0">
                <a:solidFill>
                  <a:srgbClr val="FF0000"/>
                </a:solidFill>
                <a:latin typeface="メイリオ"/>
                <a:cs typeface="メイリオ"/>
              </a:rPr>
              <a:t>旧　政府管掌健康保険</a:t>
            </a:r>
            <a:r>
              <a:rPr lang="ja-JP" altLang="en-US" sz="3111" dirty="0">
                <a:solidFill>
                  <a:srgbClr val="FF0000"/>
                </a:solidFill>
                <a:latin typeface="メイリオ"/>
                <a:cs typeface="メイリオ"/>
              </a:rPr>
              <a:t>）</a:t>
            </a:r>
          </a:p>
          <a:p>
            <a:pPr lvl="2"/>
            <a:r>
              <a:rPr lang="ja-JP" altLang="en-US" sz="2667" dirty="0">
                <a:latin typeface="メイリオ"/>
                <a:cs typeface="メイリオ"/>
              </a:rPr>
              <a:t>中小企業の従業員とその家族</a:t>
            </a:r>
          </a:p>
          <a:p>
            <a:pPr lvl="2"/>
            <a:r>
              <a:rPr lang="ja-JP" altLang="en-US" sz="2667" dirty="0">
                <a:latin typeface="メイリオ"/>
                <a:cs typeface="メイリオ"/>
              </a:rPr>
              <a:t>保険者は</a:t>
            </a:r>
            <a:r>
              <a:rPr lang="zh-CN" altLang="en-US" sz="2667" dirty="0">
                <a:solidFill>
                  <a:srgbClr val="0000FF"/>
                </a:solidFill>
                <a:latin typeface="メイリオ"/>
                <a:cs typeface="メイリオ"/>
              </a:rPr>
              <a:t>全国健康保険協会</a:t>
            </a:r>
            <a:endParaRPr lang="ja-JP" altLang="en-US" sz="2667" dirty="0">
              <a:solidFill>
                <a:srgbClr val="0000FF"/>
              </a:solidFill>
              <a:latin typeface="メイリオ"/>
              <a:cs typeface="メイリオ"/>
            </a:endParaRPr>
          </a:p>
          <a:p>
            <a:endParaRPr kumimoji="1" lang="ja-JP" altLang="en-US" dirty="0"/>
          </a:p>
        </p:txBody>
      </p:sp>
      <p:sp>
        <p:nvSpPr>
          <p:cNvPr id="4" name="スライド番号プレースホルダー 3">
            <a:extLst>
              <a:ext uri="{FF2B5EF4-FFF2-40B4-BE49-F238E27FC236}">
                <a16:creationId xmlns:a16="http://schemas.microsoft.com/office/drawing/2014/main" id="{8FE77620-7D56-4FBF-B93C-1DE4B20AA942}"/>
              </a:ext>
            </a:extLst>
          </p:cNvPr>
          <p:cNvSpPr>
            <a:spLocks noGrp="1"/>
          </p:cNvSpPr>
          <p:nvPr>
            <p:ph type="sldNum" sz="quarter" idx="12"/>
          </p:nvPr>
        </p:nvSpPr>
        <p:spPr/>
        <p:txBody>
          <a:bodyPr/>
          <a:lstStyle/>
          <a:p>
            <a:fld id="{7AE9EC89-A7F6-4274-8FF7-7D619FB48D46}" type="slidenum">
              <a:rPr kumimoji="1" lang="ja-JP" altLang="en-US" smtClean="0"/>
              <a:t>6</a:t>
            </a:fld>
            <a:endParaRPr kumimoji="1" lang="ja-JP" altLang="en-US"/>
          </a:p>
        </p:txBody>
      </p:sp>
      <p:sp>
        <p:nvSpPr>
          <p:cNvPr id="10" name="日付プレースホルダー 9"/>
          <p:cNvSpPr>
            <a:spLocks noGrp="1"/>
          </p:cNvSpPr>
          <p:nvPr>
            <p:ph type="dt" sz="half" idx="10"/>
          </p:nvPr>
        </p:nvSpPr>
        <p:spPr/>
        <p:txBody>
          <a:bodyPr/>
          <a:lstStyle/>
          <a:p>
            <a:pPr>
              <a:defRPr/>
            </a:pPr>
            <a:r>
              <a:rPr lang="en-US" altLang="ja-JP" smtClean="0"/>
              <a:t>2020/6/24</a:t>
            </a:r>
            <a:endParaRPr lang="en-US" altLang="ja-JP"/>
          </a:p>
        </p:txBody>
      </p:sp>
      <p:sp>
        <p:nvSpPr>
          <p:cNvPr id="11" name="フッター プレースホルダー 10"/>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1623896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a:t>保険料</a:t>
            </a:r>
            <a:r>
              <a:rPr lang="ja-JP" altLang="en-US" smtClean="0"/>
              <a:t>の支払い方法</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2020/6/24</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5</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0"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ja-JP" altLang="en-US" kern="0" smtClean="0"/>
              <a:t>労使折半で被保険者と企業で</a:t>
            </a:r>
            <a:r>
              <a:rPr lang="ja-JP" altLang="en-US" u="sng" kern="0" smtClean="0">
                <a:solidFill>
                  <a:srgbClr val="FF0000"/>
                </a:solidFill>
              </a:rPr>
              <a:t>半々</a:t>
            </a:r>
            <a:r>
              <a:rPr lang="ja-JP" altLang="en-US" kern="0" smtClean="0"/>
              <a:t>に分け合い負担</a:t>
            </a:r>
            <a:endParaRPr lang="en-US" altLang="ja-JP" kern="0" smtClean="0"/>
          </a:p>
          <a:p>
            <a:pPr>
              <a:defRPr/>
            </a:pPr>
            <a:r>
              <a:rPr lang="ja-JP" altLang="en-US" sz="2800" u="sng" kern="0" smtClean="0">
                <a:solidFill>
                  <a:srgbClr val="FF0000"/>
                </a:solidFill>
              </a:rPr>
              <a:t>保険料</a:t>
            </a:r>
            <a:r>
              <a:rPr lang="en-US" altLang="ja-JP" sz="2800" kern="0" smtClean="0"/>
              <a:t>(premium, insurance premium, </a:t>
            </a:r>
            <a:r>
              <a:rPr lang="en-US" altLang="ja-JP" sz="2800" kern="0"/>
              <a:t>insurance </a:t>
            </a:r>
            <a:r>
              <a:rPr lang="en-US" altLang="ja-JP" sz="2800" kern="0" smtClean="0"/>
              <a:t>fee)</a:t>
            </a:r>
            <a:r>
              <a:rPr lang="ja-JP" altLang="en-US" sz="2800" kern="0" smtClean="0"/>
              <a:t>は保険</a:t>
            </a:r>
            <a:r>
              <a:rPr lang="ja-JP" altLang="en-US" sz="2800" kern="0"/>
              <a:t>会社に支払う</a:t>
            </a:r>
            <a:r>
              <a:rPr lang="ja-JP" altLang="en-US" sz="2800" kern="0" smtClean="0"/>
              <a:t>お金</a:t>
            </a:r>
            <a:endParaRPr lang="ja-JP" altLang="en-US" sz="2800" kern="0"/>
          </a:p>
          <a:p>
            <a:pPr>
              <a:defRPr/>
            </a:pPr>
            <a:r>
              <a:rPr lang="ja-JP" altLang="en-US" sz="2800" u="sng" kern="0" smtClean="0">
                <a:solidFill>
                  <a:srgbClr val="FF0000"/>
                </a:solidFill>
              </a:rPr>
              <a:t>保険金額</a:t>
            </a:r>
            <a:r>
              <a:rPr lang="en-US" altLang="ja-JP" sz="2800" kern="0" smtClean="0"/>
              <a:t>(insurance amount)</a:t>
            </a:r>
            <a:r>
              <a:rPr lang="ja-JP" altLang="en-US" sz="2800" kern="0" smtClean="0"/>
              <a:t>は事故</a:t>
            </a:r>
            <a:r>
              <a:rPr lang="ja-JP" altLang="en-US" sz="2800" kern="0"/>
              <a:t>が発生した</a:t>
            </a:r>
            <a:r>
              <a:rPr lang="ja-JP" altLang="en-US" sz="2800" kern="0" smtClean="0"/>
              <a:t>場合に保険</a:t>
            </a:r>
            <a:r>
              <a:rPr lang="ja-JP" altLang="en-US" sz="2800" kern="0"/>
              <a:t>会社から支払われる保険金の限度</a:t>
            </a:r>
            <a:r>
              <a:rPr lang="ja-JP" altLang="en-US" sz="2800" kern="0" smtClean="0"/>
              <a:t>額</a:t>
            </a:r>
            <a:endParaRPr lang="en-US" altLang="ja-JP" sz="2800" kern="0" smtClean="0"/>
          </a:p>
          <a:p>
            <a:pPr>
              <a:defRPr/>
            </a:pPr>
            <a:r>
              <a:rPr lang="ja-JP" altLang="en-US" sz="2800" u="sng" kern="0" smtClean="0">
                <a:solidFill>
                  <a:srgbClr val="FF0000"/>
                </a:solidFill>
              </a:rPr>
              <a:t>保険金</a:t>
            </a:r>
            <a:r>
              <a:rPr lang="en-US" altLang="ja-JP" sz="2800" kern="0" smtClean="0"/>
              <a:t>(insurance)</a:t>
            </a:r>
            <a:r>
              <a:rPr lang="ja-JP" altLang="en-US" sz="2800" kern="0" smtClean="0"/>
              <a:t>は事故</a:t>
            </a:r>
            <a:r>
              <a:rPr lang="ja-JP" altLang="en-US" sz="2800" kern="0"/>
              <a:t>が発</a:t>
            </a:r>
            <a:r>
              <a:rPr lang="ja-JP" altLang="en-US" sz="2800" kern="0" smtClean="0"/>
              <a:t>生し保険</a:t>
            </a:r>
            <a:r>
              <a:rPr lang="ja-JP" altLang="en-US" sz="2800" kern="0"/>
              <a:t>会社</a:t>
            </a:r>
            <a:r>
              <a:rPr lang="ja-JP" altLang="en-US" sz="2800" kern="0" smtClean="0"/>
              <a:t>から</a:t>
            </a:r>
            <a:r>
              <a:rPr lang="ja-JP" altLang="en-US" sz="2800" kern="0"/>
              <a:t>実際</a:t>
            </a:r>
            <a:r>
              <a:rPr lang="ja-JP" altLang="en-US" sz="2800" kern="0" smtClean="0"/>
              <a:t>に支払われるお金</a:t>
            </a:r>
            <a:endParaRPr lang="en-US" altLang="ja-JP" sz="2800" kern="0" smtClean="0"/>
          </a:p>
          <a:p>
            <a:pPr>
              <a:defRPr/>
            </a:pPr>
            <a:r>
              <a:rPr lang="ja-JP" altLang="en-US" sz="2800" u="sng" kern="0" smtClean="0">
                <a:solidFill>
                  <a:srgbClr val="FF0000"/>
                </a:solidFill>
              </a:rPr>
              <a:t>保険料率</a:t>
            </a:r>
            <a:r>
              <a:rPr lang="en-US" altLang="ja-JP" sz="2800" kern="0" smtClean="0"/>
              <a:t>(insurance rate)</a:t>
            </a:r>
            <a:r>
              <a:rPr lang="ja-JP" altLang="en-US" sz="2800" kern="0" smtClean="0"/>
              <a:t>は保険</a:t>
            </a:r>
            <a:r>
              <a:rPr lang="ja-JP" altLang="en-US" sz="2800" kern="0"/>
              <a:t>金額に対する保険料の</a:t>
            </a:r>
            <a:r>
              <a:rPr lang="ja-JP" altLang="en-US" sz="2800" kern="0" smtClean="0"/>
              <a:t>割合</a:t>
            </a:r>
            <a:endParaRPr lang="en-US" altLang="ja-JP" sz="2800" kern="0" smtClean="0"/>
          </a:p>
          <a:p>
            <a:pPr>
              <a:defRPr/>
            </a:pPr>
            <a:r>
              <a:rPr lang="ja-JP" altLang="en-US" kern="0" smtClean="0"/>
              <a:t>毎月</a:t>
            </a:r>
            <a:r>
              <a:rPr lang="ja-JP" altLang="en-US" kern="0"/>
              <a:t>の</a:t>
            </a:r>
            <a:r>
              <a:rPr lang="ja-JP" altLang="en-US" u="sng" kern="0">
                <a:solidFill>
                  <a:srgbClr val="FF0000"/>
                </a:solidFill>
              </a:rPr>
              <a:t>健康</a:t>
            </a:r>
            <a:r>
              <a:rPr lang="ja-JP" altLang="en-US" u="sng" kern="0" smtClean="0">
                <a:solidFill>
                  <a:srgbClr val="FF0000"/>
                </a:solidFill>
              </a:rPr>
              <a:t>保険料</a:t>
            </a:r>
            <a:r>
              <a:rPr lang="en-US" altLang="ja-JP" kern="0" smtClean="0"/>
              <a:t>=</a:t>
            </a:r>
            <a:r>
              <a:rPr lang="ja-JP" altLang="en-US" kern="0" smtClean="0"/>
              <a:t>標準</a:t>
            </a:r>
            <a:r>
              <a:rPr lang="ja-JP" altLang="en-US" kern="0"/>
              <a:t>報酬</a:t>
            </a:r>
            <a:r>
              <a:rPr lang="ja-JP" altLang="en-US" kern="0" smtClean="0"/>
              <a:t>月額</a:t>
            </a:r>
            <a:r>
              <a:rPr lang="en-US" altLang="ja-JP" kern="0" smtClean="0"/>
              <a:t>×</a:t>
            </a:r>
            <a:r>
              <a:rPr lang="ja-JP" altLang="en-US" kern="0" smtClean="0"/>
              <a:t>保険料率</a:t>
            </a:r>
            <a:endParaRPr lang="en-US" altLang="ja-JP" kern="0" smtClean="0"/>
          </a:p>
        </p:txBody>
      </p:sp>
    </p:spTree>
    <p:extLst>
      <p:ext uri="{BB962C8B-B14F-4D97-AF65-F5344CB8AC3E}">
        <p14:creationId xmlns:p14="http://schemas.microsoft.com/office/powerpoint/2010/main" val="1173718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7075" y="192437"/>
            <a:ext cx="8636000" cy="1271588"/>
          </a:xfrm>
        </p:spPr>
        <p:txBody>
          <a:bodyPr/>
          <a:lstStyle/>
          <a:p>
            <a:r>
              <a:rPr lang="ja-JP" altLang="en-US"/>
              <a:t>健保</a:t>
            </a:r>
            <a:r>
              <a:rPr lang="ja-JP" altLang="en-US" smtClean="0"/>
              <a:t>組合のサービス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2020/6/24</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5</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429953" y="1421511"/>
            <a:ext cx="939600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600"/>
              </a:spcBef>
              <a:spcAft>
                <a:spcPts val="1200"/>
              </a:spcAft>
              <a:defRPr/>
            </a:pPr>
            <a:r>
              <a:rPr lang="ja-JP" altLang="en-US" kern="0" smtClean="0"/>
              <a:t>保険料の支払いと引き換えに，</a:t>
            </a:r>
            <a:r>
              <a:rPr lang="ja-JP" altLang="en-US" u="sng" kern="0" smtClean="0">
                <a:solidFill>
                  <a:srgbClr val="FF0000"/>
                </a:solidFill>
              </a:rPr>
              <a:t>保険証（被保険者証）</a:t>
            </a:r>
            <a:r>
              <a:rPr lang="ja-JP" altLang="en-US" kern="0" smtClean="0"/>
              <a:t>を受け取る</a:t>
            </a:r>
            <a:endParaRPr lang="en-US" altLang="ja-JP" kern="0" smtClean="0"/>
          </a:p>
          <a:p>
            <a:pPr>
              <a:spcBef>
                <a:spcPts val="600"/>
              </a:spcBef>
              <a:spcAft>
                <a:spcPts val="0"/>
              </a:spcAft>
              <a:defRPr/>
            </a:pPr>
            <a:r>
              <a:rPr lang="ja-JP" altLang="en-US" kern="0"/>
              <a:t>受診</a:t>
            </a:r>
            <a:r>
              <a:rPr lang="ja-JP" altLang="en-US" kern="0" smtClean="0"/>
              <a:t>しても医療費の</a:t>
            </a:r>
            <a:r>
              <a:rPr lang="ja-JP" altLang="en-US" u="sng" kern="0" smtClean="0">
                <a:solidFill>
                  <a:srgbClr val="FF0000"/>
                </a:solidFill>
              </a:rPr>
              <a:t>３０％</a:t>
            </a:r>
            <a:r>
              <a:rPr lang="ja-JP" altLang="en-US" kern="0" smtClean="0"/>
              <a:t>（義務教育就学前は２０％）の負担で済む</a:t>
            </a:r>
            <a:endParaRPr lang="en-US" altLang="ja-JP" kern="0" smtClean="0"/>
          </a:p>
          <a:p>
            <a:pPr>
              <a:spcBef>
                <a:spcPts val="600"/>
              </a:spcBef>
              <a:spcAft>
                <a:spcPts val="0"/>
              </a:spcAft>
              <a:defRPr/>
            </a:pPr>
            <a:r>
              <a:rPr lang="ja-JP" altLang="en-US" kern="0" smtClean="0"/>
              <a:t>扶養家族（配偶者，子・孫，弟・妹，父母・祖父母，他に同居していれば３親等以内の親族）は保険料を支払わなくてもよい．</a:t>
            </a:r>
            <a:endParaRPr lang="en-US" altLang="ja-JP" kern="0" smtClean="0"/>
          </a:p>
          <a:p>
            <a:pPr>
              <a:spcBef>
                <a:spcPts val="600"/>
              </a:spcBef>
              <a:spcAft>
                <a:spcPts val="0"/>
              </a:spcAft>
              <a:defRPr/>
            </a:pPr>
            <a:r>
              <a:rPr lang="ja-JP" altLang="en-US" kern="0" smtClean="0">
                <a:hlinkClick r:id="rId3"/>
              </a:rPr>
              <a:t>味の素</a:t>
            </a:r>
            <a:r>
              <a:rPr lang="ja-JP" altLang="en-US" kern="0" smtClean="0"/>
              <a:t>の健康保険組合</a:t>
            </a:r>
            <a:endParaRPr lang="en-US" altLang="ja-JP" kern="0" smtClean="0"/>
          </a:p>
          <a:p>
            <a:pPr>
              <a:spcBef>
                <a:spcPts val="600"/>
              </a:spcBef>
              <a:spcAft>
                <a:spcPts val="0"/>
              </a:spcAft>
              <a:defRPr/>
            </a:pPr>
            <a:r>
              <a:rPr lang="zh-TW" altLang="en-US" kern="0" smtClean="0">
                <a:hlinkClick r:id="rId4"/>
              </a:rPr>
              <a:t>芸能人</a:t>
            </a:r>
            <a:r>
              <a:rPr lang="zh-TW" altLang="en-US" kern="0">
                <a:hlinkClick r:id="rId4"/>
              </a:rPr>
              <a:t>健康保険</a:t>
            </a:r>
            <a:r>
              <a:rPr lang="zh-TW" altLang="en-US" kern="0" smtClean="0">
                <a:hlinkClick r:id="rId4"/>
              </a:rPr>
              <a:t>組合</a:t>
            </a:r>
            <a:endParaRPr lang="en-US" altLang="zh-TW" kern="0" smtClean="0"/>
          </a:p>
          <a:p>
            <a:pPr>
              <a:spcBef>
                <a:spcPts val="600"/>
              </a:spcBef>
              <a:spcAft>
                <a:spcPts val="0"/>
              </a:spcAft>
              <a:defRPr/>
            </a:pPr>
            <a:r>
              <a:rPr lang="ja-JP" altLang="en-US" kern="0" smtClean="0"/>
              <a:t>問１ 興味のある団体の健康保険組合を調べる</a:t>
            </a:r>
            <a:endParaRPr lang="en-US" altLang="ja-JP" kern="0"/>
          </a:p>
          <a:p>
            <a:pPr>
              <a:spcBef>
                <a:spcPts val="600"/>
              </a:spcBef>
              <a:spcAft>
                <a:spcPts val="0"/>
              </a:spcAft>
              <a:defRPr/>
            </a:pPr>
            <a:endParaRPr lang="en-US" altLang="ja-JP" sz="3600" u="sng" kern="0">
              <a:solidFill>
                <a:srgbClr val="FF0000"/>
              </a:solidFill>
            </a:endParaRPr>
          </a:p>
          <a:p>
            <a:pPr>
              <a:spcBef>
                <a:spcPts val="600"/>
              </a:spcBef>
              <a:spcAft>
                <a:spcPts val="0"/>
              </a:spcAft>
              <a:defRPr/>
            </a:pPr>
            <a:endParaRPr lang="en-US" altLang="ja-JP" kern="0" smtClean="0"/>
          </a:p>
        </p:txBody>
      </p:sp>
    </p:spTree>
    <p:extLst>
      <p:ext uri="{BB962C8B-B14F-4D97-AF65-F5344CB8AC3E}">
        <p14:creationId xmlns:p14="http://schemas.microsoft.com/office/powerpoint/2010/main" val="3132360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A9EBD2-8FA6-42BC-BB00-546CE0019311}"/>
              </a:ext>
            </a:extLst>
          </p:cNvPr>
          <p:cNvSpPr>
            <a:spLocks noGrp="1"/>
          </p:cNvSpPr>
          <p:nvPr>
            <p:ph type="title"/>
          </p:nvPr>
        </p:nvSpPr>
        <p:spPr/>
        <p:txBody>
          <a:bodyPr/>
          <a:lstStyle/>
          <a:p>
            <a:r>
              <a:rPr lang="ja-JP" altLang="en-US" smtClean="0"/>
              <a:t>健保組合の保険料率</a:t>
            </a:r>
            <a:endParaRPr kumimoji="1" lang="ja-JP" altLang="en-US" dirty="0"/>
          </a:p>
        </p:txBody>
      </p:sp>
      <p:sp>
        <p:nvSpPr>
          <p:cNvPr id="3" name="コンテンツ プレースホルダー 2">
            <a:extLst>
              <a:ext uri="{FF2B5EF4-FFF2-40B4-BE49-F238E27FC236}">
                <a16:creationId xmlns:a16="http://schemas.microsoft.com/office/drawing/2014/main" id="{E485397D-3C8D-4526-8550-6E1FC25FD9F5}"/>
              </a:ext>
            </a:extLst>
          </p:cNvPr>
          <p:cNvSpPr>
            <a:spLocks noGrp="1"/>
          </p:cNvSpPr>
          <p:nvPr>
            <p:ph idx="1"/>
          </p:nvPr>
        </p:nvSpPr>
        <p:spPr>
          <a:xfrm>
            <a:off x="327472" y="1623591"/>
            <a:ext cx="9648000" cy="5318547"/>
          </a:xfrm>
        </p:spPr>
        <p:txBody>
          <a:bodyPr>
            <a:normAutofit/>
          </a:bodyPr>
          <a:lstStyle/>
          <a:p>
            <a:r>
              <a:rPr lang="ja-JP" altLang="en-US"/>
              <a:t>保険料率は各被用者保険によって</a:t>
            </a:r>
            <a:r>
              <a:rPr lang="ja-JP" altLang="en-US" u="sng">
                <a:solidFill>
                  <a:srgbClr val="FF0000"/>
                </a:solidFill>
              </a:rPr>
              <a:t>異なり</a:t>
            </a:r>
            <a:r>
              <a:rPr lang="ja-JP" altLang="en-US"/>
              <a:t>，医療費が少ない健康保険組合は</a:t>
            </a:r>
            <a:r>
              <a:rPr lang="ja-JP" altLang="en-US" u="sng">
                <a:solidFill>
                  <a:srgbClr val="FF0000"/>
                </a:solidFill>
              </a:rPr>
              <a:t>低い保険料率</a:t>
            </a:r>
            <a:r>
              <a:rPr lang="ja-JP" altLang="en-US"/>
              <a:t>になる</a:t>
            </a:r>
            <a:r>
              <a:rPr lang="ja-JP" altLang="en-US" smtClean="0"/>
              <a:t>．</a:t>
            </a:r>
            <a:endParaRPr kumimoji="1" lang="en-US" altLang="ja-JP" smtClean="0"/>
          </a:p>
          <a:p>
            <a:r>
              <a:rPr kumimoji="1" lang="en-US" altLang="ja-JP" smtClean="0"/>
              <a:t>2014</a:t>
            </a:r>
            <a:r>
              <a:rPr kumimoji="1" lang="ja-JP" altLang="en-US" smtClean="0"/>
              <a:t>年度の保険料率の平均は</a:t>
            </a:r>
            <a:r>
              <a:rPr kumimoji="1" lang="en-US" altLang="ja-JP" smtClean="0"/>
              <a:t>8.86%, </a:t>
            </a:r>
            <a:r>
              <a:rPr kumimoji="1" lang="ja-JP" altLang="en-US" smtClean="0"/>
              <a:t>最低は</a:t>
            </a:r>
            <a:r>
              <a:rPr kumimoji="1" lang="en-US" altLang="ja-JP" smtClean="0"/>
              <a:t>4.8%, </a:t>
            </a:r>
            <a:r>
              <a:rPr kumimoji="1" lang="ja-JP" altLang="en-US" smtClean="0"/>
              <a:t>最高は</a:t>
            </a:r>
            <a:r>
              <a:rPr kumimoji="1" lang="en-US" altLang="ja-JP" smtClean="0"/>
              <a:t>12.1% </a:t>
            </a:r>
            <a:endParaRPr kumimoji="1" lang="en-US" altLang="ja-JP" dirty="0"/>
          </a:p>
          <a:p>
            <a:r>
              <a:rPr kumimoji="1" lang="ja-JP" altLang="en-US" dirty="0"/>
              <a:t>健康保険組合を企業はなぜ持つのか？</a:t>
            </a:r>
            <a:endParaRPr kumimoji="1" lang="en-US" altLang="ja-JP" dirty="0"/>
          </a:p>
          <a:p>
            <a:pPr lvl="1"/>
            <a:r>
              <a:rPr lang="ja-JP" altLang="en-US" sz="3200" dirty="0"/>
              <a:t>もし健康保険組合を持たない場合には、</a:t>
            </a:r>
            <a:r>
              <a:rPr lang="ja-JP" altLang="en-US" sz="3200"/>
              <a:t>従業員</a:t>
            </a:r>
            <a:r>
              <a:rPr lang="ja-JP" altLang="en-US" sz="3200" smtClean="0"/>
              <a:t>は</a:t>
            </a:r>
            <a:r>
              <a:rPr lang="ja-JP" altLang="en-US" sz="3200" smtClean="0">
                <a:solidFill>
                  <a:srgbClr val="FF0000"/>
                </a:solidFill>
              </a:rPr>
              <a:t>協会けんぽ</a:t>
            </a:r>
            <a:r>
              <a:rPr lang="ja-JP" altLang="en-US" sz="3200" smtClean="0"/>
              <a:t>の</a:t>
            </a:r>
            <a:r>
              <a:rPr lang="ja-JP" altLang="en-US" sz="3200" dirty="0"/>
              <a:t>医療保険に加入することになる</a:t>
            </a:r>
            <a:endParaRPr lang="en-US" altLang="ja-JP" sz="3200" dirty="0"/>
          </a:p>
          <a:p>
            <a:pPr lvl="1"/>
            <a:r>
              <a:rPr kumimoji="1" lang="ja-JP" altLang="en-US" sz="3200" dirty="0"/>
              <a:t>企業の選択</a:t>
            </a:r>
            <a:endParaRPr kumimoji="1" lang="en-US" altLang="ja-JP" sz="3200" dirty="0"/>
          </a:p>
          <a:p>
            <a:pPr lvl="2"/>
            <a:r>
              <a:rPr kumimoji="1" lang="ja-JP" altLang="en-US" sz="2800" dirty="0">
                <a:solidFill>
                  <a:srgbClr val="0070C0"/>
                </a:solidFill>
              </a:rPr>
              <a:t>自分で健康保険組合を持つ </a:t>
            </a:r>
            <a:r>
              <a:rPr kumimoji="1" lang="en-US" altLang="ja-JP" sz="2800" dirty="0">
                <a:solidFill>
                  <a:srgbClr val="0070C0"/>
                </a:solidFill>
              </a:rPr>
              <a:t>or </a:t>
            </a:r>
            <a:r>
              <a:rPr kumimoji="1" lang="ja-JP" altLang="en-US" sz="2800" dirty="0">
                <a:solidFill>
                  <a:srgbClr val="0070C0"/>
                </a:solidFill>
              </a:rPr>
              <a:t>協会けんぽに委託する</a:t>
            </a:r>
          </a:p>
        </p:txBody>
      </p:sp>
      <p:sp>
        <p:nvSpPr>
          <p:cNvPr id="5" name="スライド番号プレースホルダー 4">
            <a:extLst>
              <a:ext uri="{FF2B5EF4-FFF2-40B4-BE49-F238E27FC236}">
                <a16:creationId xmlns:a16="http://schemas.microsoft.com/office/drawing/2014/main" id="{D74233C8-8849-45B8-AE14-1C04F90E7F8A}"/>
              </a:ext>
            </a:extLst>
          </p:cNvPr>
          <p:cNvSpPr>
            <a:spLocks noGrp="1"/>
          </p:cNvSpPr>
          <p:nvPr>
            <p:ph type="sldNum" sz="quarter" idx="12"/>
          </p:nvPr>
        </p:nvSpPr>
        <p:spPr/>
        <p:txBody>
          <a:bodyPr/>
          <a:lstStyle/>
          <a:p>
            <a:fld id="{7A9883B4-F2A7-4C83-9022-59A4E0C8884B}" type="slidenum">
              <a:rPr kumimoji="1" lang="ja-JP" altLang="en-US" smtClean="0"/>
              <a:t>9</a:t>
            </a:fld>
            <a:endParaRPr kumimoji="1" lang="ja-JP" altLang="en-US"/>
          </a:p>
        </p:txBody>
      </p:sp>
      <p:sp>
        <p:nvSpPr>
          <p:cNvPr id="6" name="日付プレースホルダー 5"/>
          <p:cNvSpPr>
            <a:spLocks noGrp="1"/>
          </p:cNvSpPr>
          <p:nvPr>
            <p:ph type="dt" sz="half" idx="10"/>
          </p:nvPr>
        </p:nvSpPr>
        <p:spPr/>
        <p:txBody>
          <a:bodyPr/>
          <a:lstStyle/>
          <a:p>
            <a:pPr>
              <a:defRPr/>
            </a:pPr>
            <a:r>
              <a:rPr lang="en-US" altLang="ja-JP" smtClean="0"/>
              <a:t>2020/6/24</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5</a:t>
            </a:r>
            <a:endParaRPr lang="en-US" altLang="ja-JP"/>
          </a:p>
        </p:txBody>
      </p:sp>
    </p:spTree>
    <p:extLst>
      <p:ext uri="{BB962C8B-B14F-4D97-AF65-F5344CB8AC3E}">
        <p14:creationId xmlns:p14="http://schemas.microsoft.com/office/powerpoint/2010/main" val="19207205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12956</TotalTime>
  <Words>1753</Words>
  <Application>Microsoft Office PowerPoint</Application>
  <PresentationFormat>ユーザー設定</PresentationFormat>
  <Paragraphs>343</Paragraphs>
  <Slides>26</Slides>
  <Notes>12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26</vt:i4>
      </vt:variant>
    </vt:vector>
  </HeadingPairs>
  <TitlesOfParts>
    <vt:vector size="36" baseType="lpstr">
      <vt:lpstr>ＭＳ Ｐゴシック</vt:lpstr>
      <vt:lpstr>ＭＳ ゴシック</vt:lpstr>
      <vt:lpstr>メイリオ</vt:lpstr>
      <vt:lpstr>Arial</vt:lpstr>
      <vt:lpstr>Arial Black</vt:lpstr>
      <vt:lpstr>Calibri</vt:lpstr>
      <vt:lpstr>Times New Roman</vt:lpstr>
      <vt:lpstr>Wingdings</vt:lpstr>
      <vt:lpstr>Default Design</vt:lpstr>
      <vt:lpstr>デザインの設定</vt:lpstr>
      <vt:lpstr>医療経済学A  (5) 医療保険</vt:lpstr>
      <vt:lpstr>講義の進め方．使い方</vt:lpstr>
      <vt:lpstr>公的医療保険</vt:lpstr>
      <vt:lpstr>PowerPoint プレゼンテーション</vt:lpstr>
      <vt:lpstr>日本の医療制度の概要</vt:lpstr>
      <vt:lpstr>職域（被用者）保険の概要</vt:lpstr>
      <vt:lpstr>保険料の支払い方法</vt:lpstr>
      <vt:lpstr>健保組合のサービス</vt:lpstr>
      <vt:lpstr>健保組合の保険料率</vt:lpstr>
      <vt:lpstr>労使折半</vt:lpstr>
      <vt:lpstr>わが国の医療保険 （被用者保険）</vt:lpstr>
      <vt:lpstr>健保組合の損益</vt:lpstr>
      <vt:lpstr>PowerPoint プレゼンテーション</vt:lpstr>
      <vt:lpstr>PowerPoint プレゼンテーション</vt:lpstr>
      <vt:lpstr>扶養者の条件</vt:lpstr>
      <vt:lpstr>地域保険の国民健康保険</vt:lpstr>
      <vt:lpstr>地域保健の保険料</vt:lpstr>
      <vt:lpstr>わが国の医療保険 （地域保険）</vt:lpstr>
      <vt:lpstr>各医療保険の比較（H27）</vt:lpstr>
      <vt:lpstr>PowerPoint プレゼンテーション</vt:lpstr>
      <vt:lpstr>PowerPoint プレゼンテーション</vt:lpstr>
      <vt:lpstr>日本の医療保険制度の問題</vt:lpstr>
      <vt:lpstr>H30　協会けんぽの保険料格差</vt:lpstr>
      <vt:lpstr>H28国民健康保険における保険料格差 （都道府県別での標準化保険料算定額）</vt:lpstr>
      <vt:lpstr>市町村国保の保険料格差</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570</cp:revision>
  <cp:lastPrinted>2017-04-12T01:17:40Z</cp:lastPrinted>
  <dcterms:created xsi:type="dcterms:W3CDTF">2004-05-06T09:28:21Z</dcterms:created>
  <dcterms:modified xsi:type="dcterms:W3CDTF">2020-07-01T02:39:19Z</dcterms:modified>
</cp:coreProperties>
</file>