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3" r:id="rId2"/>
  </p:sldMasterIdLst>
  <p:notesMasterIdLst>
    <p:notesMasterId r:id="rId23"/>
  </p:notesMasterIdLst>
  <p:handoutMasterIdLst>
    <p:handoutMasterId r:id="rId24"/>
  </p:handoutMasterIdLst>
  <p:sldIdLst>
    <p:sldId id="413" r:id="rId3"/>
    <p:sldId id="473" r:id="rId4"/>
    <p:sldId id="508" r:id="rId5"/>
    <p:sldId id="577" r:id="rId6"/>
    <p:sldId id="583" r:id="rId7"/>
    <p:sldId id="584" r:id="rId8"/>
    <p:sldId id="585" r:id="rId9"/>
    <p:sldId id="588" r:id="rId10"/>
    <p:sldId id="587" r:id="rId11"/>
    <p:sldId id="578" r:id="rId12"/>
    <p:sldId id="586" r:id="rId13"/>
    <p:sldId id="579" r:id="rId14"/>
    <p:sldId id="581" r:id="rId15"/>
    <p:sldId id="582" r:id="rId16"/>
    <p:sldId id="589" r:id="rId17"/>
    <p:sldId id="590" r:id="rId18"/>
    <p:sldId id="591" r:id="rId19"/>
    <p:sldId id="592" r:id="rId20"/>
    <p:sldId id="593" r:id="rId21"/>
    <p:sldId id="469" r:id="rId22"/>
  </p:sldIdLst>
  <p:sldSz cx="10160000" cy="7620000"/>
  <p:notesSz cx="6735763" cy="9866313"/>
  <p:custDataLst>
    <p:tags r:id="rId25"/>
  </p:custDataLst>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D684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05" autoAdjust="0"/>
    <p:restoredTop sz="94600" autoAdjust="0"/>
  </p:normalViewPr>
  <p:slideViewPr>
    <p:cSldViewPr>
      <p:cViewPr varScale="1">
        <p:scale>
          <a:sx n="67" d="100"/>
          <a:sy n="67" d="100"/>
        </p:scale>
        <p:origin x="916" y="68"/>
      </p:cViewPr>
      <p:guideLst>
        <p:guide orient="horz" pos="2160"/>
        <p:guide pos="2880"/>
      </p:guideLst>
    </p:cSldViewPr>
  </p:slideViewPr>
  <p:outlineViewPr>
    <p:cViewPr>
      <p:scale>
        <a:sx n="33" d="100"/>
        <a:sy n="33" d="100"/>
      </p:scale>
      <p:origin x="234" y="327600"/>
    </p:cViewPr>
  </p:outlineViewPr>
  <p:notesTextViewPr>
    <p:cViewPr>
      <p:scale>
        <a:sx n="100" d="100"/>
        <a:sy n="100" d="100"/>
      </p:scale>
      <p:origin x="0" y="0"/>
    </p:cViewPr>
  </p:notesTextViewPr>
  <p:notesViewPr>
    <p:cSldViewPr>
      <p:cViewPr varScale="1">
        <p:scale>
          <a:sx n="46" d="100"/>
          <a:sy n="46" d="100"/>
        </p:scale>
        <p:origin x="-2238" y="-108"/>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3863975"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smtClean="0"/>
            </a:lvl1pPr>
          </a:lstStyle>
          <a:p>
            <a:pPr>
              <a:defRPr/>
            </a:pPr>
            <a:r>
              <a:rPr lang="ja-JP" altLang="en-US" smtClean="0"/>
              <a:t>医療経済学</a:t>
            </a:r>
            <a:r>
              <a:rPr lang="en-US" altLang="ja-JP" smtClean="0"/>
              <a:t>A 6</a:t>
            </a:r>
            <a:endParaRPr lang="en-US" altLang="ja-JP"/>
          </a:p>
        </p:txBody>
      </p:sp>
      <p:sp>
        <p:nvSpPr>
          <p:cNvPr id="13315"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smtClean="0"/>
            </a:lvl1pPr>
          </a:lstStyle>
          <a:p>
            <a:pPr>
              <a:defRPr/>
            </a:pPr>
            <a:r>
              <a:rPr lang="en-US" altLang="ja-JP" smtClean="0"/>
              <a:t>2020/7/1</a:t>
            </a:r>
            <a:endParaRPr lang="en-US" altLang="ja-JP"/>
          </a:p>
        </p:txBody>
      </p:sp>
      <p:sp>
        <p:nvSpPr>
          <p:cNvPr id="13316"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a:t>丹野忠晋</a:t>
            </a:r>
            <a:endParaRPr lang="en-US" altLang="ja-JP"/>
          </a:p>
        </p:txBody>
      </p:sp>
      <p:sp>
        <p:nvSpPr>
          <p:cNvPr id="13317"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744F8EEA-107E-4617-86BC-359EF604F3F2}"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smtClean="0"/>
            </a:lvl1pPr>
          </a:lstStyle>
          <a:p>
            <a:pPr>
              <a:defRPr/>
            </a:pPr>
            <a:r>
              <a:rPr lang="ja-JP" altLang="en-US" smtClean="0"/>
              <a:t>医療経済学</a:t>
            </a:r>
            <a:r>
              <a:rPr lang="en-US" altLang="ja-JP" smtClean="0"/>
              <a:t>A 6</a:t>
            </a:r>
            <a:endParaRPr lang="en-US" altLang="ja-JP"/>
          </a:p>
        </p:txBody>
      </p:sp>
      <p:sp>
        <p:nvSpPr>
          <p:cNvPr id="12291"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smtClean="0"/>
            </a:lvl1pPr>
          </a:lstStyle>
          <a:p>
            <a:pPr>
              <a:defRPr/>
            </a:pPr>
            <a:r>
              <a:rPr lang="en-US" altLang="ja-JP" smtClean="0"/>
              <a:t>2020/7/1</a:t>
            </a:r>
            <a:endParaRPr lang="en-US" altLang="ja-JP"/>
          </a:p>
        </p:txBody>
      </p:sp>
      <p:sp>
        <p:nvSpPr>
          <p:cNvPr id="4100" name="Rectangle 4"/>
          <p:cNvSpPr>
            <a:spLocks noGrp="1" noRot="1" noChangeAspect="1" noChangeArrowheads="1" noTextEdit="1"/>
          </p:cNvSpPr>
          <p:nvPr>
            <p:ph type="sldImg" idx="2"/>
          </p:nvPr>
        </p:nvSpPr>
        <p:spPr bwMode="auto">
          <a:xfrm>
            <a:off x="901700" y="739775"/>
            <a:ext cx="493395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3"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2294"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a:t>丹野忠晋</a:t>
            </a:r>
            <a:endParaRPr lang="en-US" altLang="ja-JP"/>
          </a:p>
        </p:txBody>
      </p:sp>
      <p:sp>
        <p:nvSpPr>
          <p:cNvPr id="12295"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92A8EF68-C687-4CF1-92C8-73A0B3781140}"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医療経済学</a:t>
            </a:r>
            <a:r>
              <a:rPr lang="en-US" altLang="ja-JP" smtClean="0"/>
              <a:t>A 6</a:t>
            </a:r>
            <a:endParaRPr lang="en-US" altLang="ja-JP"/>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2020/7/1</a:t>
            </a:r>
            <a:endParaRPr lang="en-US" altLang="ja-JP"/>
          </a:p>
        </p:txBody>
      </p:sp>
      <p:sp>
        <p:nvSpPr>
          <p:cNvPr id="717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BF7BB95-A282-445E-8B5D-F40EAC8CD88E}" type="slidenum">
              <a:rPr lang="ja-JP" altLang="en-US" smtClean="0"/>
              <a:pPr>
                <a:spcBef>
                  <a:spcPct val="0"/>
                </a:spcBef>
              </a:pPr>
              <a:t>1</a:t>
            </a:fld>
            <a:endParaRPr lang="en-US" altLang="ja-JP" smtClean="0"/>
          </a:p>
        </p:txBody>
      </p:sp>
      <p:sp>
        <p:nvSpPr>
          <p:cNvPr id="7173" name="Rectangle 2"/>
          <p:cNvSpPr>
            <a:spLocks noGrp="1" noRot="1" noChangeAspect="1" noChangeArrowheads="1" noTextEdit="1"/>
          </p:cNvSpPr>
          <p:nvPr>
            <p:ph type="sldImg"/>
          </p:nvPr>
        </p:nvSpPr>
        <p:spPr>
          <a:ln/>
        </p:spPr>
      </p:sp>
      <p:sp>
        <p:nvSpPr>
          <p:cNvPr id="71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12</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41011737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13</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21098268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14</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943257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15</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2111137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16</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25543445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17</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3363032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18</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3928518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19</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27241828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医療経済学</a:t>
            </a:r>
            <a:r>
              <a:rPr lang="en-US" altLang="ja-JP" smtClean="0"/>
              <a:t>A 6</a:t>
            </a:r>
            <a:endParaRPr lang="en-US" altLang="ja-JP"/>
          </a:p>
        </p:txBody>
      </p:sp>
      <p:sp>
        <p:nvSpPr>
          <p:cNvPr id="2867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2020/7/1</a:t>
            </a:r>
            <a:endParaRPr lang="en-US" altLang="ja-JP"/>
          </a:p>
        </p:txBody>
      </p:sp>
      <p:sp>
        <p:nvSpPr>
          <p:cNvPr id="2867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F54C55C-5D2F-4484-976D-26204E24BD5F}" type="slidenum">
              <a:rPr lang="ja-JP" altLang="en-US" smtClean="0"/>
              <a:pPr>
                <a:spcBef>
                  <a:spcPct val="0"/>
                </a:spcBef>
              </a:pPr>
              <a:t>20</a:t>
            </a:fld>
            <a:endParaRPr lang="en-US" altLang="ja-JP" smtClean="0"/>
          </a:p>
        </p:txBody>
      </p:sp>
      <p:sp>
        <p:nvSpPr>
          <p:cNvPr id="28677" name="Rectangle 2"/>
          <p:cNvSpPr>
            <a:spLocks noGrp="1" noRot="1" noChangeAspect="1" noChangeArrowheads="1" noTextEdit="1"/>
          </p:cNvSpPr>
          <p:nvPr>
            <p:ph type="sldImg"/>
          </p:nvPr>
        </p:nvSpPr>
        <p:spPr>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3</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30977197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4</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24983916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5</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2013789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6</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35781419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17550" indent="-276225"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04900"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47813"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1989138"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463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035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3607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179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50000"/>
              </a:spcBef>
            </a:pPr>
            <a:fld id="{E2F8436C-7BF0-4482-B33A-DEE835CE2BEC}" type="slidenum">
              <a:rPr lang="en-US" altLang="ja-JP">
                <a:ea typeface="ＭＳ Ｐゴシック" panose="020B0600070205080204" pitchFamily="50" charset="-128"/>
              </a:rPr>
              <a:pPr>
                <a:spcBef>
                  <a:spcPct val="50000"/>
                </a:spcBef>
              </a:pPr>
              <a:t>8</a:t>
            </a:fld>
            <a:endParaRPr lang="en-US" altLang="ja-JP">
              <a:ea typeface="ＭＳ Ｐゴシック" panose="020B0600070205080204" pitchFamily="50" charset="-128"/>
            </a:endParaRPr>
          </a:p>
        </p:txBody>
      </p:sp>
      <p:sp>
        <p:nvSpPr>
          <p:cNvPr id="28675" name="Rectangle 7"/>
          <p:cNvSpPr txBox="1">
            <a:spLocks noGrp="1" noChangeArrowheads="1"/>
          </p:cNvSpPr>
          <p:nvPr/>
        </p:nvSpPr>
        <p:spPr bwMode="auto">
          <a:xfrm>
            <a:off x="3826839" y="10267866"/>
            <a:ext cx="2926777" cy="539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17" tIns="46159" rIns="92317" bIns="46159" anchor="b"/>
          <a:lstStyle>
            <a:lvl1pPr defTabSz="954088">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54088">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54088">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54088">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54088">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5408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5408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5408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5408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lgn="r" eaLnBrk="1" hangingPunct="1">
              <a:spcBef>
                <a:spcPct val="50000"/>
              </a:spcBef>
            </a:pPr>
            <a:fld id="{2FAA43A4-AC81-4C6C-9EF8-AF9A02B0CA13}" type="slidenum">
              <a:rPr lang="en-US" altLang="ja-JP" b="0">
                <a:ea typeface="ＭＳ Ｐゴシック" panose="020B0600070205080204" pitchFamily="50" charset="-128"/>
              </a:rPr>
              <a:pPr algn="r" eaLnBrk="1" hangingPunct="1">
                <a:spcBef>
                  <a:spcPct val="50000"/>
                </a:spcBef>
              </a:pPr>
              <a:t>8</a:t>
            </a:fld>
            <a:endParaRPr lang="en-US" altLang="ja-JP" b="0">
              <a:ea typeface="ＭＳ Ｐゴシック" panose="020B0600070205080204" pitchFamily="50" charset="-128"/>
            </a:endParaRPr>
          </a:p>
        </p:txBody>
      </p:sp>
      <p:sp>
        <p:nvSpPr>
          <p:cNvPr id="28676" name="Rectangle 2"/>
          <p:cNvSpPr>
            <a:spLocks noGrp="1" noRot="1" noChangeAspect="1" noChangeArrowheads="1" noTextEdit="1"/>
          </p:cNvSpPr>
          <p:nvPr>
            <p:ph type="sldImg"/>
          </p:nvPr>
        </p:nvSpPr>
        <p:spPr>
          <a:ln/>
        </p:spPr>
      </p:sp>
      <p:sp>
        <p:nvSpPr>
          <p:cNvPr id="2867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p>
        </p:txBody>
      </p:sp>
      <p:sp>
        <p:nvSpPr>
          <p:cNvPr id="2" name="日付プレースホルダー 1"/>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21050818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スライド イメージ プレースホルダ 1"/>
          <p:cNvSpPr>
            <a:spLocks noGrp="1" noRot="1" noChangeAspect="1" noTextEdit="1"/>
          </p:cNvSpPr>
          <p:nvPr>
            <p:ph type="sldImg"/>
          </p:nvPr>
        </p:nvSpPr>
        <p:spPr>
          <a:ln/>
        </p:spPr>
      </p:sp>
      <p:sp>
        <p:nvSpPr>
          <p:cNvPr id="3277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3277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17550" indent="-276225"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04900"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47813"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1989138" indent="-220663" defTabSz="922338">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463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035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3607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17938" indent="-220663" defTabSz="9223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50000"/>
              </a:spcBef>
            </a:pPr>
            <a:fld id="{6F2BE696-17BB-4CD9-98E3-1E4E4CEB7F00}" type="slidenum">
              <a:rPr lang="en-US" altLang="ja-JP">
                <a:ea typeface="ＭＳ Ｐゴシック" panose="020B0600070205080204" pitchFamily="50" charset="-128"/>
              </a:rPr>
              <a:pPr>
                <a:spcBef>
                  <a:spcPct val="50000"/>
                </a:spcBef>
              </a:pPr>
              <a:t>9</a:t>
            </a:fld>
            <a:endParaRPr lang="en-US" altLang="ja-JP">
              <a:ea typeface="ＭＳ Ｐゴシック" panose="020B0600070205080204" pitchFamily="50" charset="-128"/>
            </a:endParaRPr>
          </a:p>
        </p:txBody>
      </p:sp>
      <p:sp>
        <p:nvSpPr>
          <p:cNvPr id="2" name="日付プレースホルダー 1"/>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18006386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10</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39061372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11</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41549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809604"/>
            <a:ext cx="8636000" cy="1633537"/>
          </a:xfrm>
        </p:spPr>
        <p:txBody>
          <a:bodyPr/>
          <a:lstStyle>
            <a:lvl1pPr>
              <a:defRPr sz="4400" baseline="0">
                <a:latin typeface="ＭＳ ゴシック" pitchFamily="49" charset="-128"/>
                <a:ea typeface="ＭＳ ゴシック" pitchFamily="49" charset="-128"/>
              </a:defRPr>
            </a:lvl1pPr>
          </a:lstStyle>
          <a:p>
            <a:r>
              <a:rPr lang="ja-JP" altLang="en-US" dirty="0" smtClean="0"/>
              <a:t>マスタ タイトルの書式設定</a:t>
            </a:r>
            <a:endParaRPr lang="ja-JP" altLang="en-US" dirty="0"/>
          </a:p>
        </p:txBody>
      </p:sp>
      <p:sp>
        <p:nvSpPr>
          <p:cNvPr id="3" name="サブタイトル 2"/>
          <p:cNvSpPr>
            <a:spLocks noGrp="1"/>
          </p:cNvSpPr>
          <p:nvPr>
            <p:ph type="subTitle" idx="1"/>
          </p:nvPr>
        </p:nvSpPr>
        <p:spPr>
          <a:xfrm>
            <a:off x="1524000" y="3238496"/>
            <a:ext cx="7112000" cy="3027367"/>
          </a:xfrm>
        </p:spPr>
        <p:txBody>
          <a:bodyPr/>
          <a:lstStyle>
            <a:lvl1pPr marL="0" indent="0" algn="ctr">
              <a:buNone/>
              <a:defRPr baseline="0">
                <a:latin typeface="ＭＳ ゴシック" pitchFamily="49" charset="-128"/>
                <a:ea typeface="ＭＳ ゴシック" pitchFamily="49" charset="-128"/>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smtClean="0"/>
              <a:t>マスタ サブタイトルの書式設定</a:t>
            </a:r>
            <a:endParaRPr lang="ja-JP" altLang="en-US" dirty="0"/>
          </a:p>
        </p:txBody>
      </p:sp>
      <p:sp>
        <p:nvSpPr>
          <p:cNvPr id="4" name="Rectangle 4"/>
          <p:cNvSpPr>
            <a:spLocks noGrp="1" noChangeArrowheads="1"/>
          </p:cNvSpPr>
          <p:nvPr>
            <p:ph type="dt" sz="half" idx="10"/>
          </p:nvPr>
        </p:nvSpPr>
        <p:spPr/>
        <p:txBody>
          <a:bodyPr/>
          <a:lstStyle>
            <a:lvl1pPr>
              <a:defRPr baseline="0" smtClean="0">
                <a:ea typeface="ＭＳ ゴシック" pitchFamily="49" charset="-128"/>
              </a:defRPr>
            </a:lvl1pPr>
          </a:lstStyle>
          <a:p>
            <a:pPr>
              <a:defRPr/>
            </a:pPr>
            <a:r>
              <a:rPr lang="en-US" altLang="ja-JP" smtClean="0"/>
              <a:t>2020/7/1</a:t>
            </a:r>
            <a:endParaRPr lang="en-US" altLang="ja-JP"/>
          </a:p>
        </p:txBody>
      </p:sp>
      <p:sp>
        <p:nvSpPr>
          <p:cNvPr id="5" name="Rectangle 5"/>
          <p:cNvSpPr>
            <a:spLocks noGrp="1" noChangeArrowheads="1"/>
          </p:cNvSpPr>
          <p:nvPr>
            <p:ph type="ftr" sz="quarter" idx="11"/>
          </p:nvPr>
        </p:nvSpPr>
        <p:spPr/>
        <p:txBody>
          <a:bodyPr/>
          <a:lstStyle>
            <a:lvl1pPr>
              <a:defRPr baseline="0" smtClean="0">
                <a:ea typeface="ＭＳ ゴシック" pitchFamily="49" charset="-128"/>
              </a:defRPr>
            </a:lvl1pPr>
          </a:lstStyle>
          <a:p>
            <a:pPr>
              <a:defRPr/>
            </a:pPr>
            <a:r>
              <a:rPr lang="ja-JP" altLang="en-US" smtClean="0"/>
              <a:t>医療経済学</a:t>
            </a:r>
            <a:r>
              <a:rPr lang="en-US" altLang="ja-JP" smtClean="0"/>
              <a:t>A 6</a:t>
            </a:r>
            <a:endParaRPr lang="en-US" altLang="ja-JP"/>
          </a:p>
        </p:txBody>
      </p:sp>
      <p:sp>
        <p:nvSpPr>
          <p:cNvPr id="6" name="Rectangle 6"/>
          <p:cNvSpPr>
            <a:spLocks noGrp="1" noChangeArrowheads="1"/>
          </p:cNvSpPr>
          <p:nvPr>
            <p:ph type="sldNum" sz="quarter" idx="12"/>
          </p:nvPr>
        </p:nvSpPr>
        <p:spPr/>
        <p:txBody>
          <a:bodyPr/>
          <a:lstStyle>
            <a:lvl1pPr>
              <a:defRPr>
                <a:ea typeface="ＭＳ ゴシック" panose="020B0609070205080204" pitchFamily="49" charset="-128"/>
              </a:defRPr>
            </a:lvl1pPr>
          </a:lstStyle>
          <a:p>
            <a:pPr>
              <a:defRPr/>
            </a:pPr>
            <a:fld id="{1C707804-3116-4092-82D3-B07141036C47}" type="slidenum">
              <a:rPr lang="ja-JP" altLang="en-US"/>
              <a:pPr>
                <a:defRPr/>
              </a:pPr>
              <a:t>‹#›</a:t>
            </a:fld>
            <a:endParaRPr lang="en-US" altLang="ja-JP"/>
          </a:p>
        </p:txBody>
      </p:sp>
    </p:spTree>
    <p:extLst>
      <p:ext uri="{BB962C8B-B14F-4D97-AF65-F5344CB8AC3E}">
        <p14:creationId xmlns:p14="http://schemas.microsoft.com/office/powerpoint/2010/main" val="3490665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2020/7/1</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6</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56BBFEF-1599-4C32-846B-F40BB4DC87F9}" type="slidenum">
              <a:rPr lang="ja-JP" altLang="en-US"/>
              <a:pPr>
                <a:defRPr/>
              </a:pPr>
              <a:t>‹#›</a:t>
            </a:fld>
            <a:endParaRPr lang="en-US" altLang="ja-JP"/>
          </a:p>
        </p:txBody>
      </p:sp>
    </p:spTree>
    <p:extLst>
      <p:ext uri="{BB962C8B-B14F-4D97-AF65-F5344CB8AC3E}">
        <p14:creationId xmlns:p14="http://schemas.microsoft.com/office/powerpoint/2010/main" val="3763848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39000" y="676275"/>
            <a:ext cx="2159000" cy="6097588"/>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762000" y="676275"/>
            <a:ext cx="6324600" cy="609758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2020/7/1</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6</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DD57BD5-E0BC-4719-8A3B-7A9DB529359B}" type="slidenum">
              <a:rPr lang="ja-JP" altLang="en-US"/>
              <a:pPr>
                <a:defRPr/>
              </a:pPr>
              <a:t>‹#›</a:t>
            </a:fld>
            <a:endParaRPr lang="en-US" altLang="ja-JP"/>
          </a:p>
        </p:txBody>
      </p:sp>
    </p:spTree>
    <p:extLst>
      <p:ext uri="{BB962C8B-B14F-4D97-AF65-F5344CB8AC3E}">
        <p14:creationId xmlns:p14="http://schemas.microsoft.com/office/powerpoint/2010/main" val="23248376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2366963"/>
            <a:ext cx="8636000" cy="1633537"/>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524000" y="4318000"/>
            <a:ext cx="7112000" cy="194786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2020/7/1</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6</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5F216167-A41D-4239-B445-67511D06E37F}" type="slidenum">
              <a:rPr lang="ja-JP" altLang="en-US"/>
              <a:pPr>
                <a:defRPr/>
              </a:pPr>
              <a:t>‹#›</a:t>
            </a:fld>
            <a:endParaRPr lang="ja-JP" altLang="en-US"/>
          </a:p>
        </p:txBody>
      </p:sp>
    </p:spTree>
    <p:extLst>
      <p:ext uri="{BB962C8B-B14F-4D97-AF65-F5344CB8AC3E}">
        <p14:creationId xmlns:p14="http://schemas.microsoft.com/office/powerpoint/2010/main" val="15489338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2020/7/1</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6</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12AC245-BD95-4C4D-BC1B-3F906D1E700B}" type="slidenum">
              <a:rPr lang="ja-JP" altLang="en-US"/>
              <a:pPr>
                <a:defRPr/>
              </a:pPr>
              <a:t>‹#›</a:t>
            </a:fld>
            <a:endParaRPr lang="ja-JP" altLang="en-US"/>
          </a:p>
        </p:txBody>
      </p:sp>
    </p:spTree>
    <p:extLst>
      <p:ext uri="{BB962C8B-B14F-4D97-AF65-F5344CB8AC3E}">
        <p14:creationId xmlns:p14="http://schemas.microsoft.com/office/powerpoint/2010/main" val="26736718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2020/7/1</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6</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9497111A-3A21-4116-B6D5-16A94548FAEC}" type="slidenum">
              <a:rPr lang="ja-JP" altLang="en-US"/>
              <a:pPr>
                <a:defRPr/>
              </a:pPr>
              <a:t>‹#›</a:t>
            </a:fld>
            <a:endParaRPr lang="ja-JP" altLang="en-US"/>
          </a:p>
        </p:txBody>
      </p:sp>
    </p:spTree>
    <p:extLst>
      <p:ext uri="{BB962C8B-B14F-4D97-AF65-F5344CB8AC3E}">
        <p14:creationId xmlns:p14="http://schemas.microsoft.com/office/powerpoint/2010/main" val="1956565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080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2020/7/1</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6</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3D1D9A7-1418-4099-ADD8-D7D44039420E}" type="slidenum">
              <a:rPr lang="ja-JP" altLang="en-US"/>
              <a:pPr>
                <a:defRPr/>
              </a:pPr>
              <a:t>‹#›</a:t>
            </a:fld>
            <a:endParaRPr lang="ja-JP" altLang="en-US"/>
          </a:p>
        </p:txBody>
      </p:sp>
    </p:spTree>
    <p:extLst>
      <p:ext uri="{BB962C8B-B14F-4D97-AF65-F5344CB8AC3E}">
        <p14:creationId xmlns:p14="http://schemas.microsoft.com/office/powerpoint/2010/main" val="42206164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r>
              <a:rPr lang="en-US" altLang="ja-JP" smtClean="0"/>
              <a:t>2020/7/1</a:t>
            </a:r>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6</a:t>
            </a: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1948F78D-A8EA-4164-AB6B-C2D5217E32FE}" type="slidenum">
              <a:rPr lang="ja-JP" altLang="en-US"/>
              <a:pPr>
                <a:defRPr/>
              </a:pPr>
              <a:t>‹#›</a:t>
            </a:fld>
            <a:endParaRPr lang="ja-JP" altLang="en-US"/>
          </a:p>
        </p:txBody>
      </p:sp>
    </p:spTree>
    <p:extLst>
      <p:ext uri="{BB962C8B-B14F-4D97-AF65-F5344CB8AC3E}">
        <p14:creationId xmlns:p14="http://schemas.microsoft.com/office/powerpoint/2010/main" val="12930580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r>
              <a:rPr lang="en-US" altLang="ja-JP" smtClean="0"/>
              <a:t>2020/7/1</a:t>
            </a:r>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6</a:t>
            </a: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E7AC06EC-13F3-4324-9CE6-4ECCFA167735}" type="slidenum">
              <a:rPr lang="ja-JP" altLang="en-US"/>
              <a:pPr>
                <a:defRPr/>
              </a:pPr>
              <a:t>‹#›</a:t>
            </a:fld>
            <a:endParaRPr lang="ja-JP" altLang="en-US"/>
          </a:p>
        </p:txBody>
      </p:sp>
    </p:spTree>
    <p:extLst>
      <p:ext uri="{BB962C8B-B14F-4D97-AF65-F5344CB8AC3E}">
        <p14:creationId xmlns:p14="http://schemas.microsoft.com/office/powerpoint/2010/main" val="175263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r>
              <a:rPr lang="en-US" altLang="ja-JP" smtClean="0"/>
              <a:t>2020/7/1</a:t>
            </a:r>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6</a:t>
            </a: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DFA58FA5-2813-4389-9F11-C3551FAF4356}" type="slidenum">
              <a:rPr lang="ja-JP" altLang="en-US"/>
              <a:pPr>
                <a:defRPr/>
              </a:pPr>
              <a:t>‹#›</a:t>
            </a:fld>
            <a:endParaRPr lang="ja-JP" altLang="en-US"/>
          </a:p>
        </p:txBody>
      </p:sp>
    </p:spTree>
    <p:extLst>
      <p:ext uri="{BB962C8B-B14F-4D97-AF65-F5344CB8AC3E}">
        <p14:creationId xmlns:p14="http://schemas.microsoft.com/office/powerpoint/2010/main" val="32060189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2020/7/1</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6</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7A2B2533-7602-4CE8-B7F6-6EA369AECF11}" type="slidenum">
              <a:rPr lang="ja-JP" altLang="en-US"/>
              <a:pPr>
                <a:defRPr/>
              </a:pPr>
              <a:t>‹#›</a:t>
            </a:fld>
            <a:endParaRPr lang="ja-JP" altLang="en-US"/>
          </a:p>
        </p:txBody>
      </p:sp>
    </p:spTree>
    <p:extLst>
      <p:ext uri="{BB962C8B-B14F-4D97-AF65-F5344CB8AC3E}">
        <p14:creationId xmlns:p14="http://schemas.microsoft.com/office/powerpoint/2010/main" val="3704801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22282" y="380976"/>
            <a:ext cx="8636000" cy="1271588"/>
          </a:xfrm>
        </p:spPr>
        <p:txBody>
          <a:bodyPr/>
          <a:lstStyle>
            <a:lvl1pPr>
              <a:defRPr sz="4400" baseline="0">
                <a:latin typeface="ＭＳ Ｐゴシック" pitchFamily="50" charset="-128"/>
                <a:ea typeface="ＭＳ Ｐゴシック" pitchFamily="50" charset="-128"/>
              </a:defRPr>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a:xfrm>
            <a:off x="650844" y="1738298"/>
            <a:ext cx="8636000" cy="5072098"/>
          </a:xfrm>
        </p:spPr>
        <p:txBody>
          <a:bodyPr/>
          <a:lstStyle>
            <a:lvl1pPr>
              <a:buClr>
                <a:schemeClr val="tx1">
                  <a:lumMod val="75000"/>
                  <a:lumOff val="25000"/>
                </a:schemeClr>
              </a:buClr>
              <a:buSzPct val="70000"/>
              <a:buFont typeface="Wingdings" pitchFamily="2" charset="2"/>
              <a:buChar char="p"/>
              <a:defRPr baseline="0">
                <a:ea typeface="ＭＳ ゴシック" pitchFamily="49" charset="-128"/>
              </a:defRPr>
            </a:lvl1pPr>
            <a:lvl2pPr>
              <a:buClr>
                <a:schemeClr val="tx1">
                  <a:lumMod val="85000"/>
                  <a:lumOff val="15000"/>
                </a:schemeClr>
              </a:buClr>
              <a:buSzPct val="90000"/>
              <a:buFont typeface="Wingdings" pitchFamily="2" charset="2"/>
              <a:buChar char="l"/>
              <a:defRPr/>
            </a:lvl2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2020/7/1</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6</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99DFB20-78B3-43B1-B679-B558C593300F}" type="slidenum">
              <a:rPr lang="ja-JP" altLang="en-US"/>
              <a:pPr>
                <a:defRPr/>
              </a:pPr>
              <a:t>‹#›</a:t>
            </a:fld>
            <a:endParaRPr lang="en-US" altLang="ja-JP"/>
          </a:p>
        </p:txBody>
      </p:sp>
    </p:spTree>
    <p:extLst>
      <p:ext uri="{BB962C8B-B14F-4D97-AF65-F5344CB8AC3E}">
        <p14:creationId xmlns:p14="http://schemas.microsoft.com/office/powerpoint/2010/main" val="1002871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2020/7/1</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6</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5F4AEF69-AD2C-46DF-BB29-E2E6465F1523}" type="slidenum">
              <a:rPr lang="ja-JP" altLang="en-US"/>
              <a:pPr>
                <a:defRPr/>
              </a:pPr>
              <a:t>‹#›</a:t>
            </a:fld>
            <a:endParaRPr lang="ja-JP" altLang="en-US"/>
          </a:p>
        </p:txBody>
      </p:sp>
    </p:spTree>
    <p:extLst>
      <p:ext uri="{BB962C8B-B14F-4D97-AF65-F5344CB8AC3E}">
        <p14:creationId xmlns:p14="http://schemas.microsoft.com/office/powerpoint/2010/main" val="10580442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2020/7/1</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6</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4BD432E0-27D8-4A69-8B17-66A100ADB89E}" type="slidenum">
              <a:rPr lang="ja-JP" altLang="en-US"/>
              <a:pPr>
                <a:defRPr/>
              </a:pPr>
              <a:t>‹#›</a:t>
            </a:fld>
            <a:endParaRPr lang="ja-JP" altLang="en-US"/>
          </a:p>
        </p:txBody>
      </p:sp>
    </p:spTree>
    <p:extLst>
      <p:ext uri="{BB962C8B-B14F-4D97-AF65-F5344CB8AC3E}">
        <p14:creationId xmlns:p14="http://schemas.microsoft.com/office/powerpoint/2010/main" val="23733114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6000" y="304800"/>
            <a:ext cx="2286000" cy="6502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08000" y="304800"/>
            <a:ext cx="6705600" cy="6502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2020/7/1</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6</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D01E99B6-A4C3-4D0A-B123-7079DBC61810}" type="slidenum">
              <a:rPr lang="ja-JP" altLang="en-US"/>
              <a:pPr>
                <a:defRPr/>
              </a:pPr>
              <a:t>‹#›</a:t>
            </a:fld>
            <a:endParaRPr lang="ja-JP" altLang="en-US"/>
          </a:p>
        </p:txBody>
      </p:sp>
    </p:spTree>
    <p:extLst>
      <p:ext uri="{BB962C8B-B14F-4D97-AF65-F5344CB8AC3E}">
        <p14:creationId xmlns:p14="http://schemas.microsoft.com/office/powerpoint/2010/main" val="3988591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2020/7/1</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6</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AEBE8B6-F08B-4945-AD04-011528E9B8A0}" type="slidenum">
              <a:rPr lang="ja-JP" altLang="en-US"/>
              <a:pPr>
                <a:defRPr/>
              </a:pPr>
              <a:t>‹#›</a:t>
            </a:fld>
            <a:endParaRPr lang="en-US" altLang="ja-JP"/>
          </a:p>
        </p:txBody>
      </p:sp>
    </p:spTree>
    <p:extLst>
      <p:ext uri="{BB962C8B-B14F-4D97-AF65-F5344CB8AC3E}">
        <p14:creationId xmlns:p14="http://schemas.microsoft.com/office/powerpoint/2010/main" val="521248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7620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2020/7/1</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6</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012668F-6AA3-4B86-96A1-1AAE224C8E3B}" type="slidenum">
              <a:rPr lang="ja-JP" altLang="en-US"/>
              <a:pPr>
                <a:defRPr/>
              </a:pPr>
              <a:t>‹#›</a:t>
            </a:fld>
            <a:endParaRPr lang="en-US" altLang="ja-JP"/>
          </a:p>
        </p:txBody>
      </p:sp>
    </p:spTree>
    <p:extLst>
      <p:ext uri="{BB962C8B-B14F-4D97-AF65-F5344CB8AC3E}">
        <p14:creationId xmlns:p14="http://schemas.microsoft.com/office/powerpoint/2010/main" val="2785802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2020/7/1</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6</a:t>
            </a: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0D15D466-27BC-4704-B63D-9CADCE83C960}" type="slidenum">
              <a:rPr lang="ja-JP" altLang="en-US"/>
              <a:pPr>
                <a:defRPr/>
              </a:pPr>
              <a:t>‹#›</a:t>
            </a:fld>
            <a:endParaRPr lang="en-US" altLang="ja-JP"/>
          </a:p>
        </p:txBody>
      </p:sp>
    </p:spTree>
    <p:extLst>
      <p:ext uri="{BB962C8B-B14F-4D97-AF65-F5344CB8AC3E}">
        <p14:creationId xmlns:p14="http://schemas.microsoft.com/office/powerpoint/2010/main" val="792679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2020/7/1</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6</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4775ADE9-E69B-4D43-BEFD-261E38766BD3}" type="slidenum">
              <a:rPr lang="ja-JP" altLang="en-US"/>
              <a:pPr>
                <a:defRPr/>
              </a:pPr>
              <a:t>‹#›</a:t>
            </a:fld>
            <a:endParaRPr lang="en-US" altLang="ja-JP"/>
          </a:p>
        </p:txBody>
      </p:sp>
    </p:spTree>
    <p:extLst>
      <p:ext uri="{BB962C8B-B14F-4D97-AF65-F5344CB8AC3E}">
        <p14:creationId xmlns:p14="http://schemas.microsoft.com/office/powerpoint/2010/main" val="403778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2020/7/1</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6</a:t>
            </a: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48463157-9F07-4166-ADD7-2BEBE8CE353A}" type="slidenum">
              <a:rPr lang="ja-JP" altLang="en-US"/>
              <a:pPr>
                <a:defRPr/>
              </a:pPr>
              <a:t>‹#›</a:t>
            </a:fld>
            <a:endParaRPr lang="en-US" altLang="ja-JP"/>
          </a:p>
        </p:txBody>
      </p:sp>
    </p:spTree>
    <p:extLst>
      <p:ext uri="{BB962C8B-B14F-4D97-AF65-F5344CB8AC3E}">
        <p14:creationId xmlns:p14="http://schemas.microsoft.com/office/powerpoint/2010/main" val="3496131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2020/7/1</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6</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C0A481C-C5CD-4A05-A165-14D90DD8E71F}" type="slidenum">
              <a:rPr lang="ja-JP" altLang="en-US"/>
              <a:pPr>
                <a:defRPr/>
              </a:pPr>
              <a:t>‹#›</a:t>
            </a:fld>
            <a:endParaRPr lang="en-US" altLang="ja-JP"/>
          </a:p>
        </p:txBody>
      </p:sp>
    </p:spTree>
    <p:extLst>
      <p:ext uri="{BB962C8B-B14F-4D97-AF65-F5344CB8AC3E}">
        <p14:creationId xmlns:p14="http://schemas.microsoft.com/office/powerpoint/2010/main" val="3780244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2020/7/1</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6</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B066AA0-BEE6-4D7E-B2A7-D1CBE1561CF0}" type="slidenum">
              <a:rPr lang="ja-JP" altLang="en-US"/>
              <a:pPr>
                <a:defRPr/>
              </a:pPr>
              <a:t>‹#›</a:t>
            </a:fld>
            <a:endParaRPr lang="en-US" altLang="ja-JP"/>
          </a:p>
        </p:txBody>
      </p:sp>
    </p:spTree>
    <p:extLst>
      <p:ext uri="{BB962C8B-B14F-4D97-AF65-F5344CB8AC3E}">
        <p14:creationId xmlns:p14="http://schemas.microsoft.com/office/powerpoint/2010/main" val="1393969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76275"/>
            <a:ext cx="8636000" cy="127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762000" y="2200275"/>
            <a:ext cx="8636000" cy="457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762000" y="6942138"/>
            <a:ext cx="211772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smtClean="0">
                <a:ea typeface="ＭＳ Ｐゴシック" pitchFamily="50" charset="-128"/>
              </a:defRPr>
            </a:lvl1pPr>
          </a:lstStyle>
          <a:p>
            <a:pPr>
              <a:defRPr/>
            </a:pPr>
            <a:r>
              <a:rPr lang="en-US" altLang="ja-JP" smtClean="0"/>
              <a:t>2020/7/1</a:t>
            </a:r>
            <a:endParaRPr lang="en-US" altLang="ja-JP"/>
          </a:p>
        </p:txBody>
      </p:sp>
      <p:sp>
        <p:nvSpPr>
          <p:cNvPr id="1029" name="Rectangle 5"/>
          <p:cNvSpPr>
            <a:spLocks noGrp="1" noChangeArrowheads="1"/>
          </p:cNvSpPr>
          <p:nvPr>
            <p:ph type="ftr" sz="quarter" idx="3"/>
          </p:nvPr>
        </p:nvSpPr>
        <p:spPr bwMode="auto">
          <a:xfrm>
            <a:off x="2271713" y="6942138"/>
            <a:ext cx="521017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smtClean="0">
                <a:ea typeface="ＭＳ Ｐゴシック" pitchFamily="50" charset="-128"/>
              </a:defRPr>
            </a:lvl1pPr>
          </a:lstStyle>
          <a:p>
            <a:pPr>
              <a:defRPr/>
            </a:pPr>
            <a:r>
              <a:rPr lang="ja-JP" altLang="en-US" smtClean="0"/>
              <a:t>医療経済学</a:t>
            </a:r>
            <a:r>
              <a:rPr lang="en-US" altLang="ja-JP" smtClean="0"/>
              <a:t>A 6</a:t>
            </a:r>
            <a:endParaRPr lang="en-US" altLang="ja-JP"/>
          </a:p>
        </p:txBody>
      </p:sp>
      <p:sp>
        <p:nvSpPr>
          <p:cNvPr id="1030" name="Rectangle 6"/>
          <p:cNvSpPr>
            <a:spLocks noGrp="1" noChangeArrowheads="1"/>
          </p:cNvSpPr>
          <p:nvPr>
            <p:ph type="sldNum" sz="quarter" idx="4"/>
          </p:nvPr>
        </p:nvSpPr>
        <p:spPr bwMode="auto">
          <a:xfrm>
            <a:off x="7280275" y="6942138"/>
            <a:ext cx="2119313"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8D631046-382B-4C00-9B13-F64445EAE10A}"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4651" r:id="rId1"/>
    <p:sldLayoutId id="2147484630" r:id="rId2"/>
    <p:sldLayoutId id="2147484631" r:id="rId3"/>
    <p:sldLayoutId id="2147484632" r:id="rId4"/>
    <p:sldLayoutId id="2147484633" r:id="rId5"/>
    <p:sldLayoutId id="2147484634" r:id="rId6"/>
    <p:sldLayoutId id="2147484635" r:id="rId7"/>
    <p:sldLayoutId id="2147484636" r:id="rId8"/>
    <p:sldLayoutId id="2147484637" r:id="rId9"/>
    <p:sldLayoutId id="2147484638" r:id="rId10"/>
    <p:sldLayoutId id="2147484639" r:id="rId11"/>
  </p:sldLayoutIdLst>
  <p:hf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Calibri" pitchFamily="34" charset="0"/>
        </a:defRPr>
      </a:lvl2pPr>
      <a:lvl3pPr algn="l" rtl="0" eaLnBrk="0" fontAlgn="base" hangingPunct="0">
        <a:spcBef>
          <a:spcPct val="0"/>
        </a:spcBef>
        <a:spcAft>
          <a:spcPct val="0"/>
        </a:spcAft>
        <a:defRPr sz="4400">
          <a:solidFill>
            <a:schemeClr val="tx2"/>
          </a:solidFill>
          <a:latin typeface="Calibri" pitchFamily="34" charset="0"/>
        </a:defRPr>
      </a:lvl3pPr>
      <a:lvl4pPr algn="l" rtl="0" eaLnBrk="0" fontAlgn="base" hangingPunct="0">
        <a:spcBef>
          <a:spcPct val="0"/>
        </a:spcBef>
        <a:spcAft>
          <a:spcPct val="0"/>
        </a:spcAft>
        <a:defRPr sz="4400">
          <a:solidFill>
            <a:schemeClr val="tx2"/>
          </a:solidFill>
          <a:latin typeface="Calibri" pitchFamily="34" charset="0"/>
        </a:defRPr>
      </a:lvl4pPr>
      <a:lvl5pPr algn="l" rtl="0" eaLnBrk="0" fontAlgn="base" hangingPunct="0">
        <a:spcBef>
          <a:spcPct val="0"/>
        </a:spcBef>
        <a:spcAft>
          <a:spcPct val="0"/>
        </a:spcAft>
        <a:defRPr sz="4400">
          <a:solidFill>
            <a:schemeClr val="tx2"/>
          </a:solidFill>
          <a:latin typeface="Calibri" pitchFamily="34"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Font typeface="Times New Roman" panose="02020603050405020304" pitchFamily="18"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p"/>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508000" y="304800"/>
            <a:ext cx="91440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051" name="テキスト プレースホルダ 2"/>
          <p:cNvSpPr>
            <a:spLocks noGrp="1"/>
          </p:cNvSpPr>
          <p:nvPr>
            <p:ph type="body" idx="1"/>
          </p:nvPr>
        </p:nvSpPr>
        <p:spPr bwMode="auto">
          <a:xfrm>
            <a:off x="508000" y="1778000"/>
            <a:ext cx="91440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508000" y="7062788"/>
            <a:ext cx="2370138" cy="404812"/>
          </a:xfrm>
          <a:prstGeom prst="rect">
            <a:avLst/>
          </a:prstGeom>
        </p:spPr>
        <p:txBody>
          <a:bodyPr vert="horz" lIns="91440" tIns="45720" rIns="91440" bIns="45720" rtlCol="0" anchor="ctr"/>
          <a:lstStyle>
            <a:lvl1pPr algn="l" eaLnBrk="1" hangingPunct="1">
              <a:defRPr kumimoji="1" sz="1200" smtClean="0">
                <a:solidFill>
                  <a:schemeClr val="tx1">
                    <a:tint val="75000"/>
                  </a:schemeClr>
                </a:solidFill>
              </a:defRPr>
            </a:lvl1pPr>
          </a:lstStyle>
          <a:p>
            <a:pPr>
              <a:defRPr/>
            </a:pPr>
            <a:r>
              <a:rPr lang="en-US" altLang="ja-JP" smtClean="0"/>
              <a:t>2020/7/1</a:t>
            </a:r>
            <a:endParaRPr lang="ja-JP" altLang="en-US"/>
          </a:p>
        </p:txBody>
      </p:sp>
      <p:sp>
        <p:nvSpPr>
          <p:cNvPr id="5" name="フッター プレースホルダ 4"/>
          <p:cNvSpPr>
            <a:spLocks noGrp="1"/>
          </p:cNvSpPr>
          <p:nvPr>
            <p:ph type="ftr" sz="quarter" idx="3"/>
          </p:nvPr>
        </p:nvSpPr>
        <p:spPr>
          <a:xfrm>
            <a:off x="3471863" y="7062788"/>
            <a:ext cx="3216275" cy="404812"/>
          </a:xfrm>
          <a:prstGeom prst="rect">
            <a:avLst/>
          </a:prstGeom>
        </p:spPr>
        <p:txBody>
          <a:bodyPr vert="horz" lIns="91440" tIns="45720" rIns="91440" bIns="45720" rtlCol="0" anchor="ctr"/>
          <a:lstStyle>
            <a:lvl1pPr algn="ctr" eaLnBrk="1" hangingPunct="1">
              <a:defRPr kumimoji="1" sz="1200" smtClean="0">
                <a:solidFill>
                  <a:schemeClr val="tx1">
                    <a:tint val="75000"/>
                  </a:schemeClr>
                </a:solidFill>
              </a:defRPr>
            </a:lvl1pPr>
          </a:lstStyle>
          <a:p>
            <a:pPr>
              <a:defRPr/>
            </a:pPr>
            <a:r>
              <a:rPr lang="ja-JP" altLang="en-US" smtClean="0"/>
              <a:t>医療経済学</a:t>
            </a:r>
            <a:r>
              <a:rPr lang="en-US" altLang="ja-JP" smtClean="0"/>
              <a:t>A 6</a:t>
            </a:r>
            <a:endParaRPr lang="ja-JP" altLang="en-US"/>
          </a:p>
        </p:txBody>
      </p:sp>
      <p:sp>
        <p:nvSpPr>
          <p:cNvPr id="6" name="スライド番号プレースホルダ 5"/>
          <p:cNvSpPr>
            <a:spLocks noGrp="1"/>
          </p:cNvSpPr>
          <p:nvPr>
            <p:ph type="sldNum" sz="quarter" idx="4"/>
          </p:nvPr>
        </p:nvSpPr>
        <p:spPr>
          <a:xfrm>
            <a:off x="7281863" y="7062788"/>
            <a:ext cx="2370137" cy="404812"/>
          </a:xfrm>
          <a:prstGeom prst="rect">
            <a:avLst/>
          </a:prstGeom>
        </p:spPr>
        <p:txBody>
          <a:bodyPr vert="horz" wrap="square" lIns="91440" tIns="45720" rIns="91440" bIns="45720" numCol="1" anchor="ctr" anchorCtr="0" compatLnSpc="1">
            <a:prstTxWarp prst="textNoShape">
              <a:avLst/>
            </a:prstTxWarp>
          </a:bodyPr>
          <a:lstStyle>
            <a:lvl1pPr algn="r" eaLnBrk="1" hangingPunct="1">
              <a:defRPr kumimoji="1" sz="1200">
                <a:solidFill>
                  <a:srgbClr val="898989"/>
                </a:solidFill>
              </a:defRPr>
            </a:lvl1pPr>
          </a:lstStyle>
          <a:p>
            <a:pPr>
              <a:defRPr/>
            </a:pPr>
            <a:fld id="{0467573E-F7DD-4EB8-8C82-39C8E66769A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4640" r:id="rId1"/>
    <p:sldLayoutId id="2147484641" r:id="rId2"/>
    <p:sldLayoutId id="2147484642" r:id="rId3"/>
    <p:sldLayoutId id="2147484643" r:id="rId4"/>
    <p:sldLayoutId id="2147484644" r:id="rId5"/>
    <p:sldLayoutId id="2147484645" r:id="rId6"/>
    <p:sldLayoutId id="2147484646" r:id="rId7"/>
    <p:sldLayoutId id="2147484647" r:id="rId8"/>
    <p:sldLayoutId id="2147484648" r:id="rId9"/>
    <p:sldLayoutId id="2147484649" r:id="rId10"/>
    <p:sldLayoutId id="2147484650" r:id="rId11"/>
  </p:sldLayoutIdLst>
  <p:hf hdr="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defRPr>
      </a:lvl2pPr>
      <a:lvl3pPr algn="ctr" rtl="0" eaLnBrk="0" fontAlgn="base" hangingPunct="0">
        <a:spcBef>
          <a:spcPct val="0"/>
        </a:spcBef>
        <a:spcAft>
          <a:spcPct val="0"/>
        </a:spcAft>
        <a:defRPr kumimoji="1" sz="4400">
          <a:solidFill>
            <a:schemeClr val="tx1"/>
          </a:solidFill>
          <a:latin typeface="Calibri" pitchFamily="34" charset="0"/>
        </a:defRPr>
      </a:lvl3pPr>
      <a:lvl4pPr algn="ctr" rtl="0" eaLnBrk="0" fontAlgn="base" hangingPunct="0">
        <a:spcBef>
          <a:spcPct val="0"/>
        </a:spcBef>
        <a:spcAft>
          <a:spcPct val="0"/>
        </a:spcAft>
        <a:defRPr kumimoji="1" sz="4400">
          <a:solidFill>
            <a:schemeClr val="tx1"/>
          </a:solidFill>
          <a:latin typeface="Calibri" pitchFamily="34" charset="0"/>
        </a:defRPr>
      </a:lvl4pPr>
      <a:lvl5pPr algn="ctr" rtl="0" eaLnBrk="0" fontAlgn="base" hangingPunct="0">
        <a:spcBef>
          <a:spcPct val="0"/>
        </a:spcBef>
        <a:spcAft>
          <a:spcPct val="0"/>
        </a:spcAft>
        <a:defRPr kumimoji="1" sz="4400">
          <a:solidFill>
            <a:schemeClr val="tx1"/>
          </a:solidFill>
          <a:latin typeface="Calibri" pitchFamily="34" charset="0"/>
        </a:defRPr>
      </a:lvl5pPr>
      <a:lvl6pPr marL="457200" algn="ctr" rtl="0" fontAlgn="base">
        <a:spcBef>
          <a:spcPct val="0"/>
        </a:spcBef>
        <a:spcAft>
          <a:spcPct val="0"/>
        </a:spcAft>
        <a:defRPr kumimoji="1" sz="4400">
          <a:solidFill>
            <a:schemeClr val="tx1"/>
          </a:solidFill>
          <a:latin typeface="Calibri" pitchFamily="34" charset="0"/>
        </a:defRPr>
      </a:lvl6pPr>
      <a:lvl7pPr marL="914400" algn="ctr" rtl="0" fontAlgn="base">
        <a:spcBef>
          <a:spcPct val="0"/>
        </a:spcBef>
        <a:spcAft>
          <a:spcPct val="0"/>
        </a:spcAft>
        <a:defRPr kumimoji="1" sz="4400">
          <a:solidFill>
            <a:schemeClr val="tx1"/>
          </a:solidFill>
          <a:latin typeface="Calibri" pitchFamily="34" charset="0"/>
        </a:defRPr>
      </a:lvl7pPr>
      <a:lvl8pPr marL="1371600" algn="ctr" rtl="0" fontAlgn="base">
        <a:spcBef>
          <a:spcPct val="0"/>
        </a:spcBef>
        <a:spcAft>
          <a:spcPct val="0"/>
        </a:spcAft>
        <a:defRPr kumimoji="1" sz="4400">
          <a:solidFill>
            <a:schemeClr val="tx1"/>
          </a:solidFill>
          <a:latin typeface="Calibri" pitchFamily="34" charset="0"/>
        </a:defRPr>
      </a:lvl8pPr>
      <a:lvl9pPr marL="1828800" algn="ctr" rtl="0" fontAlgn="base">
        <a:spcBef>
          <a:spcPct val="0"/>
        </a:spcBef>
        <a:spcAft>
          <a:spcPct val="0"/>
        </a:spcAft>
        <a:defRPr kumimoji="1"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ainichi.jp/articles/20200623/ddl/k13/040/005000c"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760413" y="1625600"/>
            <a:ext cx="8397875" cy="2327275"/>
          </a:xfrm>
        </p:spPr>
        <p:txBody>
          <a:bodyPr/>
          <a:lstStyle/>
          <a:p>
            <a:pPr algn="ctr"/>
            <a:r>
              <a:rPr lang="ja-JP" altLang="en-US" smtClean="0"/>
              <a:t>医療経済学</a:t>
            </a:r>
            <a:r>
              <a:rPr lang="en-US" altLang="ja-JP" smtClean="0"/>
              <a:t>A</a:t>
            </a:r>
            <a:br>
              <a:rPr lang="en-US" altLang="ja-JP" smtClean="0"/>
            </a:br>
            <a:r>
              <a:rPr lang="en-US" altLang="ja-JP" smtClean="0"/>
              <a:t/>
            </a:r>
            <a:br>
              <a:rPr lang="en-US" altLang="ja-JP" smtClean="0"/>
            </a:br>
            <a:r>
              <a:rPr lang="en-US" altLang="ja-JP" sz="3200" smtClean="0"/>
              <a:t>(6) </a:t>
            </a:r>
            <a:r>
              <a:rPr lang="ja-JP" altLang="en-US" sz="3200" smtClean="0"/>
              <a:t>医療保険の歴史</a:t>
            </a:r>
            <a:endParaRPr lang="en-US" altLang="ja-JP" smtClean="0"/>
          </a:p>
        </p:txBody>
      </p:sp>
      <p:sp>
        <p:nvSpPr>
          <p:cNvPr id="6147" name="Rectangle 3"/>
          <p:cNvSpPr>
            <a:spLocks noGrp="1" noChangeArrowheads="1"/>
          </p:cNvSpPr>
          <p:nvPr>
            <p:ph type="subTitle" idx="1"/>
          </p:nvPr>
        </p:nvSpPr>
        <p:spPr>
          <a:xfrm>
            <a:off x="1524000" y="4318000"/>
            <a:ext cx="7112000" cy="2773363"/>
          </a:xfrm>
        </p:spPr>
        <p:txBody>
          <a:bodyPr/>
          <a:lstStyle/>
          <a:p>
            <a:pPr>
              <a:lnSpc>
                <a:spcPct val="90000"/>
              </a:lnSpc>
            </a:pPr>
            <a:endParaRPr lang="ja-JP" altLang="en-US" sz="3100" smtClean="0"/>
          </a:p>
          <a:p>
            <a:pPr>
              <a:lnSpc>
                <a:spcPct val="90000"/>
              </a:lnSpc>
            </a:pPr>
            <a:r>
              <a:rPr lang="ja-JP" altLang="en-US" sz="3100" smtClean="0"/>
              <a:t>丹野忠晋</a:t>
            </a:r>
          </a:p>
          <a:p>
            <a:pPr>
              <a:lnSpc>
                <a:spcPct val="90000"/>
              </a:lnSpc>
            </a:pPr>
            <a:r>
              <a:rPr lang="ja-JP" altLang="en-US" sz="3100" smtClean="0"/>
              <a:t>拓殖大学政経学部</a:t>
            </a:r>
          </a:p>
          <a:p>
            <a:pPr>
              <a:lnSpc>
                <a:spcPct val="90000"/>
              </a:lnSpc>
            </a:pPr>
            <a:r>
              <a:rPr lang="en-US" altLang="ja-JP" sz="3100" smtClean="0"/>
              <a:t>2020</a:t>
            </a:r>
            <a:r>
              <a:rPr lang="ja-JP" altLang="en-US" sz="3100" smtClean="0"/>
              <a:t>年</a:t>
            </a:r>
            <a:r>
              <a:rPr lang="en-US" altLang="ja-JP" sz="3100"/>
              <a:t>7</a:t>
            </a:r>
            <a:r>
              <a:rPr lang="ja-JP" altLang="en-US" sz="3100" smtClean="0"/>
              <a:t>月</a:t>
            </a:r>
            <a:r>
              <a:rPr lang="en-US" altLang="ja-JP" sz="3100"/>
              <a:t>1</a:t>
            </a:r>
            <a:r>
              <a:rPr lang="ja-JP" altLang="en-US" sz="3100" smtClean="0"/>
              <a:t>日</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722313" y="381000"/>
            <a:ext cx="8636000" cy="1271588"/>
          </a:xfrm>
        </p:spPr>
        <p:txBody>
          <a:bodyPr/>
          <a:lstStyle/>
          <a:p>
            <a:r>
              <a:rPr lang="ja-JP" altLang="en-US" smtClean="0"/>
              <a:t>保険で受けられるサービス</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2020/7/1</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6</a:t>
            </a:r>
          </a:p>
        </p:txBody>
      </p:sp>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10</a:t>
            </a:fld>
            <a:endParaRPr lang="en-US" altLang="ja-JP" sz="1400" smtClean="0">
              <a:latin typeface="Times New Roman" panose="02020603050405020304" pitchFamily="18" charset="0"/>
            </a:endParaRPr>
          </a:p>
        </p:txBody>
      </p:sp>
      <p:sp>
        <p:nvSpPr>
          <p:cNvPr id="8" name="Rectangle 3"/>
          <p:cNvSpPr txBox="1">
            <a:spLocks noChangeArrowheads="1"/>
          </p:cNvSpPr>
          <p:nvPr/>
        </p:nvSpPr>
        <p:spPr bwMode="auto">
          <a:xfrm>
            <a:off x="230060" y="1397001"/>
            <a:ext cx="9899650" cy="543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kumimoji="0" lang="ja-JP" altLang="en-US" kern="0" smtClean="0"/>
              <a:t>一般的な医療水準に照らして，医師が治療上必要と考えるものは，</a:t>
            </a:r>
            <a:r>
              <a:rPr kumimoji="0" lang="ja-JP" altLang="en-US" u="sng" kern="0" smtClean="0">
                <a:solidFill>
                  <a:srgbClr val="FF0000"/>
                </a:solidFill>
              </a:rPr>
              <a:t>保険適用</a:t>
            </a:r>
            <a:r>
              <a:rPr kumimoji="0" lang="ja-JP" altLang="en-US" kern="0" smtClean="0"/>
              <a:t>される</a:t>
            </a:r>
            <a:endParaRPr kumimoji="0" lang="en-US" altLang="ja-JP" kern="0" smtClean="0"/>
          </a:p>
          <a:p>
            <a:pPr>
              <a:spcBef>
                <a:spcPts val="1200"/>
              </a:spcBef>
              <a:defRPr/>
            </a:pPr>
            <a:r>
              <a:rPr kumimoji="0" lang="en-US" altLang="ja-JP" kern="0" smtClean="0"/>
              <a:t>2018</a:t>
            </a:r>
            <a:r>
              <a:rPr kumimoji="0" lang="ja-JP" altLang="en-US" kern="0" smtClean="0"/>
              <a:t>年現在最も高価な薬ニボルマブ（商品名</a:t>
            </a:r>
            <a:r>
              <a:rPr kumimoji="0" lang="ja-JP" altLang="en-US" u="sng" kern="0" smtClean="0">
                <a:solidFill>
                  <a:srgbClr val="FF0000"/>
                </a:solidFill>
              </a:rPr>
              <a:t>オプシーボ</a:t>
            </a:r>
            <a:r>
              <a:rPr kumimoji="0" lang="ja-JP" altLang="en-US" kern="0" smtClean="0"/>
              <a:t>）は，</a:t>
            </a:r>
            <a:r>
              <a:rPr kumimoji="0" lang="en-US" altLang="ja-JP" kern="0" smtClean="0"/>
              <a:t>100mg</a:t>
            </a:r>
            <a:r>
              <a:rPr kumimoji="0" lang="ja-JP" altLang="en-US" kern="0" smtClean="0"/>
              <a:t>で</a:t>
            </a:r>
            <a:r>
              <a:rPr kumimoji="0" lang="en-US" altLang="ja-JP" kern="0" smtClean="0"/>
              <a:t>28</a:t>
            </a:r>
            <a:r>
              <a:rPr kumimoji="0" lang="ja-JP" altLang="en-US" kern="0" smtClean="0"/>
              <a:t>万円で，</a:t>
            </a:r>
            <a:r>
              <a:rPr kumimoji="0" lang="en-US" altLang="ja-JP" kern="0" smtClean="0"/>
              <a:t>1</a:t>
            </a:r>
            <a:r>
              <a:rPr kumimoji="0" lang="ja-JP" altLang="en-US" kern="0" smtClean="0"/>
              <a:t>年間使用すると</a:t>
            </a:r>
            <a:r>
              <a:rPr kumimoji="0" lang="en-US" altLang="ja-JP" kern="0" smtClean="0"/>
              <a:t>1,342</a:t>
            </a:r>
            <a:r>
              <a:rPr kumimoji="0" lang="ja-JP" altLang="en-US" kern="0" smtClean="0"/>
              <a:t>万円かかる．高価な薬でも保険適用可能</a:t>
            </a:r>
            <a:r>
              <a:rPr kumimoji="0" lang="en-US" altLang="ja-JP" kern="0" smtClean="0"/>
              <a:t>(</a:t>
            </a:r>
            <a:r>
              <a:rPr kumimoji="0" lang="ja-JP" altLang="en-US" kern="0" smtClean="0"/>
              <a:t>後述</a:t>
            </a:r>
            <a:r>
              <a:rPr kumimoji="0" lang="en-US" altLang="ja-JP" kern="0" smtClean="0"/>
              <a:t>)</a:t>
            </a:r>
          </a:p>
          <a:p>
            <a:pPr>
              <a:spcBef>
                <a:spcPts val="1200"/>
              </a:spcBef>
              <a:defRPr/>
            </a:pPr>
            <a:r>
              <a:rPr kumimoji="0" lang="ja-JP" altLang="en-US" kern="0" smtClean="0"/>
              <a:t>保険適用される訪問看護ステーション，助産所，鍼灸院で行う医療周辺のもの</a:t>
            </a:r>
            <a:r>
              <a:rPr kumimoji="0" lang="en-US" altLang="ja-JP" kern="0" smtClean="0"/>
              <a:t>(</a:t>
            </a:r>
            <a:r>
              <a:rPr kumimoji="0" lang="ja-JP" altLang="en-US" kern="0" smtClean="0"/>
              <a:t>認められるもののみ</a:t>
            </a:r>
            <a:r>
              <a:rPr kumimoji="0" lang="en-US" altLang="ja-JP" kern="0" smtClean="0"/>
              <a:t>)</a:t>
            </a:r>
          </a:p>
          <a:p>
            <a:pPr>
              <a:spcBef>
                <a:spcPts val="1200"/>
              </a:spcBef>
              <a:defRPr/>
            </a:pPr>
            <a:r>
              <a:rPr kumimoji="0" lang="ja-JP" altLang="en-US" kern="0" smtClean="0"/>
              <a:t>食事代の負担に上限を設ける</a:t>
            </a:r>
            <a:r>
              <a:rPr kumimoji="0" lang="ja-JP" altLang="en-US" u="sng" kern="0" smtClean="0">
                <a:solidFill>
                  <a:srgbClr val="FF0000"/>
                </a:solidFill>
              </a:rPr>
              <a:t>入院時食事療養費</a:t>
            </a:r>
            <a:endParaRPr kumimoji="0" lang="en-US" altLang="ja-JP" u="sng" kern="0" smtClean="0">
              <a:solidFill>
                <a:srgbClr val="FF0000"/>
              </a:solidFill>
            </a:endParaRPr>
          </a:p>
          <a:p>
            <a:pPr>
              <a:spcBef>
                <a:spcPts val="1200"/>
              </a:spcBef>
              <a:defRPr/>
            </a:pPr>
            <a:r>
              <a:rPr kumimoji="0" lang="ja-JP" altLang="en-US" kern="0" smtClean="0"/>
              <a:t>療養病床の生活費の上限を設ける</a:t>
            </a:r>
            <a:r>
              <a:rPr kumimoji="0" lang="ja-JP" altLang="en-US" u="sng" kern="0" smtClean="0">
                <a:solidFill>
                  <a:srgbClr val="FF0000"/>
                </a:solidFill>
              </a:rPr>
              <a:t>入院時生活療養費</a:t>
            </a:r>
            <a:endParaRPr kumimoji="0" lang="en-US" altLang="ja-JP" u="sng" kern="0" smtClean="0">
              <a:solidFill>
                <a:srgbClr val="FF0000"/>
              </a:solidFill>
            </a:endParaRPr>
          </a:p>
        </p:txBody>
      </p:sp>
    </p:spTree>
    <p:extLst>
      <p:ext uri="{BB962C8B-B14F-4D97-AF65-F5344CB8AC3E}">
        <p14:creationId xmlns:p14="http://schemas.microsoft.com/office/powerpoint/2010/main" val="16818987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722313" y="381000"/>
            <a:ext cx="8636000" cy="1271588"/>
          </a:xfrm>
        </p:spPr>
        <p:txBody>
          <a:bodyPr/>
          <a:lstStyle/>
          <a:p>
            <a:r>
              <a:rPr lang="ja-JP" altLang="en-US"/>
              <a:t>療養費（償還）払い</a:t>
            </a:r>
            <a:endParaRPr lang="ja-JP" altLang="en-US" smtClean="0"/>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2020/7/1</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6</a:t>
            </a:r>
          </a:p>
        </p:txBody>
      </p:sp>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11</a:t>
            </a:fld>
            <a:endParaRPr lang="en-US" altLang="ja-JP" sz="1400" smtClean="0">
              <a:latin typeface="Times New Roman" panose="02020603050405020304" pitchFamily="18" charset="0"/>
            </a:endParaRPr>
          </a:p>
        </p:txBody>
      </p:sp>
      <p:sp>
        <p:nvSpPr>
          <p:cNvPr id="8" name="Rectangle 3"/>
          <p:cNvSpPr txBox="1">
            <a:spLocks noChangeArrowheads="1"/>
          </p:cNvSpPr>
          <p:nvPr/>
        </p:nvSpPr>
        <p:spPr bwMode="auto">
          <a:xfrm>
            <a:off x="230060" y="1397001"/>
            <a:ext cx="9899650" cy="543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lang="ja-JP" altLang="en-US" kern="0"/>
              <a:t>入院時食事</a:t>
            </a:r>
            <a:r>
              <a:rPr lang="ja-JP" altLang="en-US" kern="0" smtClean="0"/>
              <a:t>療養費と入院</a:t>
            </a:r>
            <a:r>
              <a:rPr lang="ja-JP" altLang="en-US" kern="0"/>
              <a:t>時生活療養</a:t>
            </a:r>
            <a:r>
              <a:rPr kumimoji="0" lang="ja-JP" altLang="en-US" kern="0" smtClean="0"/>
              <a:t>は</a:t>
            </a:r>
            <a:r>
              <a:rPr kumimoji="0" lang="ja-JP" altLang="en-US" u="sng" kern="0" smtClean="0">
                <a:solidFill>
                  <a:srgbClr val="FF0000"/>
                </a:solidFill>
              </a:rPr>
              <a:t>運用として</a:t>
            </a:r>
            <a:r>
              <a:rPr kumimoji="0" lang="ja-JP" altLang="en-US" kern="0" smtClean="0"/>
              <a:t>現物給付になっている</a:t>
            </a:r>
            <a:endParaRPr kumimoji="0" lang="en-US" altLang="ja-JP" kern="0" smtClean="0"/>
          </a:p>
          <a:p>
            <a:pPr>
              <a:spcBef>
                <a:spcPts val="1200"/>
              </a:spcBef>
              <a:defRPr/>
            </a:pPr>
            <a:r>
              <a:rPr lang="ja-JP" altLang="en-US" kern="0"/>
              <a:t>実は療養費（償還）払い（被</a:t>
            </a:r>
            <a:r>
              <a:rPr lang="ja-JP" altLang="en-US" kern="0" smtClean="0"/>
              <a:t>扶養者は</a:t>
            </a:r>
            <a:r>
              <a:rPr lang="ja-JP" altLang="en-US" kern="0"/>
              <a:t>家族療養費</a:t>
            </a:r>
            <a:r>
              <a:rPr lang="ja-JP" altLang="en-US" kern="0" smtClean="0"/>
              <a:t>）</a:t>
            </a:r>
            <a:endParaRPr lang="en-US" altLang="ja-JP" kern="0" smtClean="0"/>
          </a:p>
          <a:p>
            <a:pPr>
              <a:spcBef>
                <a:spcPts val="1200"/>
              </a:spcBef>
              <a:defRPr/>
            </a:pPr>
            <a:r>
              <a:rPr lang="ja-JP" altLang="en-US" kern="0" smtClean="0"/>
              <a:t>就職</a:t>
            </a:r>
            <a:r>
              <a:rPr lang="ja-JP" altLang="en-US" kern="0"/>
              <a:t>したばかり保険証がないとき，海外旅行の際に病気にかかったとき，子供が生まれて保険証がないときには一度立て替えて後でお金を返してもらう</a:t>
            </a:r>
            <a:r>
              <a:rPr kumimoji="0" lang="ja-JP" altLang="en-US" u="sng" kern="0" smtClean="0">
                <a:solidFill>
                  <a:srgbClr val="FF0000"/>
                </a:solidFill>
              </a:rPr>
              <a:t>療養費払い</a:t>
            </a:r>
            <a:r>
              <a:rPr kumimoji="0" lang="ja-JP" altLang="en-US" kern="0" smtClean="0"/>
              <a:t>になる</a:t>
            </a:r>
            <a:endParaRPr kumimoji="0" lang="en-US" altLang="ja-JP" kern="0" smtClean="0"/>
          </a:p>
          <a:p>
            <a:pPr marL="0" indent="0">
              <a:spcBef>
                <a:spcPts val="1200"/>
              </a:spcBef>
              <a:buNone/>
              <a:defRPr/>
            </a:pPr>
            <a:endParaRPr kumimoji="0" lang="en-US" altLang="ja-JP" u="sng" kern="0" smtClean="0">
              <a:solidFill>
                <a:srgbClr val="FF0000"/>
              </a:solidFill>
            </a:endParaRPr>
          </a:p>
        </p:txBody>
      </p:sp>
    </p:spTree>
    <p:extLst>
      <p:ext uri="{BB962C8B-B14F-4D97-AF65-F5344CB8AC3E}">
        <p14:creationId xmlns:p14="http://schemas.microsoft.com/office/powerpoint/2010/main" val="39016196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722313" y="381000"/>
            <a:ext cx="8636000" cy="1271588"/>
          </a:xfrm>
        </p:spPr>
        <p:txBody>
          <a:bodyPr/>
          <a:lstStyle/>
          <a:p>
            <a:r>
              <a:rPr lang="ja-JP" altLang="en-US" smtClean="0"/>
              <a:t>保険で適用されないサービス</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2020/7/1</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6</a:t>
            </a:r>
          </a:p>
        </p:txBody>
      </p:sp>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12</a:t>
            </a:fld>
            <a:endParaRPr lang="en-US" altLang="ja-JP" sz="1400" smtClean="0">
              <a:latin typeface="Times New Roman" panose="02020603050405020304" pitchFamily="18" charset="0"/>
            </a:endParaRPr>
          </a:p>
        </p:txBody>
      </p:sp>
      <p:sp>
        <p:nvSpPr>
          <p:cNvPr id="8" name="Rectangle 3"/>
          <p:cNvSpPr txBox="1">
            <a:spLocks noChangeArrowheads="1"/>
          </p:cNvSpPr>
          <p:nvPr/>
        </p:nvSpPr>
        <p:spPr bwMode="auto">
          <a:xfrm>
            <a:off x="287089" y="1397001"/>
            <a:ext cx="9899650" cy="543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kumimoji="0" lang="ja-JP" altLang="en-US" kern="0" smtClean="0"/>
              <a:t>医療保険は現物給付が基本</a:t>
            </a:r>
            <a:endParaRPr kumimoji="0" lang="en-US" altLang="ja-JP" kern="0" smtClean="0"/>
          </a:p>
          <a:p>
            <a:pPr>
              <a:spcBef>
                <a:spcPts val="1200"/>
              </a:spcBef>
              <a:defRPr/>
            </a:pPr>
            <a:r>
              <a:rPr kumimoji="0" lang="ja-JP" altLang="en-US" kern="0" smtClean="0"/>
              <a:t>保険がきかなくお金を払うのは</a:t>
            </a:r>
            <a:r>
              <a:rPr kumimoji="0" lang="ja-JP" altLang="en-US" u="sng" kern="0" smtClean="0">
                <a:solidFill>
                  <a:srgbClr val="FF0000"/>
                </a:solidFill>
              </a:rPr>
              <a:t>金銭給付</a:t>
            </a:r>
            <a:r>
              <a:rPr kumimoji="0" lang="ja-JP" altLang="en-US" kern="0" smtClean="0"/>
              <a:t>という</a:t>
            </a:r>
            <a:endParaRPr kumimoji="0" lang="en-US" altLang="ja-JP" kern="0" smtClean="0"/>
          </a:p>
          <a:p>
            <a:pPr>
              <a:spcBef>
                <a:spcPts val="1200"/>
              </a:spcBef>
              <a:defRPr/>
            </a:pPr>
            <a:r>
              <a:rPr lang="ja-JP" altLang="en-US" kern="0"/>
              <a:t>傷病手当，</a:t>
            </a:r>
            <a:r>
              <a:rPr lang="ja-JP" altLang="en-US" kern="0" smtClean="0"/>
              <a:t>埋葬料</a:t>
            </a:r>
            <a:endParaRPr kumimoji="0" lang="en-US" altLang="ja-JP" kern="0" smtClean="0"/>
          </a:p>
          <a:p>
            <a:pPr>
              <a:spcBef>
                <a:spcPts val="1200"/>
              </a:spcBef>
              <a:defRPr/>
            </a:pPr>
            <a:r>
              <a:rPr kumimoji="0" lang="ja-JP" altLang="en-US" kern="0" smtClean="0"/>
              <a:t>出産手当金（被用者保険は予定日</a:t>
            </a:r>
            <a:r>
              <a:rPr kumimoji="0" lang="en-US" altLang="ja-JP" kern="0" smtClean="0"/>
              <a:t>6</a:t>
            </a:r>
            <a:r>
              <a:rPr kumimoji="0" lang="ja-JP" altLang="en-US" kern="0" smtClean="0"/>
              <a:t>週間前から産後</a:t>
            </a:r>
            <a:r>
              <a:rPr kumimoji="0" lang="en-US" altLang="ja-JP" kern="0" smtClean="0"/>
              <a:t>8</a:t>
            </a:r>
            <a:r>
              <a:rPr kumimoji="0" lang="ja-JP" altLang="en-US" kern="0" smtClean="0"/>
              <a:t>週間まで給与の日額</a:t>
            </a:r>
            <a:r>
              <a:rPr kumimoji="0" lang="en-US" altLang="ja-JP" kern="0" smtClean="0"/>
              <a:t>2</a:t>
            </a:r>
            <a:r>
              <a:rPr kumimoji="0" lang="ja-JP" altLang="en-US" kern="0" smtClean="0"/>
              <a:t>／</a:t>
            </a:r>
            <a:r>
              <a:rPr kumimoji="0" lang="en-US" altLang="ja-JP" kern="0" smtClean="0"/>
              <a:t>3</a:t>
            </a:r>
            <a:r>
              <a:rPr kumimoji="0" lang="ja-JP" altLang="en-US" kern="0" smtClean="0"/>
              <a:t>が支給）</a:t>
            </a:r>
            <a:endParaRPr kumimoji="0" lang="en-US" altLang="ja-JP" kern="0" smtClean="0"/>
          </a:p>
          <a:p>
            <a:pPr>
              <a:spcBef>
                <a:spcPts val="1200"/>
              </a:spcBef>
              <a:defRPr/>
            </a:pPr>
            <a:r>
              <a:rPr kumimoji="0" lang="ja-JP" altLang="en-US" kern="0" smtClean="0"/>
              <a:t>出産育児一時金（女性の勤め人は原則</a:t>
            </a:r>
            <a:r>
              <a:rPr kumimoji="0" lang="en-US" altLang="ja-JP" kern="0" smtClean="0"/>
              <a:t>42</a:t>
            </a:r>
            <a:r>
              <a:rPr kumimoji="0" lang="ja-JP" altLang="en-US" kern="0" smtClean="0"/>
              <a:t>万円）</a:t>
            </a:r>
            <a:endParaRPr lang="en-US" altLang="ja-JP" kern="0"/>
          </a:p>
          <a:p>
            <a:pPr>
              <a:spcBef>
                <a:spcPts val="1200"/>
              </a:spcBef>
              <a:defRPr/>
            </a:pPr>
            <a:r>
              <a:rPr kumimoji="0" lang="ja-JP" altLang="en-US" kern="0" smtClean="0"/>
              <a:t>出産手当金は妊娠や出産は病気ではないので，保険が適用されないからある</a:t>
            </a:r>
            <a:endParaRPr kumimoji="0" lang="en-US" altLang="ja-JP" kern="0" smtClean="0"/>
          </a:p>
          <a:p>
            <a:pPr>
              <a:spcBef>
                <a:spcPts val="1200"/>
              </a:spcBef>
              <a:defRPr/>
            </a:pPr>
            <a:r>
              <a:rPr kumimoji="0" lang="ja-JP" altLang="en-US" kern="0" smtClean="0"/>
              <a:t>出産費用は約</a:t>
            </a:r>
            <a:r>
              <a:rPr kumimoji="0" lang="en-US" altLang="ja-JP" kern="0" smtClean="0"/>
              <a:t>60</a:t>
            </a:r>
            <a:r>
              <a:rPr kumimoji="0" lang="ja-JP" altLang="en-US" kern="0" smtClean="0"/>
              <a:t>万円は経済的に酷なのでサポート</a:t>
            </a:r>
            <a:endParaRPr kumimoji="0" lang="en-US" altLang="ja-JP" kern="0" smtClean="0"/>
          </a:p>
        </p:txBody>
      </p:sp>
    </p:spTree>
    <p:extLst>
      <p:ext uri="{BB962C8B-B14F-4D97-AF65-F5344CB8AC3E}">
        <p14:creationId xmlns:p14="http://schemas.microsoft.com/office/powerpoint/2010/main" val="26132932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722313" y="381000"/>
            <a:ext cx="8636000" cy="1271588"/>
          </a:xfrm>
        </p:spPr>
        <p:txBody>
          <a:bodyPr/>
          <a:lstStyle/>
          <a:p>
            <a:r>
              <a:rPr lang="en-US" altLang="ja-JP" smtClean="0"/>
              <a:t>PCR</a:t>
            </a:r>
            <a:r>
              <a:rPr lang="ja-JP" altLang="en-US" smtClean="0"/>
              <a:t>検査と偽陽性</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2020/7/1</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6</a:t>
            </a:r>
          </a:p>
        </p:txBody>
      </p:sp>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13</a:t>
            </a:fld>
            <a:endParaRPr lang="en-US" altLang="ja-JP" sz="1400" smtClean="0">
              <a:latin typeface="Times New Roman" panose="02020603050405020304" pitchFamily="18" charset="0"/>
            </a:endParaRPr>
          </a:p>
        </p:txBody>
      </p:sp>
      <p:sp>
        <p:nvSpPr>
          <p:cNvPr id="8" name="Rectangle 3"/>
          <p:cNvSpPr txBox="1">
            <a:spLocks noChangeArrowheads="1"/>
          </p:cNvSpPr>
          <p:nvPr/>
        </p:nvSpPr>
        <p:spPr bwMode="auto">
          <a:xfrm>
            <a:off x="260350" y="1323975"/>
            <a:ext cx="9899650" cy="543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lang="ja-JP" altLang="en-US" kern="0" smtClean="0"/>
              <a:t>コロナで</a:t>
            </a:r>
            <a:r>
              <a:rPr lang="en-US" altLang="ja-JP" u="sng" kern="0" smtClean="0">
                <a:solidFill>
                  <a:srgbClr val="FF0000"/>
                </a:solidFill>
              </a:rPr>
              <a:t>PCR</a:t>
            </a:r>
            <a:r>
              <a:rPr lang="ja-JP" altLang="en-US" kern="0" smtClean="0"/>
              <a:t>（</a:t>
            </a:r>
            <a:r>
              <a:rPr lang="en-US" altLang="ja-JP" kern="0" smtClean="0"/>
              <a:t>Polymerase </a:t>
            </a:r>
            <a:r>
              <a:rPr lang="en-US" altLang="ja-JP" kern="0"/>
              <a:t>Chain </a:t>
            </a:r>
            <a:r>
              <a:rPr lang="en-US" altLang="ja-JP" kern="0" smtClean="0"/>
              <a:t>Reaction</a:t>
            </a:r>
            <a:r>
              <a:rPr lang="ja-JP" altLang="en-US" kern="0" smtClean="0"/>
              <a:t>，ポリメラーゼ</a:t>
            </a:r>
            <a:r>
              <a:rPr lang="ja-JP" altLang="en-US" kern="0"/>
              <a:t>連鎖</a:t>
            </a:r>
            <a:r>
              <a:rPr lang="ja-JP" altLang="en-US" kern="0" smtClean="0"/>
              <a:t>反応）検査を実施の是非の議論がある</a:t>
            </a:r>
            <a:endParaRPr lang="en-US" altLang="ja-JP" kern="0" smtClean="0"/>
          </a:p>
          <a:p>
            <a:pPr>
              <a:spcBef>
                <a:spcPts val="1200"/>
              </a:spcBef>
              <a:defRPr/>
            </a:pPr>
            <a:r>
              <a:rPr kumimoji="0" lang="ja-JP" altLang="en-US" kern="0" smtClean="0"/>
              <a:t>多くの人を</a:t>
            </a:r>
            <a:r>
              <a:rPr kumimoji="0" lang="en-US" altLang="ja-JP" kern="0" smtClean="0"/>
              <a:t>PCR</a:t>
            </a:r>
            <a:r>
              <a:rPr kumimoji="0" lang="ja-JP" altLang="en-US" kern="0" smtClean="0"/>
              <a:t>検査に掛けると</a:t>
            </a:r>
            <a:r>
              <a:rPr kumimoji="0" lang="ja-JP" altLang="en-US" u="sng" kern="0" smtClean="0">
                <a:solidFill>
                  <a:srgbClr val="FF0000"/>
                </a:solidFill>
              </a:rPr>
              <a:t>偽陽性</a:t>
            </a:r>
            <a:r>
              <a:rPr kumimoji="0" lang="ja-JP" altLang="en-US" kern="0" smtClean="0"/>
              <a:t>（陰性なのに陽性と診断）が多くなる</a:t>
            </a:r>
            <a:endParaRPr kumimoji="0" lang="en-US" altLang="ja-JP" kern="0" smtClean="0"/>
          </a:p>
          <a:p>
            <a:pPr>
              <a:spcBef>
                <a:spcPts val="1200"/>
              </a:spcBef>
              <a:defRPr/>
            </a:pPr>
            <a:r>
              <a:rPr kumimoji="0" lang="ja-JP" altLang="en-US" kern="0" smtClean="0"/>
              <a:t>そのため，医師の診察を受け</a:t>
            </a:r>
            <a:r>
              <a:rPr kumimoji="0" lang="en-US" altLang="ja-JP" u="sng" kern="0" smtClean="0">
                <a:solidFill>
                  <a:srgbClr val="FF0000"/>
                </a:solidFill>
              </a:rPr>
              <a:t>CT</a:t>
            </a:r>
            <a:r>
              <a:rPr kumimoji="0" lang="ja-JP" altLang="en-US" u="sng" kern="0" smtClean="0">
                <a:solidFill>
                  <a:srgbClr val="FF0000"/>
                </a:solidFill>
              </a:rPr>
              <a:t>検査</a:t>
            </a:r>
            <a:r>
              <a:rPr kumimoji="0" lang="ja-JP" altLang="en-US" kern="0" smtClean="0"/>
              <a:t>で肺に影があることを確認してから</a:t>
            </a:r>
            <a:r>
              <a:rPr kumimoji="0" lang="en-US" altLang="ja-JP" kern="0" smtClean="0"/>
              <a:t>PCR</a:t>
            </a:r>
            <a:r>
              <a:rPr kumimoji="0" lang="ja-JP" altLang="en-US" kern="0" smtClean="0"/>
              <a:t>検査を受ける</a:t>
            </a:r>
            <a:endParaRPr kumimoji="0" lang="en-US" altLang="ja-JP" kern="0" smtClean="0"/>
          </a:p>
          <a:p>
            <a:pPr>
              <a:spcBef>
                <a:spcPts val="1200"/>
              </a:spcBef>
              <a:defRPr/>
            </a:pPr>
            <a:r>
              <a:rPr kumimoji="0" lang="ja-JP" altLang="en-US" kern="0" smtClean="0"/>
              <a:t>スクリーニングを掛けて最初から疑いが濃厚な人を対象に</a:t>
            </a:r>
            <a:r>
              <a:rPr kumimoji="0" lang="en-US" altLang="ja-JP" kern="0" smtClean="0"/>
              <a:t>PCR</a:t>
            </a:r>
            <a:r>
              <a:rPr kumimoji="0" lang="ja-JP" altLang="en-US" kern="0" smtClean="0"/>
              <a:t>検査を実施している</a:t>
            </a:r>
            <a:endParaRPr kumimoji="0" lang="en-US" altLang="ja-JP" kern="0" smtClean="0"/>
          </a:p>
          <a:p>
            <a:pPr>
              <a:spcBef>
                <a:spcPts val="1200"/>
              </a:spcBef>
              <a:defRPr/>
            </a:pPr>
            <a:r>
              <a:rPr kumimoji="0" lang="ja-JP" altLang="en-US" u="sng" kern="0" smtClean="0">
                <a:solidFill>
                  <a:srgbClr val="FF0000"/>
                </a:solidFill>
              </a:rPr>
              <a:t>良い</a:t>
            </a:r>
            <a:r>
              <a:rPr kumimoji="0" lang="ja-JP" altLang="en-US" kern="0" smtClean="0"/>
              <a:t>検査とはなにか？</a:t>
            </a:r>
            <a:r>
              <a:rPr kumimoji="0" lang="ja-JP" altLang="en-US" u="sng" kern="0" smtClean="0">
                <a:solidFill>
                  <a:srgbClr val="FF0000"/>
                </a:solidFill>
              </a:rPr>
              <a:t>感染している人</a:t>
            </a:r>
            <a:r>
              <a:rPr kumimoji="0" lang="ja-JP" altLang="en-US" kern="0" smtClean="0"/>
              <a:t>を大変と判断し，</a:t>
            </a:r>
            <a:r>
              <a:rPr kumimoji="0" lang="ja-JP" altLang="en-US" u="sng" kern="0" smtClean="0">
                <a:solidFill>
                  <a:srgbClr val="FF0000"/>
                </a:solidFill>
              </a:rPr>
              <a:t>感染していない人</a:t>
            </a:r>
            <a:r>
              <a:rPr kumimoji="0" lang="ja-JP" altLang="en-US" kern="0" smtClean="0"/>
              <a:t>を大丈夫という</a:t>
            </a:r>
            <a:endParaRPr kumimoji="0" lang="en-US" altLang="ja-JP" kern="0" smtClean="0"/>
          </a:p>
        </p:txBody>
      </p:sp>
    </p:spTree>
    <p:extLst>
      <p:ext uri="{BB962C8B-B14F-4D97-AF65-F5344CB8AC3E}">
        <p14:creationId xmlns:p14="http://schemas.microsoft.com/office/powerpoint/2010/main" val="4794788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722313" y="381000"/>
            <a:ext cx="8636000" cy="1271588"/>
          </a:xfrm>
        </p:spPr>
        <p:txBody>
          <a:bodyPr/>
          <a:lstStyle/>
          <a:p>
            <a:r>
              <a:rPr lang="ja-JP" altLang="en-US" smtClean="0"/>
              <a:t>感度と特異度</a:t>
            </a:r>
            <a:r>
              <a:rPr lang="en-US" altLang="ja-JP" smtClean="0"/>
              <a:t>/1</a:t>
            </a:r>
            <a:endParaRPr lang="ja-JP" altLang="en-US" smtClean="0"/>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2020/7/1</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6</a:t>
            </a:r>
          </a:p>
        </p:txBody>
      </p:sp>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14</a:t>
            </a:fld>
            <a:endParaRPr lang="en-US" altLang="ja-JP" sz="1400" smtClean="0">
              <a:latin typeface="Times New Roman" panose="02020603050405020304" pitchFamily="18" charset="0"/>
            </a:endParaRPr>
          </a:p>
        </p:txBody>
      </p:sp>
      <p:sp>
        <p:nvSpPr>
          <p:cNvPr id="8" name="Rectangle 3"/>
          <p:cNvSpPr txBox="1">
            <a:spLocks noChangeArrowheads="1"/>
          </p:cNvSpPr>
          <p:nvPr/>
        </p:nvSpPr>
        <p:spPr bwMode="auto">
          <a:xfrm>
            <a:off x="230060" y="1397001"/>
            <a:ext cx="9899650" cy="543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kumimoji="0" lang="ja-JP" altLang="en-US" kern="0" smtClean="0"/>
              <a:t>検査の良さを２つに分かれる</a:t>
            </a:r>
            <a:endParaRPr kumimoji="0" lang="en-US" altLang="ja-JP" kern="0" smtClean="0"/>
          </a:p>
          <a:p>
            <a:pPr marL="514350" indent="-514350">
              <a:spcBef>
                <a:spcPts val="1200"/>
              </a:spcBef>
              <a:buFont typeface="+mj-lt"/>
              <a:buAutoNum type="arabicPeriod"/>
              <a:defRPr/>
            </a:pPr>
            <a:r>
              <a:rPr lang="ja-JP" altLang="en-US" kern="0"/>
              <a:t>感度（真陽性率</a:t>
            </a:r>
            <a:r>
              <a:rPr lang="ja-JP" altLang="en-US" kern="0" smtClean="0"/>
              <a:t>）～真</a:t>
            </a:r>
            <a:r>
              <a:rPr lang="ja-JP" altLang="en-US" kern="0"/>
              <a:t>の感染者の</a:t>
            </a:r>
            <a:r>
              <a:rPr lang="ja-JP" altLang="en-US" kern="0" smtClean="0"/>
              <a:t>うち検査</a:t>
            </a:r>
            <a:r>
              <a:rPr lang="ja-JP" altLang="en-US" kern="0"/>
              <a:t>で陽性と判定される者の</a:t>
            </a:r>
            <a:r>
              <a:rPr lang="ja-JP" altLang="en-US" kern="0" smtClean="0"/>
              <a:t>割合．感度</a:t>
            </a:r>
            <a:r>
              <a:rPr lang="ja-JP" altLang="en-US" kern="0"/>
              <a:t>の高い検査は、偽陰性（間違って陰性になること、つまり見落とし）が少ない検査です</a:t>
            </a:r>
            <a:r>
              <a:rPr lang="ja-JP" altLang="en-US" kern="0" smtClean="0"/>
              <a:t>。</a:t>
            </a:r>
            <a:endParaRPr lang="en-US" altLang="ja-JP" kern="0" smtClean="0"/>
          </a:p>
          <a:p>
            <a:pPr marL="514350" indent="-514350">
              <a:spcBef>
                <a:spcPts val="1200"/>
              </a:spcBef>
              <a:buFont typeface="+mj-lt"/>
              <a:buAutoNum type="arabicPeriod"/>
              <a:defRPr/>
            </a:pPr>
            <a:r>
              <a:rPr lang="ja-JP" altLang="en-US" kern="0"/>
              <a:t>特異度（真陰性率</a:t>
            </a:r>
            <a:r>
              <a:rPr lang="ja-JP" altLang="en-US" kern="0" smtClean="0"/>
              <a:t>）～真</a:t>
            </a:r>
            <a:r>
              <a:rPr lang="ja-JP" altLang="en-US" kern="0"/>
              <a:t>の非感染者のうち、検査で陰性と判定される者の</a:t>
            </a:r>
            <a:r>
              <a:rPr lang="ja-JP" altLang="en-US" kern="0" smtClean="0"/>
              <a:t>割合．特異度</a:t>
            </a:r>
            <a:r>
              <a:rPr lang="ja-JP" altLang="en-US" kern="0"/>
              <a:t>の高い検査は、偽陽性（間違って陽性になること）が少ない</a:t>
            </a:r>
            <a:r>
              <a:rPr lang="ja-JP" altLang="en-US" kern="0" smtClean="0"/>
              <a:t>検査</a:t>
            </a:r>
            <a:endParaRPr lang="en-US" altLang="ja-JP" kern="0" smtClean="0"/>
          </a:p>
          <a:p>
            <a:pPr>
              <a:spcBef>
                <a:spcPts val="1200"/>
              </a:spcBef>
              <a:defRPr/>
            </a:pPr>
            <a:r>
              <a:rPr kumimoji="0" lang="ja-JP" altLang="en-US" kern="0" smtClean="0"/>
              <a:t>感度と特異度はトレードオフの関係にある</a:t>
            </a:r>
            <a:endParaRPr kumimoji="0" lang="en-US" altLang="ja-JP" kern="0" smtClean="0"/>
          </a:p>
        </p:txBody>
      </p:sp>
    </p:spTree>
    <p:extLst>
      <p:ext uri="{BB962C8B-B14F-4D97-AF65-F5344CB8AC3E}">
        <p14:creationId xmlns:p14="http://schemas.microsoft.com/office/powerpoint/2010/main" val="40208473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722313" y="381000"/>
            <a:ext cx="8636000" cy="1271588"/>
          </a:xfrm>
        </p:spPr>
        <p:txBody>
          <a:bodyPr/>
          <a:lstStyle/>
          <a:p>
            <a:r>
              <a:rPr lang="ja-JP" altLang="en-US" smtClean="0"/>
              <a:t>感度と特異度</a:t>
            </a:r>
            <a:r>
              <a:rPr lang="en-US" altLang="ja-JP" smtClean="0"/>
              <a:t>/2</a:t>
            </a:r>
            <a:endParaRPr lang="ja-JP" altLang="en-US" smtClean="0"/>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2020/7/1</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6</a:t>
            </a:r>
          </a:p>
        </p:txBody>
      </p:sp>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15</a:t>
            </a:fld>
            <a:endParaRPr lang="en-US" altLang="ja-JP" sz="1400" smtClean="0">
              <a:latin typeface="Times New Roman" panose="02020603050405020304" pitchFamily="18" charset="0"/>
            </a:endParaRPr>
          </a:p>
        </p:txBody>
      </p:sp>
      <p:sp>
        <p:nvSpPr>
          <p:cNvPr id="8" name="Rectangle 3"/>
          <p:cNvSpPr txBox="1">
            <a:spLocks noChangeArrowheads="1"/>
          </p:cNvSpPr>
          <p:nvPr/>
        </p:nvSpPr>
        <p:spPr bwMode="auto">
          <a:xfrm>
            <a:off x="230060" y="1397001"/>
            <a:ext cx="9899650" cy="543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endParaRPr kumimoji="0" lang="en-US" altLang="ja-JP" kern="0" smtClean="0"/>
          </a:p>
          <a:p>
            <a:pPr>
              <a:spcBef>
                <a:spcPts val="1200"/>
              </a:spcBef>
              <a:defRPr/>
            </a:pPr>
            <a:endParaRPr lang="en-US" altLang="ja-JP" kern="0"/>
          </a:p>
          <a:p>
            <a:pPr>
              <a:spcBef>
                <a:spcPts val="1200"/>
              </a:spcBef>
              <a:defRPr/>
            </a:pPr>
            <a:endParaRPr kumimoji="0" lang="en-US" altLang="ja-JP" kern="0" smtClean="0"/>
          </a:p>
          <a:p>
            <a:pPr>
              <a:spcBef>
                <a:spcPts val="1200"/>
              </a:spcBef>
              <a:defRPr/>
            </a:pPr>
            <a:endParaRPr lang="en-US" altLang="ja-JP" kern="0"/>
          </a:p>
          <a:p>
            <a:pPr>
              <a:spcBef>
                <a:spcPts val="1200"/>
              </a:spcBef>
              <a:defRPr/>
            </a:pPr>
            <a:endParaRPr kumimoji="0" lang="en-US" altLang="ja-JP" kern="0" smtClean="0"/>
          </a:p>
          <a:p>
            <a:pPr>
              <a:spcBef>
                <a:spcPts val="1200"/>
              </a:spcBef>
              <a:defRPr/>
            </a:pPr>
            <a:r>
              <a:rPr kumimoji="0" lang="ja-JP" altLang="en-US" u="sng" kern="0" smtClean="0">
                <a:solidFill>
                  <a:srgbClr val="FF0000"/>
                </a:solidFill>
              </a:rPr>
              <a:t>感度</a:t>
            </a:r>
            <a:r>
              <a:rPr kumimoji="0" lang="ja-JP" altLang="en-US" kern="0" smtClean="0"/>
              <a:t>は真の感染者のうち，検査で陽性と判断される者の割合</a:t>
            </a:r>
            <a:endParaRPr kumimoji="0" lang="en-US" altLang="ja-JP" kern="0" smtClean="0"/>
          </a:p>
          <a:p>
            <a:pPr>
              <a:spcBef>
                <a:spcPts val="1200"/>
              </a:spcBef>
              <a:defRPr/>
            </a:pPr>
            <a:r>
              <a:rPr kumimoji="0" lang="ja-JP" altLang="en-US" u="sng" kern="0" smtClean="0">
                <a:solidFill>
                  <a:srgbClr val="FF0000"/>
                </a:solidFill>
              </a:rPr>
              <a:t>特異度</a:t>
            </a:r>
            <a:r>
              <a:rPr kumimoji="0" lang="ja-JP" altLang="en-US" kern="0" smtClean="0"/>
              <a:t>は真の非感染者のうち，検査で陰性と判断される者の割合</a:t>
            </a:r>
            <a:endParaRPr kumimoji="0" lang="en-US" altLang="ja-JP" kern="0" smtClean="0"/>
          </a:p>
        </p:txBody>
      </p:sp>
      <p:graphicFrame>
        <p:nvGraphicFramePr>
          <p:cNvPr id="2" name="表 1"/>
          <p:cNvGraphicFramePr>
            <a:graphicFrameLocks noGrp="1"/>
          </p:cNvGraphicFramePr>
          <p:nvPr>
            <p:extLst>
              <p:ext uri="{D42A27DB-BD31-4B8C-83A1-F6EECF244321}">
                <p14:modId xmlns:p14="http://schemas.microsoft.com/office/powerpoint/2010/main" val="2057465630"/>
              </p:ext>
            </p:extLst>
          </p:nvPr>
        </p:nvGraphicFramePr>
        <p:xfrm>
          <a:off x="762000" y="1506538"/>
          <a:ext cx="8918576" cy="3024000"/>
        </p:xfrm>
        <a:graphic>
          <a:graphicData uri="http://schemas.openxmlformats.org/drawingml/2006/table">
            <a:tbl>
              <a:tblPr firstRow="1" bandRow="1">
                <a:tableStyleId>{5C22544A-7EE6-4342-B048-85BDC9FD1C3A}</a:tableStyleId>
              </a:tblPr>
              <a:tblGrid>
                <a:gridCol w="933625">
                  <a:extLst>
                    <a:ext uri="{9D8B030D-6E8A-4147-A177-3AD203B41FA5}">
                      <a16:colId xmlns:a16="http://schemas.microsoft.com/office/drawing/2014/main" val="1638477693"/>
                    </a:ext>
                  </a:extLst>
                </a:gridCol>
                <a:gridCol w="3525663">
                  <a:extLst>
                    <a:ext uri="{9D8B030D-6E8A-4147-A177-3AD203B41FA5}">
                      <a16:colId xmlns:a16="http://schemas.microsoft.com/office/drawing/2014/main" val="272587275"/>
                    </a:ext>
                  </a:extLst>
                </a:gridCol>
                <a:gridCol w="2229644">
                  <a:extLst>
                    <a:ext uri="{9D8B030D-6E8A-4147-A177-3AD203B41FA5}">
                      <a16:colId xmlns:a16="http://schemas.microsoft.com/office/drawing/2014/main" val="1529201580"/>
                    </a:ext>
                  </a:extLst>
                </a:gridCol>
                <a:gridCol w="2229644">
                  <a:extLst>
                    <a:ext uri="{9D8B030D-6E8A-4147-A177-3AD203B41FA5}">
                      <a16:colId xmlns:a16="http://schemas.microsoft.com/office/drawing/2014/main" val="2490951157"/>
                    </a:ext>
                  </a:extLst>
                </a:gridCol>
              </a:tblGrid>
              <a:tr h="756000">
                <a:tc gridSpan="2">
                  <a:txBody>
                    <a:bodyPr/>
                    <a:lstStyle/>
                    <a:p>
                      <a:pPr algn="ctr"/>
                      <a:endParaRPr kumimoji="1" lang="ja-JP" altLang="en-US" sz="3600"/>
                    </a:p>
                  </a:txBody>
                  <a:tcPr>
                    <a:noFill/>
                  </a:tcPr>
                </a:tc>
                <a:tc hMerge="1">
                  <a:txBody>
                    <a:bodyPr/>
                    <a:lstStyle/>
                    <a:p>
                      <a:endParaRPr kumimoji="1" lang="ja-JP" alt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3600" smtClean="0"/>
                        <a:t>真の感染</a:t>
                      </a:r>
                    </a:p>
                  </a:txBody>
                  <a:tcPr/>
                </a:tc>
                <a:tc hMerge="1">
                  <a:txBody>
                    <a:bodyPr/>
                    <a:lstStyle/>
                    <a:p>
                      <a:endParaRPr kumimoji="1" lang="ja-JP" altLang="en-US"/>
                    </a:p>
                  </a:txBody>
                  <a:tcPr/>
                </a:tc>
                <a:extLst>
                  <a:ext uri="{0D108BD9-81ED-4DB2-BD59-A6C34878D82A}">
                    <a16:rowId xmlns:a16="http://schemas.microsoft.com/office/drawing/2014/main" val="231980949"/>
                  </a:ext>
                </a:extLst>
              </a:tr>
              <a:tr h="756000">
                <a:tc>
                  <a:txBody>
                    <a:bodyPr/>
                    <a:lstStyle/>
                    <a:p>
                      <a:pPr algn="ctr"/>
                      <a:endParaRPr kumimoji="1" lang="ja-JP" altLang="en-US" sz="3600"/>
                    </a:p>
                  </a:txBody>
                  <a:tcPr vert="eaVert">
                    <a:noFill/>
                  </a:tcPr>
                </a:tc>
                <a:tc>
                  <a:txBody>
                    <a:bodyPr/>
                    <a:lstStyle/>
                    <a:p>
                      <a:pPr algn="ctr"/>
                      <a:endParaRPr kumimoji="1" lang="ja-JP" altLang="en-US" sz="3600"/>
                    </a:p>
                  </a:txBody>
                  <a:tcPr>
                    <a:noFill/>
                  </a:tcPr>
                </a:tc>
                <a:tc>
                  <a:txBody>
                    <a:bodyPr/>
                    <a:lstStyle/>
                    <a:p>
                      <a:pPr algn="ctr"/>
                      <a:r>
                        <a:rPr kumimoji="1" lang="ja-JP" altLang="en-US" sz="3600" smtClean="0"/>
                        <a:t>あり</a:t>
                      </a:r>
                      <a:endParaRPr kumimoji="1" lang="ja-JP" altLang="en-US" sz="3600"/>
                    </a:p>
                  </a:txBody>
                  <a:tcPr/>
                </a:tc>
                <a:tc>
                  <a:txBody>
                    <a:bodyPr/>
                    <a:lstStyle/>
                    <a:p>
                      <a:pPr algn="ctr"/>
                      <a:r>
                        <a:rPr kumimoji="1" lang="ja-JP" altLang="en-US" sz="3600" smtClean="0"/>
                        <a:t>なし</a:t>
                      </a:r>
                      <a:endParaRPr kumimoji="1" lang="ja-JP" altLang="en-US" sz="3600"/>
                    </a:p>
                  </a:txBody>
                  <a:tcPr/>
                </a:tc>
                <a:extLst>
                  <a:ext uri="{0D108BD9-81ED-4DB2-BD59-A6C34878D82A}">
                    <a16:rowId xmlns:a16="http://schemas.microsoft.com/office/drawing/2014/main" val="519395994"/>
                  </a:ext>
                </a:extLst>
              </a:tr>
              <a:tr h="756000">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3600" smtClean="0"/>
                        <a:t>検査</a:t>
                      </a:r>
                    </a:p>
                  </a:txBody>
                  <a:tcPr vert="eaVert"/>
                </a:tc>
                <a:tc>
                  <a:txBody>
                    <a:bodyPr/>
                    <a:lstStyle/>
                    <a:p>
                      <a:pPr algn="ctr"/>
                      <a:r>
                        <a:rPr kumimoji="1" lang="ja-JP" altLang="en-US" sz="3600" smtClean="0"/>
                        <a:t>陽性</a:t>
                      </a:r>
                      <a:endParaRPr kumimoji="1" lang="ja-JP" altLang="en-US" sz="3600"/>
                    </a:p>
                  </a:txBody>
                  <a:tcPr/>
                </a:tc>
                <a:tc>
                  <a:txBody>
                    <a:bodyPr/>
                    <a:lstStyle/>
                    <a:p>
                      <a:pPr algn="ctr"/>
                      <a:r>
                        <a:rPr kumimoji="1" lang="ja-JP" altLang="en-US" sz="3600" smtClean="0"/>
                        <a:t>真陽性（</a:t>
                      </a:r>
                      <a:r>
                        <a:rPr kumimoji="1" lang="en-US" altLang="ja-JP" sz="3600" smtClean="0"/>
                        <a:t>A)</a:t>
                      </a:r>
                      <a:endParaRPr kumimoji="1" lang="ja-JP" altLang="en-US" sz="3600"/>
                    </a:p>
                  </a:txBody>
                  <a:tcPr>
                    <a:solidFill>
                      <a:srgbClr val="FFFF00"/>
                    </a:solidFill>
                  </a:tcPr>
                </a:tc>
                <a:tc>
                  <a:txBody>
                    <a:bodyPr/>
                    <a:lstStyle/>
                    <a:p>
                      <a:pPr algn="ctr"/>
                      <a:r>
                        <a:rPr kumimoji="1" lang="ja-JP" altLang="en-US" sz="3600" smtClean="0"/>
                        <a:t>偽陽性（</a:t>
                      </a:r>
                      <a:r>
                        <a:rPr kumimoji="1" lang="en-US" altLang="ja-JP" sz="3600" smtClean="0"/>
                        <a:t>B)</a:t>
                      </a:r>
                      <a:endParaRPr kumimoji="1" lang="ja-JP" altLang="en-US" sz="3600"/>
                    </a:p>
                  </a:txBody>
                  <a:tcPr/>
                </a:tc>
                <a:extLst>
                  <a:ext uri="{0D108BD9-81ED-4DB2-BD59-A6C34878D82A}">
                    <a16:rowId xmlns:a16="http://schemas.microsoft.com/office/drawing/2014/main" val="3620322096"/>
                  </a:ext>
                </a:extLst>
              </a:tr>
              <a:tr h="756000">
                <a:tc vMerge="1">
                  <a:txBody>
                    <a:bodyPr/>
                    <a:lstStyle/>
                    <a:p>
                      <a:pPr algn="ctr"/>
                      <a:endParaRPr kumimoji="1" lang="ja-JP" altLang="en-US" sz="3600"/>
                    </a:p>
                  </a:txBody>
                  <a:tcPr/>
                </a:tc>
                <a:tc>
                  <a:txBody>
                    <a:bodyPr/>
                    <a:lstStyle/>
                    <a:p>
                      <a:pPr algn="ctr"/>
                      <a:r>
                        <a:rPr kumimoji="1" lang="ja-JP" altLang="en-US" sz="3600" smtClean="0"/>
                        <a:t>陰性</a:t>
                      </a:r>
                      <a:endParaRPr kumimoji="1" lang="ja-JP" altLang="en-US" sz="3600"/>
                    </a:p>
                  </a:txBody>
                  <a:tcPr/>
                </a:tc>
                <a:tc>
                  <a:txBody>
                    <a:bodyPr/>
                    <a:lstStyle/>
                    <a:p>
                      <a:pPr algn="ctr"/>
                      <a:r>
                        <a:rPr kumimoji="1" lang="ja-JP" altLang="en-US" sz="3600" smtClean="0"/>
                        <a:t>偽陰性</a:t>
                      </a:r>
                      <a:r>
                        <a:rPr kumimoji="1" lang="en-US" altLang="ja-JP" sz="3600" smtClean="0"/>
                        <a:t>(C)</a:t>
                      </a:r>
                      <a:endParaRPr kumimoji="1" lang="ja-JP" altLang="en-US" sz="3600"/>
                    </a:p>
                  </a:txBody>
                  <a:tcPr/>
                </a:tc>
                <a:tc>
                  <a:txBody>
                    <a:bodyPr/>
                    <a:lstStyle/>
                    <a:p>
                      <a:pPr algn="ctr"/>
                      <a:r>
                        <a:rPr kumimoji="1" lang="ja-JP" altLang="en-US" sz="3600" smtClean="0"/>
                        <a:t>真陰性</a:t>
                      </a:r>
                      <a:r>
                        <a:rPr kumimoji="1" lang="en-US" altLang="ja-JP" sz="3600" smtClean="0"/>
                        <a:t>(D)</a:t>
                      </a:r>
                      <a:endParaRPr kumimoji="1" lang="ja-JP" altLang="en-US" sz="3600"/>
                    </a:p>
                  </a:txBody>
                  <a:tcPr>
                    <a:solidFill>
                      <a:srgbClr val="00B0F0"/>
                    </a:solidFill>
                  </a:tcPr>
                </a:tc>
                <a:extLst>
                  <a:ext uri="{0D108BD9-81ED-4DB2-BD59-A6C34878D82A}">
                    <a16:rowId xmlns:a16="http://schemas.microsoft.com/office/drawing/2014/main" val="908595617"/>
                  </a:ext>
                </a:extLst>
              </a:tr>
            </a:tbl>
          </a:graphicData>
        </a:graphic>
      </p:graphicFrame>
    </p:spTree>
    <p:extLst>
      <p:ext uri="{BB962C8B-B14F-4D97-AF65-F5344CB8AC3E}">
        <p14:creationId xmlns:p14="http://schemas.microsoft.com/office/powerpoint/2010/main" val="39101797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2020/7/1</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6</a:t>
            </a:r>
          </a:p>
        </p:txBody>
      </p:sp>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16</a:t>
            </a:fld>
            <a:endParaRPr lang="en-US" altLang="ja-JP" sz="1400" smtClean="0">
              <a:latin typeface="Times New Roman" panose="02020603050405020304" pitchFamily="18" charset="0"/>
            </a:endParaRPr>
          </a:p>
        </p:txBody>
      </p:sp>
      <p:sp>
        <p:nvSpPr>
          <p:cNvPr id="51202" name="Rectangle 2"/>
          <p:cNvSpPr>
            <a:spLocks noGrp="1" noChangeArrowheads="1"/>
          </p:cNvSpPr>
          <p:nvPr>
            <p:ph type="title"/>
          </p:nvPr>
        </p:nvSpPr>
        <p:spPr>
          <a:xfrm>
            <a:off x="722313" y="381000"/>
            <a:ext cx="8636000" cy="1271588"/>
          </a:xfrm>
        </p:spPr>
        <p:txBody>
          <a:bodyPr/>
          <a:lstStyle/>
          <a:p>
            <a:r>
              <a:rPr lang="ja-JP" altLang="en-US" smtClean="0"/>
              <a:t>陽性反応的中度</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8" name="Rectangle 3"/>
          <p:cNvSpPr txBox="1">
            <a:spLocks noChangeArrowheads="1"/>
          </p:cNvSpPr>
          <p:nvPr/>
        </p:nvSpPr>
        <p:spPr bwMode="auto">
          <a:xfrm>
            <a:off x="230060" y="1397001"/>
            <a:ext cx="9899650" cy="543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lang="ja-JP" altLang="en-US" kern="0" smtClean="0"/>
              <a:t>良い検査は対象者が真陽性と真陰性のみであること</a:t>
            </a:r>
            <a:endParaRPr lang="en-US" altLang="ja-JP" kern="0" smtClean="0"/>
          </a:p>
          <a:p>
            <a:pPr>
              <a:spcBef>
                <a:spcPts val="1200"/>
              </a:spcBef>
              <a:defRPr/>
            </a:pPr>
            <a:r>
              <a:rPr lang="ja-JP" altLang="en-US" kern="0" smtClean="0"/>
              <a:t>実際</a:t>
            </a:r>
            <a:r>
              <a:rPr lang="en-US" altLang="ja-JP" kern="0" smtClean="0"/>
              <a:t>PCR</a:t>
            </a:r>
            <a:r>
              <a:rPr lang="ja-JP" altLang="en-US" kern="0" smtClean="0"/>
              <a:t>検査で感染を完全に特定化できない</a:t>
            </a:r>
            <a:endParaRPr lang="en-US" altLang="ja-JP" kern="0"/>
          </a:p>
          <a:p>
            <a:pPr>
              <a:spcBef>
                <a:spcPts val="1200"/>
              </a:spcBef>
              <a:defRPr/>
            </a:pPr>
            <a:endParaRPr kumimoji="0" lang="en-US" altLang="ja-JP" kern="0" smtClean="0"/>
          </a:p>
          <a:p>
            <a:pPr>
              <a:spcBef>
                <a:spcPts val="1200"/>
              </a:spcBef>
              <a:defRPr/>
            </a:pPr>
            <a:endParaRPr lang="en-US" altLang="ja-JP" kern="0" smtClean="0"/>
          </a:p>
          <a:p>
            <a:pPr>
              <a:spcBef>
                <a:spcPts val="1200"/>
              </a:spcBef>
              <a:defRPr/>
            </a:pPr>
            <a:r>
              <a:rPr lang="ja-JP" altLang="en-US" u="sng" kern="0" smtClean="0">
                <a:solidFill>
                  <a:srgbClr val="FF0000"/>
                </a:solidFill>
              </a:rPr>
              <a:t>陽性反応的中度</a:t>
            </a:r>
            <a:r>
              <a:rPr lang="ja-JP" altLang="en-US" kern="0" smtClean="0"/>
              <a:t>は陽性と判定された者のうち実際に陽性の者の割合</a:t>
            </a:r>
            <a:endParaRPr lang="en-US" altLang="ja-JP" kern="0" smtClean="0"/>
          </a:p>
          <a:p>
            <a:pPr>
              <a:spcBef>
                <a:spcPts val="1200"/>
              </a:spcBef>
              <a:defRPr/>
            </a:pPr>
            <a:endParaRPr lang="en-US" altLang="ja-JP" u="sng" kern="0">
              <a:solidFill>
                <a:srgbClr val="FF0000"/>
              </a:solidFill>
            </a:endParaRPr>
          </a:p>
          <a:p>
            <a:pPr>
              <a:spcBef>
                <a:spcPts val="1200"/>
              </a:spcBef>
              <a:defRPr/>
            </a:pPr>
            <a:r>
              <a:rPr lang="ja-JP" altLang="en-US" u="sng" kern="0" smtClean="0">
                <a:solidFill>
                  <a:srgbClr val="FF0000"/>
                </a:solidFill>
              </a:rPr>
              <a:t>陰性反応的中度</a:t>
            </a:r>
            <a:r>
              <a:rPr lang="ja-JP" altLang="en-US" kern="0" smtClean="0"/>
              <a:t>は陰性</a:t>
            </a:r>
            <a:r>
              <a:rPr lang="ja-JP" altLang="en-US" kern="0"/>
              <a:t>と判定された者のうち実際</a:t>
            </a:r>
            <a:r>
              <a:rPr lang="ja-JP" altLang="en-US" kern="0" smtClean="0"/>
              <a:t>に陰性</a:t>
            </a:r>
            <a:r>
              <a:rPr lang="ja-JP" altLang="en-US" kern="0"/>
              <a:t>の者の割合</a:t>
            </a:r>
            <a:endParaRPr lang="en-US" altLang="ja-JP" kern="0"/>
          </a:p>
          <a:p>
            <a:pPr>
              <a:spcBef>
                <a:spcPts val="1200"/>
              </a:spcBef>
              <a:defRPr/>
            </a:pPr>
            <a:endParaRPr kumimoji="0" lang="en-US" altLang="ja-JP" kern="0" smtClean="0"/>
          </a:p>
        </p:txBody>
      </p:sp>
      <p:pic>
        <p:nvPicPr>
          <p:cNvPr id="1026" name="Picture 2" descr="\begin{align*}&#10;\text{感度}=\frac{A}{A+C}&#10;\end{align*}&#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63700" y="2813125"/>
            <a:ext cx="2390775" cy="84772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begin{align*}&#10;\text{特異度}=\frac{D}{B+D}&#10;\end{align*}&#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34857" y="2857499"/>
            <a:ext cx="2800350" cy="83820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begin{align*}&#10;\text{陽性反応的中率}=\frac{A}{A+B}&#10;\end{align*}&#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30007" y="4653644"/>
            <a:ext cx="4210050" cy="847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28464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722313" y="381000"/>
            <a:ext cx="8636000" cy="1271588"/>
          </a:xfrm>
        </p:spPr>
        <p:txBody>
          <a:bodyPr/>
          <a:lstStyle/>
          <a:p>
            <a:r>
              <a:rPr lang="ja-JP" altLang="en-US" smtClean="0"/>
              <a:t>感染率と陽性反応的中度</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2020/7/1</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6</a:t>
            </a:r>
          </a:p>
        </p:txBody>
      </p:sp>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17</a:t>
            </a:fld>
            <a:endParaRPr lang="en-US" altLang="ja-JP" sz="1400" smtClean="0">
              <a:latin typeface="Times New Roman" panose="02020603050405020304" pitchFamily="18" charset="0"/>
            </a:endParaRPr>
          </a:p>
        </p:txBody>
      </p:sp>
      <p:sp>
        <p:nvSpPr>
          <p:cNvPr id="8" name="Rectangle 3"/>
          <p:cNvSpPr txBox="1">
            <a:spLocks noChangeArrowheads="1"/>
          </p:cNvSpPr>
          <p:nvPr/>
        </p:nvSpPr>
        <p:spPr bwMode="auto">
          <a:xfrm>
            <a:off x="280024" y="1205921"/>
            <a:ext cx="9899650" cy="543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endParaRPr kumimoji="0" lang="en-US" altLang="ja-JP" u="sng" kern="0" smtClean="0">
              <a:solidFill>
                <a:srgbClr val="FF0000"/>
              </a:solidFill>
            </a:endParaRPr>
          </a:p>
          <a:p>
            <a:pPr>
              <a:spcBef>
                <a:spcPts val="1200"/>
              </a:spcBef>
              <a:defRPr/>
            </a:pPr>
            <a:endParaRPr lang="en-US" altLang="ja-JP" u="sng" kern="0">
              <a:solidFill>
                <a:srgbClr val="FF0000"/>
              </a:solidFill>
            </a:endParaRPr>
          </a:p>
          <a:p>
            <a:pPr>
              <a:spcBef>
                <a:spcPts val="1200"/>
              </a:spcBef>
              <a:defRPr/>
            </a:pPr>
            <a:r>
              <a:rPr kumimoji="0" lang="ja-JP" altLang="en-US" u="sng" kern="0" smtClean="0">
                <a:solidFill>
                  <a:srgbClr val="FF0000"/>
                </a:solidFill>
              </a:rPr>
              <a:t>感染率</a:t>
            </a:r>
            <a:r>
              <a:rPr kumimoji="0" lang="ja-JP" altLang="en-US" kern="0" smtClean="0"/>
              <a:t>は検査対象全体に対する感染者の割合</a:t>
            </a:r>
            <a:endParaRPr kumimoji="0" lang="en-US" altLang="ja-JP" kern="0" smtClean="0"/>
          </a:p>
          <a:p>
            <a:pPr>
              <a:spcBef>
                <a:spcPts val="1200"/>
              </a:spcBef>
              <a:defRPr/>
            </a:pPr>
            <a:endParaRPr lang="en-US" altLang="ja-JP" kern="0"/>
          </a:p>
          <a:p>
            <a:pPr>
              <a:spcBef>
                <a:spcPts val="1200"/>
              </a:spcBef>
              <a:defRPr/>
            </a:pPr>
            <a:endParaRPr kumimoji="0" lang="en-US" altLang="ja-JP" kern="0" smtClean="0"/>
          </a:p>
          <a:p>
            <a:pPr>
              <a:spcBef>
                <a:spcPts val="1200"/>
              </a:spcBef>
              <a:defRPr/>
            </a:pPr>
            <a:endParaRPr lang="en-US" altLang="ja-JP" kern="0"/>
          </a:p>
          <a:p>
            <a:pPr>
              <a:spcBef>
                <a:spcPts val="1200"/>
              </a:spcBef>
              <a:defRPr/>
            </a:pPr>
            <a:r>
              <a:rPr kumimoji="0" lang="ja-JP" altLang="en-US" kern="0" smtClean="0"/>
              <a:t>感度が９０％，特異度が９０％のとき</a:t>
            </a:r>
            <a:endParaRPr kumimoji="0" lang="en-US" altLang="ja-JP" kern="0" smtClean="0"/>
          </a:p>
          <a:p>
            <a:pPr>
              <a:spcBef>
                <a:spcPts val="1200"/>
              </a:spcBef>
              <a:defRPr/>
            </a:pPr>
            <a:r>
              <a:rPr kumimoji="0" lang="ja-JP" altLang="en-US" kern="0" smtClean="0"/>
              <a:t>感染率が５０％と１０％で比べてみよう</a:t>
            </a:r>
            <a:endParaRPr kumimoji="0" lang="en-US" altLang="ja-JP" kern="0" smtClean="0"/>
          </a:p>
        </p:txBody>
      </p:sp>
      <p:pic>
        <p:nvPicPr>
          <p:cNvPr id="10" name="Picture 8" descr="\begin{align*}&#10;\text{陰性反応的中率}=\frac{D}{C+D}&#10;\end{align*}&#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57487" y="1652588"/>
            <a:ext cx="4238625" cy="838201"/>
          </a:xfrm>
          <a:prstGeom prst="rect">
            <a:avLst/>
          </a:prstGeom>
          <a:noFill/>
          <a:extLst>
            <a:ext uri="{909E8E84-426E-40DD-AFC4-6F175D3DCCD1}">
              <a14:hiddenFill xmlns:a14="http://schemas.microsoft.com/office/drawing/2010/main">
                <a:solidFill>
                  <a:srgbClr val="FFFFFF"/>
                </a:solidFill>
              </a14:hiddenFill>
            </a:ext>
          </a:extLst>
        </p:spPr>
      </p:pic>
      <p:sp>
        <p:nvSpPr>
          <p:cNvPr id="2" name="角丸四角形 1"/>
          <p:cNvSpPr/>
          <p:nvPr/>
        </p:nvSpPr>
        <p:spPr bwMode="auto">
          <a:xfrm>
            <a:off x="441325" y="3285690"/>
            <a:ext cx="9537700" cy="1800000"/>
          </a:xfrm>
          <a:prstGeom prst="round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1" hangingPunct="1"/>
            <a:r>
              <a:rPr lang="ja-JP" altLang="en-US" sz="3600"/>
              <a:t>感染率が低い集団に検査を行うと陽性反応的中率が下がる．</a:t>
            </a:r>
          </a:p>
          <a:p>
            <a:pPr eaLnBrk="1" hangingPunct="1"/>
            <a:r>
              <a:rPr lang="ja-JP" altLang="en-US" sz="3600"/>
              <a:t>言い換えると偽陽性が増える</a:t>
            </a:r>
          </a:p>
        </p:txBody>
      </p:sp>
    </p:spTree>
    <p:extLst>
      <p:ext uri="{BB962C8B-B14F-4D97-AF65-F5344CB8AC3E}">
        <p14:creationId xmlns:p14="http://schemas.microsoft.com/office/powerpoint/2010/main" val="28182192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805884" y="125413"/>
            <a:ext cx="8748000" cy="1271588"/>
          </a:xfrm>
        </p:spPr>
        <p:txBody>
          <a:bodyPr/>
          <a:lstStyle/>
          <a:p>
            <a:r>
              <a:rPr lang="ja-JP" altLang="en-US" sz="3600" smtClean="0"/>
              <a:t>感染率が５０％</a:t>
            </a:r>
            <a:r>
              <a:rPr lang="en-US" altLang="ja-JP" sz="3600" smtClean="0"/>
              <a:t>(</a:t>
            </a:r>
            <a:r>
              <a:rPr lang="ja-JP" altLang="en-US" sz="3600" smtClean="0"/>
              <a:t>感度</a:t>
            </a:r>
            <a:r>
              <a:rPr lang="ja-JP" altLang="en-US" sz="3600"/>
              <a:t>が</a:t>
            </a:r>
            <a:r>
              <a:rPr lang="ja-JP" altLang="en-US" sz="3600" smtClean="0"/>
              <a:t>９０％特異度</a:t>
            </a:r>
            <a:r>
              <a:rPr lang="ja-JP" altLang="en-US" sz="3600"/>
              <a:t>が</a:t>
            </a:r>
            <a:r>
              <a:rPr lang="ja-JP" altLang="en-US" sz="3600" smtClean="0"/>
              <a:t>９０％</a:t>
            </a:r>
            <a:r>
              <a:rPr lang="en-US" altLang="ja-JP" sz="3600" smtClean="0"/>
              <a:t>)</a:t>
            </a:r>
            <a:endParaRPr lang="ja-JP" altLang="en-US" sz="3600" smtClean="0"/>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2020/7/1</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6</a:t>
            </a:r>
          </a:p>
        </p:txBody>
      </p:sp>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18</a:t>
            </a:fld>
            <a:endParaRPr lang="en-US" altLang="ja-JP" sz="1400" smtClean="0">
              <a:latin typeface="Times New Roman" panose="02020603050405020304" pitchFamily="18" charset="0"/>
            </a:endParaRPr>
          </a:p>
        </p:txBody>
      </p:sp>
      <p:sp>
        <p:nvSpPr>
          <p:cNvPr id="8" name="Rectangle 3"/>
          <p:cNvSpPr txBox="1">
            <a:spLocks noChangeArrowheads="1"/>
          </p:cNvSpPr>
          <p:nvPr/>
        </p:nvSpPr>
        <p:spPr bwMode="auto">
          <a:xfrm>
            <a:off x="230060" y="1397001"/>
            <a:ext cx="9899650" cy="543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kumimoji="0" lang="ja-JP" altLang="en-US" kern="0" smtClean="0"/>
              <a:t>１０００人の人が検査を受けたとする．感染者が５００人．非感染者が５００人</a:t>
            </a:r>
            <a:endParaRPr kumimoji="0" lang="en-US" altLang="ja-JP" kern="0" smtClean="0"/>
          </a:p>
          <a:p>
            <a:pPr>
              <a:spcBef>
                <a:spcPts val="1200"/>
              </a:spcBef>
              <a:defRPr/>
            </a:pPr>
            <a:endParaRPr lang="en-US" altLang="ja-JP" kern="0"/>
          </a:p>
          <a:p>
            <a:pPr>
              <a:spcBef>
                <a:spcPts val="1200"/>
              </a:spcBef>
              <a:defRPr/>
            </a:pPr>
            <a:endParaRPr kumimoji="0" lang="en-US" altLang="ja-JP" kern="0" smtClean="0"/>
          </a:p>
          <a:p>
            <a:pPr>
              <a:spcBef>
                <a:spcPts val="1200"/>
              </a:spcBef>
              <a:defRPr/>
            </a:pPr>
            <a:endParaRPr lang="en-US" altLang="ja-JP" kern="0"/>
          </a:p>
          <a:p>
            <a:pPr>
              <a:spcBef>
                <a:spcPts val="1200"/>
              </a:spcBef>
              <a:defRPr/>
            </a:pPr>
            <a:endParaRPr kumimoji="0" lang="en-US" altLang="ja-JP" kern="0" smtClean="0"/>
          </a:p>
          <a:p>
            <a:pPr>
              <a:spcBef>
                <a:spcPts val="1200"/>
              </a:spcBef>
              <a:defRPr/>
            </a:pPr>
            <a:endParaRPr lang="en-US" altLang="ja-JP" kern="0"/>
          </a:p>
          <a:p>
            <a:pPr>
              <a:spcBef>
                <a:spcPts val="1200"/>
              </a:spcBef>
              <a:defRPr/>
            </a:pPr>
            <a:endParaRPr kumimoji="0" lang="en-US" altLang="ja-JP" kern="0" smtClean="0"/>
          </a:p>
          <a:p>
            <a:pPr>
              <a:spcBef>
                <a:spcPts val="1200"/>
              </a:spcBef>
              <a:defRPr/>
            </a:pPr>
            <a:r>
              <a:rPr kumimoji="0" lang="ja-JP" altLang="en-US" kern="0" smtClean="0"/>
              <a:t>陽性反応的中率＝</a:t>
            </a:r>
            <a:r>
              <a:rPr kumimoji="0" lang="en-US" altLang="ja-JP" kern="0" smtClean="0"/>
              <a:t>450/(450+50)=450/500=</a:t>
            </a:r>
            <a:r>
              <a:rPr kumimoji="0" lang="en-US" altLang="ja-JP" kern="0" smtClean="0">
                <a:solidFill>
                  <a:srgbClr val="FF0000"/>
                </a:solidFill>
              </a:rPr>
              <a:t>0.9</a:t>
            </a:r>
          </a:p>
        </p:txBody>
      </p:sp>
      <p:graphicFrame>
        <p:nvGraphicFramePr>
          <p:cNvPr id="2" name="表 1"/>
          <p:cNvGraphicFramePr>
            <a:graphicFrameLocks noGrp="1"/>
          </p:cNvGraphicFramePr>
          <p:nvPr>
            <p:extLst>
              <p:ext uri="{D42A27DB-BD31-4B8C-83A1-F6EECF244321}">
                <p14:modId xmlns:p14="http://schemas.microsoft.com/office/powerpoint/2010/main" val="1392164337"/>
              </p:ext>
            </p:extLst>
          </p:nvPr>
        </p:nvGraphicFramePr>
        <p:xfrm>
          <a:off x="762000" y="2585864"/>
          <a:ext cx="8918575" cy="3780000"/>
        </p:xfrm>
        <a:graphic>
          <a:graphicData uri="http://schemas.openxmlformats.org/drawingml/2006/table">
            <a:tbl>
              <a:tblPr firstRow="1" bandRow="1">
                <a:tableStyleId>{5C22544A-7EE6-4342-B048-85BDC9FD1C3A}</a:tableStyleId>
              </a:tblPr>
              <a:tblGrid>
                <a:gridCol w="746900">
                  <a:extLst>
                    <a:ext uri="{9D8B030D-6E8A-4147-A177-3AD203B41FA5}">
                      <a16:colId xmlns:a16="http://schemas.microsoft.com/office/drawing/2014/main" val="1638477693"/>
                    </a:ext>
                  </a:extLst>
                </a:gridCol>
                <a:gridCol w="2820530">
                  <a:extLst>
                    <a:ext uri="{9D8B030D-6E8A-4147-A177-3AD203B41FA5}">
                      <a16:colId xmlns:a16="http://schemas.microsoft.com/office/drawing/2014/main" val="272587275"/>
                    </a:ext>
                  </a:extLst>
                </a:gridCol>
                <a:gridCol w="1783715">
                  <a:extLst>
                    <a:ext uri="{9D8B030D-6E8A-4147-A177-3AD203B41FA5}">
                      <a16:colId xmlns:a16="http://schemas.microsoft.com/office/drawing/2014/main" val="1529201580"/>
                    </a:ext>
                  </a:extLst>
                </a:gridCol>
                <a:gridCol w="1783715">
                  <a:extLst>
                    <a:ext uri="{9D8B030D-6E8A-4147-A177-3AD203B41FA5}">
                      <a16:colId xmlns:a16="http://schemas.microsoft.com/office/drawing/2014/main" val="2490951157"/>
                    </a:ext>
                  </a:extLst>
                </a:gridCol>
                <a:gridCol w="1783715">
                  <a:extLst>
                    <a:ext uri="{9D8B030D-6E8A-4147-A177-3AD203B41FA5}">
                      <a16:colId xmlns:a16="http://schemas.microsoft.com/office/drawing/2014/main" val="525117620"/>
                    </a:ext>
                  </a:extLst>
                </a:gridCol>
              </a:tblGrid>
              <a:tr h="756000">
                <a:tc gridSpan="2">
                  <a:txBody>
                    <a:bodyPr/>
                    <a:lstStyle/>
                    <a:p>
                      <a:pPr algn="ctr"/>
                      <a:endParaRPr kumimoji="1" lang="ja-JP" altLang="en-US" sz="3600"/>
                    </a:p>
                  </a:txBody>
                  <a:tcPr>
                    <a:noFill/>
                  </a:tcPr>
                </a:tc>
                <a:tc hMerge="1">
                  <a:txBody>
                    <a:bodyPr/>
                    <a:lstStyle/>
                    <a:p>
                      <a:endParaRPr kumimoji="1" lang="ja-JP" alt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3600" smtClean="0"/>
                        <a:t>真の感染</a:t>
                      </a:r>
                    </a:p>
                  </a:txBody>
                  <a:tcPr/>
                </a:tc>
                <a:tc hMerge="1">
                  <a:txBody>
                    <a:bodyPr/>
                    <a:lstStyle/>
                    <a:p>
                      <a:endParaRPr kumimoji="1" lang="ja-JP" altLang="en-US"/>
                    </a:p>
                  </a:txBody>
                  <a:tcPr/>
                </a:tc>
                <a:tc rowSpan="4">
                  <a:txBody>
                    <a:bodyPr/>
                    <a:lstStyle/>
                    <a:p>
                      <a:pPr algn="ctr"/>
                      <a:endParaRPr kumimoji="1" lang="ja-JP" altLang="en-US" sz="3600"/>
                    </a:p>
                  </a:txBody>
                  <a:tcPr>
                    <a:noFill/>
                  </a:tcPr>
                </a:tc>
                <a:extLst>
                  <a:ext uri="{0D108BD9-81ED-4DB2-BD59-A6C34878D82A}">
                    <a16:rowId xmlns:a16="http://schemas.microsoft.com/office/drawing/2014/main" val="231980949"/>
                  </a:ext>
                </a:extLst>
              </a:tr>
              <a:tr h="756000">
                <a:tc>
                  <a:txBody>
                    <a:bodyPr/>
                    <a:lstStyle/>
                    <a:p>
                      <a:pPr algn="ctr"/>
                      <a:endParaRPr kumimoji="1" lang="ja-JP" altLang="en-US" sz="3600"/>
                    </a:p>
                  </a:txBody>
                  <a:tcPr vert="eaVert">
                    <a:noFill/>
                  </a:tcPr>
                </a:tc>
                <a:tc>
                  <a:txBody>
                    <a:bodyPr/>
                    <a:lstStyle/>
                    <a:p>
                      <a:pPr algn="ctr"/>
                      <a:endParaRPr kumimoji="1" lang="ja-JP" altLang="en-US" sz="3600"/>
                    </a:p>
                  </a:txBody>
                  <a:tcPr>
                    <a:noFill/>
                  </a:tcPr>
                </a:tc>
                <a:tc>
                  <a:txBody>
                    <a:bodyPr/>
                    <a:lstStyle/>
                    <a:p>
                      <a:pPr algn="ctr"/>
                      <a:r>
                        <a:rPr kumimoji="1" lang="ja-JP" altLang="en-US" sz="3600" smtClean="0"/>
                        <a:t>あり</a:t>
                      </a:r>
                      <a:endParaRPr kumimoji="1" lang="ja-JP" altLang="en-US" sz="3600"/>
                    </a:p>
                  </a:txBody>
                  <a:tcPr/>
                </a:tc>
                <a:tc>
                  <a:txBody>
                    <a:bodyPr/>
                    <a:lstStyle/>
                    <a:p>
                      <a:pPr algn="ctr"/>
                      <a:r>
                        <a:rPr kumimoji="1" lang="ja-JP" altLang="en-US" sz="3600" smtClean="0"/>
                        <a:t>なし</a:t>
                      </a:r>
                      <a:endParaRPr kumimoji="1" lang="ja-JP" altLang="en-US" sz="3600"/>
                    </a:p>
                  </a:txBody>
                  <a:tcPr/>
                </a:tc>
                <a:tc vMerge="1">
                  <a:txBody>
                    <a:bodyPr/>
                    <a:lstStyle/>
                    <a:p>
                      <a:pPr algn="ctr"/>
                      <a:endParaRPr kumimoji="1" lang="ja-JP" altLang="en-US" sz="3600"/>
                    </a:p>
                  </a:txBody>
                  <a:tcPr/>
                </a:tc>
                <a:extLst>
                  <a:ext uri="{0D108BD9-81ED-4DB2-BD59-A6C34878D82A}">
                    <a16:rowId xmlns:a16="http://schemas.microsoft.com/office/drawing/2014/main" val="519395994"/>
                  </a:ext>
                </a:extLst>
              </a:tr>
              <a:tr h="756000">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3600" smtClean="0"/>
                        <a:t>検査</a:t>
                      </a:r>
                    </a:p>
                    <a:p>
                      <a:pPr algn="ctr"/>
                      <a:endParaRPr kumimoji="1" lang="ja-JP" altLang="en-US" sz="3600"/>
                    </a:p>
                  </a:txBody>
                  <a:tcPr vert="eaVert"/>
                </a:tc>
                <a:tc>
                  <a:txBody>
                    <a:bodyPr/>
                    <a:lstStyle/>
                    <a:p>
                      <a:pPr algn="ctr"/>
                      <a:r>
                        <a:rPr kumimoji="1" lang="ja-JP" altLang="en-US" sz="3600" smtClean="0"/>
                        <a:t>陽性</a:t>
                      </a:r>
                      <a:endParaRPr kumimoji="1" lang="ja-JP" altLang="en-US" sz="3600"/>
                    </a:p>
                  </a:txBody>
                  <a:tcPr/>
                </a:tc>
                <a:tc>
                  <a:txBody>
                    <a:bodyPr/>
                    <a:lstStyle/>
                    <a:p>
                      <a:pPr algn="ctr"/>
                      <a:r>
                        <a:rPr kumimoji="1" lang="en-US" altLang="ja-JP" sz="3600" smtClean="0"/>
                        <a:t>450</a:t>
                      </a:r>
                      <a:endParaRPr kumimoji="1" lang="ja-JP" altLang="en-US" sz="3600"/>
                    </a:p>
                  </a:txBody>
                  <a:tcPr/>
                </a:tc>
                <a:tc>
                  <a:txBody>
                    <a:bodyPr/>
                    <a:lstStyle/>
                    <a:p>
                      <a:pPr algn="ctr"/>
                      <a:r>
                        <a:rPr kumimoji="1" lang="en-US" altLang="ja-JP" sz="3600" smtClean="0"/>
                        <a:t>50</a:t>
                      </a:r>
                      <a:endParaRPr kumimoji="1" lang="ja-JP" altLang="en-US" sz="3600"/>
                    </a:p>
                  </a:txBody>
                  <a:tcPr/>
                </a:tc>
                <a:tc vMerge="1">
                  <a:txBody>
                    <a:bodyPr/>
                    <a:lstStyle/>
                    <a:p>
                      <a:pPr algn="ctr"/>
                      <a:endParaRPr kumimoji="1" lang="ja-JP" altLang="en-US" sz="3600"/>
                    </a:p>
                  </a:txBody>
                  <a:tcPr/>
                </a:tc>
                <a:extLst>
                  <a:ext uri="{0D108BD9-81ED-4DB2-BD59-A6C34878D82A}">
                    <a16:rowId xmlns:a16="http://schemas.microsoft.com/office/drawing/2014/main" val="3620322096"/>
                  </a:ext>
                </a:extLst>
              </a:tr>
              <a:tr h="756000">
                <a:tc vMerge="1">
                  <a:txBody>
                    <a:bodyPr/>
                    <a:lstStyle/>
                    <a:p>
                      <a:pPr algn="ctr"/>
                      <a:endParaRPr kumimoji="1" lang="ja-JP" altLang="en-US" sz="3600"/>
                    </a:p>
                  </a:txBody>
                  <a:tcPr/>
                </a:tc>
                <a:tc>
                  <a:txBody>
                    <a:bodyPr/>
                    <a:lstStyle/>
                    <a:p>
                      <a:pPr algn="ctr"/>
                      <a:r>
                        <a:rPr kumimoji="1" lang="ja-JP" altLang="en-US" sz="3600" smtClean="0"/>
                        <a:t>陰性</a:t>
                      </a:r>
                      <a:endParaRPr kumimoji="1" lang="ja-JP" altLang="en-US" sz="3600"/>
                    </a:p>
                  </a:txBody>
                  <a:tcPr/>
                </a:tc>
                <a:tc>
                  <a:txBody>
                    <a:bodyPr/>
                    <a:lstStyle/>
                    <a:p>
                      <a:pPr algn="ctr"/>
                      <a:r>
                        <a:rPr kumimoji="1" lang="en-US" altLang="ja-JP" sz="3600" smtClean="0"/>
                        <a:t>50</a:t>
                      </a:r>
                      <a:endParaRPr kumimoji="1" lang="ja-JP" altLang="en-US" sz="3600"/>
                    </a:p>
                  </a:txBody>
                  <a:tcPr/>
                </a:tc>
                <a:tc>
                  <a:txBody>
                    <a:bodyPr/>
                    <a:lstStyle/>
                    <a:p>
                      <a:pPr algn="ctr"/>
                      <a:r>
                        <a:rPr kumimoji="1" lang="en-US" altLang="ja-JP" sz="3600" smtClean="0"/>
                        <a:t>450</a:t>
                      </a:r>
                      <a:endParaRPr kumimoji="1" lang="ja-JP" altLang="en-US" sz="3600"/>
                    </a:p>
                  </a:txBody>
                  <a:tcPr/>
                </a:tc>
                <a:tc vMerge="1">
                  <a:txBody>
                    <a:bodyPr/>
                    <a:lstStyle/>
                    <a:p>
                      <a:pPr algn="ctr"/>
                      <a:endParaRPr kumimoji="1" lang="ja-JP" altLang="en-US" sz="3600"/>
                    </a:p>
                  </a:txBody>
                  <a:tcPr>
                    <a:solidFill>
                      <a:srgbClr val="FFFF00"/>
                    </a:solidFill>
                  </a:tcPr>
                </a:tc>
                <a:extLst>
                  <a:ext uri="{0D108BD9-81ED-4DB2-BD59-A6C34878D82A}">
                    <a16:rowId xmlns:a16="http://schemas.microsoft.com/office/drawing/2014/main" val="908595617"/>
                  </a:ext>
                </a:extLst>
              </a:tr>
              <a:tr h="756000">
                <a:tc gridSpan="2">
                  <a:txBody>
                    <a:bodyPr/>
                    <a:lstStyle/>
                    <a:p>
                      <a:pPr algn="ctr"/>
                      <a:endParaRPr kumimoji="1" lang="ja-JP" altLang="en-US" sz="3600"/>
                    </a:p>
                  </a:txBody>
                  <a:tcPr vert="eaVert">
                    <a:noFill/>
                  </a:tcPr>
                </a:tc>
                <a:tc hMerge="1">
                  <a:txBody>
                    <a:bodyPr/>
                    <a:lstStyle/>
                    <a:p>
                      <a:pPr algn="ctr"/>
                      <a:endParaRPr kumimoji="1" lang="ja-JP" altLang="en-US" sz="3600"/>
                    </a:p>
                  </a:txBody>
                  <a:tcPr/>
                </a:tc>
                <a:tc>
                  <a:txBody>
                    <a:bodyPr/>
                    <a:lstStyle/>
                    <a:p>
                      <a:pPr algn="ctr"/>
                      <a:r>
                        <a:rPr kumimoji="1" lang="en-US" altLang="ja-JP" sz="3600" smtClean="0"/>
                        <a:t>500</a:t>
                      </a:r>
                      <a:endParaRPr kumimoji="1" lang="ja-JP" altLang="en-US" sz="3600"/>
                    </a:p>
                  </a:txBody>
                  <a:tcPr>
                    <a:noFill/>
                  </a:tcPr>
                </a:tc>
                <a:tc>
                  <a:txBody>
                    <a:bodyPr/>
                    <a:lstStyle/>
                    <a:p>
                      <a:pPr algn="ctr"/>
                      <a:r>
                        <a:rPr kumimoji="1" lang="en-US" altLang="ja-JP" sz="3600" smtClean="0"/>
                        <a:t>500</a:t>
                      </a:r>
                      <a:endParaRPr kumimoji="1" lang="ja-JP" altLang="en-US" sz="3600"/>
                    </a:p>
                  </a:txBody>
                  <a:tcPr>
                    <a:noFill/>
                  </a:tcPr>
                </a:tc>
                <a:tc>
                  <a:txBody>
                    <a:bodyPr/>
                    <a:lstStyle/>
                    <a:p>
                      <a:pPr algn="ctr"/>
                      <a:r>
                        <a:rPr kumimoji="1" lang="en-US" altLang="ja-JP" sz="3600" smtClean="0"/>
                        <a:t>1000</a:t>
                      </a:r>
                      <a:endParaRPr kumimoji="1" lang="ja-JP" altLang="en-US" sz="3600"/>
                    </a:p>
                  </a:txBody>
                  <a:tcPr>
                    <a:noFill/>
                  </a:tcPr>
                </a:tc>
                <a:extLst>
                  <a:ext uri="{0D108BD9-81ED-4DB2-BD59-A6C34878D82A}">
                    <a16:rowId xmlns:a16="http://schemas.microsoft.com/office/drawing/2014/main" val="2414754169"/>
                  </a:ext>
                </a:extLst>
              </a:tr>
            </a:tbl>
          </a:graphicData>
        </a:graphic>
      </p:graphicFrame>
      <p:sp>
        <p:nvSpPr>
          <p:cNvPr id="3" name="テキスト ボックス 2"/>
          <p:cNvSpPr txBox="1"/>
          <p:nvPr/>
        </p:nvSpPr>
        <p:spPr>
          <a:xfrm>
            <a:off x="8101399" y="3689791"/>
            <a:ext cx="1656843" cy="1200329"/>
          </a:xfrm>
          <a:prstGeom prst="rect">
            <a:avLst/>
          </a:prstGeom>
          <a:noFill/>
          <a:ln>
            <a:solidFill>
              <a:schemeClr val="tx1"/>
            </a:solidFill>
          </a:ln>
        </p:spPr>
        <p:txBody>
          <a:bodyPr wrap="square" rtlCol="0">
            <a:spAutoFit/>
          </a:bodyPr>
          <a:lstStyle/>
          <a:p>
            <a:r>
              <a:rPr kumimoji="1" lang="en-US" altLang="ja-JP" sz="3600" smtClean="0">
                <a:latin typeface="+mn-ea"/>
              </a:rPr>
              <a:t>90</a:t>
            </a:r>
            <a:r>
              <a:rPr kumimoji="1" lang="ja-JP" altLang="en-US" sz="3600" smtClean="0">
                <a:latin typeface="+mn-ea"/>
              </a:rPr>
              <a:t>％の的中率</a:t>
            </a:r>
            <a:endParaRPr kumimoji="1" lang="ja-JP" altLang="en-US" sz="3600">
              <a:latin typeface="+mn-ea"/>
            </a:endParaRPr>
          </a:p>
        </p:txBody>
      </p:sp>
      <p:cxnSp>
        <p:nvCxnSpPr>
          <p:cNvPr id="5" name="直線矢印コネクタ 4"/>
          <p:cNvCxnSpPr/>
          <p:nvPr/>
        </p:nvCxnSpPr>
        <p:spPr bwMode="auto">
          <a:xfrm flipH="1">
            <a:off x="8032328" y="4890120"/>
            <a:ext cx="307603" cy="1475744"/>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2467795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805884" y="125413"/>
            <a:ext cx="8748000" cy="1271588"/>
          </a:xfrm>
        </p:spPr>
        <p:txBody>
          <a:bodyPr/>
          <a:lstStyle/>
          <a:p>
            <a:r>
              <a:rPr lang="ja-JP" altLang="en-US" sz="3600" smtClean="0"/>
              <a:t>感染率が</a:t>
            </a:r>
            <a:r>
              <a:rPr lang="en-US" altLang="ja-JP" sz="3600" smtClean="0"/>
              <a:t>1</a:t>
            </a:r>
            <a:r>
              <a:rPr lang="ja-JP" altLang="en-US" sz="3600" smtClean="0"/>
              <a:t>０％</a:t>
            </a:r>
            <a:r>
              <a:rPr lang="en-US" altLang="ja-JP" sz="3600" smtClean="0"/>
              <a:t>(</a:t>
            </a:r>
            <a:r>
              <a:rPr lang="ja-JP" altLang="en-US" sz="3600" smtClean="0"/>
              <a:t>感度</a:t>
            </a:r>
            <a:r>
              <a:rPr lang="ja-JP" altLang="en-US" sz="3600"/>
              <a:t>が</a:t>
            </a:r>
            <a:r>
              <a:rPr lang="ja-JP" altLang="en-US" sz="3600" smtClean="0"/>
              <a:t>９０％特異度</a:t>
            </a:r>
            <a:r>
              <a:rPr lang="ja-JP" altLang="en-US" sz="3600"/>
              <a:t>が</a:t>
            </a:r>
            <a:r>
              <a:rPr lang="ja-JP" altLang="en-US" sz="3600" smtClean="0"/>
              <a:t>９０％</a:t>
            </a:r>
            <a:r>
              <a:rPr lang="en-US" altLang="ja-JP" sz="3600" smtClean="0"/>
              <a:t>)</a:t>
            </a:r>
            <a:endParaRPr lang="ja-JP" altLang="en-US" sz="3600" smtClean="0"/>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51204" name="日付プレースホルダー 1" hidden="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2020/7/1</a:t>
            </a:r>
          </a:p>
        </p:txBody>
      </p:sp>
      <p:sp>
        <p:nvSpPr>
          <p:cNvPr id="51205" name="フッター プレースホルダー 2" hidden="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6</a:t>
            </a:r>
          </a:p>
        </p:txBody>
      </p:sp>
      <p:sp>
        <p:nvSpPr>
          <p:cNvPr id="51206" name="スライド番号プレースホルダー 3" hidden="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19</a:t>
            </a:fld>
            <a:endParaRPr lang="en-US" altLang="ja-JP" sz="1400" smtClean="0">
              <a:latin typeface="Times New Roman" panose="02020603050405020304" pitchFamily="18" charset="0"/>
            </a:endParaRPr>
          </a:p>
        </p:txBody>
      </p:sp>
      <p:sp>
        <p:nvSpPr>
          <p:cNvPr id="8" name="Rectangle 3"/>
          <p:cNvSpPr txBox="1">
            <a:spLocks noChangeArrowheads="1"/>
          </p:cNvSpPr>
          <p:nvPr/>
        </p:nvSpPr>
        <p:spPr bwMode="auto">
          <a:xfrm>
            <a:off x="230060" y="1397001"/>
            <a:ext cx="9899650" cy="543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kumimoji="0" lang="ja-JP" altLang="en-US" kern="0" smtClean="0"/>
              <a:t>１０００人の人が検査を受けたとする．感染者が１００人．非感染者が９００人</a:t>
            </a:r>
            <a:endParaRPr kumimoji="0" lang="en-US" altLang="ja-JP" kern="0" smtClean="0"/>
          </a:p>
          <a:p>
            <a:pPr>
              <a:spcBef>
                <a:spcPts val="1200"/>
              </a:spcBef>
              <a:defRPr/>
            </a:pPr>
            <a:endParaRPr lang="en-US" altLang="ja-JP" kern="0"/>
          </a:p>
          <a:p>
            <a:pPr>
              <a:spcBef>
                <a:spcPts val="1200"/>
              </a:spcBef>
              <a:defRPr/>
            </a:pPr>
            <a:endParaRPr kumimoji="0" lang="en-US" altLang="ja-JP" kern="0" smtClean="0"/>
          </a:p>
          <a:p>
            <a:pPr>
              <a:spcBef>
                <a:spcPts val="1200"/>
              </a:spcBef>
              <a:defRPr/>
            </a:pPr>
            <a:endParaRPr lang="en-US" altLang="ja-JP" kern="0"/>
          </a:p>
          <a:p>
            <a:pPr>
              <a:spcBef>
                <a:spcPts val="1200"/>
              </a:spcBef>
              <a:defRPr/>
            </a:pPr>
            <a:endParaRPr kumimoji="0" lang="en-US" altLang="ja-JP" kern="0" smtClean="0"/>
          </a:p>
          <a:p>
            <a:pPr>
              <a:spcBef>
                <a:spcPts val="1200"/>
              </a:spcBef>
              <a:defRPr/>
            </a:pPr>
            <a:endParaRPr lang="en-US" altLang="ja-JP" kern="0"/>
          </a:p>
          <a:p>
            <a:pPr>
              <a:spcBef>
                <a:spcPts val="1200"/>
              </a:spcBef>
              <a:defRPr/>
            </a:pPr>
            <a:endParaRPr kumimoji="0" lang="en-US" altLang="ja-JP" kern="0" smtClean="0"/>
          </a:p>
          <a:p>
            <a:pPr>
              <a:spcBef>
                <a:spcPts val="1200"/>
              </a:spcBef>
              <a:defRPr/>
            </a:pPr>
            <a:r>
              <a:rPr kumimoji="0" lang="ja-JP" altLang="en-US" kern="0" smtClean="0"/>
              <a:t>陽性反応的中率＝</a:t>
            </a:r>
            <a:r>
              <a:rPr lang="en-US" altLang="ja-JP" kern="0"/>
              <a:t>9</a:t>
            </a:r>
            <a:r>
              <a:rPr kumimoji="0" lang="en-US" altLang="ja-JP" kern="0" smtClean="0"/>
              <a:t>0/(90+90)=90/180=</a:t>
            </a:r>
            <a:r>
              <a:rPr kumimoji="0" lang="en-US" altLang="ja-JP" kern="0" smtClean="0">
                <a:solidFill>
                  <a:srgbClr val="FF0000"/>
                </a:solidFill>
              </a:rPr>
              <a:t>0.5</a:t>
            </a:r>
          </a:p>
        </p:txBody>
      </p:sp>
      <p:graphicFrame>
        <p:nvGraphicFramePr>
          <p:cNvPr id="2" name="表 1"/>
          <p:cNvGraphicFramePr>
            <a:graphicFrameLocks noGrp="1"/>
          </p:cNvGraphicFramePr>
          <p:nvPr>
            <p:extLst>
              <p:ext uri="{D42A27DB-BD31-4B8C-83A1-F6EECF244321}">
                <p14:modId xmlns:p14="http://schemas.microsoft.com/office/powerpoint/2010/main" val="643050656"/>
              </p:ext>
            </p:extLst>
          </p:nvPr>
        </p:nvGraphicFramePr>
        <p:xfrm>
          <a:off x="762000" y="2585864"/>
          <a:ext cx="8918575" cy="3780000"/>
        </p:xfrm>
        <a:graphic>
          <a:graphicData uri="http://schemas.openxmlformats.org/drawingml/2006/table">
            <a:tbl>
              <a:tblPr firstRow="1" bandRow="1">
                <a:tableStyleId>{5C22544A-7EE6-4342-B048-85BDC9FD1C3A}</a:tableStyleId>
              </a:tblPr>
              <a:tblGrid>
                <a:gridCol w="746900">
                  <a:extLst>
                    <a:ext uri="{9D8B030D-6E8A-4147-A177-3AD203B41FA5}">
                      <a16:colId xmlns:a16="http://schemas.microsoft.com/office/drawing/2014/main" val="1638477693"/>
                    </a:ext>
                  </a:extLst>
                </a:gridCol>
                <a:gridCol w="2820530">
                  <a:extLst>
                    <a:ext uri="{9D8B030D-6E8A-4147-A177-3AD203B41FA5}">
                      <a16:colId xmlns:a16="http://schemas.microsoft.com/office/drawing/2014/main" val="272587275"/>
                    </a:ext>
                  </a:extLst>
                </a:gridCol>
                <a:gridCol w="1783715">
                  <a:extLst>
                    <a:ext uri="{9D8B030D-6E8A-4147-A177-3AD203B41FA5}">
                      <a16:colId xmlns:a16="http://schemas.microsoft.com/office/drawing/2014/main" val="1529201580"/>
                    </a:ext>
                  </a:extLst>
                </a:gridCol>
                <a:gridCol w="1783715">
                  <a:extLst>
                    <a:ext uri="{9D8B030D-6E8A-4147-A177-3AD203B41FA5}">
                      <a16:colId xmlns:a16="http://schemas.microsoft.com/office/drawing/2014/main" val="2490951157"/>
                    </a:ext>
                  </a:extLst>
                </a:gridCol>
                <a:gridCol w="1783715">
                  <a:extLst>
                    <a:ext uri="{9D8B030D-6E8A-4147-A177-3AD203B41FA5}">
                      <a16:colId xmlns:a16="http://schemas.microsoft.com/office/drawing/2014/main" val="525117620"/>
                    </a:ext>
                  </a:extLst>
                </a:gridCol>
              </a:tblGrid>
              <a:tr h="756000">
                <a:tc gridSpan="2">
                  <a:txBody>
                    <a:bodyPr/>
                    <a:lstStyle/>
                    <a:p>
                      <a:pPr algn="ctr"/>
                      <a:endParaRPr kumimoji="1" lang="ja-JP" altLang="en-US" sz="3600"/>
                    </a:p>
                  </a:txBody>
                  <a:tcPr>
                    <a:noFill/>
                  </a:tcPr>
                </a:tc>
                <a:tc hMerge="1">
                  <a:txBody>
                    <a:bodyPr/>
                    <a:lstStyle/>
                    <a:p>
                      <a:endParaRPr kumimoji="1" lang="ja-JP" altLang="en-US"/>
                    </a:p>
                  </a:txBody>
                  <a:tcPr/>
                </a:tc>
                <a:tc gridSpan="2">
                  <a:txBody>
                    <a:bodyPr/>
                    <a:lstStyle/>
                    <a:p>
                      <a:pPr algn="ctr"/>
                      <a:r>
                        <a:rPr kumimoji="1" lang="ja-JP" altLang="en-US" sz="3600" smtClean="0"/>
                        <a:t>真の感染</a:t>
                      </a:r>
                      <a:endParaRPr kumimoji="1" lang="ja-JP" altLang="en-US" sz="3600"/>
                    </a:p>
                  </a:txBody>
                  <a:tcPr/>
                </a:tc>
                <a:tc hMerge="1">
                  <a:txBody>
                    <a:bodyPr/>
                    <a:lstStyle/>
                    <a:p>
                      <a:endParaRPr kumimoji="1" lang="ja-JP" altLang="en-US"/>
                    </a:p>
                  </a:txBody>
                  <a:tcPr/>
                </a:tc>
                <a:tc rowSpan="4">
                  <a:txBody>
                    <a:bodyPr/>
                    <a:lstStyle/>
                    <a:p>
                      <a:pPr algn="ctr"/>
                      <a:endParaRPr kumimoji="1" lang="ja-JP" altLang="en-US" sz="3600"/>
                    </a:p>
                  </a:txBody>
                  <a:tcPr>
                    <a:noFill/>
                  </a:tcPr>
                </a:tc>
                <a:extLst>
                  <a:ext uri="{0D108BD9-81ED-4DB2-BD59-A6C34878D82A}">
                    <a16:rowId xmlns:a16="http://schemas.microsoft.com/office/drawing/2014/main" val="231980949"/>
                  </a:ext>
                </a:extLst>
              </a:tr>
              <a:tr h="756000">
                <a:tc>
                  <a:txBody>
                    <a:bodyPr/>
                    <a:lstStyle/>
                    <a:p>
                      <a:pPr algn="ctr"/>
                      <a:endParaRPr kumimoji="1" lang="ja-JP" altLang="en-US" sz="3600"/>
                    </a:p>
                  </a:txBody>
                  <a:tcPr vert="eaVert">
                    <a:noFill/>
                  </a:tcPr>
                </a:tc>
                <a:tc>
                  <a:txBody>
                    <a:bodyPr/>
                    <a:lstStyle/>
                    <a:p>
                      <a:pPr algn="ctr"/>
                      <a:endParaRPr kumimoji="1" lang="ja-JP" altLang="en-US" sz="3600"/>
                    </a:p>
                  </a:txBody>
                  <a:tcPr>
                    <a:noFill/>
                  </a:tcPr>
                </a:tc>
                <a:tc>
                  <a:txBody>
                    <a:bodyPr/>
                    <a:lstStyle/>
                    <a:p>
                      <a:pPr algn="ctr"/>
                      <a:r>
                        <a:rPr kumimoji="1" lang="ja-JP" altLang="en-US" sz="3600" smtClean="0"/>
                        <a:t>あり</a:t>
                      </a:r>
                      <a:endParaRPr kumimoji="1" lang="ja-JP" altLang="en-US" sz="3600"/>
                    </a:p>
                  </a:txBody>
                  <a:tcPr/>
                </a:tc>
                <a:tc>
                  <a:txBody>
                    <a:bodyPr/>
                    <a:lstStyle/>
                    <a:p>
                      <a:pPr algn="ctr"/>
                      <a:r>
                        <a:rPr kumimoji="1" lang="ja-JP" altLang="en-US" sz="3600" smtClean="0"/>
                        <a:t>なし</a:t>
                      </a:r>
                      <a:endParaRPr kumimoji="1" lang="ja-JP" altLang="en-US" sz="3600"/>
                    </a:p>
                  </a:txBody>
                  <a:tcPr/>
                </a:tc>
                <a:tc vMerge="1">
                  <a:txBody>
                    <a:bodyPr/>
                    <a:lstStyle/>
                    <a:p>
                      <a:pPr algn="ctr"/>
                      <a:endParaRPr kumimoji="1" lang="ja-JP" altLang="en-US" sz="3600"/>
                    </a:p>
                  </a:txBody>
                  <a:tcPr/>
                </a:tc>
                <a:extLst>
                  <a:ext uri="{0D108BD9-81ED-4DB2-BD59-A6C34878D82A}">
                    <a16:rowId xmlns:a16="http://schemas.microsoft.com/office/drawing/2014/main" val="519395994"/>
                  </a:ext>
                </a:extLst>
              </a:tr>
              <a:tr h="756000">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3600" smtClean="0"/>
                        <a:t>検査</a:t>
                      </a:r>
                    </a:p>
                    <a:p>
                      <a:pPr algn="ctr"/>
                      <a:endParaRPr kumimoji="1" lang="ja-JP" altLang="en-US" sz="3600"/>
                    </a:p>
                  </a:txBody>
                  <a:tcPr vert="eaVert"/>
                </a:tc>
                <a:tc>
                  <a:txBody>
                    <a:bodyPr/>
                    <a:lstStyle/>
                    <a:p>
                      <a:pPr algn="ctr"/>
                      <a:r>
                        <a:rPr kumimoji="1" lang="ja-JP" altLang="en-US" sz="3600" smtClean="0"/>
                        <a:t>陽性</a:t>
                      </a:r>
                      <a:endParaRPr kumimoji="1" lang="ja-JP" altLang="en-US" sz="3600"/>
                    </a:p>
                  </a:txBody>
                  <a:tcPr/>
                </a:tc>
                <a:tc>
                  <a:txBody>
                    <a:bodyPr/>
                    <a:lstStyle/>
                    <a:p>
                      <a:pPr algn="ctr"/>
                      <a:r>
                        <a:rPr kumimoji="1" lang="en-US" altLang="ja-JP" sz="3600" smtClean="0"/>
                        <a:t>90</a:t>
                      </a:r>
                      <a:endParaRPr kumimoji="1" lang="ja-JP" altLang="en-US" sz="3600"/>
                    </a:p>
                  </a:txBody>
                  <a:tcPr/>
                </a:tc>
                <a:tc>
                  <a:txBody>
                    <a:bodyPr/>
                    <a:lstStyle/>
                    <a:p>
                      <a:pPr algn="ctr"/>
                      <a:r>
                        <a:rPr kumimoji="1" lang="en-US" altLang="ja-JP" sz="3600" smtClean="0"/>
                        <a:t>90</a:t>
                      </a:r>
                      <a:endParaRPr kumimoji="1" lang="ja-JP" altLang="en-US" sz="3600"/>
                    </a:p>
                  </a:txBody>
                  <a:tcPr/>
                </a:tc>
                <a:tc vMerge="1">
                  <a:txBody>
                    <a:bodyPr/>
                    <a:lstStyle/>
                    <a:p>
                      <a:pPr algn="ctr"/>
                      <a:endParaRPr kumimoji="1" lang="ja-JP" altLang="en-US" sz="3600"/>
                    </a:p>
                  </a:txBody>
                  <a:tcPr/>
                </a:tc>
                <a:extLst>
                  <a:ext uri="{0D108BD9-81ED-4DB2-BD59-A6C34878D82A}">
                    <a16:rowId xmlns:a16="http://schemas.microsoft.com/office/drawing/2014/main" val="3620322096"/>
                  </a:ext>
                </a:extLst>
              </a:tr>
              <a:tr h="756000">
                <a:tc vMerge="1">
                  <a:txBody>
                    <a:bodyPr/>
                    <a:lstStyle/>
                    <a:p>
                      <a:pPr algn="ctr"/>
                      <a:endParaRPr kumimoji="1" lang="ja-JP" altLang="en-US" sz="3600"/>
                    </a:p>
                  </a:txBody>
                  <a:tcPr/>
                </a:tc>
                <a:tc>
                  <a:txBody>
                    <a:bodyPr/>
                    <a:lstStyle/>
                    <a:p>
                      <a:pPr algn="ctr"/>
                      <a:r>
                        <a:rPr kumimoji="1" lang="ja-JP" altLang="en-US" sz="3600" smtClean="0"/>
                        <a:t>陰性</a:t>
                      </a:r>
                      <a:endParaRPr kumimoji="1" lang="ja-JP" altLang="en-US" sz="3600"/>
                    </a:p>
                  </a:txBody>
                  <a:tcPr/>
                </a:tc>
                <a:tc>
                  <a:txBody>
                    <a:bodyPr/>
                    <a:lstStyle/>
                    <a:p>
                      <a:pPr algn="ctr"/>
                      <a:r>
                        <a:rPr kumimoji="1" lang="en-US" altLang="ja-JP" sz="3600" smtClean="0"/>
                        <a:t>10</a:t>
                      </a:r>
                      <a:endParaRPr kumimoji="1" lang="ja-JP" altLang="en-US" sz="3600"/>
                    </a:p>
                  </a:txBody>
                  <a:tcPr/>
                </a:tc>
                <a:tc>
                  <a:txBody>
                    <a:bodyPr/>
                    <a:lstStyle/>
                    <a:p>
                      <a:pPr algn="ctr"/>
                      <a:r>
                        <a:rPr kumimoji="1" lang="en-US" altLang="ja-JP" sz="3600" smtClean="0"/>
                        <a:t>810</a:t>
                      </a:r>
                      <a:endParaRPr kumimoji="1" lang="ja-JP" altLang="en-US" sz="3600"/>
                    </a:p>
                  </a:txBody>
                  <a:tcPr/>
                </a:tc>
                <a:tc vMerge="1">
                  <a:txBody>
                    <a:bodyPr/>
                    <a:lstStyle/>
                    <a:p>
                      <a:pPr algn="ctr"/>
                      <a:endParaRPr kumimoji="1" lang="ja-JP" altLang="en-US" sz="3600"/>
                    </a:p>
                  </a:txBody>
                  <a:tcPr>
                    <a:solidFill>
                      <a:srgbClr val="FFFF00"/>
                    </a:solidFill>
                  </a:tcPr>
                </a:tc>
                <a:extLst>
                  <a:ext uri="{0D108BD9-81ED-4DB2-BD59-A6C34878D82A}">
                    <a16:rowId xmlns:a16="http://schemas.microsoft.com/office/drawing/2014/main" val="908595617"/>
                  </a:ext>
                </a:extLst>
              </a:tr>
              <a:tr h="756000">
                <a:tc gridSpan="2">
                  <a:txBody>
                    <a:bodyPr/>
                    <a:lstStyle/>
                    <a:p>
                      <a:pPr algn="ctr"/>
                      <a:endParaRPr kumimoji="1" lang="ja-JP" altLang="en-US" sz="3600"/>
                    </a:p>
                  </a:txBody>
                  <a:tcPr vert="eaVert">
                    <a:noFill/>
                  </a:tcPr>
                </a:tc>
                <a:tc hMerge="1">
                  <a:txBody>
                    <a:bodyPr/>
                    <a:lstStyle/>
                    <a:p>
                      <a:pPr algn="ctr"/>
                      <a:endParaRPr kumimoji="1" lang="ja-JP" altLang="en-US" sz="3600"/>
                    </a:p>
                  </a:txBody>
                  <a:tcPr/>
                </a:tc>
                <a:tc>
                  <a:txBody>
                    <a:bodyPr/>
                    <a:lstStyle/>
                    <a:p>
                      <a:pPr algn="ctr"/>
                      <a:r>
                        <a:rPr kumimoji="1" lang="en-US" altLang="ja-JP" sz="3600" smtClean="0"/>
                        <a:t>100</a:t>
                      </a:r>
                      <a:endParaRPr kumimoji="1" lang="ja-JP" altLang="en-US" sz="3600"/>
                    </a:p>
                  </a:txBody>
                  <a:tcPr>
                    <a:noFill/>
                  </a:tcPr>
                </a:tc>
                <a:tc>
                  <a:txBody>
                    <a:bodyPr/>
                    <a:lstStyle/>
                    <a:p>
                      <a:pPr algn="ctr"/>
                      <a:r>
                        <a:rPr kumimoji="1" lang="en-US" altLang="ja-JP" sz="3600" smtClean="0"/>
                        <a:t>900</a:t>
                      </a:r>
                      <a:endParaRPr kumimoji="1" lang="ja-JP" altLang="en-US" sz="3600"/>
                    </a:p>
                  </a:txBody>
                  <a:tcPr>
                    <a:noFill/>
                  </a:tcPr>
                </a:tc>
                <a:tc>
                  <a:txBody>
                    <a:bodyPr/>
                    <a:lstStyle/>
                    <a:p>
                      <a:pPr algn="ctr"/>
                      <a:r>
                        <a:rPr kumimoji="1" lang="en-US" altLang="ja-JP" sz="3600" smtClean="0"/>
                        <a:t>1000</a:t>
                      </a:r>
                      <a:endParaRPr kumimoji="1" lang="ja-JP" altLang="en-US" sz="3600"/>
                    </a:p>
                  </a:txBody>
                  <a:tcPr>
                    <a:noFill/>
                  </a:tcPr>
                </a:tc>
                <a:extLst>
                  <a:ext uri="{0D108BD9-81ED-4DB2-BD59-A6C34878D82A}">
                    <a16:rowId xmlns:a16="http://schemas.microsoft.com/office/drawing/2014/main" val="2414754169"/>
                  </a:ext>
                </a:extLst>
              </a:tr>
            </a:tbl>
          </a:graphicData>
        </a:graphic>
      </p:graphicFrame>
      <p:sp>
        <p:nvSpPr>
          <p:cNvPr id="3" name="テキスト ボックス 2"/>
          <p:cNvSpPr txBox="1"/>
          <p:nvPr/>
        </p:nvSpPr>
        <p:spPr>
          <a:xfrm>
            <a:off x="8101399" y="3689791"/>
            <a:ext cx="1656843" cy="1200329"/>
          </a:xfrm>
          <a:prstGeom prst="rect">
            <a:avLst/>
          </a:prstGeom>
          <a:noFill/>
          <a:ln>
            <a:solidFill>
              <a:schemeClr val="tx1"/>
            </a:solidFill>
          </a:ln>
        </p:spPr>
        <p:txBody>
          <a:bodyPr wrap="square" rtlCol="0">
            <a:spAutoFit/>
          </a:bodyPr>
          <a:lstStyle/>
          <a:p>
            <a:r>
              <a:rPr kumimoji="1" lang="en-US" altLang="ja-JP" sz="3600">
                <a:latin typeface="+mn-ea"/>
              </a:rPr>
              <a:t>5</a:t>
            </a:r>
            <a:r>
              <a:rPr kumimoji="1" lang="en-US" altLang="ja-JP" sz="3600" smtClean="0">
                <a:latin typeface="+mn-ea"/>
              </a:rPr>
              <a:t>0</a:t>
            </a:r>
            <a:r>
              <a:rPr kumimoji="1" lang="ja-JP" altLang="en-US" sz="3600" smtClean="0">
                <a:latin typeface="+mn-ea"/>
              </a:rPr>
              <a:t>％の的中率</a:t>
            </a:r>
            <a:endParaRPr kumimoji="1" lang="ja-JP" altLang="en-US" sz="3600">
              <a:latin typeface="+mn-ea"/>
            </a:endParaRPr>
          </a:p>
        </p:txBody>
      </p:sp>
      <p:cxnSp>
        <p:nvCxnSpPr>
          <p:cNvPr id="5" name="直線矢印コネクタ 4"/>
          <p:cNvCxnSpPr/>
          <p:nvPr/>
        </p:nvCxnSpPr>
        <p:spPr bwMode="auto">
          <a:xfrm flipH="1">
            <a:off x="8032328" y="4890120"/>
            <a:ext cx="307603" cy="1475744"/>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1" name="角丸四角形 10"/>
          <p:cNvSpPr/>
          <p:nvPr/>
        </p:nvSpPr>
        <p:spPr bwMode="auto">
          <a:xfrm>
            <a:off x="2901777" y="6854138"/>
            <a:ext cx="6788323" cy="615653"/>
          </a:xfrm>
          <a:prstGeom prst="roundRect">
            <a:avLst/>
          </a:prstGeom>
          <a:noFill/>
          <a:ln w="9525" cap="flat" cmpd="sng" algn="ctr">
            <a:solidFill>
              <a:schemeClr val="accent1">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1" hangingPunct="1"/>
            <a:r>
              <a:rPr lang="ja-JP" altLang="en-US" sz="3200"/>
              <a:t>感染率が</a:t>
            </a:r>
            <a:r>
              <a:rPr lang="ja-JP" altLang="en-US" sz="3200" smtClean="0"/>
              <a:t>低いと偽陽性</a:t>
            </a:r>
            <a:r>
              <a:rPr lang="ja-JP" altLang="en-US" sz="3200"/>
              <a:t>が</a:t>
            </a:r>
            <a:r>
              <a:rPr lang="ja-JP" altLang="en-US" sz="3200" smtClean="0"/>
              <a:t>増えてしまう</a:t>
            </a:r>
            <a:endParaRPr lang="ja-JP" altLang="en-US" sz="3200"/>
          </a:p>
        </p:txBody>
      </p:sp>
    </p:spTree>
    <p:extLst>
      <p:ext uri="{BB962C8B-B14F-4D97-AF65-F5344CB8AC3E}">
        <p14:creationId xmlns:p14="http://schemas.microsoft.com/office/powerpoint/2010/main" val="40356141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762000" y="209550"/>
            <a:ext cx="8636000" cy="1271588"/>
          </a:xfrm>
        </p:spPr>
        <p:txBody>
          <a:bodyPr/>
          <a:lstStyle/>
          <a:p>
            <a:r>
              <a:rPr kumimoji="1" lang="ja-JP" altLang="en-US" smtClean="0"/>
              <a:t>講義の進め方．使い方</a:t>
            </a:r>
          </a:p>
        </p:txBody>
      </p:sp>
      <p:sp>
        <p:nvSpPr>
          <p:cNvPr id="3" name="コンテンツ プレースホルダー 2"/>
          <p:cNvSpPr>
            <a:spLocks noGrp="1"/>
          </p:cNvSpPr>
          <p:nvPr>
            <p:ph idx="1"/>
          </p:nvPr>
        </p:nvSpPr>
        <p:spPr>
          <a:xfrm>
            <a:off x="542925" y="1217613"/>
            <a:ext cx="9290050" cy="5508625"/>
          </a:xfrm>
        </p:spPr>
        <p:txBody>
          <a:bodyPr/>
          <a:lstStyle/>
          <a:p>
            <a:pPr>
              <a:defRPr/>
            </a:pPr>
            <a:r>
              <a:rPr kumimoji="1" lang="ja-JP" altLang="en-US" sz="2800" smtClean="0"/>
              <a:t>シラバスにある教科書を用意してください．自分のノートと筆記用具を用意してください</a:t>
            </a:r>
            <a:endParaRPr kumimoji="1" lang="en-US" altLang="ja-JP" sz="2800" smtClean="0"/>
          </a:p>
          <a:p>
            <a:pPr>
              <a:defRPr/>
            </a:pPr>
            <a:r>
              <a:rPr kumimoji="1" lang="ja-JP" altLang="en-US" sz="2800" smtClean="0"/>
              <a:t>どちらの講義を受けても</a:t>
            </a:r>
            <a:r>
              <a:rPr kumimoji="1" lang="en-US" altLang="ja-JP" sz="2800" smtClean="0"/>
              <a:t>OK</a:t>
            </a:r>
            <a:r>
              <a:rPr kumimoji="1" lang="ja-JP" altLang="en-US" sz="2800" smtClean="0"/>
              <a:t>です．</a:t>
            </a:r>
            <a:r>
              <a:rPr kumimoji="1" lang="en-US" altLang="ja-JP" sz="2800" smtClean="0"/>
              <a:t>teams</a:t>
            </a:r>
            <a:r>
              <a:rPr kumimoji="1" lang="ja-JP" altLang="en-US" sz="2800" smtClean="0"/>
              <a:t>の会議に参加できないオンデマンド型の受講者の資料を解説します</a:t>
            </a:r>
            <a:endParaRPr kumimoji="1" lang="en-US" altLang="ja-JP" sz="2800" smtClean="0"/>
          </a:p>
          <a:p>
            <a:pPr>
              <a:defRPr/>
            </a:pPr>
            <a:r>
              <a:rPr kumimoji="1" lang="ja-JP" altLang="en-US" sz="2800" smtClean="0"/>
              <a:t>私</a:t>
            </a:r>
            <a:r>
              <a:rPr kumimoji="1" lang="ja-JP" altLang="en-US" sz="2800"/>
              <a:t>の音声が流れスライドが進みます．問題演習の部分や教科書を参照する部分は</a:t>
            </a:r>
            <a:r>
              <a:rPr kumimoji="1" lang="en-US" altLang="ja-JP" sz="2800"/>
              <a:t>【ESC】</a:t>
            </a:r>
            <a:r>
              <a:rPr kumimoji="1" lang="ja-JP" altLang="en-US" sz="2800"/>
              <a:t>を押してスライドショーを一時停止してください．問題を解き終わるなどしたら</a:t>
            </a:r>
            <a:r>
              <a:rPr kumimoji="1" lang="en-US" altLang="ja-JP" sz="2800"/>
              <a:t>【SHIFT】+【F5】</a:t>
            </a:r>
            <a:r>
              <a:rPr kumimoji="1" lang="ja-JP" altLang="en-US" sz="2800"/>
              <a:t>を押して見終わった部分からスライドショーを再開してください．</a:t>
            </a:r>
            <a:endParaRPr kumimoji="1" lang="en-US" altLang="ja-JP" sz="2800"/>
          </a:p>
          <a:p>
            <a:pPr>
              <a:defRPr/>
            </a:pPr>
            <a:r>
              <a:rPr kumimoji="1" lang="ja-JP" altLang="en-US" sz="2800"/>
              <a:t>アンケートと課題は</a:t>
            </a:r>
            <a:r>
              <a:rPr kumimoji="1" lang="en-US" altLang="ja-JP" sz="2800"/>
              <a:t>teams</a:t>
            </a:r>
            <a:r>
              <a:rPr kumimoji="1" lang="ja-JP" altLang="en-US" sz="2800"/>
              <a:t>を受けた人は</a:t>
            </a:r>
            <a:r>
              <a:rPr kumimoji="1" lang="en-US" altLang="ja-JP" sz="2800"/>
              <a:t>teams</a:t>
            </a:r>
            <a:r>
              <a:rPr kumimoji="1" lang="ja-JP" altLang="en-US" sz="2800"/>
              <a:t>の課題機能で、</a:t>
            </a:r>
            <a:r>
              <a:rPr kumimoji="1" lang="en-US" altLang="ja-JP" sz="2800"/>
              <a:t>Bb</a:t>
            </a:r>
            <a:r>
              <a:rPr kumimoji="1" lang="ja-JP" altLang="en-US" sz="2800"/>
              <a:t>を受けた人は</a:t>
            </a:r>
            <a:r>
              <a:rPr kumimoji="1" lang="en-US" altLang="ja-JP" sz="2800"/>
              <a:t>Bb</a:t>
            </a:r>
            <a:r>
              <a:rPr kumimoji="1" lang="ja-JP" altLang="en-US" sz="2800"/>
              <a:t>の課題機能で提出してください。一回で</a:t>
            </a:r>
            <a:r>
              <a:rPr kumimoji="1" lang="en-US" altLang="ja-JP" sz="2800"/>
              <a:t>OK</a:t>
            </a:r>
            <a:r>
              <a:rPr kumimoji="1" lang="ja-JP" altLang="en-US" sz="2800"/>
              <a:t>。これ以外の提出方法は認めません。</a:t>
            </a:r>
          </a:p>
          <a:p>
            <a:pPr>
              <a:defRPr/>
            </a:pPr>
            <a:endParaRPr kumimoji="1" lang="ja-JP" altLang="en-US" sz="2800"/>
          </a:p>
        </p:txBody>
      </p:sp>
      <p:sp>
        <p:nvSpPr>
          <p:cNvPr id="8196" name="日付プレースホルダー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2020/7/1</a:t>
            </a:r>
            <a:endParaRPr lang="en-US" altLang="ja-JP" sz="1400">
              <a:latin typeface="Times New Roman" panose="02020603050405020304" pitchFamily="18" charset="0"/>
            </a:endParaRPr>
          </a:p>
        </p:txBody>
      </p:sp>
      <p:sp>
        <p:nvSpPr>
          <p:cNvPr id="8197" name="フッター プレースホルダー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6</a:t>
            </a:r>
            <a:endParaRPr lang="en-US" altLang="ja-JP" sz="1400">
              <a:latin typeface="Times New Roman" panose="02020603050405020304" pitchFamily="18" charset="0"/>
            </a:endParaRPr>
          </a:p>
        </p:txBody>
      </p:sp>
      <p:sp>
        <p:nvSpPr>
          <p:cNvPr id="8198" name="スライド番号プレースホルダー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5704922E-BB07-4E48-9D8A-98D3709C1E8C}" type="slidenum">
              <a:rPr lang="ja-JP" altLang="en-US" sz="1400" smtClean="0">
                <a:latin typeface="Times New Roman" panose="02020603050405020304" pitchFamily="18" charset="0"/>
              </a:rPr>
              <a:pPr>
                <a:spcBef>
                  <a:spcPct val="0"/>
                </a:spcBef>
                <a:buFontTx/>
                <a:buNone/>
              </a:pPr>
              <a:t>2</a:t>
            </a:fld>
            <a:endParaRPr lang="en-US" altLang="ja-JP" sz="1400" smtClean="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2020/7/1</a:t>
            </a:r>
            <a:endParaRPr lang="en-US" altLang="ja-JP" sz="1400">
              <a:latin typeface="Times New Roman" panose="02020603050405020304" pitchFamily="18" charset="0"/>
            </a:endParaRPr>
          </a:p>
        </p:txBody>
      </p:sp>
      <p:sp>
        <p:nvSpPr>
          <p:cNvPr id="27651"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6</a:t>
            </a:r>
            <a:endParaRPr lang="en-US" altLang="ja-JP" sz="1400">
              <a:latin typeface="Times New Roman" panose="02020603050405020304" pitchFamily="18" charset="0"/>
            </a:endParaRPr>
          </a:p>
        </p:txBody>
      </p:sp>
      <p:sp>
        <p:nvSpPr>
          <p:cNvPr id="27652" name="Rectangle 2"/>
          <p:cNvSpPr>
            <a:spLocks noGrp="1" noChangeArrowheads="1"/>
          </p:cNvSpPr>
          <p:nvPr>
            <p:ph type="title"/>
          </p:nvPr>
        </p:nvSpPr>
        <p:spPr>
          <a:xfrm>
            <a:off x="762000" y="-269875"/>
            <a:ext cx="7634288" cy="1778000"/>
          </a:xfrm>
        </p:spPr>
        <p:txBody>
          <a:bodyPr/>
          <a:lstStyle/>
          <a:p>
            <a:r>
              <a:rPr lang="ja-JP" altLang="en-US" smtClean="0"/>
              <a:t>まとめ</a:t>
            </a:r>
          </a:p>
        </p:txBody>
      </p:sp>
      <p:sp>
        <p:nvSpPr>
          <p:cNvPr id="5125" name="Rectangle 3"/>
          <p:cNvSpPr>
            <a:spLocks noGrp="1" noChangeArrowheads="1"/>
          </p:cNvSpPr>
          <p:nvPr>
            <p:ph type="body" idx="1"/>
          </p:nvPr>
        </p:nvSpPr>
        <p:spPr>
          <a:xfrm>
            <a:off x="184150" y="1001713"/>
            <a:ext cx="9720263" cy="5832475"/>
          </a:xfrm>
        </p:spPr>
        <p:txBody>
          <a:bodyPr/>
          <a:lstStyle/>
          <a:p>
            <a:pPr>
              <a:defRPr/>
            </a:pPr>
            <a:r>
              <a:rPr lang="ja-JP" altLang="en-US" smtClean="0">
                <a:solidFill>
                  <a:srgbClr val="000000"/>
                </a:solidFill>
              </a:rPr>
              <a:t>医療保険の歴史</a:t>
            </a:r>
            <a:endParaRPr lang="en-US" altLang="ja-JP">
              <a:solidFill>
                <a:srgbClr val="000000"/>
              </a:solidFill>
            </a:endParaRPr>
          </a:p>
          <a:p>
            <a:pPr>
              <a:defRPr/>
            </a:pPr>
            <a:r>
              <a:rPr lang="ja-JP" altLang="en-US" smtClean="0">
                <a:solidFill>
                  <a:srgbClr val="000000"/>
                </a:solidFill>
              </a:rPr>
              <a:t>自己負担</a:t>
            </a:r>
            <a:endParaRPr lang="en-US" altLang="ja-JP">
              <a:solidFill>
                <a:srgbClr val="000000"/>
              </a:solidFill>
            </a:endParaRPr>
          </a:p>
          <a:p>
            <a:pPr>
              <a:defRPr/>
            </a:pPr>
            <a:r>
              <a:rPr lang="ja-JP" altLang="en-US" smtClean="0">
                <a:solidFill>
                  <a:srgbClr val="000000"/>
                </a:solidFill>
              </a:rPr>
              <a:t>審査支払機関</a:t>
            </a:r>
            <a:endParaRPr lang="en-US" altLang="ja-JP" smtClean="0">
              <a:solidFill>
                <a:srgbClr val="000000"/>
              </a:solidFill>
            </a:endParaRPr>
          </a:p>
          <a:p>
            <a:pPr>
              <a:defRPr/>
            </a:pPr>
            <a:r>
              <a:rPr lang="ja-JP" altLang="en-US" smtClean="0">
                <a:solidFill>
                  <a:srgbClr val="000000"/>
                </a:solidFill>
              </a:rPr>
              <a:t>療養</a:t>
            </a:r>
            <a:r>
              <a:rPr lang="ja-JP" altLang="en-US" smtClean="0">
                <a:solidFill>
                  <a:srgbClr val="000000"/>
                </a:solidFill>
              </a:rPr>
              <a:t>費払い</a:t>
            </a:r>
            <a:endParaRPr lang="en-US" altLang="ja-JP" smtClean="0">
              <a:solidFill>
                <a:srgbClr val="000000"/>
              </a:solidFill>
            </a:endParaRPr>
          </a:p>
          <a:p>
            <a:pPr>
              <a:defRPr/>
            </a:pPr>
            <a:r>
              <a:rPr lang="ja-JP" altLang="en-US" smtClean="0">
                <a:solidFill>
                  <a:srgbClr val="000000"/>
                </a:solidFill>
              </a:rPr>
              <a:t>保険で支払われないサービス</a:t>
            </a:r>
            <a:endParaRPr lang="en-US" altLang="ja-JP" smtClean="0">
              <a:solidFill>
                <a:srgbClr val="000000"/>
              </a:solidFill>
            </a:endParaRPr>
          </a:p>
          <a:p>
            <a:pPr>
              <a:defRPr/>
            </a:pPr>
            <a:r>
              <a:rPr lang="en-US" altLang="ja-JP" smtClean="0">
                <a:solidFill>
                  <a:srgbClr val="000000"/>
                </a:solidFill>
              </a:rPr>
              <a:t>PCR</a:t>
            </a:r>
            <a:r>
              <a:rPr lang="ja-JP" altLang="en-US" smtClean="0">
                <a:solidFill>
                  <a:srgbClr val="000000"/>
                </a:solidFill>
              </a:rPr>
              <a:t>検査</a:t>
            </a:r>
            <a:endParaRPr lang="en-US" altLang="ja-JP" smtClean="0">
              <a:solidFill>
                <a:srgbClr val="000000"/>
              </a:solidFill>
            </a:endParaRPr>
          </a:p>
          <a:p>
            <a:pPr>
              <a:defRPr/>
            </a:pPr>
            <a:r>
              <a:rPr lang="ja-JP" altLang="en-US" smtClean="0">
                <a:solidFill>
                  <a:srgbClr val="000000"/>
                </a:solidFill>
              </a:rPr>
              <a:t>感度</a:t>
            </a:r>
            <a:endParaRPr lang="en-US" altLang="ja-JP" smtClean="0">
              <a:solidFill>
                <a:srgbClr val="000000"/>
              </a:solidFill>
            </a:endParaRPr>
          </a:p>
          <a:p>
            <a:pPr>
              <a:defRPr/>
            </a:pPr>
            <a:r>
              <a:rPr lang="ja-JP" altLang="en-US" smtClean="0">
                <a:solidFill>
                  <a:srgbClr val="000000"/>
                </a:solidFill>
              </a:rPr>
              <a:t>陽性反応的中率</a:t>
            </a:r>
            <a:endParaRPr lang="en-US" altLang="ja-JP" smtClean="0">
              <a:solidFill>
                <a:srgbClr val="000000"/>
              </a:solidFill>
            </a:endParaRPr>
          </a:p>
          <a:p>
            <a:pPr>
              <a:defRPr/>
            </a:pPr>
            <a:r>
              <a:rPr lang="ja-JP" altLang="en-US" smtClean="0">
                <a:solidFill>
                  <a:srgbClr val="000000"/>
                </a:solidFill>
              </a:rPr>
              <a:t>感染率</a:t>
            </a:r>
            <a:endParaRPr lang="en-US" altLang="ja-JP" smtClean="0">
              <a:solidFill>
                <a:srgbClr val="000000"/>
              </a:solidFill>
            </a:endParaRPr>
          </a:p>
        </p:txBody>
      </p:sp>
      <p:sp>
        <p:nvSpPr>
          <p:cNvPr id="27654" name="スライド番号プレースホルダ 9"/>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A7AB2BF7-9A9E-462B-90D4-C9409B915C02}" type="slidenum">
              <a:rPr lang="ja-JP" altLang="en-US" sz="1400" smtClean="0">
                <a:latin typeface="Times New Roman" panose="02020603050405020304" pitchFamily="18" charset="0"/>
              </a:rPr>
              <a:pPr>
                <a:spcBef>
                  <a:spcPct val="0"/>
                </a:spcBef>
                <a:buFontTx/>
                <a:buNone/>
              </a:pPr>
              <a:t>20</a:t>
            </a:fld>
            <a:endParaRPr lang="en-US" altLang="ja-JP" sz="1400" smtClean="0">
              <a:latin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722313" y="381000"/>
            <a:ext cx="8636000" cy="1271588"/>
          </a:xfrm>
        </p:spPr>
        <p:txBody>
          <a:bodyPr/>
          <a:lstStyle/>
          <a:p>
            <a:r>
              <a:rPr lang="ja-JP" altLang="en-US" smtClean="0"/>
              <a:t>医療保険の歴史</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2020/7/1</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6</a:t>
            </a:r>
          </a:p>
        </p:txBody>
      </p:sp>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3</a:t>
            </a:fld>
            <a:endParaRPr lang="en-US" altLang="ja-JP" sz="1400" smtClean="0">
              <a:latin typeface="Times New Roman" panose="02020603050405020304" pitchFamily="18" charset="0"/>
            </a:endParaRPr>
          </a:p>
        </p:txBody>
      </p:sp>
      <p:sp>
        <p:nvSpPr>
          <p:cNvPr id="8" name="Rectangle 3"/>
          <p:cNvSpPr txBox="1">
            <a:spLocks noChangeArrowheads="1"/>
          </p:cNvSpPr>
          <p:nvPr/>
        </p:nvSpPr>
        <p:spPr bwMode="auto">
          <a:xfrm>
            <a:off x="230060" y="1397001"/>
            <a:ext cx="9899650" cy="543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kumimoji="0" lang="ja-JP" altLang="en-US" kern="0" smtClean="0"/>
              <a:t>なぜ医療保険は複雑？</a:t>
            </a:r>
            <a:endParaRPr kumimoji="0" lang="en-US" altLang="ja-JP" kern="0" smtClean="0"/>
          </a:p>
          <a:p>
            <a:pPr>
              <a:spcBef>
                <a:spcPts val="1200"/>
              </a:spcBef>
              <a:defRPr/>
            </a:pPr>
            <a:r>
              <a:rPr kumimoji="0" lang="ja-JP" altLang="en-US" kern="0" smtClean="0"/>
              <a:t>被用者保険が前提で，その他は国民健康保険</a:t>
            </a:r>
            <a:endParaRPr kumimoji="0" lang="en-US" altLang="ja-JP" kern="0" smtClean="0"/>
          </a:p>
          <a:p>
            <a:pPr>
              <a:spcBef>
                <a:spcPts val="1200"/>
              </a:spcBef>
              <a:defRPr/>
            </a:pPr>
            <a:r>
              <a:rPr kumimoji="0" lang="en-US" altLang="ja-JP" kern="0" smtClean="0"/>
              <a:t>1905</a:t>
            </a:r>
            <a:r>
              <a:rPr kumimoji="0" lang="ja-JP" altLang="en-US" kern="0" smtClean="0"/>
              <a:t>年，共済組合が設立が医療保険の始まり</a:t>
            </a:r>
            <a:endParaRPr lang="en-US" altLang="ja-JP" kern="0"/>
          </a:p>
          <a:p>
            <a:pPr>
              <a:spcBef>
                <a:spcPts val="1200"/>
              </a:spcBef>
              <a:defRPr/>
            </a:pPr>
            <a:r>
              <a:rPr kumimoji="0" lang="en-US" altLang="ja-JP" kern="0" smtClean="0"/>
              <a:t>1927</a:t>
            </a:r>
            <a:r>
              <a:rPr kumimoji="0" lang="ja-JP" altLang="en-US" kern="0" smtClean="0"/>
              <a:t>年，企業の健康組合を制定する健康組合法制定</a:t>
            </a:r>
            <a:endParaRPr kumimoji="0" lang="en-US" altLang="ja-JP" kern="0" smtClean="0"/>
          </a:p>
          <a:p>
            <a:pPr>
              <a:spcBef>
                <a:spcPts val="1200"/>
              </a:spcBef>
              <a:defRPr/>
            </a:pPr>
            <a:r>
              <a:rPr kumimoji="0" lang="en-US" altLang="ja-JP" kern="0" smtClean="0"/>
              <a:t>1938</a:t>
            </a:r>
            <a:r>
              <a:rPr kumimoji="0" lang="ja-JP" altLang="en-US" kern="0" smtClean="0"/>
              <a:t>年，農業・漁業従事者にも保険提供が可能に</a:t>
            </a:r>
            <a:endParaRPr kumimoji="0" lang="en-US" altLang="ja-JP" kern="0" smtClean="0"/>
          </a:p>
          <a:p>
            <a:pPr>
              <a:spcBef>
                <a:spcPts val="1200"/>
              </a:spcBef>
              <a:defRPr/>
            </a:pPr>
            <a:r>
              <a:rPr kumimoji="0" lang="en-US" altLang="ja-JP" kern="0" smtClean="0"/>
              <a:t>1942</a:t>
            </a:r>
            <a:r>
              <a:rPr kumimoji="0" lang="ja-JP" altLang="en-US" kern="0" smtClean="0"/>
              <a:t>年，家族に対する給付も制度化</a:t>
            </a:r>
            <a:endParaRPr kumimoji="0" lang="en-US" altLang="ja-JP" kern="0" smtClean="0"/>
          </a:p>
          <a:p>
            <a:pPr>
              <a:spcBef>
                <a:spcPts val="1200"/>
              </a:spcBef>
              <a:defRPr/>
            </a:pPr>
            <a:r>
              <a:rPr kumimoji="0" lang="ja-JP" altLang="en-US" u="sng" kern="0" smtClean="0">
                <a:solidFill>
                  <a:srgbClr val="FF0000"/>
                </a:solidFill>
              </a:rPr>
              <a:t>戦時体制</a:t>
            </a:r>
            <a:r>
              <a:rPr kumimoji="0" lang="ja-JP" altLang="en-US" kern="0" smtClean="0"/>
              <a:t>が職業毎と地域毎の医療保険の基礎作り</a:t>
            </a:r>
            <a:endParaRPr kumimoji="0" lang="en-US" altLang="ja-JP" kern="0" smtClean="0"/>
          </a:p>
          <a:p>
            <a:pPr>
              <a:spcBef>
                <a:spcPts val="1200"/>
              </a:spcBef>
              <a:defRPr/>
            </a:pPr>
            <a:r>
              <a:rPr kumimoji="0" lang="en-US" altLang="ja-JP" kern="0" smtClean="0"/>
              <a:t>1961</a:t>
            </a:r>
            <a:r>
              <a:rPr kumimoji="0" lang="ja-JP" altLang="en-US" kern="0" smtClean="0"/>
              <a:t>年，すべての市町村に医療保険義務化，強制加入も義務づけして</a:t>
            </a:r>
            <a:r>
              <a:rPr kumimoji="0" lang="ja-JP" altLang="en-US" u="sng" kern="0" smtClean="0">
                <a:solidFill>
                  <a:srgbClr val="FF0000"/>
                </a:solidFill>
              </a:rPr>
              <a:t>国民皆保険</a:t>
            </a:r>
            <a:r>
              <a:rPr kumimoji="0" lang="ja-JP" altLang="en-US" kern="0" smtClean="0"/>
              <a:t>が実現</a:t>
            </a:r>
            <a:endParaRPr kumimoji="0" lang="en-US" altLang="ja-JP" kern="0" smtClean="0"/>
          </a:p>
        </p:txBody>
      </p:sp>
    </p:spTree>
    <p:extLst>
      <p:ext uri="{BB962C8B-B14F-4D97-AF65-F5344CB8AC3E}">
        <p14:creationId xmlns:p14="http://schemas.microsoft.com/office/powerpoint/2010/main" val="29989121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722313" y="381000"/>
            <a:ext cx="8636000" cy="1271588"/>
          </a:xfrm>
        </p:spPr>
        <p:txBody>
          <a:bodyPr/>
          <a:lstStyle/>
          <a:p>
            <a:r>
              <a:rPr lang="ja-JP" altLang="en-US" smtClean="0"/>
              <a:t>自己負担</a:t>
            </a:r>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2020/7/1</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6</a:t>
            </a:r>
          </a:p>
        </p:txBody>
      </p:sp>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4</a:t>
            </a:fld>
            <a:endParaRPr lang="en-US" altLang="ja-JP" sz="1400" smtClean="0">
              <a:latin typeface="Times New Roman" panose="02020603050405020304" pitchFamily="18" charset="0"/>
            </a:endParaRPr>
          </a:p>
        </p:txBody>
      </p:sp>
      <p:sp>
        <p:nvSpPr>
          <p:cNvPr id="8" name="Rectangle 3"/>
          <p:cNvSpPr txBox="1">
            <a:spLocks noChangeArrowheads="1"/>
          </p:cNvSpPr>
          <p:nvPr/>
        </p:nvSpPr>
        <p:spPr bwMode="auto">
          <a:xfrm>
            <a:off x="230060" y="1397001"/>
            <a:ext cx="9899650" cy="543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spcAft>
                <a:spcPts val="200"/>
              </a:spcAft>
              <a:defRPr/>
            </a:pPr>
            <a:r>
              <a:rPr kumimoji="0" lang="ja-JP" altLang="en-US" kern="0" smtClean="0"/>
              <a:t>保険証が提示できないと，全額医療費を立て替え，保険者に請求する</a:t>
            </a:r>
            <a:r>
              <a:rPr kumimoji="0" lang="ja-JP" altLang="en-US" u="sng" kern="0" smtClean="0">
                <a:solidFill>
                  <a:srgbClr val="FF0000"/>
                </a:solidFill>
              </a:rPr>
              <a:t>療養費払い</a:t>
            </a:r>
            <a:r>
              <a:rPr kumimoji="0" lang="ja-JP" altLang="en-US" kern="0" smtClean="0"/>
              <a:t>，</a:t>
            </a:r>
            <a:r>
              <a:rPr kumimoji="0" lang="ja-JP" altLang="en-US" u="sng" kern="0" smtClean="0">
                <a:solidFill>
                  <a:srgbClr val="FF0000"/>
                </a:solidFill>
              </a:rPr>
              <a:t>償還払い</a:t>
            </a:r>
            <a:r>
              <a:rPr kumimoji="0" lang="ja-JP" altLang="en-US" kern="0" smtClean="0"/>
              <a:t>を利用</a:t>
            </a:r>
            <a:endParaRPr kumimoji="0" lang="en-US" altLang="ja-JP" kern="0" smtClean="0"/>
          </a:p>
          <a:p>
            <a:pPr>
              <a:spcBef>
                <a:spcPts val="1200"/>
              </a:spcBef>
              <a:spcAft>
                <a:spcPts val="200"/>
              </a:spcAft>
              <a:defRPr/>
            </a:pPr>
            <a:r>
              <a:rPr kumimoji="0" lang="ja-JP" altLang="en-US" kern="0" smtClean="0"/>
              <a:t>自動車保険はこの方式．医療は</a:t>
            </a:r>
            <a:r>
              <a:rPr kumimoji="0" lang="ja-JP" altLang="en-US" u="sng" kern="0" smtClean="0">
                <a:solidFill>
                  <a:srgbClr val="FF0000"/>
                </a:solidFill>
              </a:rPr>
              <a:t>現物支給</a:t>
            </a:r>
            <a:r>
              <a:rPr kumimoji="0" lang="ja-JP" altLang="en-US" kern="0" smtClean="0"/>
              <a:t>のしくみ</a:t>
            </a:r>
            <a:endParaRPr kumimoji="0" lang="en-US" altLang="ja-JP" kern="0" smtClean="0"/>
          </a:p>
          <a:p>
            <a:pPr>
              <a:spcBef>
                <a:spcPts val="1200"/>
              </a:spcBef>
              <a:spcAft>
                <a:spcPts val="200"/>
              </a:spcAft>
              <a:defRPr/>
            </a:pPr>
            <a:r>
              <a:rPr kumimoji="0" lang="ja-JP" altLang="en-US" kern="0" smtClean="0"/>
              <a:t>保険診療が許可された</a:t>
            </a:r>
            <a:r>
              <a:rPr kumimoji="0" lang="ja-JP" altLang="en-US" u="sng" kern="0" smtClean="0">
                <a:solidFill>
                  <a:srgbClr val="FF0000"/>
                </a:solidFill>
              </a:rPr>
              <a:t>保健医療機関</a:t>
            </a:r>
            <a:r>
              <a:rPr kumimoji="0" lang="ja-JP" altLang="en-US" kern="0" smtClean="0"/>
              <a:t>に保険証（正確には</a:t>
            </a:r>
            <a:r>
              <a:rPr kumimoji="0" lang="ja-JP" altLang="en-US" u="sng" kern="0" smtClean="0">
                <a:solidFill>
                  <a:srgbClr val="FF0000"/>
                </a:solidFill>
              </a:rPr>
              <a:t>被保険証</a:t>
            </a:r>
            <a:r>
              <a:rPr kumimoji="0" lang="ja-JP" altLang="en-US" kern="0" smtClean="0"/>
              <a:t>）を提示する</a:t>
            </a:r>
            <a:endParaRPr kumimoji="0" lang="en-US" altLang="ja-JP" kern="0" smtClean="0"/>
          </a:p>
          <a:p>
            <a:pPr>
              <a:spcBef>
                <a:spcPts val="1200"/>
              </a:spcBef>
              <a:spcAft>
                <a:spcPts val="200"/>
              </a:spcAft>
              <a:defRPr/>
            </a:pPr>
            <a:r>
              <a:rPr kumimoji="0" lang="ja-JP" altLang="en-US" u="sng" kern="0" smtClean="0">
                <a:solidFill>
                  <a:srgbClr val="FF0000"/>
                </a:solidFill>
              </a:rPr>
              <a:t>診療報酬</a:t>
            </a:r>
            <a:r>
              <a:rPr kumimoji="0" lang="ja-JP" altLang="en-US" kern="0" smtClean="0"/>
              <a:t>や</a:t>
            </a:r>
            <a:r>
              <a:rPr kumimoji="0" lang="ja-JP" altLang="en-US" u="sng" kern="0" smtClean="0">
                <a:solidFill>
                  <a:srgbClr val="FF0000"/>
                </a:solidFill>
              </a:rPr>
              <a:t>薬価</a:t>
            </a:r>
            <a:r>
              <a:rPr kumimoji="0" lang="ja-JP" altLang="en-US" kern="0" smtClean="0"/>
              <a:t>で決まった固定価格で診察や治療</a:t>
            </a:r>
            <a:endParaRPr kumimoji="0" lang="en-US" altLang="ja-JP" kern="0" smtClean="0"/>
          </a:p>
          <a:p>
            <a:pPr>
              <a:spcBef>
                <a:spcPts val="1200"/>
              </a:spcBef>
              <a:spcAft>
                <a:spcPts val="200"/>
              </a:spcAft>
              <a:defRPr/>
            </a:pPr>
            <a:r>
              <a:rPr kumimoji="0" lang="ja-JP" altLang="en-US" kern="0" smtClean="0"/>
              <a:t>条件によって医療費の一部を自己負担すればよい</a:t>
            </a:r>
            <a:endParaRPr kumimoji="0" lang="en-US" altLang="ja-JP" kern="0" smtClean="0"/>
          </a:p>
          <a:p>
            <a:pPr>
              <a:spcBef>
                <a:spcPts val="1200"/>
              </a:spcBef>
              <a:spcAft>
                <a:spcPts val="200"/>
              </a:spcAft>
              <a:defRPr/>
            </a:pPr>
            <a:r>
              <a:rPr kumimoji="0" lang="ja-JP" altLang="en-US" kern="0" smtClean="0"/>
              <a:t>後で現金を返してもらうのではななく医療サービスを</a:t>
            </a:r>
            <a:r>
              <a:rPr kumimoji="0" lang="ja-JP" altLang="en-US" u="sng" kern="0" smtClean="0">
                <a:solidFill>
                  <a:srgbClr val="FF0000"/>
                </a:solidFill>
              </a:rPr>
              <a:t>現物支給</a:t>
            </a:r>
            <a:endParaRPr kumimoji="0" lang="en-US" altLang="ja-JP" u="sng" kern="0" smtClean="0">
              <a:solidFill>
                <a:srgbClr val="FF0000"/>
              </a:solidFill>
            </a:endParaRPr>
          </a:p>
          <a:p>
            <a:pPr>
              <a:spcBef>
                <a:spcPts val="1200"/>
              </a:spcBef>
              <a:spcAft>
                <a:spcPts val="200"/>
              </a:spcAft>
              <a:defRPr/>
            </a:pPr>
            <a:endParaRPr kumimoji="0" lang="en-US" altLang="ja-JP" kern="0" smtClean="0"/>
          </a:p>
        </p:txBody>
      </p:sp>
    </p:spTree>
    <p:extLst>
      <p:ext uri="{BB962C8B-B14F-4D97-AF65-F5344CB8AC3E}">
        <p14:creationId xmlns:p14="http://schemas.microsoft.com/office/powerpoint/2010/main" val="789797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2020/7/1</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6</a:t>
            </a:r>
          </a:p>
        </p:txBody>
      </p:sp>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5</a:t>
            </a:fld>
            <a:endParaRPr lang="en-US" altLang="ja-JP" sz="1400" smtClean="0">
              <a:latin typeface="Times New Roman" panose="02020603050405020304" pitchFamily="18" charset="0"/>
            </a:endParaRPr>
          </a:p>
        </p:txBody>
      </p:sp>
      <p:sp>
        <p:nvSpPr>
          <p:cNvPr id="51202" name="Rectangle 2"/>
          <p:cNvSpPr>
            <a:spLocks noGrp="1" noChangeArrowheads="1"/>
          </p:cNvSpPr>
          <p:nvPr>
            <p:ph type="title"/>
          </p:nvPr>
        </p:nvSpPr>
        <p:spPr>
          <a:xfrm>
            <a:off x="722313" y="381000"/>
            <a:ext cx="8636000" cy="1271588"/>
          </a:xfrm>
        </p:spPr>
        <p:txBody>
          <a:bodyPr/>
          <a:lstStyle/>
          <a:p>
            <a:r>
              <a:rPr lang="ja-JP" altLang="en-US" smtClean="0"/>
              <a:t>医療費の自己負担</a:t>
            </a:r>
          </a:p>
        </p:txBody>
      </p:sp>
      <p:sp>
        <p:nvSpPr>
          <p:cNvPr id="8" name="Rectangle 3"/>
          <p:cNvSpPr txBox="1">
            <a:spLocks noChangeArrowheads="1"/>
          </p:cNvSpPr>
          <p:nvPr/>
        </p:nvSpPr>
        <p:spPr bwMode="auto">
          <a:xfrm>
            <a:off x="230060" y="1397001"/>
            <a:ext cx="9899650" cy="543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spcAft>
                <a:spcPts val="200"/>
              </a:spcAft>
              <a:defRPr/>
            </a:pPr>
            <a:endParaRPr kumimoji="0" lang="en-US" altLang="ja-JP" kern="0" smtClean="0"/>
          </a:p>
          <a:p>
            <a:pPr>
              <a:spcBef>
                <a:spcPts val="1200"/>
              </a:spcBef>
              <a:spcAft>
                <a:spcPts val="200"/>
              </a:spcAft>
              <a:defRPr/>
            </a:pPr>
            <a:endParaRPr lang="en-US" altLang="ja-JP" kern="0"/>
          </a:p>
          <a:p>
            <a:pPr>
              <a:spcBef>
                <a:spcPts val="1200"/>
              </a:spcBef>
              <a:spcAft>
                <a:spcPts val="200"/>
              </a:spcAft>
              <a:defRPr/>
            </a:pPr>
            <a:endParaRPr kumimoji="0" lang="en-US" altLang="ja-JP" kern="0" smtClean="0"/>
          </a:p>
          <a:p>
            <a:pPr>
              <a:spcBef>
                <a:spcPts val="1200"/>
              </a:spcBef>
              <a:spcAft>
                <a:spcPts val="200"/>
              </a:spcAft>
              <a:defRPr/>
            </a:pPr>
            <a:endParaRPr lang="en-US" altLang="ja-JP" kern="0"/>
          </a:p>
          <a:p>
            <a:pPr>
              <a:spcBef>
                <a:spcPts val="1200"/>
              </a:spcBef>
              <a:spcAft>
                <a:spcPts val="200"/>
              </a:spcAft>
              <a:defRPr/>
            </a:pPr>
            <a:endParaRPr kumimoji="0" lang="en-US" altLang="ja-JP" kern="0" smtClean="0"/>
          </a:p>
          <a:p>
            <a:pPr>
              <a:spcBef>
                <a:spcPts val="1200"/>
              </a:spcBef>
              <a:spcAft>
                <a:spcPts val="200"/>
              </a:spcAft>
              <a:defRPr/>
            </a:pPr>
            <a:endParaRPr lang="en-US" altLang="ja-JP" kern="0"/>
          </a:p>
          <a:p>
            <a:pPr>
              <a:spcBef>
                <a:spcPts val="1200"/>
              </a:spcBef>
              <a:spcAft>
                <a:spcPts val="200"/>
              </a:spcAft>
              <a:defRPr/>
            </a:pPr>
            <a:r>
              <a:rPr kumimoji="0" lang="ja-JP" altLang="en-US" kern="0" smtClean="0"/>
              <a:t>義務教育終了まで医療費が無料になる自治体も存在</a:t>
            </a:r>
            <a:endParaRPr kumimoji="0" lang="en-US" altLang="ja-JP" kern="0" smtClean="0"/>
          </a:p>
          <a:p>
            <a:pPr>
              <a:spcBef>
                <a:spcPts val="1200"/>
              </a:spcBef>
              <a:spcAft>
                <a:spcPts val="200"/>
              </a:spcAft>
              <a:defRPr/>
            </a:pPr>
            <a:r>
              <a:rPr kumimoji="0" lang="ja-JP" altLang="en-US" kern="0" smtClean="0"/>
              <a:t>医療機関は診療報酬明細書（レセプト）を審査支払期間に送る</a:t>
            </a:r>
            <a:endParaRPr kumimoji="0" lang="en-US" altLang="ja-JP" kern="0" smtClean="0"/>
          </a:p>
        </p:txBody>
      </p:sp>
      <p:graphicFrame>
        <p:nvGraphicFramePr>
          <p:cNvPr id="3" name="表 2"/>
          <p:cNvGraphicFramePr>
            <a:graphicFrameLocks noGrp="1"/>
          </p:cNvGraphicFramePr>
          <p:nvPr>
            <p:extLst>
              <p:ext uri="{D42A27DB-BD31-4B8C-83A1-F6EECF244321}">
                <p14:modId xmlns:p14="http://schemas.microsoft.com/office/powerpoint/2010/main" val="1960541788"/>
              </p:ext>
            </p:extLst>
          </p:nvPr>
        </p:nvGraphicFramePr>
        <p:xfrm>
          <a:off x="399480" y="1633191"/>
          <a:ext cx="9649072" cy="3444240"/>
        </p:xfrm>
        <a:graphic>
          <a:graphicData uri="http://schemas.openxmlformats.org/drawingml/2006/table">
            <a:tbl>
              <a:tblPr firstRow="1">
                <a:tableStyleId>{5C22544A-7EE6-4342-B048-85BDC9FD1C3A}</a:tableStyleId>
              </a:tblPr>
              <a:tblGrid>
                <a:gridCol w="4824536">
                  <a:extLst>
                    <a:ext uri="{9D8B030D-6E8A-4147-A177-3AD203B41FA5}">
                      <a16:colId xmlns:a16="http://schemas.microsoft.com/office/drawing/2014/main" val="1008529458"/>
                    </a:ext>
                  </a:extLst>
                </a:gridCol>
                <a:gridCol w="4824536">
                  <a:extLst>
                    <a:ext uri="{9D8B030D-6E8A-4147-A177-3AD203B41FA5}">
                      <a16:colId xmlns:a16="http://schemas.microsoft.com/office/drawing/2014/main" val="3000855214"/>
                    </a:ext>
                  </a:extLst>
                </a:gridCol>
              </a:tblGrid>
              <a:tr h="370840">
                <a:tc>
                  <a:txBody>
                    <a:bodyPr/>
                    <a:lstStyle/>
                    <a:p>
                      <a:pPr algn="ctr"/>
                      <a:r>
                        <a:rPr kumimoji="1" lang="ja-JP" altLang="en-US" sz="2800" smtClean="0"/>
                        <a:t>年齢制限</a:t>
                      </a:r>
                      <a:endParaRPr kumimoji="1" lang="ja-JP" altLang="en-US" sz="2800"/>
                    </a:p>
                  </a:txBody>
                  <a:tcPr/>
                </a:tc>
                <a:tc>
                  <a:txBody>
                    <a:bodyPr/>
                    <a:lstStyle/>
                    <a:p>
                      <a:pPr algn="ctr"/>
                      <a:r>
                        <a:rPr kumimoji="1" lang="ja-JP" altLang="en-US" sz="2800" smtClean="0"/>
                        <a:t>自己負担割合（率）</a:t>
                      </a:r>
                      <a:endParaRPr kumimoji="1" lang="ja-JP" altLang="en-US" sz="2800"/>
                    </a:p>
                  </a:txBody>
                  <a:tcPr/>
                </a:tc>
                <a:extLst>
                  <a:ext uri="{0D108BD9-81ED-4DB2-BD59-A6C34878D82A}">
                    <a16:rowId xmlns:a16="http://schemas.microsoft.com/office/drawing/2014/main" val="2497051039"/>
                  </a:ext>
                </a:extLst>
              </a:tr>
              <a:tr h="741680">
                <a:tc>
                  <a:txBody>
                    <a:bodyPr/>
                    <a:lstStyle/>
                    <a:p>
                      <a:r>
                        <a:rPr kumimoji="1" lang="en-US" altLang="ja-JP" sz="2800" smtClean="0"/>
                        <a:t>75</a:t>
                      </a:r>
                      <a:r>
                        <a:rPr kumimoji="1" lang="ja-JP" altLang="en-US" sz="2800" smtClean="0"/>
                        <a:t>歳以上</a:t>
                      </a:r>
                      <a:endParaRPr kumimoji="1" lang="en-US" altLang="ja-JP" sz="280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800" smtClean="0"/>
                        <a:t>（後期高齢者医療制度）</a:t>
                      </a:r>
                    </a:p>
                  </a:txBody>
                  <a:tcPr/>
                </a:tc>
                <a:tc>
                  <a:txBody>
                    <a:bodyPr/>
                    <a:lstStyle/>
                    <a:p>
                      <a:r>
                        <a:rPr kumimoji="1" lang="en-US" altLang="ja-JP" sz="2800" smtClean="0"/>
                        <a:t>1</a:t>
                      </a:r>
                      <a:r>
                        <a:rPr kumimoji="1" lang="ja-JP" altLang="en-US" sz="2800" smtClean="0"/>
                        <a:t>割負担（現役並み所得は</a:t>
                      </a:r>
                      <a:r>
                        <a:rPr kumimoji="1" lang="en-US" altLang="ja-JP" sz="2800" smtClean="0"/>
                        <a:t>3</a:t>
                      </a:r>
                      <a:r>
                        <a:rPr kumimoji="1" lang="ja-JP" altLang="en-US" sz="2800" smtClean="0"/>
                        <a:t>割負担）</a:t>
                      </a:r>
                      <a:endParaRPr kumimoji="1" lang="ja-JP" altLang="en-US" sz="2800"/>
                    </a:p>
                  </a:txBody>
                  <a:tcPr/>
                </a:tc>
                <a:extLst>
                  <a:ext uri="{0D108BD9-81ED-4DB2-BD59-A6C34878D82A}">
                    <a16:rowId xmlns:a16="http://schemas.microsoft.com/office/drawing/2014/main" val="1378413911"/>
                  </a:ext>
                </a:extLst>
              </a:tr>
              <a:tr h="370840">
                <a:tc>
                  <a:txBody>
                    <a:bodyPr/>
                    <a:lstStyle/>
                    <a:p>
                      <a:r>
                        <a:rPr kumimoji="1" lang="en-US" altLang="ja-JP" sz="2800" smtClean="0"/>
                        <a:t>70</a:t>
                      </a:r>
                      <a:r>
                        <a:rPr kumimoji="1" lang="ja-JP" altLang="en-US" sz="2800" smtClean="0"/>
                        <a:t>～</a:t>
                      </a:r>
                      <a:r>
                        <a:rPr kumimoji="1" lang="en-US" altLang="ja-JP" sz="2800" smtClean="0"/>
                        <a:t>74</a:t>
                      </a:r>
                      <a:r>
                        <a:rPr kumimoji="1" lang="ja-JP" altLang="en-US" sz="2800" smtClean="0"/>
                        <a:t>歳</a:t>
                      </a:r>
                      <a:endParaRPr kumimoji="1" lang="ja-JP" altLang="en-US" sz="280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2800" smtClean="0"/>
                        <a:t>2</a:t>
                      </a:r>
                      <a:r>
                        <a:rPr kumimoji="1" lang="ja-JP" altLang="en-US" sz="2800" smtClean="0"/>
                        <a:t>割負担（現役並み所得は</a:t>
                      </a:r>
                      <a:r>
                        <a:rPr kumimoji="1" lang="en-US" altLang="ja-JP" sz="2800" smtClean="0"/>
                        <a:t>3</a:t>
                      </a:r>
                      <a:r>
                        <a:rPr kumimoji="1" lang="ja-JP" altLang="en-US" sz="2800" smtClean="0"/>
                        <a:t>割負担）</a:t>
                      </a:r>
                    </a:p>
                  </a:txBody>
                  <a:tcPr/>
                </a:tc>
                <a:extLst>
                  <a:ext uri="{0D108BD9-81ED-4DB2-BD59-A6C34878D82A}">
                    <a16:rowId xmlns:a16="http://schemas.microsoft.com/office/drawing/2014/main" val="3768551627"/>
                  </a:ext>
                </a:extLst>
              </a:tr>
              <a:tr h="370840">
                <a:tc>
                  <a:txBody>
                    <a:bodyPr/>
                    <a:lstStyle/>
                    <a:p>
                      <a:r>
                        <a:rPr kumimoji="1" lang="ja-JP" altLang="en-US" sz="2800" smtClean="0"/>
                        <a:t>義務教育就学後から</a:t>
                      </a:r>
                      <a:r>
                        <a:rPr kumimoji="1" lang="en-US" altLang="ja-JP" sz="2800" smtClean="0"/>
                        <a:t>69</a:t>
                      </a:r>
                      <a:r>
                        <a:rPr kumimoji="1" lang="ja-JP" altLang="en-US" sz="2800" smtClean="0"/>
                        <a:t>歳</a:t>
                      </a:r>
                      <a:endParaRPr kumimoji="1" lang="ja-JP" altLang="en-US" sz="2800"/>
                    </a:p>
                  </a:txBody>
                  <a:tcPr/>
                </a:tc>
                <a:tc>
                  <a:txBody>
                    <a:bodyPr/>
                    <a:lstStyle/>
                    <a:p>
                      <a:r>
                        <a:rPr kumimoji="1" lang="en-US" altLang="ja-JP" sz="2800" smtClean="0"/>
                        <a:t>3</a:t>
                      </a:r>
                      <a:r>
                        <a:rPr kumimoji="1" lang="ja-JP" altLang="en-US" sz="2800" smtClean="0"/>
                        <a:t>割負担</a:t>
                      </a:r>
                      <a:endParaRPr kumimoji="1" lang="ja-JP" altLang="en-US" sz="2800"/>
                    </a:p>
                  </a:txBody>
                  <a:tcPr/>
                </a:tc>
                <a:extLst>
                  <a:ext uri="{0D108BD9-81ED-4DB2-BD59-A6C34878D82A}">
                    <a16:rowId xmlns:a16="http://schemas.microsoft.com/office/drawing/2014/main" val="34808487"/>
                  </a:ext>
                </a:extLst>
              </a:tr>
              <a:tr h="370840">
                <a:tc>
                  <a:txBody>
                    <a:bodyPr/>
                    <a:lstStyle/>
                    <a:p>
                      <a:r>
                        <a:rPr kumimoji="1" lang="ja-JP" altLang="en-US" sz="2800" smtClean="0"/>
                        <a:t>義務教育就学前</a:t>
                      </a:r>
                      <a:endParaRPr kumimoji="1" lang="ja-JP" altLang="en-US" sz="2800"/>
                    </a:p>
                  </a:txBody>
                  <a:tcPr/>
                </a:tc>
                <a:tc>
                  <a:txBody>
                    <a:bodyPr/>
                    <a:lstStyle/>
                    <a:p>
                      <a:r>
                        <a:rPr kumimoji="1" lang="en-US" altLang="ja-JP" sz="2800" smtClean="0"/>
                        <a:t>2</a:t>
                      </a:r>
                      <a:r>
                        <a:rPr kumimoji="1" lang="ja-JP" altLang="en-US" sz="2800" smtClean="0"/>
                        <a:t>割負担</a:t>
                      </a:r>
                      <a:endParaRPr kumimoji="1" lang="ja-JP" altLang="en-US" sz="2800"/>
                    </a:p>
                  </a:txBody>
                  <a:tcPr/>
                </a:tc>
                <a:extLst>
                  <a:ext uri="{0D108BD9-81ED-4DB2-BD59-A6C34878D82A}">
                    <a16:rowId xmlns:a16="http://schemas.microsoft.com/office/drawing/2014/main" val="3503060324"/>
                  </a:ext>
                </a:extLst>
              </a:tr>
            </a:tbl>
          </a:graphicData>
        </a:graphic>
      </p:graphicFrame>
    </p:spTree>
    <p:extLst>
      <p:ext uri="{BB962C8B-B14F-4D97-AF65-F5344CB8AC3E}">
        <p14:creationId xmlns:p14="http://schemas.microsoft.com/office/powerpoint/2010/main" val="2945279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2020/7/1</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6</a:t>
            </a:r>
          </a:p>
        </p:txBody>
      </p:sp>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6</a:t>
            </a:fld>
            <a:endParaRPr lang="en-US" altLang="ja-JP" sz="1400" smtClean="0">
              <a:latin typeface="Times New Roman" panose="02020603050405020304" pitchFamily="18" charset="0"/>
            </a:endParaRPr>
          </a:p>
        </p:txBody>
      </p:sp>
      <p:sp>
        <p:nvSpPr>
          <p:cNvPr id="51202" name="Rectangle 2"/>
          <p:cNvSpPr>
            <a:spLocks noGrp="1" noChangeArrowheads="1"/>
          </p:cNvSpPr>
          <p:nvPr>
            <p:ph type="title"/>
          </p:nvPr>
        </p:nvSpPr>
        <p:spPr>
          <a:xfrm>
            <a:off x="722313" y="381000"/>
            <a:ext cx="8636000" cy="1271588"/>
          </a:xfrm>
        </p:spPr>
        <p:txBody>
          <a:bodyPr/>
          <a:lstStyle/>
          <a:p>
            <a:r>
              <a:rPr lang="ja-JP" altLang="en-US" smtClean="0"/>
              <a:t>審査支払機関</a:t>
            </a:r>
          </a:p>
        </p:txBody>
      </p:sp>
      <p:sp>
        <p:nvSpPr>
          <p:cNvPr id="8" name="Rectangle 3"/>
          <p:cNvSpPr txBox="1">
            <a:spLocks noChangeArrowheads="1"/>
          </p:cNvSpPr>
          <p:nvPr/>
        </p:nvSpPr>
        <p:spPr bwMode="auto">
          <a:xfrm>
            <a:off x="230060" y="1397001"/>
            <a:ext cx="9899650" cy="543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spcAft>
                <a:spcPts val="200"/>
              </a:spcAft>
              <a:defRPr/>
            </a:pPr>
            <a:r>
              <a:rPr kumimoji="0" lang="ja-JP" altLang="en-US" kern="0" smtClean="0"/>
              <a:t>医療機関は</a:t>
            </a:r>
            <a:r>
              <a:rPr kumimoji="0" lang="ja-JP" altLang="en-US" u="sng" kern="0" smtClean="0">
                <a:solidFill>
                  <a:srgbClr val="FF0000"/>
                </a:solidFill>
              </a:rPr>
              <a:t>診療報酬明細書</a:t>
            </a:r>
            <a:r>
              <a:rPr kumimoji="0" lang="ja-JP" altLang="en-US" kern="0" smtClean="0"/>
              <a:t>（</a:t>
            </a:r>
            <a:r>
              <a:rPr kumimoji="0" lang="ja-JP" altLang="en-US" u="sng" kern="0" smtClean="0">
                <a:solidFill>
                  <a:srgbClr val="FF0000"/>
                </a:solidFill>
              </a:rPr>
              <a:t>レセプト</a:t>
            </a:r>
            <a:r>
              <a:rPr kumimoji="0" lang="ja-JP" altLang="en-US" kern="0" smtClean="0"/>
              <a:t>）を審査支払期間に送る</a:t>
            </a:r>
            <a:endParaRPr kumimoji="0" lang="en-US" altLang="ja-JP" kern="0" smtClean="0"/>
          </a:p>
          <a:p>
            <a:pPr>
              <a:spcBef>
                <a:spcPts val="1200"/>
              </a:spcBef>
              <a:spcAft>
                <a:spcPts val="200"/>
              </a:spcAft>
              <a:defRPr/>
            </a:pPr>
            <a:r>
              <a:rPr kumimoji="0" lang="ja-JP" altLang="en-US" kern="0" smtClean="0"/>
              <a:t>支払い審査機関は２つに分かれる</a:t>
            </a:r>
            <a:endParaRPr kumimoji="0" lang="en-US" altLang="ja-JP" kern="0" smtClean="0"/>
          </a:p>
          <a:p>
            <a:pPr>
              <a:spcBef>
                <a:spcPts val="1200"/>
              </a:spcBef>
              <a:spcAft>
                <a:spcPts val="200"/>
              </a:spcAft>
              <a:defRPr/>
            </a:pPr>
            <a:r>
              <a:rPr kumimoji="0" lang="ja-JP" altLang="en-US" u="sng" kern="0" smtClean="0">
                <a:solidFill>
                  <a:srgbClr val="FF0000"/>
                </a:solidFill>
              </a:rPr>
              <a:t>国民健康保険団体連合会</a:t>
            </a:r>
            <a:r>
              <a:rPr kumimoji="0" lang="ja-JP" altLang="en-US" kern="0" smtClean="0"/>
              <a:t>（都道府県毎）は国保と後期高齢者医療制度を担当</a:t>
            </a:r>
            <a:endParaRPr kumimoji="0" lang="en-US" altLang="ja-JP" kern="0" smtClean="0"/>
          </a:p>
          <a:p>
            <a:pPr>
              <a:spcBef>
                <a:spcPts val="1200"/>
              </a:spcBef>
              <a:spcAft>
                <a:spcPts val="200"/>
              </a:spcAft>
              <a:defRPr/>
            </a:pPr>
            <a:r>
              <a:rPr kumimoji="0" lang="ja-JP" altLang="en-US" u="sng" kern="0" smtClean="0">
                <a:solidFill>
                  <a:srgbClr val="FF0000"/>
                </a:solidFill>
              </a:rPr>
              <a:t>社会保険診療報酬支払基金</a:t>
            </a:r>
            <a:r>
              <a:rPr kumimoji="0" lang="ja-JP" altLang="en-US" kern="0" smtClean="0"/>
              <a:t>（都道府県毎に支部）は被用者保険を担当</a:t>
            </a:r>
            <a:endParaRPr kumimoji="0" lang="en-US" altLang="ja-JP" kern="0" smtClean="0"/>
          </a:p>
          <a:p>
            <a:pPr>
              <a:spcBef>
                <a:spcPts val="1200"/>
              </a:spcBef>
              <a:spcAft>
                <a:spcPts val="200"/>
              </a:spcAft>
              <a:defRPr/>
            </a:pPr>
            <a:r>
              <a:rPr kumimoji="0" lang="ja-JP" altLang="en-US" kern="0" smtClean="0"/>
              <a:t>医療機関は月ごとにレセプトを作成し，翌月の１０日までに審査支払機関に送る</a:t>
            </a:r>
            <a:endParaRPr kumimoji="0" lang="en-US" altLang="ja-JP" kern="0" smtClean="0"/>
          </a:p>
        </p:txBody>
      </p:sp>
    </p:spTree>
    <p:extLst>
      <p:ext uri="{BB962C8B-B14F-4D97-AF65-F5344CB8AC3E}">
        <p14:creationId xmlns:p14="http://schemas.microsoft.com/office/powerpoint/2010/main" val="14069273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審査機関について</a:t>
            </a:r>
          </a:p>
        </p:txBody>
      </p:sp>
      <p:sp>
        <p:nvSpPr>
          <p:cNvPr id="3" name="コンテンツ プレースホルダー 2"/>
          <p:cNvSpPr>
            <a:spLocks noGrp="1"/>
          </p:cNvSpPr>
          <p:nvPr>
            <p:ph idx="1"/>
          </p:nvPr>
        </p:nvSpPr>
        <p:spPr>
          <a:xfrm>
            <a:off x="543496" y="1361728"/>
            <a:ext cx="9361040" cy="5448668"/>
          </a:xfrm>
        </p:spPr>
        <p:txBody>
          <a:bodyPr>
            <a:normAutofit fontScale="92500" lnSpcReduction="10000"/>
          </a:bodyPr>
          <a:lstStyle/>
          <a:p>
            <a:r>
              <a:rPr kumimoji="1" lang="ja-JP" altLang="en-US" smtClean="0"/>
              <a:t>審査機関は診療翌月の１０日から２５日までに審査する．パスしたら</a:t>
            </a:r>
            <a:endParaRPr kumimoji="1" lang="en-US" altLang="ja-JP" smtClean="0"/>
          </a:p>
          <a:p>
            <a:r>
              <a:rPr kumimoji="1" lang="ja-JP" altLang="en-US" smtClean="0"/>
              <a:t>審査機関は保険者にレセプトを送付して金額を請求</a:t>
            </a:r>
            <a:endParaRPr kumimoji="1" lang="en-US" altLang="ja-JP" smtClean="0"/>
          </a:p>
          <a:p>
            <a:r>
              <a:rPr kumimoji="1" lang="ja-JP" altLang="en-US" smtClean="0"/>
              <a:t>保険者は診療翌々月の２０日までに金額を審査機関に支払う</a:t>
            </a:r>
            <a:endParaRPr kumimoji="1" lang="en-US" altLang="ja-JP" smtClean="0"/>
          </a:p>
          <a:p>
            <a:r>
              <a:rPr kumimoji="1" lang="ja-JP" altLang="en-US" smtClean="0"/>
              <a:t>審査機関は診療翌々月の２１日に医療機関に請求金額を支払う</a:t>
            </a:r>
            <a:endParaRPr kumimoji="1" lang="en-US" altLang="ja-JP" dirty="0"/>
          </a:p>
          <a:p>
            <a:r>
              <a:rPr kumimoji="1" lang="ja-JP" altLang="en-US" dirty="0"/>
              <a:t>審査支払機関の存在意義</a:t>
            </a:r>
            <a:endParaRPr kumimoji="1" lang="en-US" altLang="ja-JP" dirty="0"/>
          </a:p>
          <a:p>
            <a:pPr lvl="1"/>
            <a:r>
              <a:rPr lang="ja-JP" altLang="en-US" b="1" dirty="0">
                <a:solidFill>
                  <a:srgbClr val="0070C0"/>
                </a:solidFill>
              </a:rPr>
              <a:t>レセプト審査の専門組織</a:t>
            </a:r>
            <a:endParaRPr lang="en-US" altLang="ja-JP" b="1" dirty="0">
              <a:solidFill>
                <a:srgbClr val="0070C0"/>
              </a:solidFill>
            </a:endParaRPr>
          </a:p>
          <a:p>
            <a:pPr lvl="2"/>
            <a:r>
              <a:rPr kumimoji="1" lang="ja-JP" altLang="en-US" dirty="0"/>
              <a:t>不正請求，架空請求の審査</a:t>
            </a:r>
            <a:endParaRPr kumimoji="1" lang="en-US" altLang="ja-JP" dirty="0"/>
          </a:p>
          <a:p>
            <a:pPr lvl="1"/>
            <a:r>
              <a:rPr lang="ja-JP" altLang="en-US" b="1" dirty="0">
                <a:solidFill>
                  <a:srgbClr val="0070C0"/>
                </a:solidFill>
              </a:rPr>
              <a:t>医療費請求事務，医療費支払い事務の簡素化</a:t>
            </a:r>
            <a:endParaRPr lang="en-US" altLang="ja-JP" b="1" dirty="0">
              <a:solidFill>
                <a:srgbClr val="0070C0"/>
              </a:solidFill>
            </a:endParaRPr>
          </a:p>
          <a:p>
            <a:pPr lvl="2"/>
            <a:r>
              <a:rPr kumimoji="1" lang="ja-JP" altLang="en-US" b="1" dirty="0">
                <a:solidFill>
                  <a:srgbClr val="0070C0"/>
                </a:solidFill>
              </a:rPr>
              <a:t>医療機関の数，保険者の数は非常に多い</a:t>
            </a:r>
          </a:p>
        </p:txBody>
      </p:sp>
      <p:sp>
        <p:nvSpPr>
          <p:cNvPr id="4" name="スライド番号プレースホルダー 3"/>
          <p:cNvSpPr>
            <a:spLocks noGrp="1"/>
          </p:cNvSpPr>
          <p:nvPr>
            <p:ph type="sldNum" sz="quarter" idx="12"/>
          </p:nvPr>
        </p:nvSpPr>
        <p:spPr/>
        <p:txBody>
          <a:bodyPr/>
          <a:lstStyle/>
          <a:p>
            <a:fld id="{F84B2C6F-F97C-403D-901B-3A78C7F30346}" type="slidenum">
              <a:rPr kumimoji="1" lang="ja-JP" altLang="en-US" smtClean="0"/>
              <a:t>7</a:t>
            </a:fld>
            <a:endParaRPr kumimoji="1" lang="ja-JP" altLang="en-US"/>
          </a:p>
        </p:txBody>
      </p:sp>
      <p:sp>
        <p:nvSpPr>
          <p:cNvPr id="5" name="日付プレースホルダー 4"/>
          <p:cNvSpPr>
            <a:spLocks noGrp="1"/>
          </p:cNvSpPr>
          <p:nvPr>
            <p:ph type="dt" sz="half" idx="10"/>
          </p:nvPr>
        </p:nvSpPr>
        <p:spPr/>
        <p:txBody>
          <a:bodyPr/>
          <a:lstStyle/>
          <a:p>
            <a:pPr>
              <a:defRPr/>
            </a:pPr>
            <a:r>
              <a:rPr lang="en-US" altLang="ja-JP" smtClean="0"/>
              <a:t>2020/7/1</a:t>
            </a:r>
            <a:endParaRPr lang="en-US" altLang="ja-JP"/>
          </a:p>
        </p:txBody>
      </p:sp>
      <p:sp>
        <p:nvSpPr>
          <p:cNvPr id="9" name="フッター プレースホルダー 8"/>
          <p:cNvSpPr>
            <a:spLocks noGrp="1"/>
          </p:cNvSpPr>
          <p:nvPr>
            <p:ph type="ftr" sz="quarter" idx="11"/>
          </p:nvPr>
        </p:nvSpPr>
        <p:spPr/>
        <p:txBody>
          <a:bodyPr/>
          <a:lstStyle/>
          <a:p>
            <a:pPr>
              <a:defRPr/>
            </a:pPr>
            <a:r>
              <a:rPr lang="ja-JP" altLang="en-US" smtClean="0"/>
              <a:t>医療経済学</a:t>
            </a:r>
            <a:r>
              <a:rPr lang="en-US" altLang="ja-JP" smtClean="0"/>
              <a:t>A 6</a:t>
            </a:r>
            <a:endParaRPr lang="en-US" altLang="ja-JP"/>
          </a:p>
        </p:txBody>
      </p:sp>
      <p:sp>
        <p:nvSpPr>
          <p:cNvPr id="6" name="テキスト ボックス 5"/>
          <p:cNvSpPr txBox="1"/>
          <p:nvPr/>
        </p:nvSpPr>
        <p:spPr>
          <a:xfrm>
            <a:off x="5584056" y="4530080"/>
            <a:ext cx="4032448" cy="1200329"/>
          </a:xfrm>
          <a:prstGeom prst="rect">
            <a:avLst/>
          </a:prstGeom>
          <a:noFill/>
        </p:spPr>
        <p:txBody>
          <a:bodyPr wrap="square" rtlCol="0">
            <a:spAutoFit/>
          </a:bodyPr>
          <a:lstStyle/>
          <a:p>
            <a:r>
              <a:rPr lang="ja-JP" altLang="en-US" sz="1800">
                <a:hlinkClick r:id="rId2"/>
              </a:rPr>
              <a:t>疑い事例、全国年８０億円　羽村・診療報酬架空請求事件　</a:t>
            </a:r>
            <a:r>
              <a:rPr lang="ja-JP" altLang="en-US" sz="1800" smtClean="0">
                <a:hlinkClick r:id="rId2"/>
              </a:rPr>
              <a:t>各医療</a:t>
            </a:r>
            <a:r>
              <a:rPr lang="ja-JP" altLang="en-US" sz="1800">
                <a:hlinkClick r:id="rId2"/>
              </a:rPr>
              <a:t>機関でチェック体制必要　／</a:t>
            </a:r>
            <a:r>
              <a:rPr lang="ja-JP" altLang="en-US" sz="1800" smtClean="0">
                <a:hlinkClick r:id="rId2"/>
              </a:rPr>
              <a:t>東京</a:t>
            </a:r>
            <a:r>
              <a:rPr lang="zh-TW" altLang="en-US" sz="1800">
                <a:hlinkClick r:id="rId2"/>
              </a:rPr>
              <a:t>　毎日新聞</a:t>
            </a:r>
            <a:r>
              <a:rPr lang="en-US" altLang="zh-TW" sz="1800">
                <a:hlinkClick r:id="rId2"/>
              </a:rPr>
              <a:t>2020</a:t>
            </a:r>
            <a:r>
              <a:rPr lang="zh-TW" altLang="en-US" sz="1800">
                <a:hlinkClick r:id="rId2"/>
              </a:rPr>
              <a:t>年</a:t>
            </a:r>
            <a:r>
              <a:rPr lang="en-US" altLang="zh-TW" sz="1800">
                <a:hlinkClick r:id="rId2"/>
              </a:rPr>
              <a:t>6</a:t>
            </a:r>
            <a:r>
              <a:rPr lang="zh-TW" altLang="en-US" sz="1800">
                <a:hlinkClick r:id="rId2"/>
              </a:rPr>
              <a:t>月</a:t>
            </a:r>
            <a:r>
              <a:rPr lang="en-US" altLang="zh-TW" sz="1800">
                <a:hlinkClick r:id="rId2"/>
              </a:rPr>
              <a:t>23</a:t>
            </a:r>
            <a:r>
              <a:rPr lang="zh-TW" altLang="en-US" sz="1800">
                <a:hlinkClick r:id="rId2"/>
              </a:rPr>
              <a:t>日　地方版</a:t>
            </a:r>
            <a:endParaRPr kumimoji="1" lang="ja-JP" altLang="en-US" sz="1800"/>
          </a:p>
        </p:txBody>
      </p:sp>
    </p:spTree>
    <p:extLst>
      <p:ext uri="{BB962C8B-B14F-4D97-AF65-F5344CB8AC3E}">
        <p14:creationId xmlns:p14="http://schemas.microsoft.com/office/powerpoint/2010/main" val="37284871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番号プレースホルダ 2" hidden="1"/>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556">
                <a:solidFill>
                  <a:schemeClr val="tx1"/>
                </a:solidFill>
                <a:latin typeface="Arial" panose="020B0604020202020204" pitchFamily="34" charset="0"/>
                <a:ea typeface="ＭＳ Ｐゴシック" panose="020B0600070205080204" pitchFamily="50" charset="-128"/>
              </a:defRPr>
            </a:lvl1pPr>
            <a:lvl2pPr marL="825492" indent="-317497">
              <a:spcBef>
                <a:spcPct val="20000"/>
              </a:spcBef>
              <a:buClr>
                <a:schemeClr val="accent2"/>
              </a:buClr>
              <a:buSzPct val="80000"/>
              <a:buFont typeface="Wingdings" panose="05000000000000000000" pitchFamily="2" charset="2"/>
              <a:buChar char="¨"/>
              <a:defRPr kumimoji="1" sz="3111">
                <a:solidFill>
                  <a:schemeClr val="tx1"/>
                </a:solidFill>
                <a:latin typeface="Arial" panose="020B0604020202020204" pitchFamily="34" charset="0"/>
                <a:ea typeface="ＭＳ Ｐゴシック" panose="020B0600070205080204" pitchFamily="50" charset="-128"/>
              </a:defRPr>
            </a:lvl2pPr>
            <a:lvl3pPr marL="1269987" indent="-253997">
              <a:spcBef>
                <a:spcPct val="20000"/>
              </a:spcBef>
              <a:buClr>
                <a:schemeClr val="bg2"/>
              </a:buClr>
              <a:buSzPct val="65000"/>
              <a:buFont typeface="Wingdings" panose="05000000000000000000" pitchFamily="2" charset="2"/>
              <a:buChar char="n"/>
              <a:defRPr kumimoji="1" sz="2667">
                <a:solidFill>
                  <a:schemeClr val="tx1"/>
                </a:solidFill>
                <a:latin typeface="Arial" panose="020B0604020202020204" pitchFamily="34" charset="0"/>
                <a:ea typeface="ＭＳ Ｐゴシック" panose="020B0600070205080204" pitchFamily="50" charset="-128"/>
              </a:defRPr>
            </a:lvl3pPr>
            <a:lvl4pPr marL="1777982" indent="-253997">
              <a:spcBef>
                <a:spcPct val="20000"/>
              </a:spcBef>
              <a:buClr>
                <a:schemeClr val="accent2"/>
              </a:buClr>
              <a:buSzPct val="70000"/>
              <a:buFont typeface="Wingdings" panose="05000000000000000000" pitchFamily="2" charset="2"/>
              <a:buChar char="¨"/>
              <a:defRPr kumimoji="1" sz="2222">
                <a:solidFill>
                  <a:schemeClr val="tx1"/>
                </a:solidFill>
                <a:latin typeface="Arial" panose="020B0604020202020204" pitchFamily="34" charset="0"/>
                <a:ea typeface="ＭＳ Ｐゴシック" panose="020B0600070205080204" pitchFamily="50" charset="-128"/>
              </a:defRPr>
            </a:lvl4pPr>
            <a:lvl5pPr marL="2285977" indent="-253997">
              <a:spcBef>
                <a:spcPct val="20000"/>
              </a:spcBef>
              <a:buClr>
                <a:schemeClr val="bg2"/>
              </a:buClr>
              <a:buFont typeface="Wingdings" panose="05000000000000000000" pitchFamily="2" charset="2"/>
              <a:buChar char="§"/>
              <a:defRPr kumimoji="1" sz="2222">
                <a:solidFill>
                  <a:schemeClr val="tx1"/>
                </a:solidFill>
                <a:latin typeface="Arial" panose="020B0604020202020204" pitchFamily="34" charset="0"/>
                <a:ea typeface="ＭＳ Ｐゴシック" panose="020B0600070205080204" pitchFamily="50" charset="-128"/>
              </a:defRPr>
            </a:lvl5pPr>
            <a:lvl6pPr marL="2793972" indent="-253997" eaLnBrk="0" fontAlgn="base" hangingPunct="0">
              <a:spcBef>
                <a:spcPct val="20000"/>
              </a:spcBef>
              <a:spcAft>
                <a:spcPct val="0"/>
              </a:spcAft>
              <a:buClr>
                <a:schemeClr val="bg2"/>
              </a:buClr>
              <a:buFont typeface="Wingdings" panose="05000000000000000000" pitchFamily="2" charset="2"/>
              <a:buChar char="§"/>
              <a:defRPr kumimoji="1" sz="2222">
                <a:solidFill>
                  <a:schemeClr val="tx1"/>
                </a:solidFill>
                <a:latin typeface="Arial" panose="020B0604020202020204" pitchFamily="34" charset="0"/>
                <a:ea typeface="ＭＳ Ｐゴシック" panose="020B0600070205080204" pitchFamily="50" charset="-128"/>
              </a:defRPr>
            </a:lvl6pPr>
            <a:lvl7pPr marL="3301967" indent="-253997" eaLnBrk="0" fontAlgn="base" hangingPunct="0">
              <a:spcBef>
                <a:spcPct val="20000"/>
              </a:spcBef>
              <a:spcAft>
                <a:spcPct val="0"/>
              </a:spcAft>
              <a:buClr>
                <a:schemeClr val="bg2"/>
              </a:buClr>
              <a:buFont typeface="Wingdings" panose="05000000000000000000" pitchFamily="2" charset="2"/>
              <a:buChar char="§"/>
              <a:defRPr kumimoji="1" sz="2222">
                <a:solidFill>
                  <a:schemeClr val="tx1"/>
                </a:solidFill>
                <a:latin typeface="Arial" panose="020B0604020202020204" pitchFamily="34" charset="0"/>
                <a:ea typeface="ＭＳ Ｐゴシック" panose="020B0600070205080204" pitchFamily="50" charset="-128"/>
              </a:defRPr>
            </a:lvl7pPr>
            <a:lvl8pPr marL="3809962" indent="-253997" eaLnBrk="0" fontAlgn="base" hangingPunct="0">
              <a:spcBef>
                <a:spcPct val="20000"/>
              </a:spcBef>
              <a:spcAft>
                <a:spcPct val="0"/>
              </a:spcAft>
              <a:buClr>
                <a:schemeClr val="bg2"/>
              </a:buClr>
              <a:buFont typeface="Wingdings" panose="05000000000000000000" pitchFamily="2" charset="2"/>
              <a:buChar char="§"/>
              <a:defRPr kumimoji="1" sz="2222">
                <a:solidFill>
                  <a:schemeClr val="tx1"/>
                </a:solidFill>
                <a:latin typeface="Arial" panose="020B0604020202020204" pitchFamily="34" charset="0"/>
                <a:ea typeface="ＭＳ Ｐゴシック" panose="020B0600070205080204" pitchFamily="50" charset="-128"/>
              </a:defRPr>
            </a:lvl8pPr>
            <a:lvl9pPr marL="4317957" indent="-253997" eaLnBrk="0" fontAlgn="base" hangingPunct="0">
              <a:spcBef>
                <a:spcPct val="20000"/>
              </a:spcBef>
              <a:spcAft>
                <a:spcPct val="0"/>
              </a:spcAft>
              <a:buClr>
                <a:schemeClr val="bg2"/>
              </a:buClr>
              <a:buFont typeface="Wingdings" panose="05000000000000000000" pitchFamily="2" charset="2"/>
              <a:buChar char="§"/>
              <a:defRPr kumimoji="1" sz="2222">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14951A71-E4E3-4E78-8E2F-80F1FA16A17C}" type="slidenum">
              <a:rPr kumimoji="0" lang="en-US" altLang="ja-JP" sz="1333">
                <a:latin typeface="Arial Black" panose="020B0A04020102020204" pitchFamily="34" charset="0"/>
              </a:rPr>
              <a:pPr>
                <a:spcBef>
                  <a:spcPct val="0"/>
                </a:spcBef>
                <a:buClrTx/>
                <a:buSzTx/>
                <a:buFontTx/>
                <a:buNone/>
              </a:pPr>
              <a:t>8</a:t>
            </a:fld>
            <a:endParaRPr kumimoji="0" lang="en-US" altLang="ja-JP" sz="1333">
              <a:latin typeface="Arial Black" panose="020B0A04020102020204" pitchFamily="34" charset="0"/>
            </a:endParaRPr>
          </a:p>
        </p:txBody>
      </p:sp>
      <p:sp>
        <p:nvSpPr>
          <p:cNvPr id="27651" name="スライド番号プレースホルダ 3"/>
          <p:cNvSpPr txBox="1">
            <a:spLocks noGrp="1"/>
          </p:cNvSpPr>
          <p:nvPr/>
        </p:nvSpPr>
        <p:spPr bwMode="auto">
          <a:xfrm>
            <a:off x="7281333" y="6942667"/>
            <a:ext cx="23706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spcBef>
                <a:spcPct val="0"/>
              </a:spcBef>
              <a:buClrTx/>
              <a:buSzTx/>
              <a:buFontTx/>
              <a:buNone/>
            </a:pPr>
            <a:fld id="{D7FF402C-91A0-4834-B8E4-07FDE2B9B1D8}" type="slidenum">
              <a:rPr kumimoji="0" lang="en-US" altLang="ja-JP" sz="1333">
                <a:latin typeface="Arial Black" panose="020B0A04020102020204" pitchFamily="34" charset="0"/>
              </a:rPr>
              <a:pPr algn="r" eaLnBrk="1" hangingPunct="1">
                <a:spcBef>
                  <a:spcPct val="0"/>
                </a:spcBef>
                <a:buClrTx/>
                <a:buSzTx/>
                <a:buFontTx/>
                <a:buNone/>
              </a:pPr>
              <a:t>8</a:t>
            </a:fld>
            <a:endParaRPr kumimoji="0" lang="en-US" altLang="ja-JP" sz="1333">
              <a:latin typeface="Arial Black" panose="020B0A04020102020204" pitchFamily="34" charset="0"/>
            </a:endParaRPr>
          </a:p>
        </p:txBody>
      </p:sp>
      <p:sp>
        <p:nvSpPr>
          <p:cNvPr id="27652" name="Rectangle 4"/>
          <p:cNvSpPr>
            <a:spLocks noGrp="1" noChangeArrowheads="1"/>
          </p:cNvSpPr>
          <p:nvPr>
            <p:ph type="title" idx="4294967295"/>
          </p:nvPr>
        </p:nvSpPr>
        <p:spPr/>
        <p:txBody>
          <a:bodyPr/>
          <a:lstStyle/>
          <a:p>
            <a:pPr eaLnBrk="1" hangingPunct="1"/>
            <a:r>
              <a:rPr lang="ja-JP" altLang="en-US" dirty="0"/>
              <a:t>わが国の医療保険</a:t>
            </a:r>
            <a:r>
              <a:rPr lang="en-US" altLang="ja-JP" dirty="0"/>
              <a:t/>
            </a:r>
            <a:br>
              <a:rPr lang="en-US" altLang="ja-JP" dirty="0"/>
            </a:br>
            <a:r>
              <a:rPr lang="ja-JP" altLang="en-US" dirty="0"/>
              <a:t>（被用者保険）</a:t>
            </a:r>
          </a:p>
        </p:txBody>
      </p:sp>
      <p:sp>
        <p:nvSpPr>
          <p:cNvPr id="27653" name="AutoShape 5"/>
          <p:cNvSpPr>
            <a:spLocks noChangeArrowheads="1"/>
          </p:cNvSpPr>
          <p:nvPr/>
        </p:nvSpPr>
        <p:spPr bwMode="auto">
          <a:xfrm>
            <a:off x="4039306" y="2129014"/>
            <a:ext cx="2079626" cy="719667"/>
          </a:xfrm>
          <a:prstGeom prst="roundRect">
            <a:avLst>
              <a:gd name="adj" fmla="val 16667"/>
            </a:avLst>
          </a:prstGeom>
          <a:gradFill rotWithShape="1">
            <a:gsLst>
              <a:gs pos="0">
                <a:srgbClr val="DCDC84"/>
              </a:gs>
              <a:gs pos="50000">
                <a:srgbClr val="FFFF99"/>
              </a:gs>
              <a:gs pos="100000">
                <a:srgbClr val="DCDC84"/>
              </a:gs>
            </a:gsLst>
            <a:lin ang="5400000" scaled="1"/>
          </a:gradFill>
          <a:ln w="9525">
            <a:solidFill>
              <a:schemeClr val="tx1"/>
            </a:solidFill>
            <a:round/>
            <a:headEnd/>
            <a:tailEnd/>
          </a:ln>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222"/>
              <a:t>被保険者</a:t>
            </a:r>
          </a:p>
          <a:p>
            <a:pPr algn="ctr" eaLnBrk="1" hangingPunct="1">
              <a:spcBef>
                <a:spcPct val="0"/>
              </a:spcBef>
              <a:buClrTx/>
              <a:buSzTx/>
              <a:buFontTx/>
              <a:buNone/>
            </a:pPr>
            <a:r>
              <a:rPr lang="ja-JP" altLang="en-US" sz="2222"/>
              <a:t>（患者，勤め人）</a:t>
            </a:r>
          </a:p>
        </p:txBody>
      </p:sp>
      <p:sp>
        <p:nvSpPr>
          <p:cNvPr id="27654" name="AutoShape 6"/>
          <p:cNvSpPr>
            <a:spLocks noChangeArrowheads="1"/>
          </p:cNvSpPr>
          <p:nvPr/>
        </p:nvSpPr>
        <p:spPr bwMode="auto">
          <a:xfrm>
            <a:off x="7399515" y="5090583"/>
            <a:ext cx="2079624" cy="719667"/>
          </a:xfrm>
          <a:prstGeom prst="roundRect">
            <a:avLst>
              <a:gd name="adj" fmla="val 16667"/>
            </a:avLst>
          </a:prstGeom>
          <a:gradFill rotWithShape="1">
            <a:gsLst>
              <a:gs pos="0">
                <a:srgbClr val="9BC2C2"/>
              </a:gs>
              <a:gs pos="50000">
                <a:srgbClr val="CCFFFF"/>
              </a:gs>
              <a:gs pos="100000">
                <a:srgbClr val="9BC2C2"/>
              </a:gs>
            </a:gsLst>
            <a:lin ang="5400000" scaled="1"/>
          </a:gradFill>
          <a:ln w="9525">
            <a:solidFill>
              <a:schemeClr val="tx1"/>
            </a:solidFill>
            <a:round/>
            <a:headEnd/>
            <a:tailEnd/>
          </a:ln>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222"/>
              <a:t>保険者</a:t>
            </a:r>
          </a:p>
          <a:p>
            <a:pPr algn="ctr" eaLnBrk="1" hangingPunct="1">
              <a:spcBef>
                <a:spcPct val="0"/>
              </a:spcBef>
              <a:buClrTx/>
              <a:buSzTx/>
              <a:buFontTx/>
              <a:buNone/>
            </a:pPr>
            <a:r>
              <a:rPr lang="ja-JP" altLang="en-US" sz="2222"/>
              <a:t>（勤め先）</a:t>
            </a:r>
          </a:p>
        </p:txBody>
      </p:sp>
      <p:sp>
        <p:nvSpPr>
          <p:cNvPr id="27655" name="AutoShape 7"/>
          <p:cNvSpPr>
            <a:spLocks noChangeArrowheads="1"/>
          </p:cNvSpPr>
          <p:nvPr/>
        </p:nvSpPr>
        <p:spPr bwMode="auto">
          <a:xfrm>
            <a:off x="1000126" y="5011209"/>
            <a:ext cx="2079624" cy="719667"/>
          </a:xfrm>
          <a:prstGeom prst="roundRect">
            <a:avLst>
              <a:gd name="adj" fmla="val 16667"/>
            </a:avLst>
          </a:prstGeom>
          <a:gradFill rotWithShape="1">
            <a:gsLst>
              <a:gs pos="0">
                <a:srgbClr val="9BC29B"/>
              </a:gs>
              <a:gs pos="50000">
                <a:srgbClr val="CCFFCC"/>
              </a:gs>
              <a:gs pos="100000">
                <a:srgbClr val="9BC29B"/>
              </a:gs>
            </a:gsLst>
            <a:lin ang="5400000" scaled="1"/>
          </a:gradFill>
          <a:ln w="9525">
            <a:solidFill>
              <a:schemeClr val="tx1"/>
            </a:solidFill>
            <a:round/>
            <a:headEnd/>
            <a:tailEnd/>
          </a:ln>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222"/>
              <a:t>医療機関</a:t>
            </a:r>
          </a:p>
          <a:p>
            <a:pPr algn="ctr" eaLnBrk="1" hangingPunct="1">
              <a:spcBef>
                <a:spcPct val="0"/>
              </a:spcBef>
              <a:buClrTx/>
              <a:buSzTx/>
              <a:buFontTx/>
              <a:buNone/>
            </a:pPr>
            <a:endParaRPr lang="en-US" altLang="ja-JP" sz="2222"/>
          </a:p>
        </p:txBody>
      </p:sp>
      <p:sp>
        <p:nvSpPr>
          <p:cNvPr id="1179656" name="Line 8"/>
          <p:cNvSpPr>
            <a:spLocks noChangeShapeType="1"/>
          </p:cNvSpPr>
          <p:nvPr/>
        </p:nvSpPr>
        <p:spPr bwMode="auto">
          <a:xfrm>
            <a:off x="6279445" y="2850444"/>
            <a:ext cx="1760361" cy="2159000"/>
          </a:xfrm>
          <a:prstGeom prst="line">
            <a:avLst/>
          </a:prstGeom>
          <a:noFill/>
          <a:ln w="9525">
            <a:solidFill>
              <a:schemeClr val="tx1"/>
            </a:solidFill>
            <a:round/>
            <a:headEnd/>
            <a:tailEnd type="triangle" w="med" len="lg"/>
          </a:ln>
          <a:extLst>
            <a:ext uri="{909E8E84-426E-40DD-AFC4-6F175D3DCCD1}">
              <a14:hiddenFill xmlns:a14="http://schemas.microsoft.com/office/drawing/2010/main">
                <a:noFill/>
              </a14:hiddenFill>
            </a:ext>
          </a:extLst>
        </p:spPr>
        <p:txBody>
          <a:bodyPr wrap="none" anchor="ctr"/>
          <a:lstStyle/>
          <a:p>
            <a:endParaRPr lang="ja-JP" altLang="en-US" sz="2667"/>
          </a:p>
        </p:txBody>
      </p:sp>
      <p:sp>
        <p:nvSpPr>
          <p:cNvPr id="1179657" name="Text Box 9"/>
          <p:cNvSpPr txBox="1">
            <a:spLocks noChangeArrowheads="1"/>
          </p:cNvSpPr>
          <p:nvPr/>
        </p:nvSpPr>
        <p:spPr bwMode="auto">
          <a:xfrm>
            <a:off x="5804971" y="3330222"/>
            <a:ext cx="1040670" cy="77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222" dirty="0"/>
              <a:t>保険料</a:t>
            </a:r>
          </a:p>
          <a:p>
            <a:pPr algn="ctr" eaLnBrk="1" hangingPunct="1">
              <a:spcBef>
                <a:spcPct val="0"/>
              </a:spcBef>
              <a:buClrTx/>
              <a:buSzTx/>
              <a:buFontTx/>
              <a:buNone/>
            </a:pPr>
            <a:r>
              <a:rPr lang="ja-JP" altLang="en-US" sz="2222" dirty="0"/>
              <a:t>約</a:t>
            </a:r>
            <a:r>
              <a:rPr lang="en-US" altLang="ja-JP" sz="2222" dirty="0"/>
              <a:t>5</a:t>
            </a:r>
            <a:r>
              <a:rPr lang="ja-JP" altLang="en-US" sz="2222" dirty="0"/>
              <a:t>％</a:t>
            </a:r>
          </a:p>
        </p:txBody>
      </p:sp>
      <p:sp>
        <p:nvSpPr>
          <p:cNvPr id="1179658" name="Text Box 10"/>
          <p:cNvSpPr txBox="1">
            <a:spLocks noChangeArrowheads="1"/>
          </p:cNvSpPr>
          <p:nvPr/>
        </p:nvSpPr>
        <p:spPr bwMode="auto">
          <a:xfrm>
            <a:off x="8045110" y="3730625"/>
            <a:ext cx="1040670" cy="77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222" dirty="0"/>
              <a:t>保険料</a:t>
            </a:r>
          </a:p>
          <a:p>
            <a:pPr algn="ctr" eaLnBrk="1" hangingPunct="1">
              <a:spcBef>
                <a:spcPct val="0"/>
              </a:spcBef>
              <a:buClrTx/>
              <a:buSzTx/>
              <a:buFontTx/>
              <a:buNone/>
            </a:pPr>
            <a:r>
              <a:rPr lang="ja-JP" altLang="en-US" sz="2222" dirty="0"/>
              <a:t>約</a:t>
            </a:r>
            <a:r>
              <a:rPr lang="en-US" altLang="ja-JP" sz="2222" dirty="0"/>
              <a:t>5</a:t>
            </a:r>
            <a:r>
              <a:rPr lang="ja-JP" altLang="en-US" sz="2222" dirty="0"/>
              <a:t>％</a:t>
            </a:r>
          </a:p>
        </p:txBody>
      </p:sp>
      <p:sp>
        <p:nvSpPr>
          <p:cNvPr id="1179661" name="Freeform 13"/>
          <p:cNvSpPr>
            <a:spLocks/>
          </p:cNvSpPr>
          <p:nvPr/>
        </p:nvSpPr>
        <p:spPr bwMode="auto">
          <a:xfrm>
            <a:off x="8360834" y="4577292"/>
            <a:ext cx="455083" cy="513291"/>
          </a:xfrm>
          <a:custGeom>
            <a:avLst/>
            <a:gdLst>
              <a:gd name="T0" fmla="*/ 2147483646 w 258"/>
              <a:gd name="T1" fmla="*/ 2147483646 h 291"/>
              <a:gd name="T2" fmla="*/ 2147483646 w 258"/>
              <a:gd name="T3" fmla="*/ 2147483646 h 291"/>
              <a:gd name="T4" fmla="*/ 2147483646 w 258"/>
              <a:gd name="T5" fmla="*/ 2147483646 h 291"/>
              <a:gd name="T6" fmla="*/ 2147483646 w 258"/>
              <a:gd name="T7" fmla="*/ 2147483646 h 291"/>
              <a:gd name="T8" fmla="*/ 2147483646 w 258"/>
              <a:gd name="T9" fmla="*/ 2147483646 h 291"/>
              <a:gd name="T10" fmla="*/ 0 60000 65536"/>
              <a:gd name="T11" fmla="*/ 0 60000 65536"/>
              <a:gd name="T12" fmla="*/ 0 60000 65536"/>
              <a:gd name="T13" fmla="*/ 0 60000 65536"/>
              <a:gd name="T14" fmla="*/ 0 60000 65536"/>
              <a:gd name="T15" fmla="*/ 0 w 258"/>
              <a:gd name="T16" fmla="*/ 0 h 291"/>
              <a:gd name="T17" fmla="*/ 258 w 258"/>
              <a:gd name="T18" fmla="*/ 291 h 291"/>
            </a:gdLst>
            <a:ahLst/>
            <a:cxnLst>
              <a:cxn ang="T10">
                <a:pos x="T0" y="T1"/>
              </a:cxn>
              <a:cxn ang="T11">
                <a:pos x="T2" y="T3"/>
              </a:cxn>
              <a:cxn ang="T12">
                <a:pos x="T4" y="T5"/>
              </a:cxn>
              <a:cxn ang="T13">
                <a:pos x="T6" y="T7"/>
              </a:cxn>
              <a:cxn ang="T14">
                <a:pos x="T8" y="T9"/>
              </a:cxn>
            </a:cxnLst>
            <a:rect l="T15" t="T16" r="T17" b="T18"/>
            <a:pathLst>
              <a:path w="258" h="291">
                <a:moveTo>
                  <a:pt x="189" y="291"/>
                </a:moveTo>
                <a:cubicBezTo>
                  <a:pt x="199" y="264"/>
                  <a:pt x="258" y="177"/>
                  <a:pt x="252" y="131"/>
                </a:cubicBezTo>
                <a:cubicBezTo>
                  <a:pt x="246" y="85"/>
                  <a:pt x="193" y="26"/>
                  <a:pt x="155" y="13"/>
                </a:cubicBezTo>
                <a:cubicBezTo>
                  <a:pt x="117" y="0"/>
                  <a:pt x="46" y="21"/>
                  <a:pt x="23" y="55"/>
                </a:cubicBezTo>
                <a:cubicBezTo>
                  <a:pt x="0" y="89"/>
                  <a:pt x="18" y="182"/>
                  <a:pt x="16" y="215"/>
                </a:cubicBezTo>
              </a:path>
            </a:pathLst>
          </a:custGeom>
          <a:noFill/>
          <a:ln w="9525">
            <a:solidFill>
              <a:schemeClr val="tx1"/>
            </a:solidFill>
            <a:round/>
            <a:headEnd/>
            <a:tailEnd type="triangle" w="med" len="lg"/>
          </a:ln>
          <a:extLst>
            <a:ext uri="{909E8E84-426E-40DD-AFC4-6F175D3DCCD1}">
              <a14:hiddenFill xmlns:a14="http://schemas.microsoft.com/office/drawing/2010/main">
                <a:solidFill>
                  <a:srgbClr val="FFFFFF"/>
                </a:solidFill>
              </a14:hiddenFill>
            </a:ext>
          </a:extLst>
        </p:spPr>
        <p:txBody>
          <a:bodyPr wrap="none" anchor="ctr"/>
          <a:lstStyle/>
          <a:p>
            <a:endParaRPr lang="ja-JP" altLang="en-US" sz="2667"/>
          </a:p>
        </p:txBody>
      </p:sp>
      <p:sp>
        <p:nvSpPr>
          <p:cNvPr id="1179662" name="Line 14"/>
          <p:cNvSpPr>
            <a:spLocks noChangeShapeType="1"/>
          </p:cNvSpPr>
          <p:nvPr/>
        </p:nvSpPr>
        <p:spPr bwMode="auto">
          <a:xfrm flipH="1">
            <a:off x="2439459" y="2929821"/>
            <a:ext cx="1522236" cy="2000250"/>
          </a:xfrm>
          <a:prstGeom prst="line">
            <a:avLst/>
          </a:prstGeom>
          <a:noFill/>
          <a:ln w="9525">
            <a:solidFill>
              <a:schemeClr val="tx1"/>
            </a:solidFill>
            <a:round/>
            <a:headEnd/>
            <a:tailEnd type="triangle" w="med" len="lg"/>
          </a:ln>
          <a:extLst>
            <a:ext uri="{909E8E84-426E-40DD-AFC4-6F175D3DCCD1}">
              <a14:hiddenFill xmlns:a14="http://schemas.microsoft.com/office/drawing/2010/main">
                <a:noFill/>
              </a14:hiddenFill>
            </a:ext>
          </a:extLst>
        </p:spPr>
        <p:txBody>
          <a:bodyPr wrap="none" anchor="ctr"/>
          <a:lstStyle/>
          <a:p>
            <a:endParaRPr lang="ja-JP" altLang="en-US" sz="2667"/>
          </a:p>
        </p:txBody>
      </p:sp>
      <p:sp>
        <p:nvSpPr>
          <p:cNvPr id="1179663" name="Line 15"/>
          <p:cNvSpPr>
            <a:spLocks noChangeShapeType="1"/>
          </p:cNvSpPr>
          <p:nvPr/>
        </p:nvSpPr>
        <p:spPr bwMode="auto">
          <a:xfrm flipH="1">
            <a:off x="2120195" y="2769306"/>
            <a:ext cx="1679222" cy="2160764"/>
          </a:xfrm>
          <a:prstGeom prst="line">
            <a:avLst/>
          </a:prstGeom>
          <a:noFill/>
          <a:ln w="9525">
            <a:solidFill>
              <a:schemeClr val="tx1"/>
            </a:solidFill>
            <a:round/>
            <a:headEnd type="triangle" w="med" len="lg"/>
            <a:tailEnd type="none" w="med" len="lg"/>
          </a:ln>
          <a:extLst>
            <a:ext uri="{909E8E84-426E-40DD-AFC4-6F175D3DCCD1}">
              <a14:hiddenFill xmlns:a14="http://schemas.microsoft.com/office/drawing/2010/main">
                <a:noFill/>
              </a14:hiddenFill>
            </a:ext>
          </a:extLst>
        </p:spPr>
        <p:txBody>
          <a:bodyPr wrap="none" anchor="ctr"/>
          <a:lstStyle/>
          <a:p>
            <a:endParaRPr lang="ja-JP" altLang="en-US" sz="2667"/>
          </a:p>
        </p:txBody>
      </p:sp>
      <p:sp>
        <p:nvSpPr>
          <p:cNvPr id="1179664" name="Text Box 16"/>
          <p:cNvSpPr txBox="1">
            <a:spLocks noChangeArrowheads="1"/>
          </p:cNvSpPr>
          <p:nvPr/>
        </p:nvSpPr>
        <p:spPr bwMode="auto">
          <a:xfrm>
            <a:off x="1261321" y="3030361"/>
            <a:ext cx="1816523" cy="77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222"/>
              <a:t>1</a:t>
            </a:r>
            <a:r>
              <a:rPr lang="ja-JP" altLang="en-US" sz="2222"/>
              <a:t>万円分の</a:t>
            </a:r>
          </a:p>
          <a:p>
            <a:pPr algn="ctr" eaLnBrk="1" hangingPunct="1">
              <a:spcBef>
                <a:spcPct val="0"/>
              </a:spcBef>
              <a:buClrTx/>
              <a:buSzTx/>
              <a:buFontTx/>
              <a:buNone/>
            </a:pPr>
            <a:r>
              <a:rPr lang="ja-JP" altLang="en-US" sz="2222"/>
              <a:t>医療サービス</a:t>
            </a:r>
          </a:p>
        </p:txBody>
      </p:sp>
      <p:sp>
        <p:nvSpPr>
          <p:cNvPr id="1179665" name="Text Box 17"/>
          <p:cNvSpPr txBox="1">
            <a:spLocks noChangeArrowheads="1"/>
          </p:cNvSpPr>
          <p:nvPr/>
        </p:nvSpPr>
        <p:spPr bwMode="auto">
          <a:xfrm>
            <a:off x="3726904" y="3090333"/>
            <a:ext cx="755335" cy="434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222"/>
              <a:t>受診</a:t>
            </a:r>
          </a:p>
        </p:txBody>
      </p:sp>
      <p:sp>
        <p:nvSpPr>
          <p:cNvPr id="1179666" name="Text Box 18"/>
          <p:cNvSpPr txBox="1">
            <a:spLocks noChangeArrowheads="1"/>
          </p:cNvSpPr>
          <p:nvPr/>
        </p:nvSpPr>
        <p:spPr bwMode="auto">
          <a:xfrm>
            <a:off x="3083498" y="3810000"/>
            <a:ext cx="1326004" cy="77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222"/>
              <a:t>自己負担</a:t>
            </a:r>
          </a:p>
          <a:p>
            <a:pPr algn="ctr" eaLnBrk="1" hangingPunct="1">
              <a:spcBef>
                <a:spcPct val="0"/>
              </a:spcBef>
              <a:buClrTx/>
              <a:buSzTx/>
              <a:buFontTx/>
              <a:buNone/>
            </a:pPr>
            <a:r>
              <a:rPr lang="en-US" altLang="ja-JP" sz="2222"/>
              <a:t>3,000</a:t>
            </a:r>
            <a:r>
              <a:rPr lang="ja-JP" altLang="en-US" sz="2222"/>
              <a:t>円</a:t>
            </a:r>
          </a:p>
        </p:txBody>
      </p:sp>
      <p:sp>
        <p:nvSpPr>
          <p:cNvPr id="1179667" name="Line 19"/>
          <p:cNvSpPr>
            <a:spLocks noChangeShapeType="1"/>
          </p:cNvSpPr>
          <p:nvPr/>
        </p:nvSpPr>
        <p:spPr bwMode="auto">
          <a:xfrm flipH="1">
            <a:off x="3240264" y="5169959"/>
            <a:ext cx="4000500" cy="0"/>
          </a:xfrm>
          <a:prstGeom prst="line">
            <a:avLst/>
          </a:prstGeom>
          <a:noFill/>
          <a:ln w="9525">
            <a:solidFill>
              <a:schemeClr val="tx1"/>
            </a:solidFill>
            <a:round/>
            <a:headEnd type="triangle" w="med" len="lg"/>
            <a:tailEnd type="none" w="med" len="lg"/>
          </a:ln>
          <a:extLst>
            <a:ext uri="{909E8E84-426E-40DD-AFC4-6F175D3DCCD1}">
              <a14:hiddenFill xmlns:a14="http://schemas.microsoft.com/office/drawing/2010/main">
                <a:noFill/>
              </a14:hiddenFill>
            </a:ext>
          </a:extLst>
        </p:spPr>
        <p:txBody>
          <a:bodyPr wrap="none" anchor="ctr"/>
          <a:lstStyle/>
          <a:p>
            <a:endParaRPr lang="ja-JP" altLang="en-US" sz="2667"/>
          </a:p>
        </p:txBody>
      </p:sp>
      <p:sp>
        <p:nvSpPr>
          <p:cNvPr id="1179668" name="Text Box 20"/>
          <p:cNvSpPr txBox="1">
            <a:spLocks noChangeArrowheads="1"/>
          </p:cNvSpPr>
          <p:nvPr/>
        </p:nvSpPr>
        <p:spPr bwMode="auto">
          <a:xfrm>
            <a:off x="3451734" y="4728987"/>
            <a:ext cx="3637534" cy="434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222"/>
              <a:t>医療費の残り</a:t>
            </a:r>
            <a:r>
              <a:rPr lang="en-US" altLang="ja-JP" sz="2222"/>
              <a:t>7,000</a:t>
            </a:r>
            <a:r>
              <a:rPr lang="ja-JP" altLang="en-US" sz="2222"/>
              <a:t>円を請求</a:t>
            </a:r>
          </a:p>
        </p:txBody>
      </p:sp>
      <p:sp>
        <p:nvSpPr>
          <p:cNvPr id="1179669" name="Line 21"/>
          <p:cNvSpPr>
            <a:spLocks noChangeShapeType="1"/>
          </p:cNvSpPr>
          <p:nvPr/>
        </p:nvSpPr>
        <p:spPr bwMode="auto">
          <a:xfrm flipH="1">
            <a:off x="3159126" y="5409848"/>
            <a:ext cx="4081639" cy="0"/>
          </a:xfrm>
          <a:prstGeom prst="line">
            <a:avLst/>
          </a:prstGeom>
          <a:noFill/>
          <a:ln w="9525">
            <a:solidFill>
              <a:schemeClr val="tx1"/>
            </a:solidFill>
            <a:round/>
            <a:headEnd type="none" w="med" len="lg"/>
            <a:tailEnd type="triangle" w="med" len="lg"/>
          </a:ln>
          <a:extLst>
            <a:ext uri="{909E8E84-426E-40DD-AFC4-6F175D3DCCD1}">
              <a14:hiddenFill xmlns:a14="http://schemas.microsoft.com/office/drawing/2010/main">
                <a:noFill/>
              </a14:hiddenFill>
            </a:ext>
          </a:extLst>
        </p:spPr>
        <p:txBody>
          <a:bodyPr wrap="none" anchor="ctr"/>
          <a:lstStyle/>
          <a:p>
            <a:endParaRPr lang="ja-JP" altLang="en-US" sz="2667"/>
          </a:p>
        </p:txBody>
      </p:sp>
      <p:sp>
        <p:nvSpPr>
          <p:cNvPr id="1179670" name="Text Box 22"/>
          <p:cNvSpPr txBox="1">
            <a:spLocks noChangeArrowheads="1"/>
          </p:cNvSpPr>
          <p:nvPr/>
        </p:nvSpPr>
        <p:spPr bwMode="auto">
          <a:xfrm>
            <a:off x="3484463" y="5609167"/>
            <a:ext cx="3744936" cy="434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222"/>
              <a:t>審査をして，</a:t>
            </a:r>
            <a:r>
              <a:rPr lang="en-US" altLang="ja-JP" sz="2222"/>
              <a:t>7,000</a:t>
            </a:r>
            <a:r>
              <a:rPr lang="ja-JP" altLang="en-US" sz="2222"/>
              <a:t>円を支払い</a:t>
            </a:r>
          </a:p>
        </p:txBody>
      </p:sp>
      <p:sp>
        <p:nvSpPr>
          <p:cNvPr id="2" name="日付プレースホルダー 1"/>
          <p:cNvSpPr>
            <a:spLocks noGrp="1"/>
          </p:cNvSpPr>
          <p:nvPr>
            <p:ph type="dt" sz="half" idx="10"/>
          </p:nvPr>
        </p:nvSpPr>
        <p:spPr/>
        <p:txBody>
          <a:bodyPr/>
          <a:lstStyle/>
          <a:p>
            <a:pPr>
              <a:defRPr/>
            </a:pPr>
            <a:r>
              <a:rPr lang="en-US" altLang="ja-JP" smtClean="0"/>
              <a:t>2020/7/1</a:t>
            </a:r>
            <a:endParaRPr lang="en-US" altLang="ja-JP"/>
          </a:p>
        </p:txBody>
      </p:sp>
      <p:sp>
        <p:nvSpPr>
          <p:cNvPr id="3" name="フッター プレースホルダー 2"/>
          <p:cNvSpPr>
            <a:spLocks noGrp="1"/>
          </p:cNvSpPr>
          <p:nvPr>
            <p:ph type="ftr" sz="quarter" idx="11"/>
          </p:nvPr>
        </p:nvSpPr>
        <p:spPr/>
        <p:txBody>
          <a:bodyPr/>
          <a:lstStyle/>
          <a:p>
            <a:pPr>
              <a:defRPr/>
            </a:pPr>
            <a:r>
              <a:rPr lang="ja-JP" altLang="en-US" smtClean="0"/>
              <a:t>医療経済学</a:t>
            </a:r>
            <a:r>
              <a:rPr lang="en-US" altLang="ja-JP" smtClean="0"/>
              <a:t>A 6</a:t>
            </a:r>
            <a:endParaRPr lang="en-US" altLang="ja-JP"/>
          </a:p>
        </p:txBody>
      </p:sp>
    </p:spTree>
    <p:extLst>
      <p:ext uri="{BB962C8B-B14F-4D97-AF65-F5344CB8AC3E}">
        <p14:creationId xmlns:p14="http://schemas.microsoft.com/office/powerpoint/2010/main" val="3462378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179656"/>
                                        </p:tgtEl>
                                        <p:attrNameLst>
                                          <p:attrName>style.visibility</p:attrName>
                                        </p:attrNameLst>
                                      </p:cBhvr>
                                      <p:to>
                                        <p:strVal val="visible"/>
                                      </p:to>
                                    </p:set>
                                    <p:animEffect transition="in" filter="wipe(up)">
                                      <p:cBhvr>
                                        <p:cTn id="7" dur="500"/>
                                        <p:tgtEl>
                                          <p:spTgt spid="117965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79657"/>
                                        </p:tgtEl>
                                        <p:attrNameLst>
                                          <p:attrName>style.visibility</p:attrName>
                                        </p:attrNameLst>
                                      </p:cBhvr>
                                      <p:to>
                                        <p:strVal val="visible"/>
                                      </p:to>
                                    </p:set>
                                    <p:animEffect transition="in" filter="wipe(left)">
                                      <p:cBhvr>
                                        <p:cTn id="12" dur="500"/>
                                        <p:tgtEl>
                                          <p:spTgt spid="117965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1179661"/>
                                        </p:tgtEl>
                                        <p:attrNameLst>
                                          <p:attrName>style.visibility</p:attrName>
                                        </p:attrNameLst>
                                      </p:cBhvr>
                                      <p:to>
                                        <p:strVal val="visible"/>
                                      </p:to>
                                    </p:set>
                                    <p:animEffect transition="in" filter="wipe(right)">
                                      <p:cBhvr>
                                        <p:cTn id="17" dur="500"/>
                                        <p:tgtEl>
                                          <p:spTgt spid="117966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79658"/>
                                        </p:tgtEl>
                                        <p:attrNameLst>
                                          <p:attrName>style.visibility</p:attrName>
                                        </p:attrNameLst>
                                      </p:cBhvr>
                                      <p:to>
                                        <p:strVal val="visible"/>
                                      </p:to>
                                    </p:set>
                                    <p:animEffect transition="in" filter="wipe(left)">
                                      <p:cBhvr>
                                        <p:cTn id="22" dur="500"/>
                                        <p:tgtEl>
                                          <p:spTgt spid="117965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179662"/>
                                        </p:tgtEl>
                                        <p:attrNameLst>
                                          <p:attrName>style.visibility</p:attrName>
                                        </p:attrNameLst>
                                      </p:cBhvr>
                                      <p:to>
                                        <p:strVal val="visible"/>
                                      </p:to>
                                    </p:set>
                                    <p:animEffect transition="in" filter="wipe(up)">
                                      <p:cBhvr>
                                        <p:cTn id="27" dur="500"/>
                                        <p:tgtEl>
                                          <p:spTgt spid="117966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179665"/>
                                        </p:tgtEl>
                                        <p:attrNameLst>
                                          <p:attrName>style.visibility</p:attrName>
                                        </p:attrNameLst>
                                      </p:cBhvr>
                                      <p:to>
                                        <p:strVal val="visible"/>
                                      </p:to>
                                    </p:set>
                                    <p:animEffect transition="in" filter="wipe(left)">
                                      <p:cBhvr>
                                        <p:cTn id="32" dur="500"/>
                                        <p:tgtEl>
                                          <p:spTgt spid="117966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179663"/>
                                        </p:tgtEl>
                                        <p:attrNameLst>
                                          <p:attrName>style.visibility</p:attrName>
                                        </p:attrNameLst>
                                      </p:cBhvr>
                                      <p:to>
                                        <p:strVal val="visible"/>
                                      </p:to>
                                    </p:set>
                                    <p:animEffect transition="in" filter="wipe(down)">
                                      <p:cBhvr>
                                        <p:cTn id="37" dur="500"/>
                                        <p:tgtEl>
                                          <p:spTgt spid="117966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179664"/>
                                        </p:tgtEl>
                                        <p:attrNameLst>
                                          <p:attrName>style.visibility</p:attrName>
                                        </p:attrNameLst>
                                      </p:cBhvr>
                                      <p:to>
                                        <p:strVal val="visible"/>
                                      </p:to>
                                    </p:set>
                                    <p:animEffect transition="in" filter="wipe(left)">
                                      <p:cBhvr>
                                        <p:cTn id="42" dur="500"/>
                                        <p:tgtEl>
                                          <p:spTgt spid="1179664"/>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179666"/>
                                        </p:tgtEl>
                                        <p:attrNameLst>
                                          <p:attrName>style.visibility</p:attrName>
                                        </p:attrNameLst>
                                      </p:cBhvr>
                                      <p:to>
                                        <p:strVal val="visible"/>
                                      </p:to>
                                    </p:set>
                                    <p:animEffect transition="in" filter="wipe(left)">
                                      <p:cBhvr>
                                        <p:cTn id="47" dur="500"/>
                                        <p:tgtEl>
                                          <p:spTgt spid="1179666"/>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1179667"/>
                                        </p:tgtEl>
                                        <p:attrNameLst>
                                          <p:attrName>style.visibility</p:attrName>
                                        </p:attrNameLst>
                                      </p:cBhvr>
                                      <p:to>
                                        <p:strVal val="visible"/>
                                      </p:to>
                                    </p:set>
                                    <p:animEffect transition="in" filter="wipe(left)">
                                      <p:cBhvr>
                                        <p:cTn id="52" dur="500"/>
                                        <p:tgtEl>
                                          <p:spTgt spid="1179667"/>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1179668"/>
                                        </p:tgtEl>
                                        <p:attrNameLst>
                                          <p:attrName>style.visibility</p:attrName>
                                        </p:attrNameLst>
                                      </p:cBhvr>
                                      <p:to>
                                        <p:strVal val="visible"/>
                                      </p:to>
                                    </p:set>
                                    <p:animEffect transition="in" filter="wipe(left)">
                                      <p:cBhvr>
                                        <p:cTn id="57" dur="500"/>
                                        <p:tgtEl>
                                          <p:spTgt spid="1179668"/>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2" fill="hold" grpId="0" nodeType="clickEffect">
                                  <p:stCondLst>
                                    <p:cond delay="0"/>
                                  </p:stCondLst>
                                  <p:childTnLst>
                                    <p:set>
                                      <p:cBhvr>
                                        <p:cTn id="61" dur="1" fill="hold">
                                          <p:stCondLst>
                                            <p:cond delay="0"/>
                                          </p:stCondLst>
                                        </p:cTn>
                                        <p:tgtEl>
                                          <p:spTgt spid="1179669"/>
                                        </p:tgtEl>
                                        <p:attrNameLst>
                                          <p:attrName>style.visibility</p:attrName>
                                        </p:attrNameLst>
                                      </p:cBhvr>
                                      <p:to>
                                        <p:strVal val="visible"/>
                                      </p:to>
                                    </p:set>
                                    <p:animEffect transition="in" filter="wipe(right)">
                                      <p:cBhvr>
                                        <p:cTn id="62" dur="500"/>
                                        <p:tgtEl>
                                          <p:spTgt spid="1179669"/>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1179670"/>
                                        </p:tgtEl>
                                        <p:attrNameLst>
                                          <p:attrName>style.visibility</p:attrName>
                                        </p:attrNameLst>
                                      </p:cBhvr>
                                      <p:to>
                                        <p:strVal val="visible"/>
                                      </p:to>
                                    </p:set>
                                    <p:animEffect transition="in" filter="wipe(left)">
                                      <p:cBhvr>
                                        <p:cTn id="67" dur="500"/>
                                        <p:tgtEl>
                                          <p:spTgt spid="11796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9656" grpId="0" animBg="1"/>
      <p:bldP spid="1179657" grpId="0"/>
      <p:bldP spid="1179658" grpId="0"/>
      <p:bldP spid="1179661" grpId="0" animBg="1"/>
      <p:bldP spid="1179662" grpId="0" animBg="1"/>
      <p:bldP spid="1179663" grpId="0" animBg="1"/>
      <p:bldP spid="1179664" grpId="0"/>
      <p:bldP spid="1179665" grpId="0"/>
      <p:bldP spid="1179666" grpId="0"/>
      <p:bldP spid="1179667" grpId="0" animBg="1"/>
      <p:bldP spid="1179668" grpId="0"/>
      <p:bldP spid="1179669" grpId="0" animBg="1"/>
      <p:bldP spid="117967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番号プレースホルダ 2" hidden="1"/>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556">
                <a:solidFill>
                  <a:schemeClr val="tx1"/>
                </a:solidFill>
                <a:latin typeface="Arial" panose="020B0604020202020204" pitchFamily="34" charset="0"/>
                <a:ea typeface="ＭＳ Ｐゴシック" panose="020B0600070205080204" pitchFamily="50" charset="-128"/>
              </a:defRPr>
            </a:lvl1pPr>
            <a:lvl2pPr marL="825492" indent="-317497">
              <a:spcBef>
                <a:spcPct val="20000"/>
              </a:spcBef>
              <a:buClr>
                <a:schemeClr val="accent2"/>
              </a:buClr>
              <a:buSzPct val="80000"/>
              <a:buFont typeface="Wingdings" panose="05000000000000000000" pitchFamily="2" charset="2"/>
              <a:buChar char="¨"/>
              <a:defRPr kumimoji="1" sz="3111">
                <a:solidFill>
                  <a:schemeClr val="tx1"/>
                </a:solidFill>
                <a:latin typeface="Arial" panose="020B0604020202020204" pitchFamily="34" charset="0"/>
                <a:ea typeface="ＭＳ Ｐゴシック" panose="020B0600070205080204" pitchFamily="50" charset="-128"/>
              </a:defRPr>
            </a:lvl2pPr>
            <a:lvl3pPr marL="1269987" indent="-253997">
              <a:spcBef>
                <a:spcPct val="20000"/>
              </a:spcBef>
              <a:buClr>
                <a:schemeClr val="bg2"/>
              </a:buClr>
              <a:buSzPct val="65000"/>
              <a:buFont typeface="Wingdings" panose="05000000000000000000" pitchFamily="2" charset="2"/>
              <a:buChar char="n"/>
              <a:defRPr kumimoji="1" sz="2667">
                <a:solidFill>
                  <a:schemeClr val="tx1"/>
                </a:solidFill>
                <a:latin typeface="Arial" panose="020B0604020202020204" pitchFamily="34" charset="0"/>
                <a:ea typeface="ＭＳ Ｐゴシック" panose="020B0600070205080204" pitchFamily="50" charset="-128"/>
              </a:defRPr>
            </a:lvl3pPr>
            <a:lvl4pPr marL="1777982" indent="-253997">
              <a:spcBef>
                <a:spcPct val="20000"/>
              </a:spcBef>
              <a:buClr>
                <a:schemeClr val="accent2"/>
              </a:buClr>
              <a:buSzPct val="70000"/>
              <a:buFont typeface="Wingdings" panose="05000000000000000000" pitchFamily="2" charset="2"/>
              <a:buChar char="¨"/>
              <a:defRPr kumimoji="1" sz="2222">
                <a:solidFill>
                  <a:schemeClr val="tx1"/>
                </a:solidFill>
                <a:latin typeface="Arial" panose="020B0604020202020204" pitchFamily="34" charset="0"/>
                <a:ea typeface="ＭＳ Ｐゴシック" panose="020B0600070205080204" pitchFamily="50" charset="-128"/>
              </a:defRPr>
            </a:lvl4pPr>
            <a:lvl5pPr marL="2285977" indent="-253997">
              <a:spcBef>
                <a:spcPct val="20000"/>
              </a:spcBef>
              <a:buClr>
                <a:schemeClr val="bg2"/>
              </a:buClr>
              <a:buFont typeface="Wingdings" panose="05000000000000000000" pitchFamily="2" charset="2"/>
              <a:buChar char="§"/>
              <a:defRPr kumimoji="1" sz="2222">
                <a:solidFill>
                  <a:schemeClr val="tx1"/>
                </a:solidFill>
                <a:latin typeface="Arial" panose="020B0604020202020204" pitchFamily="34" charset="0"/>
                <a:ea typeface="ＭＳ Ｐゴシック" panose="020B0600070205080204" pitchFamily="50" charset="-128"/>
              </a:defRPr>
            </a:lvl5pPr>
            <a:lvl6pPr marL="2793972" indent="-253997" eaLnBrk="0" fontAlgn="base" hangingPunct="0">
              <a:spcBef>
                <a:spcPct val="20000"/>
              </a:spcBef>
              <a:spcAft>
                <a:spcPct val="0"/>
              </a:spcAft>
              <a:buClr>
                <a:schemeClr val="bg2"/>
              </a:buClr>
              <a:buFont typeface="Wingdings" panose="05000000000000000000" pitchFamily="2" charset="2"/>
              <a:buChar char="§"/>
              <a:defRPr kumimoji="1" sz="2222">
                <a:solidFill>
                  <a:schemeClr val="tx1"/>
                </a:solidFill>
                <a:latin typeface="Arial" panose="020B0604020202020204" pitchFamily="34" charset="0"/>
                <a:ea typeface="ＭＳ Ｐゴシック" panose="020B0600070205080204" pitchFamily="50" charset="-128"/>
              </a:defRPr>
            </a:lvl6pPr>
            <a:lvl7pPr marL="3301967" indent="-253997" eaLnBrk="0" fontAlgn="base" hangingPunct="0">
              <a:spcBef>
                <a:spcPct val="20000"/>
              </a:spcBef>
              <a:spcAft>
                <a:spcPct val="0"/>
              </a:spcAft>
              <a:buClr>
                <a:schemeClr val="bg2"/>
              </a:buClr>
              <a:buFont typeface="Wingdings" panose="05000000000000000000" pitchFamily="2" charset="2"/>
              <a:buChar char="§"/>
              <a:defRPr kumimoji="1" sz="2222">
                <a:solidFill>
                  <a:schemeClr val="tx1"/>
                </a:solidFill>
                <a:latin typeface="Arial" panose="020B0604020202020204" pitchFamily="34" charset="0"/>
                <a:ea typeface="ＭＳ Ｐゴシック" panose="020B0600070205080204" pitchFamily="50" charset="-128"/>
              </a:defRPr>
            </a:lvl7pPr>
            <a:lvl8pPr marL="3809962" indent="-253997" eaLnBrk="0" fontAlgn="base" hangingPunct="0">
              <a:spcBef>
                <a:spcPct val="20000"/>
              </a:spcBef>
              <a:spcAft>
                <a:spcPct val="0"/>
              </a:spcAft>
              <a:buClr>
                <a:schemeClr val="bg2"/>
              </a:buClr>
              <a:buFont typeface="Wingdings" panose="05000000000000000000" pitchFamily="2" charset="2"/>
              <a:buChar char="§"/>
              <a:defRPr kumimoji="1" sz="2222">
                <a:solidFill>
                  <a:schemeClr val="tx1"/>
                </a:solidFill>
                <a:latin typeface="Arial" panose="020B0604020202020204" pitchFamily="34" charset="0"/>
                <a:ea typeface="ＭＳ Ｐゴシック" panose="020B0600070205080204" pitchFamily="50" charset="-128"/>
              </a:defRPr>
            </a:lvl8pPr>
            <a:lvl9pPr marL="4317957" indent="-253997" eaLnBrk="0" fontAlgn="base" hangingPunct="0">
              <a:spcBef>
                <a:spcPct val="20000"/>
              </a:spcBef>
              <a:spcAft>
                <a:spcPct val="0"/>
              </a:spcAft>
              <a:buClr>
                <a:schemeClr val="bg2"/>
              </a:buClr>
              <a:buFont typeface="Wingdings" panose="05000000000000000000" pitchFamily="2" charset="2"/>
              <a:buChar char="§"/>
              <a:defRPr kumimoji="1" sz="2222">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C16F5ED5-A32F-4518-B38C-E27F0B0538DB}" type="slidenum">
              <a:rPr kumimoji="0" lang="en-US" altLang="ja-JP" sz="1333">
                <a:latin typeface="Arial Black" panose="020B0A04020102020204" pitchFamily="34" charset="0"/>
              </a:rPr>
              <a:pPr>
                <a:spcBef>
                  <a:spcPct val="0"/>
                </a:spcBef>
                <a:buClrTx/>
                <a:buSzTx/>
                <a:buFontTx/>
                <a:buNone/>
              </a:pPr>
              <a:t>9</a:t>
            </a:fld>
            <a:endParaRPr kumimoji="0" lang="en-US" altLang="ja-JP" sz="1333">
              <a:latin typeface="Arial Black" panose="020B0A04020102020204" pitchFamily="34" charset="0"/>
            </a:endParaRPr>
          </a:p>
        </p:txBody>
      </p:sp>
      <p:grpSp>
        <p:nvGrpSpPr>
          <p:cNvPr id="31747" name="グループ化 36"/>
          <p:cNvGrpSpPr>
            <a:grpSpLocks/>
          </p:cNvGrpSpPr>
          <p:nvPr/>
        </p:nvGrpSpPr>
        <p:grpSpPr bwMode="auto">
          <a:xfrm>
            <a:off x="111448" y="641648"/>
            <a:ext cx="9935987" cy="6898569"/>
            <a:chOff x="95250" y="649288"/>
            <a:chExt cx="8942388" cy="6208712"/>
          </a:xfrm>
        </p:grpSpPr>
        <p:sp>
          <p:nvSpPr>
            <p:cNvPr id="5" name="AutoShape 4"/>
            <p:cNvSpPr>
              <a:spLocks noChangeArrowheads="1"/>
            </p:cNvSpPr>
            <p:nvPr/>
          </p:nvSpPr>
          <p:spPr bwMode="auto">
            <a:xfrm>
              <a:off x="3902075" y="649288"/>
              <a:ext cx="1439863" cy="1123950"/>
            </a:xfrm>
            <a:prstGeom prst="roundRect">
              <a:avLst>
                <a:gd name="adj" fmla="val 16667"/>
              </a:avLst>
            </a:prstGeom>
            <a:solidFill>
              <a:schemeClr val="bg1">
                <a:lumMod val="75000"/>
              </a:schemeClr>
            </a:solidFill>
            <a:ln w="28575">
              <a:noFill/>
              <a:round/>
              <a:headEnd/>
              <a:tailEnd/>
            </a:ln>
          </p:spPr>
          <p:txBody>
            <a:bodyPr wrap="none" anchor="ctr"/>
            <a:lstStyle/>
            <a:p>
              <a:pPr algn="ctr" eaLnBrk="1" hangingPunct="1">
                <a:lnSpc>
                  <a:spcPct val="90000"/>
                </a:lnSpc>
                <a:defRPr/>
              </a:pPr>
              <a:r>
                <a:rPr lang="ja-JP" altLang="en-US" sz="2667" dirty="0">
                  <a:latin typeface="Arial" charset="0"/>
                  <a:ea typeface="ＭＳ Ｐゴシック" charset="-128"/>
                  <a:cs typeface="Tahoma" pitchFamily="34" charset="0"/>
                </a:rPr>
                <a:t>患　者</a:t>
              </a:r>
            </a:p>
            <a:p>
              <a:pPr algn="ctr" eaLnBrk="1" hangingPunct="1">
                <a:lnSpc>
                  <a:spcPct val="90000"/>
                </a:lnSpc>
                <a:defRPr/>
              </a:pPr>
              <a:r>
                <a:rPr lang="ja-JP" altLang="en-US" sz="2667" dirty="0">
                  <a:latin typeface="Arial" charset="0"/>
                  <a:ea typeface="ＭＳ Ｐゴシック" charset="-128"/>
                  <a:cs typeface="Tahoma" pitchFamily="34" charset="0"/>
                </a:rPr>
                <a:t>被保険者</a:t>
              </a:r>
            </a:p>
            <a:p>
              <a:pPr algn="ctr" eaLnBrk="1" hangingPunct="1">
                <a:lnSpc>
                  <a:spcPct val="90000"/>
                </a:lnSpc>
                <a:defRPr/>
              </a:pPr>
              <a:r>
                <a:rPr lang="ja-JP" altLang="en-US" sz="2667" dirty="0">
                  <a:latin typeface="Arial" charset="0"/>
                  <a:ea typeface="ＭＳ Ｐゴシック" charset="-128"/>
                  <a:cs typeface="Tahoma" pitchFamily="34" charset="0"/>
                </a:rPr>
                <a:t>（被扶養者）</a:t>
              </a:r>
            </a:p>
          </p:txBody>
        </p:sp>
        <p:sp>
          <p:nvSpPr>
            <p:cNvPr id="6" name="AutoShape 5"/>
            <p:cNvSpPr>
              <a:spLocks noChangeArrowheads="1"/>
            </p:cNvSpPr>
            <p:nvPr/>
          </p:nvSpPr>
          <p:spPr bwMode="auto">
            <a:xfrm>
              <a:off x="250825" y="2924175"/>
              <a:ext cx="2160588" cy="576263"/>
            </a:xfrm>
            <a:prstGeom prst="roundRect">
              <a:avLst>
                <a:gd name="adj" fmla="val 16667"/>
              </a:avLst>
            </a:prstGeom>
            <a:solidFill>
              <a:schemeClr val="accent2">
                <a:lumMod val="60000"/>
                <a:lumOff val="40000"/>
              </a:schemeClr>
            </a:solidFill>
            <a:ln w="28575">
              <a:noFill/>
              <a:round/>
              <a:headEnd/>
              <a:tailEnd/>
            </a:ln>
          </p:spPr>
          <p:txBody>
            <a:bodyPr wrap="none" anchor="ctr"/>
            <a:lstStyle/>
            <a:p>
              <a:pPr algn="ctr" eaLnBrk="1" hangingPunct="1">
                <a:lnSpc>
                  <a:spcPct val="90000"/>
                </a:lnSpc>
                <a:defRPr/>
              </a:pPr>
              <a:r>
                <a:rPr lang="ja-JP" altLang="en-US" sz="3111" dirty="0">
                  <a:latin typeface="Arial" charset="0"/>
                  <a:ea typeface="ＭＳ Ｐゴシック" charset="-128"/>
                  <a:cs typeface="Tahoma" pitchFamily="34" charset="0"/>
                </a:rPr>
                <a:t>保険医療機関</a:t>
              </a:r>
            </a:p>
          </p:txBody>
        </p:sp>
        <p:sp>
          <p:nvSpPr>
            <p:cNvPr id="7" name="AutoShape 6"/>
            <p:cNvSpPr>
              <a:spLocks noChangeArrowheads="1"/>
            </p:cNvSpPr>
            <p:nvPr/>
          </p:nvSpPr>
          <p:spPr bwMode="auto">
            <a:xfrm>
              <a:off x="6659563" y="3141663"/>
              <a:ext cx="1512887" cy="431800"/>
            </a:xfrm>
            <a:prstGeom prst="roundRect">
              <a:avLst>
                <a:gd name="adj" fmla="val 16667"/>
              </a:avLst>
            </a:prstGeom>
            <a:solidFill>
              <a:schemeClr val="accent5">
                <a:lumMod val="90000"/>
              </a:schemeClr>
            </a:solidFill>
            <a:ln w="28575">
              <a:noFill/>
              <a:round/>
              <a:headEnd/>
              <a:tailEnd/>
            </a:ln>
          </p:spPr>
          <p:txBody>
            <a:bodyPr wrap="none" anchor="ctr"/>
            <a:lstStyle/>
            <a:p>
              <a:pPr algn="ctr" eaLnBrk="1" hangingPunct="1">
                <a:defRPr/>
              </a:pPr>
              <a:r>
                <a:rPr lang="ja-JP" altLang="en-US" sz="3111" dirty="0">
                  <a:latin typeface="Arial" charset="0"/>
                  <a:ea typeface="ＭＳ Ｐゴシック" charset="-128"/>
                  <a:cs typeface="Tahoma" pitchFamily="34" charset="0"/>
                </a:rPr>
                <a:t>保険者</a:t>
              </a:r>
            </a:p>
          </p:txBody>
        </p:sp>
        <p:sp>
          <p:nvSpPr>
            <p:cNvPr id="8" name="Rectangle 7"/>
            <p:cNvSpPr>
              <a:spLocks noChangeArrowheads="1"/>
            </p:cNvSpPr>
            <p:nvPr/>
          </p:nvSpPr>
          <p:spPr bwMode="auto">
            <a:xfrm>
              <a:off x="2627313" y="2708275"/>
              <a:ext cx="3744912" cy="1225550"/>
            </a:xfrm>
            <a:prstGeom prst="rect">
              <a:avLst/>
            </a:prstGeom>
            <a:solidFill>
              <a:schemeClr val="accent6">
                <a:lumMod val="20000"/>
                <a:lumOff val="80000"/>
              </a:schemeClr>
            </a:solidFill>
            <a:ln w="9525">
              <a:noFill/>
              <a:miter lim="800000"/>
              <a:headEnd/>
              <a:tailEnd/>
            </a:ln>
            <a:effectLst/>
          </p:spPr>
          <p:txBody>
            <a:bodyPr wrap="none" anchor="ctr"/>
            <a:lstStyle/>
            <a:p>
              <a:pPr algn="ctr" eaLnBrk="1" hangingPunct="1">
                <a:defRPr/>
              </a:pPr>
              <a:r>
                <a:rPr lang="ja-JP" altLang="en-US" sz="2667" dirty="0">
                  <a:latin typeface="Arial" charset="0"/>
                </a:rPr>
                <a:t>二重指定（機関・医師）</a:t>
              </a:r>
            </a:p>
            <a:p>
              <a:pPr algn="ctr" eaLnBrk="1" hangingPunct="1">
                <a:defRPr/>
              </a:pPr>
              <a:r>
                <a:rPr lang="ja-JP" altLang="en-US" sz="2667" dirty="0">
                  <a:latin typeface="Arial" charset="0"/>
                </a:rPr>
                <a:t>保険医療機関・保険医（社保）</a:t>
              </a:r>
            </a:p>
            <a:p>
              <a:pPr algn="ctr" eaLnBrk="1" hangingPunct="1">
                <a:defRPr/>
              </a:pPr>
              <a:r>
                <a:rPr lang="ja-JP" altLang="en-US" sz="2667" dirty="0">
                  <a:latin typeface="Arial" charset="0"/>
                </a:rPr>
                <a:t>療養取扱機関・国保保険医（国保）</a:t>
              </a:r>
            </a:p>
            <a:p>
              <a:pPr algn="ctr" eaLnBrk="1" hangingPunct="1">
                <a:defRPr/>
              </a:pPr>
              <a:r>
                <a:rPr lang="ja-JP" altLang="en-US" sz="2667" dirty="0">
                  <a:latin typeface="Arial" charset="0"/>
                </a:rPr>
                <a:t>保険薬局・保険薬剤師</a:t>
              </a:r>
            </a:p>
          </p:txBody>
        </p:sp>
        <p:sp>
          <p:nvSpPr>
            <p:cNvPr id="31752" name="Rectangle 8"/>
            <p:cNvSpPr>
              <a:spLocks noChangeArrowheads="1"/>
            </p:cNvSpPr>
            <p:nvPr/>
          </p:nvSpPr>
          <p:spPr bwMode="auto">
            <a:xfrm>
              <a:off x="95250" y="3865563"/>
              <a:ext cx="1081088" cy="1079500"/>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667"/>
                <a:t>病院</a:t>
              </a:r>
            </a:p>
            <a:p>
              <a:pPr algn="ctr" eaLnBrk="1" hangingPunct="1">
                <a:spcBef>
                  <a:spcPct val="0"/>
                </a:spcBef>
                <a:buClrTx/>
                <a:buSzTx/>
                <a:buFontTx/>
                <a:buNone/>
              </a:pPr>
              <a:r>
                <a:rPr lang="ja-JP" altLang="en-US" sz="2667"/>
                <a:t>診療所</a:t>
              </a:r>
            </a:p>
            <a:p>
              <a:pPr algn="ctr" eaLnBrk="1" hangingPunct="1">
                <a:spcBef>
                  <a:spcPct val="0"/>
                </a:spcBef>
                <a:buClrTx/>
                <a:buSzTx/>
                <a:buFontTx/>
                <a:buNone/>
              </a:pPr>
              <a:r>
                <a:rPr lang="ja-JP" altLang="en-US" sz="2667"/>
                <a:t>薬局</a:t>
              </a:r>
            </a:p>
          </p:txBody>
        </p:sp>
        <p:sp>
          <p:nvSpPr>
            <p:cNvPr id="31753" name="Rectangle 9"/>
            <p:cNvSpPr>
              <a:spLocks noChangeArrowheads="1"/>
            </p:cNvSpPr>
            <p:nvPr/>
          </p:nvSpPr>
          <p:spPr bwMode="auto">
            <a:xfrm>
              <a:off x="3708400" y="6137275"/>
              <a:ext cx="2303463" cy="720725"/>
            </a:xfrm>
            <a:prstGeom prst="rect">
              <a:avLst/>
            </a:prstGeom>
            <a:solidFill>
              <a:srgbClr val="FFFF00"/>
            </a:solidFill>
            <a:ln w="9525">
              <a:solidFill>
                <a:schemeClr val="tx1"/>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667"/>
                <a:t>請求明細書審査</a:t>
              </a:r>
            </a:p>
            <a:p>
              <a:pPr algn="ctr" eaLnBrk="1" hangingPunct="1">
                <a:spcBef>
                  <a:spcPct val="0"/>
                </a:spcBef>
                <a:buClrTx/>
                <a:buSzTx/>
                <a:buFontTx/>
                <a:buNone/>
              </a:pPr>
              <a:r>
                <a:rPr lang="ja-JP" altLang="en-US" sz="2667"/>
                <a:t>支払の代行</a:t>
              </a:r>
            </a:p>
          </p:txBody>
        </p:sp>
        <p:sp>
          <p:nvSpPr>
            <p:cNvPr id="31754" name="Rectangle 10"/>
            <p:cNvSpPr>
              <a:spLocks noChangeArrowheads="1"/>
            </p:cNvSpPr>
            <p:nvPr/>
          </p:nvSpPr>
          <p:spPr bwMode="auto">
            <a:xfrm>
              <a:off x="7885113" y="3644900"/>
              <a:ext cx="1152525" cy="1368425"/>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222"/>
                <a:t>保険組合</a:t>
              </a:r>
            </a:p>
            <a:p>
              <a:pPr algn="ctr" eaLnBrk="1" hangingPunct="1">
                <a:spcBef>
                  <a:spcPct val="0"/>
                </a:spcBef>
                <a:buClrTx/>
                <a:buSzTx/>
                <a:buFontTx/>
                <a:buNone/>
              </a:pPr>
              <a:r>
                <a:rPr lang="ja-JP" altLang="en-US" sz="2222"/>
                <a:t>政府</a:t>
              </a:r>
            </a:p>
            <a:p>
              <a:pPr algn="ctr" eaLnBrk="1" hangingPunct="1">
                <a:spcBef>
                  <a:spcPct val="0"/>
                </a:spcBef>
                <a:buClrTx/>
                <a:buSzTx/>
                <a:buFontTx/>
                <a:buNone/>
              </a:pPr>
              <a:r>
                <a:rPr lang="ja-JP" altLang="en-US" sz="2222"/>
                <a:t>市町村</a:t>
              </a:r>
            </a:p>
            <a:p>
              <a:pPr algn="ctr" eaLnBrk="1" hangingPunct="1">
                <a:spcBef>
                  <a:spcPct val="0"/>
                </a:spcBef>
                <a:buClrTx/>
                <a:buSzTx/>
                <a:buFontTx/>
                <a:buNone/>
              </a:pPr>
              <a:r>
                <a:rPr lang="ja-JP" altLang="en-US" sz="2222"/>
                <a:t>特別区</a:t>
              </a:r>
            </a:p>
          </p:txBody>
        </p:sp>
        <p:sp>
          <p:nvSpPr>
            <p:cNvPr id="31755" name="Rectangle 11"/>
            <p:cNvSpPr>
              <a:spLocks noChangeArrowheads="1"/>
            </p:cNvSpPr>
            <p:nvPr/>
          </p:nvSpPr>
          <p:spPr bwMode="auto">
            <a:xfrm>
              <a:off x="1692275" y="4292600"/>
              <a:ext cx="2160588"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lnSpc>
                  <a:spcPct val="80000"/>
                </a:lnSpc>
                <a:spcBef>
                  <a:spcPct val="0"/>
                </a:spcBef>
                <a:buClrTx/>
                <a:buSzTx/>
                <a:buFontTx/>
                <a:buNone/>
              </a:pPr>
              <a:r>
                <a:rPr lang="en-US" altLang="ja-JP" sz="2667"/>
                <a:t>⑤</a:t>
              </a:r>
              <a:r>
                <a:rPr lang="ja-JP" altLang="en-US" sz="2667"/>
                <a:t>治療費請求</a:t>
              </a:r>
            </a:p>
            <a:p>
              <a:pPr algn="ctr" eaLnBrk="1" hangingPunct="1">
                <a:lnSpc>
                  <a:spcPct val="80000"/>
                </a:lnSpc>
                <a:spcBef>
                  <a:spcPct val="0"/>
                </a:spcBef>
                <a:buClrTx/>
                <a:buSzTx/>
                <a:buFontTx/>
                <a:buNone/>
              </a:pPr>
              <a:r>
                <a:rPr lang="ja-JP" altLang="en-US" sz="2667"/>
                <a:t>（診療報酬明細書）</a:t>
              </a:r>
            </a:p>
          </p:txBody>
        </p:sp>
        <p:sp>
          <p:nvSpPr>
            <p:cNvPr id="31756" name="Line 12"/>
            <p:cNvSpPr>
              <a:spLocks noChangeShapeType="1"/>
            </p:cNvSpPr>
            <p:nvPr/>
          </p:nvSpPr>
          <p:spPr bwMode="auto">
            <a:xfrm>
              <a:off x="3851275" y="5661025"/>
              <a:ext cx="16573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2667"/>
            </a:p>
          </p:txBody>
        </p:sp>
        <p:sp>
          <p:nvSpPr>
            <p:cNvPr id="31757" name="Line 13"/>
            <p:cNvSpPr>
              <a:spLocks noChangeShapeType="1"/>
            </p:cNvSpPr>
            <p:nvPr/>
          </p:nvSpPr>
          <p:spPr bwMode="auto">
            <a:xfrm>
              <a:off x="3924300" y="1052513"/>
              <a:ext cx="1368425"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2667"/>
            </a:p>
          </p:txBody>
        </p:sp>
        <p:sp>
          <p:nvSpPr>
            <p:cNvPr id="31758" name="Rectangle 14"/>
            <p:cNvSpPr>
              <a:spLocks noChangeArrowheads="1"/>
            </p:cNvSpPr>
            <p:nvPr/>
          </p:nvSpPr>
          <p:spPr bwMode="auto">
            <a:xfrm>
              <a:off x="5508625" y="1628775"/>
              <a:ext cx="1727200"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667"/>
                <a:t>①</a:t>
              </a:r>
              <a:r>
                <a:rPr lang="ja-JP" altLang="en-US" sz="2667"/>
                <a:t>保険料納付</a:t>
              </a:r>
            </a:p>
          </p:txBody>
        </p:sp>
        <p:sp>
          <p:nvSpPr>
            <p:cNvPr id="31759" name="Rectangle 15"/>
            <p:cNvSpPr>
              <a:spLocks noChangeArrowheads="1"/>
            </p:cNvSpPr>
            <p:nvPr/>
          </p:nvSpPr>
          <p:spPr bwMode="auto">
            <a:xfrm>
              <a:off x="5651500" y="765175"/>
              <a:ext cx="2305050"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667"/>
                <a:t>②</a:t>
              </a:r>
              <a:r>
                <a:rPr lang="ja-JP" altLang="en-US" sz="2667"/>
                <a:t>被保険者証給付</a:t>
              </a:r>
            </a:p>
          </p:txBody>
        </p:sp>
        <p:sp>
          <p:nvSpPr>
            <p:cNvPr id="31760" name="Rectangle 16"/>
            <p:cNvSpPr>
              <a:spLocks noChangeArrowheads="1"/>
            </p:cNvSpPr>
            <p:nvPr/>
          </p:nvSpPr>
          <p:spPr bwMode="auto">
            <a:xfrm>
              <a:off x="1979613" y="1700213"/>
              <a:ext cx="2160587"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lnSpc>
                  <a:spcPct val="80000"/>
                </a:lnSpc>
                <a:spcBef>
                  <a:spcPct val="0"/>
                </a:spcBef>
                <a:buClrTx/>
                <a:buSzTx/>
                <a:buFontTx/>
                <a:buNone/>
              </a:pPr>
              <a:r>
                <a:rPr lang="en-US" altLang="ja-JP" sz="2667"/>
                <a:t>③</a:t>
              </a:r>
              <a:r>
                <a:rPr lang="ja-JP" altLang="en-US" sz="2667"/>
                <a:t>受診</a:t>
              </a:r>
            </a:p>
            <a:p>
              <a:pPr algn="ctr" eaLnBrk="1" hangingPunct="1">
                <a:lnSpc>
                  <a:spcPct val="80000"/>
                </a:lnSpc>
                <a:spcBef>
                  <a:spcPct val="0"/>
                </a:spcBef>
                <a:buClrTx/>
                <a:buSzTx/>
                <a:buFontTx/>
                <a:buNone/>
              </a:pPr>
              <a:r>
                <a:rPr lang="ja-JP" altLang="en-US" sz="2667"/>
                <a:t>（被保険者証提示）</a:t>
              </a:r>
            </a:p>
          </p:txBody>
        </p:sp>
        <p:sp>
          <p:nvSpPr>
            <p:cNvPr id="31761" name="Rectangle 17"/>
            <p:cNvSpPr>
              <a:spLocks noChangeArrowheads="1"/>
            </p:cNvSpPr>
            <p:nvPr/>
          </p:nvSpPr>
          <p:spPr bwMode="auto">
            <a:xfrm>
              <a:off x="1042988" y="692150"/>
              <a:ext cx="252095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667"/>
                <a:t>④</a:t>
              </a:r>
              <a:r>
                <a:rPr lang="ja-JP" altLang="en-US" sz="2667"/>
                <a:t>治療（現物給付）</a:t>
              </a:r>
            </a:p>
          </p:txBody>
        </p:sp>
        <p:sp>
          <p:nvSpPr>
            <p:cNvPr id="31762" name="Line 18"/>
            <p:cNvSpPr>
              <a:spLocks noChangeShapeType="1"/>
            </p:cNvSpPr>
            <p:nvPr/>
          </p:nvSpPr>
          <p:spPr bwMode="auto">
            <a:xfrm>
              <a:off x="3851275" y="1484313"/>
              <a:ext cx="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sz="2667"/>
            </a:p>
          </p:txBody>
        </p:sp>
        <p:sp>
          <p:nvSpPr>
            <p:cNvPr id="31763" name="Line 19"/>
            <p:cNvSpPr>
              <a:spLocks noChangeShapeType="1"/>
            </p:cNvSpPr>
            <p:nvPr/>
          </p:nvSpPr>
          <p:spPr bwMode="auto">
            <a:xfrm>
              <a:off x="3779838" y="1484313"/>
              <a:ext cx="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sz="2667"/>
            </a:p>
          </p:txBody>
        </p:sp>
        <p:sp>
          <p:nvSpPr>
            <p:cNvPr id="31764" name="Line 20"/>
            <p:cNvSpPr>
              <a:spLocks noChangeShapeType="1"/>
            </p:cNvSpPr>
            <p:nvPr/>
          </p:nvSpPr>
          <p:spPr bwMode="auto">
            <a:xfrm>
              <a:off x="3779838" y="1484313"/>
              <a:ext cx="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sz="2667"/>
            </a:p>
          </p:txBody>
        </p:sp>
        <p:sp>
          <p:nvSpPr>
            <p:cNvPr id="31765" name="Line 21"/>
            <p:cNvSpPr>
              <a:spLocks noChangeShapeType="1"/>
            </p:cNvSpPr>
            <p:nvPr/>
          </p:nvSpPr>
          <p:spPr bwMode="auto">
            <a:xfrm>
              <a:off x="3779838" y="1484313"/>
              <a:ext cx="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sz="2667"/>
            </a:p>
          </p:txBody>
        </p:sp>
        <p:sp>
          <p:nvSpPr>
            <p:cNvPr id="31766" name="Rectangle 22"/>
            <p:cNvSpPr>
              <a:spLocks noChangeArrowheads="1"/>
            </p:cNvSpPr>
            <p:nvPr/>
          </p:nvSpPr>
          <p:spPr bwMode="auto">
            <a:xfrm>
              <a:off x="5940425" y="5805488"/>
              <a:ext cx="244792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667"/>
                <a:t>⑦</a:t>
              </a:r>
              <a:r>
                <a:rPr lang="ja-JP" altLang="en-US" sz="2667"/>
                <a:t>請求支払い金額</a:t>
              </a:r>
            </a:p>
          </p:txBody>
        </p:sp>
        <p:sp>
          <p:nvSpPr>
            <p:cNvPr id="31767" name="Rectangle 23"/>
            <p:cNvSpPr>
              <a:spLocks noChangeArrowheads="1"/>
            </p:cNvSpPr>
            <p:nvPr/>
          </p:nvSpPr>
          <p:spPr bwMode="auto">
            <a:xfrm>
              <a:off x="5795963" y="4724400"/>
              <a:ext cx="15843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lnSpc>
                  <a:spcPct val="80000"/>
                </a:lnSpc>
                <a:spcBef>
                  <a:spcPct val="0"/>
                </a:spcBef>
                <a:buClrTx/>
                <a:buSzTx/>
                <a:buFontTx/>
                <a:buNone/>
              </a:pPr>
              <a:r>
                <a:rPr lang="en-US" altLang="ja-JP" sz="2667"/>
                <a:t>⑥</a:t>
              </a:r>
              <a:r>
                <a:rPr lang="ja-JP" altLang="en-US" sz="2667"/>
                <a:t>審査済み</a:t>
              </a:r>
            </a:p>
            <a:p>
              <a:pPr algn="ctr" eaLnBrk="1" hangingPunct="1">
                <a:lnSpc>
                  <a:spcPct val="80000"/>
                </a:lnSpc>
                <a:spcBef>
                  <a:spcPct val="0"/>
                </a:spcBef>
                <a:buClrTx/>
                <a:buSzTx/>
                <a:buFontTx/>
                <a:buNone/>
              </a:pPr>
              <a:r>
                <a:rPr lang="ja-JP" altLang="en-US" sz="2667"/>
                <a:t>請求明細</a:t>
              </a:r>
            </a:p>
          </p:txBody>
        </p:sp>
        <p:sp>
          <p:nvSpPr>
            <p:cNvPr id="31768" name="Rectangle 24"/>
            <p:cNvSpPr>
              <a:spLocks noChangeArrowheads="1"/>
            </p:cNvSpPr>
            <p:nvPr/>
          </p:nvSpPr>
          <p:spPr bwMode="auto">
            <a:xfrm>
              <a:off x="611188" y="5805488"/>
              <a:ext cx="2973387"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667"/>
                <a:t>⑧</a:t>
              </a:r>
              <a:r>
                <a:rPr lang="ja-JP" altLang="en-US" sz="2667"/>
                <a:t>支払の代行・翌月払い</a:t>
              </a:r>
            </a:p>
          </p:txBody>
        </p:sp>
        <p:sp>
          <p:nvSpPr>
            <p:cNvPr id="31769" name="Line 25"/>
            <p:cNvSpPr>
              <a:spLocks noChangeShapeType="1"/>
            </p:cNvSpPr>
            <p:nvPr/>
          </p:nvSpPr>
          <p:spPr bwMode="auto">
            <a:xfrm>
              <a:off x="2411413" y="3284538"/>
              <a:ext cx="215900" cy="0"/>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ja-JP" altLang="en-US" sz="2667"/>
            </a:p>
          </p:txBody>
        </p:sp>
        <p:sp>
          <p:nvSpPr>
            <p:cNvPr id="31770" name="Freeform 26"/>
            <p:cNvSpPr>
              <a:spLocks/>
            </p:cNvSpPr>
            <p:nvPr/>
          </p:nvSpPr>
          <p:spPr bwMode="auto">
            <a:xfrm>
              <a:off x="1331913" y="3500438"/>
              <a:ext cx="2592387" cy="2305050"/>
            </a:xfrm>
            <a:custGeom>
              <a:avLst/>
              <a:gdLst>
                <a:gd name="T0" fmla="*/ 2147483646 w 1360"/>
                <a:gd name="T1" fmla="*/ 2147483646 h 1452"/>
                <a:gd name="T2" fmla="*/ 0 w 1360"/>
                <a:gd name="T3" fmla="*/ 2147483646 h 1452"/>
                <a:gd name="T4" fmla="*/ 0 w 1360"/>
                <a:gd name="T5" fmla="*/ 0 h 1452"/>
                <a:gd name="T6" fmla="*/ 0 60000 65536"/>
                <a:gd name="T7" fmla="*/ 0 60000 65536"/>
                <a:gd name="T8" fmla="*/ 0 60000 65536"/>
                <a:gd name="T9" fmla="*/ 0 w 1360"/>
                <a:gd name="T10" fmla="*/ 0 h 1452"/>
                <a:gd name="T11" fmla="*/ 1360 w 1360"/>
                <a:gd name="T12" fmla="*/ 1452 h 1452"/>
              </a:gdLst>
              <a:ahLst/>
              <a:cxnLst>
                <a:cxn ang="T6">
                  <a:pos x="T0" y="T1"/>
                </a:cxn>
                <a:cxn ang="T7">
                  <a:pos x="T2" y="T3"/>
                </a:cxn>
                <a:cxn ang="T8">
                  <a:pos x="T4" y="T5"/>
                </a:cxn>
              </a:cxnLst>
              <a:rect l="T9" t="T10" r="T11" b="T12"/>
              <a:pathLst>
                <a:path w="1360" h="1452">
                  <a:moveTo>
                    <a:pt x="1360" y="1452"/>
                  </a:moveTo>
                  <a:lnTo>
                    <a:pt x="0" y="1452"/>
                  </a:lnTo>
                  <a:lnTo>
                    <a:pt x="0" y="0"/>
                  </a:lnTo>
                </a:path>
              </a:pathLst>
            </a:custGeom>
            <a:noFill/>
            <a:ln w="101600">
              <a:solidFill>
                <a:srgbClr val="FF0000"/>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ja-JP" altLang="en-US" sz="2667"/>
            </a:p>
          </p:txBody>
        </p:sp>
        <p:sp>
          <p:nvSpPr>
            <p:cNvPr id="31771" name="Freeform 27"/>
            <p:cNvSpPr>
              <a:spLocks/>
            </p:cNvSpPr>
            <p:nvPr/>
          </p:nvSpPr>
          <p:spPr bwMode="auto">
            <a:xfrm rot="16200000" flipV="1">
              <a:off x="1691481" y="3356770"/>
              <a:ext cx="2016125" cy="2303462"/>
            </a:xfrm>
            <a:custGeom>
              <a:avLst/>
              <a:gdLst>
                <a:gd name="T0" fmla="*/ 2147483646 w 1360"/>
                <a:gd name="T1" fmla="*/ 2147483646 h 1452"/>
                <a:gd name="T2" fmla="*/ 0 w 1360"/>
                <a:gd name="T3" fmla="*/ 2147483646 h 1452"/>
                <a:gd name="T4" fmla="*/ 0 w 1360"/>
                <a:gd name="T5" fmla="*/ 0 h 1452"/>
                <a:gd name="T6" fmla="*/ 0 60000 65536"/>
                <a:gd name="T7" fmla="*/ 0 60000 65536"/>
                <a:gd name="T8" fmla="*/ 0 60000 65536"/>
                <a:gd name="T9" fmla="*/ 0 w 1360"/>
                <a:gd name="T10" fmla="*/ 0 h 1452"/>
                <a:gd name="T11" fmla="*/ 1360 w 1360"/>
                <a:gd name="T12" fmla="*/ 1452 h 1452"/>
              </a:gdLst>
              <a:ahLst/>
              <a:cxnLst>
                <a:cxn ang="T6">
                  <a:pos x="T0" y="T1"/>
                </a:cxn>
                <a:cxn ang="T7">
                  <a:pos x="T2" y="T3"/>
                </a:cxn>
                <a:cxn ang="T8">
                  <a:pos x="T4" y="T5"/>
                </a:cxn>
              </a:cxnLst>
              <a:rect l="T9" t="T10" r="T11" b="T12"/>
              <a:pathLst>
                <a:path w="1360" h="1452">
                  <a:moveTo>
                    <a:pt x="1360" y="1452"/>
                  </a:moveTo>
                  <a:lnTo>
                    <a:pt x="0" y="1452"/>
                  </a:lnTo>
                  <a:lnTo>
                    <a:pt x="0" y="0"/>
                  </a:lnTo>
                </a:path>
              </a:pathLst>
            </a:custGeom>
            <a:noFill/>
            <a:ln w="101600">
              <a:solidFill>
                <a:srgbClr val="FF0000"/>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ja-JP" altLang="en-US" sz="2667"/>
            </a:p>
          </p:txBody>
        </p:sp>
        <p:sp>
          <p:nvSpPr>
            <p:cNvPr id="31772" name="Freeform 28"/>
            <p:cNvSpPr>
              <a:spLocks/>
            </p:cNvSpPr>
            <p:nvPr/>
          </p:nvSpPr>
          <p:spPr bwMode="auto">
            <a:xfrm rot="-5400000">
              <a:off x="5643563" y="3635375"/>
              <a:ext cx="2159000" cy="2035175"/>
            </a:xfrm>
            <a:custGeom>
              <a:avLst/>
              <a:gdLst>
                <a:gd name="T0" fmla="*/ 2147483646 w 1360"/>
                <a:gd name="T1" fmla="*/ 2147483646 h 1452"/>
                <a:gd name="T2" fmla="*/ 0 w 1360"/>
                <a:gd name="T3" fmla="*/ 2147483646 h 1452"/>
                <a:gd name="T4" fmla="*/ 0 w 1360"/>
                <a:gd name="T5" fmla="*/ 0 h 1452"/>
                <a:gd name="T6" fmla="*/ 0 60000 65536"/>
                <a:gd name="T7" fmla="*/ 0 60000 65536"/>
                <a:gd name="T8" fmla="*/ 0 60000 65536"/>
                <a:gd name="T9" fmla="*/ 0 w 1360"/>
                <a:gd name="T10" fmla="*/ 0 h 1452"/>
                <a:gd name="T11" fmla="*/ 1360 w 1360"/>
                <a:gd name="T12" fmla="*/ 1452 h 1452"/>
              </a:gdLst>
              <a:ahLst/>
              <a:cxnLst>
                <a:cxn ang="T6">
                  <a:pos x="T0" y="T1"/>
                </a:cxn>
                <a:cxn ang="T7">
                  <a:pos x="T2" y="T3"/>
                </a:cxn>
                <a:cxn ang="T8">
                  <a:pos x="T4" y="T5"/>
                </a:cxn>
              </a:cxnLst>
              <a:rect l="T9" t="T10" r="T11" b="T12"/>
              <a:pathLst>
                <a:path w="1360" h="1452">
                  <a:moveTo>
                    <a:pt x="1360" y="1452"/>
                  </a:moveTo>
                  <a:lnTo>
                    <a:pt x="0" y="1452"/>
                  </a:lnTo>
                  <a:lnTo>
                    <a:pt x="0" y="0"/>
                  </a:lnTo>
                </a:path>
              </a:pathLst>
            </a:custGeom>
            <a:noFill/>
            <a:ln w="101600">
              <a:solidFill>
                <a:srgbClr val="FF9900"/>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ja-JP" altLang="en-US" sz="2667"/>
            </a:p>
          </p:txBody>
        </p:sp>
        <p:sp>
          <p:nvSpPr>
            <p:cNvPr id="31773" name="Freeform 29"/>
            <p:cNvSpPr>
              <a:spLocks/>
            </p:cNvSpPr>
            <p:nvPr/>
          </p:nvSpPr>
          <p:spPr bwMode="auto">
            <a:xfrm rot="-5400000">
              <a:off x="5664994" y="3586956"/>
              <a:ext cx="1773238" cy="1800225"/>
            </a:xfrm>
            <a:custGeom>
              <a:avLst/>
              <a:gdLst>
                <a:gd name="T0" fmla="*/ 2147483646 w 1360"/>
                <a:gd name="T1" fmla="*/ 2147483646 h 1452"/>
                <a:gd name="T2" fmla="*/ 0 w 1360"/>
                <a:gd name="T3" fmla="*/ 2147483646 h 1452"/>
                <a:gd name="T4" fmla="*/ 0 w 1360"/>
                <a:gd name="T5" fmla="*/ 0 h 1452"/>
                <a:gd name="T6" fmla="*/ 0 60000 65536"/>
                <a:gd name="T7" fmla="*/ 0 60000 65536"/>
                <a:gd name="T8" fmla="*/ 0 60000 65536"/>
                <a:gd name="T9" fmla="*/ 0 w 1360"/>
                <a:gd name="T10" fmla="*/ 0 h 1452"/>
                <a:gd name="T11" fmla="*/ 1360 w 1360"/>
                <a:gd name="T12" fmla="*/ 1452 h 1452"/>
              </a:gdLst>
              <a:ahLst/>
              <a:cxnLst>
                <a:cxn ang="T6">
                  <a:pos x="T0" y="T1"/>
                </a:cxn>
                <a:cxn ang="T7">
                  <a:pos x="T2" y="T3"/>
                </a:cxn>
                <a:cxn ang="T8">
                  <a:pos x="T4" y="T5"/>
                </a:cxn>
              </a:cxnLst>
              <a:rect l="T9" t="T10" r="T11" b="T12"/>
              <a:pathLst>
                <a:path w="1360" h="1452">
                  <a:moveTo>
                    <a:pt x="1360" y="1452"/>
                  </a:moveTo>
                  <a:lnTo>
                    <a:pt x="0" y="1452"/>
                  </a:lnTo>
                  <a:lnTo>
                    <a:pt x="0" y="0"/>
                  </a:lnTo>
                </a:path>
              </a:pathLst>
            </a:custGeom>
            <a:noFill/>
            <a:ln w="101600">
              <a:solidFill>
                <a:srgbClr val="FF9900"/>
              </a:solidFill>
              <a:round/>
              <a:headEnd type="triangle" w="med" len="med"/>
              <a:tailEnd/>
            </a:ln>
            <a:extLst>
              <a:ext uri="{909E8E84-426E-40DD-AFC4-6F175D3DCCD1}">
                <a14:hiddenFill xmlns:a14="http://schemas.microsoft.com/office/drawing/2010/main">
                  <a:solidFill>
                    <a:srgbClr val="FFFFFF"/>
                  </a:solidFill>
                </a14:hiddenFill>
              </a:ext>
            </a:extLst>
          </p:spPr>
          <p:txBody>
            <a:bodyPr/>
            <a:lstStyle/>
            <a:p>
              <a:endParaRPr lang="ja-JP" altLang="en-US" sz="2667"/>
            </a:p>
          </p:txBody>
        </p:sp>
        <p:sp>
          <p:nvSpPr>
            <p:cNvPr id="31774" name="Freeform 30"/>
            <p:cNvSpPr>
              <a:spLocks/>
            </p:cNvSpPr>
            <p:nvPr/>
          </p:nvSpPr>
          <p:spPr bwMode="auto">
            <a:xfrm rot="5400000">
              <a:off x="1763713" y="763588"/>
              <a:ext cx="1655762" cy="2665412"/>
            </a:xfrm>
            <a:custGeom>
              <a:avLst/>
              <a:gdLst>
                <a:gd name="T0" fmla="*/ 2147483646 w 1360"/>
                <a:gd name="T1" fmla="*/ 2147483646 h 1452"/>
                <a:gd name="T2" fmla="*/ 0 w 1360"/>
                <a:gd name="T3" fmla="*/ 2147483646 h 1452"/>
                <a:gd name="T4" fmla="*/ 0 w 1360"/>
                <a:gd name="T5" fmla="*/ 0 h 1452"/>
                <a:gd name="T6" fmla="*/ 0 60000 65536"/>
                <a:gd name="T7" fmla="*/ 0 60000 65536"/>
                <a:gd name="T8" fmla="*/ 0 60000 65536"/>
                <a:gd name="T9" fmla="*/ 0 w 1360"/>
                <a:gd name="T10" fmla="*/ 0 h 1452"/>
                <a:gd name="T11" fmla="*/ 1360 w 1360"/>
                <a:gd name="T12" fmla="*/ 1452 h 1452"/>
              </a:gdLst>
              <a:ahLst/>
              <a:cxnLst>
                <a:cxn ang="T6">
                  <a:pos x="T0" y="T1"/>
                </a:cxn>
                <a:cxn ang="T7">
                  <a:pos x="T2" y="T3"/>
                </a:cxn>
                <a:cxn ang="T8">
                  <a:pos x="T4" y="T5"/>
                </a:cxn>
              </a:cxnLst>
              <a:rect l="T9" t="T10" r="T11" b="T12"/>
              <a:pathLst>
                <a:path w="1360" h="1452">
                  <a:moveTo>
                    <a:pt x="1360" y="1452"/>
                  </a:moveTo>
                  <a:lnTo>
                    <a:pt x="0" y="1452"/>
                  </a:lnTo>
                  <a:lnTo>
                    <a:pt x="0" y="0"/>
                  </a:lnTo>
                </a:path>
              </a:pathLst>
            </a:custGeom>
            <a:noFill/>
            <a:ln w="101600">
              <a:solidFill>
                <a:srgbClr val="00B050"/>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ja-JP" altLang="en-US" sz="2667"/>
            </a:p>
          </p:txBody>
        </p:sp>
        <p:sp>
          <p:nvSpPr>
            <p:cNvPr id="31775" name="Freeform 31"/>
            <p:cNvSpPr>
              <a:spLocks/>
            </p:cNvSpPr>
            <p:nvPr/>
          </p:nvSpPr>
          <p:spPr bwMode="auto">
            <a:xfrm rot="5400000">
              <a:off x="2088356" y="1088232"/>
              <a:ext cx="1366837" cy="2305050"/>
            </a:xfrm>
            <a:custGeom>
              <a:avLst/>
              <a:gdLst>
                <a:gd name="T0" fmla="*/ 2147483646 w 1360"/>
                <a:gd name="T1" fmla="*/ 2147483646 h 1452"/>
                <a:gd name="T2" fmla="*/ 0 w 1360"/>
                <a:gd name="T3" fmla="*/ 2147483646 h 1452"/>
                <a:gd name="T4" fmla="*/ 0 w 1360"/>
                <a:gd name="T5" fmla="*/ 0 h 1452"/>
                <a:gd name="T6" fmla="*/ 0 60000 65536"/>
                <a:gd name="T7" fmla="*/ 0 60000 65536"/>
                <a:gd name="T8" fmla="*/ 0 60000 65536"/>
                <a:gd name="T9" fmla="*/ 0 w 1360"/>
                <a:gd name="T10" fmla="*/ 0 h 1452"/>
                <a:gd name="T11" fmla="*/ 1360 w 1360"/>
                <a:gd name="T12" fmla="*/ 1452 h 1452"/>
              </a:gdLst>
              <a:ahLst/>
              <a:cxnLst>
                <a:cxn ang="T6">
                  <a:pos x="T0" y="T1"/>
                </a:cxn>
                <a:cxn ang="T7">
                  <a:pos x="T2" y="T3"/>
                </a:cxn>
                <a:cxn ang="T8">
                  <a:pos x="T4" y="T5"/>
                </a:cxn>
              </a:cxnLst>
              <a:rect l="T9" t="T10" r="T11" b="T12"/>
              <a:pathLst>
                <a:path w="1360" h="1452">
                  <a:moveTo>
                    <a:pt x="1360" y="1452"/>
                  </a:moveTo>
                  <a:lnTo>
                    <a:pt x="0" y="1452"/>
                  </a:lnTo>
                  <a:lnTo>
                    <a:pt x="0" y="0"/>
                  </a:lnTo>
                </a:path>
              </a:pathLst>
            </a:custGeom>
            <a:noFill/>
            <a:ln w="101600">
              <a:solidFill>
                <a:srgbClr val="00B050"/>
              </a:solidFill>
              <a:round/>
              <a:headEnd type="triangle" w="med" len="med"/>
              <a:tailEnd/>
            </a:ln>
            <a:extLst>
              <a:ext uri="{909E8E84-426E-40DD-AFC4-6F175D3DCCD1}">
                <a14:hiddenFill xmlns:a14="http://schemas.microsoft.com/office/drawing/2010/main">
                  <a:solidFill>
                    <a:srgbClr val="FFFFFF"/>
                  </a:solidFill>
                </a14:hiddenFill>
              </a:ext>
            </a:extLst>
          </p:spPr>
          <p:txBody>
            <a:bodyPr/>
            <a:lstStyle/>
            <a:p>
              <a:endParaRPr lang="ja-JP" altLang="en-US" sz="2667"/>
            </a:p>
          </p:txBody>
        </p:sp>
        <p:sp>
          <p:nvSpPr>
            <p:cNvPr id="31776" name="Line 32"/>
            <p:cNvSpPr>
              <a:spLocks noChangeShapeType="1"/>
            </p:cNvSpPr>
            <p:nvPr/>
          </p:nvSpPr>
          <p:spPr bwMode="auto">
            <a:xfrm>
              <a:off x="2627313" y="3009900"/>
              <a:ext cx="37449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2667"/>
            </a:p>
          </p:txBody>
        </p:sp>
        <p:sp>
          <p:nvSpPr>
            <p:cNvPr id="31777" name="Freeform 33"/>
            <p:cNvSpPr>
              <a:spLocks/>
            </p:cNvSpPr>
            <p:nvPr/>
          </p:nvSpPr>
          <p:spPr bwMode="auto">
            <a:xfrm rot="16200000" flipH="1">
              <a:off x="5615782" y="1016794"/>
              <a:ext cx="1873250" cy="2376487"/>
            </a:xfrm>
            <a:custGeom>
              <a:avLst/>
              <a:gdLst>
                <a:gd name="T0" fmla="*/ 2147483646 w 1360"/>
                <a:gd name="T1" fmla="*/ 2147483646 h 1452"/>
                <a:gd name="T2" fmla="*/ 0 w 1360"/>
                <a:gd name="T3" fmla="*/ 2147483646 h 1452"/>
                <a:gd name="T4" fmla="*/ 0 w 1360"/>
                <a:gd name="T5" fmla="*/ 0 h 1452"/>
                <a:gd name="T6" fmla="*/ 0 60000 65536"/>
                <a:gd name="T7" fmla="*/ 0 60000 65536"/>
                <a:gd name="T8" fmla="*/ 0 60000 65536"/>
                <a:gd name="T9" fmla="*/ 0 w 1360"/>
                <a:gd name="T10" fmla="*/ 0 h 1452"/>
                <a:gd name="T11" fmla="*/ 1360 w 1360"/>
                <a:gd name="T12" fmla="*/ 1452 h 1452"/>
              </a:gdLst>
              <a:ahLst/>
              <a:cxnLst>
                <a:cxn ang="T6">
                  <a:pos x="T0" y="T1"/>
                </a:cxn>
                <a:cxn ang="T7">
                  <a:pos x="T2" y="T3"/>
                </a:cxn>
                <a:cxn ang="T8">
                  <a:pos x="T4" y="T5"/>
                </a:cxn>
              </a:cxnLst>
              <a:rect l="T9" t="T10" r="T11" b="T12"/>
              <a:pathLst>
                <a:path w="1360" h="1452">
                  <a:moveTo>
                    <a:pt x="1360" y="1452"/>
                  </a:moveTo>
                  <a:lnTo>
                    <a:pt x="0" y="1452"/>
                  </a:lnTo>
                  <a:lnTo>
                    <a:pt x="0" y="0"/>
                  </a:lnTo>
                </a:path>
              </a:pathLst>
            </a:custGeom>
            <a:noFill/>
            <a:ln w="101600">
              <a:solidFill>
                <a:srgbClr val="3366FF"/>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ja-JP" altLang="en-US" sz="2667"/>
            </a:p>
          </p:txBody>
        </p:sp>
        <p:sp>
          <p:nvSpPr>
            <p:cNvPr id="31778" name="Freeform 34"/>
            <p:cNvSpPr>
              <a:spLocks/>
            </p:cNvSpPr>
            <p:nvPr/>
          </p:nvSpPr>
          <p:spPr bwMode="auto">
            <a:xfrm rot="16200000" flipH="1">
              <a:off x="5657850" y="1306513"/>
              <a:ext cx="1543050" cy="2044700"/>
            </a:xfrm>
            <a:custGeom>
              <a:avLst/>
              <a:gdLst>
                <a:gd name="T0" fmla="*/ 2147483646 w 1360"/>
                <a:gd name="T1" fmla="*/ 2147483646 h 1452"/>
                <a:gd name="T2" fmla="*/ 0 w 1360"/>
                <a:gd name="T3" fmla="*/ 2147483646 h 1452"/>
                <a:gd name="T4" fmla="*/ 0 w 1360"/>
                <a:gd name="T5" fmla="*/ 0 h 1452"/>
                <a:gd name="T6" fmla="*/ 0 60000 65536"/>
                <a:gd name="T7" fmla="*/ 0 60000 65536"/>
                <a:gd name="T8" fmla="*/ 0 60000 65536"/>
                <a:gd name="T9" fmla="*/ 0 w 1360"/>
                <a:gd name="T10" fmla="*/ 0 h 1452"/>
                <a:gd name="T11" fmla="*/ 1360 w 1360"/>
                <a:gd name="T12" fmla="*/ 1452 h 1452"/>
              </a:gdLst>
              <a:ahLst/>
              <a:cxnLst>
                <a:cxn ang="T6">
                  <a:pos x="T0" y="T1"/>
                </a:cxn>
                <a:cxn ang="T7">
                  <a:pos x="T2" y="T3"/>
                </a:cxn>
                <a:cxn ang="T8">
                  <a:pos x="T4" y="T5"/>
                </a:cxn>
              </a:cxnLst>
              <a:rect l="T9" t="T10" r="T11" b="T12"/>
              <a:pathLst>
                <a:path w="1360" h="1452">
                  <a:moveTo>
                    <a:pt x="1360" y="1452"/>
                  </a:moveTo>
                  <a:lnTo>
                    <a:pt x="0" y="1452"/>
                  </a:lnTo>
                  <a:lnTo>
                    <a:pt x="0" y="0"/>
                  </a:lnTo>
                </a:path>
              </a:pathLst>
            </a:custGeom>
            <a:noFill/>
            <a:ln w="101600">
              <a:solidFill>
                <a:srgbClr val="3366FF"/>
              </a:solidFill>
              <a:round/>
              <a:headEnd type="triangle" w="med" len="med"/>
              <a:tailEnd/>
            </a:ln>
            <a:extLst>
              <a:ext uri="{909E8E84-426E-40DD-AFC4-6F175D3DCCD1}">
                <a14:hiddenFill xmlns:a14="http://schemas.microsoft.com/office/drawing/2010/main">
                  <a:solidFill>
                    <a:srgbClr val="FFFFFF"/>
                  </a:solidFill>
                </a14:hiddenFill>
              </a:ext>
            </a:extLst>
          </p:spPr>
          <p:txBody>
            <a:bodyPr/>
            <a:lstStyle/>
            <a:p>
              <a:endParaRPr lang="ja-JP" altLang="en-US" sz="2667"/>
            </a:p>
          </p:txBody>
        </p:sp>
        <p:sp>
          <p:nvSpPr>
            <p:cNvPr id="36" name="AutoShape 36"/>
            <p:cNvSpPr>
              <a:spLocks noChangeArrowheads="1"/>
            </p:cNvSpPr>
            <p:nvPr/>
          </p:nvSpPr>
          <p:spPr bwMode="auto">
            <a:xfrm>
              <a:off x="3851275" y="5013325"/>
              <a:ext cx="1944688" cy="1079500"/>
            </a:xfrm>
            <a:prstGeom prst="roundRect">
              <a:avLst>
                <a:gd name="adj" fmla="val 16667"/>
              </a:avLst>
            </a:prstGeom>
            <a:solidFill>
              <a:schemeClr val="accent3">
                <a:lumMod val="65000"/>
              </a:schemeClr>
            </a:solidFill>
            <a:ln w="28575">
              <a:noFill/>
              <a:round/>
              <a:headEnd/>
              <a:tailEnd/>
            </a:ln>
          </p:spPr>
          <p:txBody>
            <a:bodyPr wrap="none" anchor="ctr"/>
            <a:lstStyle/>
            <a:p>
              <a:pPr algn="ctr" eaLnBrk="1" hangingPunct="1">
                <a:lnSpc>
                  <a:spcPct val="90000"/>
                </a:lnSpc>
                <a:defRPr/>
              </a:pPr>
              <a:r>
                <a:rPr lang="ja-JP" altLang="en-US" sz="3111" dirty="0">
                  <a:latin typeface="Arial" charset="0"/>
                  <a:ea typeface="ＭＳ Ｐゴシック" charset="-128"/>
                  <a:cs typeface="Tahoma" pitchFamily="34" charset="0"/>
                </a:rPr>
                <a:t>審査機関</a:t>
              </a:r>
            </a:p>
            <a:p>
              <a:pPr algn="ctr" eaLnBrk="1" hangingPunct="1">
                <a:lnSpc>
                  <a:spcPct val="90000"/>
                </a:lnSpc>
                <a:defRPr/>
              </a:pPr>
              <a:r>
                <a:rPr lang="ja-JP" altLang="en-US" sz="2667" dirty="0">
                  <a:latin typeface="Arial" charset="0"/>
                  <a:ea typeface="ＭＳ Ｐゴシック" charset="-128"/>
                  <a:cs typeface="Tahoma" pitchFamily="34" charset="0"/>
                </a:rPr>
                <a:t>支払基金（社保）</a:t>
              </a:r>
            </a:p>
            <a:p>
              <a:pPr algn="ctr" eaLnBrk="1" hangingPunct="1">
                <a:lnSpc>
                  <a:spcPct val="90000"/>
                </a:lnSpc>
                <a:defRPr/>
              </a:pPr>
              <a:r>
                <a:rPr lang="ja-JP" altLang="en-US" sz="2667" dirty="0">
                  <a:latin typeface="Arial" charset="0"/>
                  <a:ea typeface="ＭＳ Ｐゴシック" charset="-128"/>
                  <a:cs typeface="Tahoma" pitchFamily="34" charset="0"/>
                </a:rPr>
                <a:t>国保連合会（国保）</a:t>
              </a:r>
            </a:p>
          </p:txBody>
        </p:sp>
      </p:grpSp>
      <p:sp>
        <p:nvSpPr>
          <p:cNvPr id="2" name="日付プレースホルダー 1" hidden="1"/>
          <p:cNvSpPr>
            <a:spLocks noGrp="1"/>
          </p:cNvSpPr>
          <p:nvPr>
            <p:ph type="dt" sz="half" idx="10"/>
          </p:nvPr>
        </p:nvSpPr>
        <p:spPr/>
        <p:txBody>
          <a:bodyPr/>
          <a:lstStyle/>
          <a:p>
            <a:pPr>
              <a:defRPr/>
            </a:pPr>
            <a:r>
              <a:rPr lang="en-US" altLang="ja-JP" smtClean="0"/>
              <a:t>2020/7/1</a:t>
            </a:r>
            <a:endParaRPr lang="en-US" altLang="ja-JP"/>
          </a:p>
        </p:txBody>
      </p:sp>
      <p:sp>
        <p:nvSpPr>
          <p:cNvPr id="3" name="フッター プレースホルダー 2" hidden="1"/>
          <p:cNvSpPr>
            <a:spLocks noGrp="1"/>
          </p:cNvSpPr>
          <p:nvPr>
            <p:ph type="ftr" sz="quarter" idx="11"/>
          </p:nvPr>
        </p:nvSpPr>
        <p:spPr/>
        <p:txBody>
          <a:bodyPr/>
          <a:lstStyle/>
          <a:p>
            <a:pPr>
              <a:defRPr/>
            </a:pPr>
            <a:r>
              <a:rPr lang="ja-JP" altLang="en-US" smtClean="0"/>
              <a:t>医療経済学</a:t>
            </a:r>
            <a:r>
              <a:rPr lang="en-US" altLang="ja-JP" smtClean="0"/>
              <a:t>A 6</a:t>
            </a:r>
            <a:endParaRPr lang="en-US" altLang="ja-JP"/>
          </a:p>
        </p:txBody>
      </p:sp>
    </p:spTree>
    <p:extLst>
      <p:ext uri="{BB962C8B-B14F-4D97-AF65-F5344CB8AC3E}">
        <p14:creationId xmlns:p14="http://schemas.microsoft.com/office/powerpoint/2010/main" val="226013121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IRSTFFFF924FFFFF96EC20FFFF9289FFFF9057@EJGCMMVRUVWXY5M3" val="3162"/>
</p:tagLst>
</file>

<file path=ppt/theme/theme1.xml><?xml version="1.0" encoding="utf-8"?>
<a:theme xmlns:a="http://schemas.openxmlformats.org/drawingml/2006/main" name="Default Design">
  <a:themeElements>
    <a:clrScheme name="丹野デフォルト">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13254</TotalTime>
  <Words>1758</Words>
  <Application>Microsoft Office PowerPoint</Application>
  <PresentationFormat>ユーザー設定</PresentationFormat>
  <Paragraphs>340</Paragraphs>
  <Slides>20</Slides>
  <Notes>18</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20</vt:i4>
      </vt:variant>
    </vt:vector>
  </HeadingPairs>
  <TitlesOfParts>
    <vt:vector size="31" baseType="lpstr">
      <vt:lpstr>ＭＳ Ｐゴシック</vt:lpstr>
      <vt:lpstr>ＭＳ ゴシック</vt:lpstr>
      <vt:lpstr>新細明體</vt:lpstr>
      <vt:lpstr>Arial</vt:lpstr>
      <vt:lpstr>Arial Black</vt:lpstr>
      <vt:lpstr>Calibri</vt:lpstr>
      <vt:lpstr>Tahoma</vt:lpstr>
      <vt:lpstr>Times New Roman</vt:lpstr>
      <vt:lpstr>Wingdings</vt:lpstr>
      <vt:lpstr>Default Design</vt:lpstr>
      <vt:lpstr>デザインの設定</vt:lpstr>
      <vt:lpstr>医療経済学A  (6) 医療保険の歴史</vt:lpstr>
      <vt:lpstr>講義の進め方．使い方</vt:lpstr>
      <vt:lpstr>医療保険の歴史</vt:lpstr>
      <vt:lpstr>自己負担</vt:lpstr>
      <vt:lpstr>医療費の自己負担</vt:lpstr>
      <vt:lpstr>審査支払機関</vt:lpstr>
      <vt:lpstr>審査機関について</vt:lpstr>
      <vt:lpstr>わが国の医療保険 （被用者保険）</vt:lpstr>
      <vt:lpstr>PowerPoint プレゼンテーション</vt:lpstr>
      <vt:lpstr>保険で受けられるサービス</vt:lpstr>
      <vt:lpstr>療養費（償還）払い</vt:lpstr>
      <vt:lpstr>保険で適用されないサービス</vt:lpstr>
      <vt:lpstr>PCR検査と偽陽性</vt:lpstr>
      <vt:lpstr>感度と特異度/1</vt:lpstr>
      <vt:lpstr>感度と特異度/2</vt:lpstr>
      <vt:lpstr>陽性反応的中度</vt:lpstr>
      <vt:lpstr>感染率と陽性反応的中度</vt:lpstr>
      <vt:lpstr>感染率が５０％(感度が９０％特異度が９０％)</vt:lpstr>
      <vt:lpstr>感染率が1０％(感度が９０％特異度が９０％)</vt:lpstr>
      <vt:lpstr>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tanno</dc:creator>
  <cp:lastModifiedBy>丹野 忠晋</cp:lastModifiedBy>
  <cp:revision>594</cp:revision>
  <cp:lastPrinted>2017-04-12T01:17:40Z</cp:lastPrinted>
  <dcterms:created xsi:type="dcterms:W3CDTF">2004-05-06T09:28:21Z</dcterms:created>
  <dcterms:modified xsi:type="dcterms:W3CDTF">2020-07-08T02:26:24Z</dcterms:modified>
</cp:coreProperties>
</file>