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32"/>
  </p:notesMasterIdLst>
  <p:handoutMasterIdLst>
    <p:handoutMasterId r:id="rId33"/>
  </p:handoutMasterIdLst>
  <p:sldIdLst>
    <p:sldId id="413" r:id="rId3"/>
    <p:sldId id="473" r:id="rId4"/>
    <p:sldId id="616" r:id="rId5"/>
    <p:sldId id="617" r:id="rId6"/>
    <p:sldId id="618" r:id="rId7"/>
    <p:sldId id="583" r:id="rId8"/>
    <p:sldId id="585" r:id="rId9"/>
    <p:sldId id="586" r:id="rId10"/>
    <p:sldId id="587" r:id="rId11"/>
    <p:sldId id="588" r:id="rId12"/>
    <p:sldId id="590" r:id="rId13"/>
    <p:sldId id="591" r:id="rId14"/>
    <p:sldId id="592" r:id="rId15"/>
    <p:sldId id="593" r:id="rId16"/>
    <p:sldId id="594" r:id="rId17"/>
    <p:sldId id="619" r:id="rId18"/>
    <p:sldId id="620" r:id="rId19"/>
    <p:sldId id="595" r:id="rId20"/>
    <p:sldId id="598" r:id="rId21"/>
    <p:sldId id="599" r:id="rId22"/>
    <p:sldId id="600" r:id="rId23"/>
    <p:sldId id="601" r:id="rId24"/>
    <p:sldId id="602" r:id="rId25"/>
    <p:sldId id="622" r:id="rId26"/>
    <p:sldId id="621" r:id="rId27"/>
    <p:sldId id="603" r:id="rId28"/>
    <p:sldId id="604" r:id="rId29"/>
    <p:sldId id="623" r:id="rId30"/>
    <p:sldId id="469" r:id="rId31"/>
  </p:sldIdLst>
  <p:sldSz cx="10160000" cy="7620000"/>
  <p:notesSz cx="6735763" cy="9866313"/>
  <p:custDataLst>
    <p:tags r:id="rId34"/>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5" autoAdjust="0"/>
    <p:restoredTop sz="94600" autoAdjust="0"/>
  </p:normalViewPr>
  <p:slideViewPr>
    <p:cSldViewPr>
      <p:cViewPr varScale="1">
        <p:scale>
          <a:sx n="67" d="100"/>
          <a:sy n="67" d="100"/>
        </p:scale>
        <p:origin x="916" y="52"/>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YUKINARI:&#35611;&#32681;&#12494;&#12540;&#12488;:&#21307;&#34220;&#21697;&#12539;&#21307;&#30274;&#27231;&#22120;&#27969;&#36890;&#35542;:&#27969;&#36890;&#35542;&#36039;&#260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上市データ!$A$10</c:f>
              <c:strCache>
                <c:ptCount val="1"/>
                <c:pt idx="0">
                  <c:v>1番目</c:v>
                </c:pt>
              </c:strCache>
            </c:strRef>
          </c:tx>
          <c:invertIfNegative val="0"/>
          <c:dLbls>
            <c:spPr>
              <a:noFill/>
              <a:ln>
                <a:noFill/>
              </a:ln>
              <a:effectLst/>
            </c:spPr>
            <c:txPr>
              <a:bodyPr wrap="square" lIns="38100" tIns="19050" rIns="38100" bIns="19050" anchor="ctr">
                <a:spAutoFit/>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上市データ!$B$9:$F$9</c:f>
              <c:strCache>
                <c:ptCount val="5"/>
                <c:pt idx="0">
                  <c:v>米国</c:v>
                </c:pt>
                <c:pt idx="1">
                  <c:v>イギリス</c:v>
                </c:pt>
                <c:pt idx="2">
                  <c:v>ドイツ</c:v>
                </c:pt>
                <c:pt idx="3">
                  <c:v>フランス</c:v>
                </c:pt>
                <c:pt idx="4">
                  <c:v>日本</c:v>
                </c:pt>
              </c:strCache>
            </c:strRef>
          </c:cat>
          <c:val>
            <c:numRef>
              <c:f>上市データ!$B$10:$F$10</c:f>
              <c:numCache>
                <c:formatCode>General</c:formatCode>
                <c:ptCount val="5"/>
                <c:pt idx="0">
                  <c:v>76</c:v>
                </c:pt>
                <c:pt idx="1">
                  <c:v>44</c:v>
                </c:pt>
                <c:pt idx="2">
                  <c:v>10</c:v>
                </c:pt>
                <c:pt idx="3">
                  <c:v>29</c:v>
                </c:pt>
                <c:pt idx="4">
                  <c:v>5</c:v>
                </c:pt>
              </c:numCache>
            </c:numRef>
          </c:val>
          <c:extLst>
            <c:ext xmlns:c16="http://schemas.microsoft.com/office/drawing/2014/chart" uri="{C3380CC4-5D6E-409C-BE32-E72D297353CC}">
              <c16:uniqueId val="{00000000-D727-4941-B7D9-B7D511A7AADB}"/>
            </c:ext>
          </c:extLst>
        </c:ser>
        <c:ser>
          <c:idx val="1"/>
          <c:order val="1"/>
          <c:tx>
            <c:strRef>
              <c:f>上市データ!$A$11</c:f>
              <c:strCache>
                <c:ptCount val="1"/>
                <c:pt idx="0">
                  <c:v>2〜4番目</c:v>
                </c:pt>
              </c:strCache>
            </c:strRef>
          </c:tx>
          <c:invertIfNegative val="0"/>
          <c:dLbls>
            <c:spPr>
              <a:noFill/>
              <a:ln>
                <a:noFill/>
              </a:ln>
              <a:effectLst/>
            </c:spPr>
            <c:txPr>
              <a:bodyPr wrap="square" lIns="38100" tIns="19050" rIns="38100" bIns="19050" anchor="ctr">
                <a:spAutoFit/>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上市データ!$B$9:$F$9</c:f>
              <c:strCache>
                <c:ptCount val="5"/>
                <c:pt idx="0">
                  <c:v>米国</c:v>
                </c:pt>
                <c:pt idx="1">
                  <c:v>イギリス</c:v>
                </c:pt>
                <c:pt idx="2">
                  <c:v>ドイツ</c:v>
                </c:pt>
                <c:pt idx="3">
                  <c:v>フランス</c:v>
                </c:pt>
                <c:pt idx="4">
                  <c:v>日本</c:v>
                </c:pt>
              </c:strCache>
            </c:strRef>
          </c:cat>
          <c:val>
            <c:numRef>
              <c:f>上市データ!$B$11:$F$11</c:f>
              <c:numCache>
                <c:formatCode>General</c:formatCode>
                <c:ptCount val="5"/>
                <c:pt idx="0">
                  <c:v>62</c:v>
                </c:pt>
                <c:pt idx="1">
                  <c:v>91</c:v>
                </c:pt>
                <c:pt idx="2">
                  <c:v>107</c:v>
                </c:pt>
                <c:pt idx="3">
                  <c:v>95</c:v>
                </c:pt>
                <c:pt idx="4">
                  <c:v>36</c:v>
                </c:pt>
              </c:numCache>
            </c:numRef>
          </c:val>
          <c:extLst>
            <c:ext xmlns:c16="http://schemas.microsoft.com/office/drawing/2014/chart" uri="{C3380CC4-5D6E-409C-BE32-E72D297353CC}">
              <c16:uniqueId val="{00000001-D727-4941-B7D9-B7D511A7AADB}"/>
            </c:ext>
          </c:extLst>
        </c:ser>
        <c:ser>
          <c:idx val="2"/>
          <c:order val="2"/>
          <c:tx>
            <c:strRef>
              <c:f>上市データ!$A$12</c:f>
              <c:strCache>
                <c:ptCount val="1"/>
                <c:pt idx="0">
                  <c:v>5番目</c:v>
                </c:pt>
              </c:strCache>
            </c:strRef>
          </c:tx>
          <c:invertIfNegative val="0"/>
          <c:dLbls>
            <c:dLbl>
              <c:idx val="4"/>
              <c:spPr>
                <a:noFill/>
                <a:ln>
                  <a:noFill/>
                </a:ln>
                <a:effectLst/>
              </c:spPr>
              <c:txPr>
                <a:bodyPr wrap="square" lIns="38100" tIns="19050" rIns="38100" bIns="19050" anchor="ctr">
                  <a:spAutoFit/>
                </a:bodyPr>
                <a:lstStyle/>
                <a:p>
                  <a:pPr>
                    <a:defRPr sz="1400" b="1"/>
                  </a:pPr>
                  <a:endParaRPr lang="ja-JP"/>
                </a:p>
              </c:txPr>
              <c:showLegendKey val="0"/>
              <c:showVal val="1"/>
              <c:showCatName val="0"/>
              <c:showSerName val="0"/>
              <c:showPercent val="0"/>
              <c:showBubbleSize val="0"/>
              <c:extLst>
                <c:ext xmlns:c16="http://schemas.microsoft.com/office/drawing/2014/chart" uri="{C3380CC4-5D6E-409C-BE32-E72D297353CC}">
                  <c16:uniqueId val="{00000000-46A8-4FFD-BC6D-A96672DF3A61}"/>
                </c:ext>
              </c:extLst>
            </c:dLbl>
            <c:spPr>
              <a:noFill/>
              <a:ln>
                <a:noFill/>
              </a:ln>
              <a:effectLst/>
            </c:spPr>
            <c:txPr>
              <a:bodyPr wrap="square" lIns="38100" tIns="19050" rIns="38100" bIns="19050" anchor="ctr">
                <a:spAutoFit/>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上市データ!$B$9:$F$9</c:f>
              <c:strCache>
                <c:ptCount val="5"/>
                <c:pt idx="0">
                  <c:v>米国</c:v>
                </c:pt>
                <c:pt idx="1">
                  <c:v>イギリス</c:v>
                </c:pt>
                <c:pt idx="2">
                  <c:v>ドイツ</c:v>
                </c:pt>
                <c:pt idx="3">
                  <c:v>フランス</c:v>
                </c:pt>
                <c:pt idx="4">
                  <c:v>日本</c:v>
                </c:pt>
              </c:strCache>
            </c:strRef>
          </c:cat>
          <c:val>
            <c:numRef>
              <c:f>上市データ!$B$12:$F$12</c:f>
              <c:numCache>
                <c:formatCode>General</c:formatCode>
                <c:ptCount val="5"/>
                <c:pt idx="0">
                  <c:v>4</c:v>
                </c:pt>
                <c:pt idx="1">
                  <c:v>2</c:v>
                </c:pt>
                <c:pt idx="2">
                  <c:v>7</c:v>
                </c:pt>
                <c:pt idx="3">
                  <c:v>4</c:v>
                </c:pt>
                <c:pt idx="4">
                  <c:v>77</c:v>
                </c:pt>
              </c:numCache>
            </c:numRef>
          </c:val>
          <c:extLst>
            <c:ext xmlns:c16="http://schemas.microsoft.com/office/drawing/2014/chart" uri="{C3380CC4-5D6E-409C-BE32-E72D297353CC}">
              <c16:uniqueId val="{00000002-D727-4941-B7D9-B7D511A7AADB}"/>
            </c:ext>
          </c:extLst>
        </c:ser>
        <c:ser>
          <c:idx val="3"/>
          <c:order val="3"/>
          <c:tx>
            <c:strRef>
              <c:f>上市データ!$A$13</c:f>
              <c:strCache>
                <c:ptCount val="1"/>
                <c:pt idx="0">
                  <c:v>未上市</c:v>
                </c:pt>
              </c:strCache>
            </c:strRef>
          </c:tx>
          <c:invertIfNegative val="0"/>
          <c:dLbls>
            <c:dLbl>
              <c:idx val="4"/>
              <c:spPr>
                <a:noFill/>
                <a:ln>
                  <a:noFill/>
                </a:ln>
                <a:effectLst/>
              </c:spPr>
              <c:txPr>
                <a:bodyPr wrap="square" lIns="38100" tIns="19050" rIns="38100" bIns="19050" anchor="ctr">
                  <a:spAutoFit/>
                </a:bodyPr>
                <a:lstStyle/>
                <a:p>
                  <a:pPr>
                    <a:defRPr sz="1400" b="1"/>
                  </a:pPr>
                  <a:endParaRPr lang="ja-JP"/>
                </a:p>
              </c:txPr>
              <c:showLegendKey val="0"/>
              <c:showVal val="1"/>
              <c:showCatName val="0"/>
              <c:showSerName val="0"/>
              <c:showPercent val="0"/>
              <c:showBubbleSize val="0"/>
              <c:extLst>
                <c:ext xmlns:c16="http://schemas.microsoft.com/office/drawing/2014/chart" uri="{C3380CC4-5D6E-409C-BE32-E72D297353CC}">
                  <c16:uniqueId val="{00000001-46A8-4FFD-BC6D-A96672DF3A61}"/>
                </c:ext>
              </c:extLst>
            </c:dLbl>
            <c:spPr>
              <a:noFill/>
              <a:ln>
                <a:noFill/>
              </a:ln>
              <a:effectLst/>
            </c:spPr>
            <c:txPr>
              <a:bodyPr wrap="square" lIns="38100" tIns="19050" rIns="38100" bIns="19050" anchor="ctr">
                <a:spAutoFit/>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上市データ!$B$9:$F$9</c:f>
              <c:strCache>
                <c:ptCount val="5"/>
                <c:pt idx="0">
                  <c:v>米国</c:v>
                </c:pt>
                <c:pt idx="1">
                  <c:v>イギリス</c:v>
                </c:pt>
                <c:pt idx="2">
                  <c:v>ドイツ</c:v>
                </c:pt>
                <c:pt idx="3">
                  <c:v>フランス</c:v>
                </c:pt>
                <c:pt idx="4">
                  <c:v>日本</c:v>
                </c:pt>
              </c:strCache>
            </c:strRef>
          </c:cat>
          <c:val>
            <c:numRef>
              <c:f>上市データ!$B$13:$F$13</c:f>
              <c:numCache>
                <c:formatCode>General</c:formatCode>
                <c:ptCount val="5"/>
                <c:pt idx="0">
                  <c:v>2</c:v>
                </c:pt>
                <c:pt idx="1">
                  <c:v>7</c:v>
                </c:pt>
                <c:pt idx="2">
                  <c:v>20</c:v>
                </c:pt>
                <c:pt idx="3">
                  <c:v>16</c:v>
                </c:pt>
                <c:pt idx="4">
                  <c:v>26</c:v>
                </c:pt>
              </c:numCache>
            </c:numRef>
          </c:val>
          <c:extLst>
            <c:ext xmlns:c16="http://schemas.microsoft.com/office/drawing/2014/chart" uri="{C3380CC4-5D6E-409C-BE32-E72D297353CC}">
              <c16:uniqueId val="{00000003-D727-4941-B7D9-B7D511A7AADB}"/>
            </c:ext>
          </c:extLst>
        </c:ser>
        <c:dLbls>
          <c:showLegendKey val="0"/>
          <c:showVal val="0"/>
          <c:showCatName val="0"/>
          <c:showSerName val="0"/>
          <c:showPercent val="0"/>
          <c:showBubbleSize val="0"/>
        </c:dLbls>
        <c:gapWidth val="150"/>
        <c:overlap val="100"/>
        <c:axId val="195751368"/>
        <c:axId val="195751760"/>
      </c:barChart>
      <c:catAx>
        <c:axId val="195751368"/>
        <c:scaling>
          <c:orientation val="minMax"/>
        </c:scaling>
        <c:delete val="0"/>
        <c:axPos val="b"/>
        <c:numFmt formatCode="General" sourceLinked="0"/>
        <c:majorTickMark val="out"/>
        <c:minorTickMark val="none"/>
        <c:tickLblPos val="nextTo"/>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195751760"/>
        <c:crosses val="autoZero"/>
        <c:auto val="1"/>
        <c:lblAlgn val="ctr"/>
        <c:lblOffset val="100"/>
        <c:noMultiLvlLbl val="0"/>
      </c:catAx>
      <c:valAx>
        <c:axId val="195751760"/>
        <c:scaling>
          <c:orientation val="minMax"/>
        </c:scaling>
        <c:delete val="0"/>
        <c:axPos val="l"/>
        <c:majorGridlines/>
        <c:numFmt formatCode="0%" sourceLinked="1"/>
        <c:majorTickMark val="out"/>
        <c:minorTickMark val="none"/>
        <c:tickLblPos val="nextTo"/>
        <c:txPr>
          <a:bodyPr/>
          <a:lstStyle/>
          <a:p>
            <a:pPr>
              <a:defRPr sz="1400"/>
            </a:pPr>
            <a:endParaRPr lang="ja-JP"/>
          </a:p>
        </c:txPr>
        <c:crossAx val="195751368"/>
        <c:crosses val="autoZero"/>
        <c:crossBetween val="between"/>
      </c:valAx>
    </c:plotArea>
    <c:legend>
      <c:legendPos val="b"/>
      <c:layout/>
      <c:overlay val="0"/>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7</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2020/7/8</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7</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2020/7/8</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7</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2020/7/8</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75F17F9-70FE-4DF7-8D98-1839523CB04C}" type="slidenum">
              <a:rPr lang="ja-JP" altLang="en-US" smtClean="0"/>
              <a:pPr>
                <a:defRPr/>
              </a:pPr>
              <a:t>18</a:t>
            </a:fld>
            <a:endParaRPr lang="ja-JP" altLang="en-US"/>
          </a:p>
        </p:txBody>
      </p:sp>
      <p:sp>
        <p:nvSpPr>
          <p:cNvPr id="5" name="日付プレースホルダー 4"/>
          <p:cNvSpPr>
            <a:spLocks noGrp="1"/>
          </p:cNvSpPr>
          <p:nvPr>
            <p:ph type="dt" idx="11"/>
          </p:nvPr>
        </p:nvSpPr>
        <p:spPr/>
        <p:txBody>
          <a:bodyPr/>
          <a:lstStyle/>
          <a:p>
            <a:pPr>
              <a:defRPr/>
            </a:pPr>
            <a:endParaRPr lang="ja-JP" altLang="en-US"/>
          </a:p>
        </p:txBody>
      </p:sp>
    </p:spTree>
    <p:extLst>
      <p:ext uri="{BB962C8B-B14F-4D97-AF65-F5344CB8AC3E}">
        <p14:creationId xmlns:p14="http://schemas.microsoft.com/office/powerpoint/2010/main" val="248813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25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55628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7</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2020/7/8</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28</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78943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7</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2020/7/8</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29</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AFC597F-B452-429B-AE14-C2330C3BBAF0}" type="slidenum">
              <a:rPr kumimoji="1" lang="ja-JP" altLang="en-US" smtClean="0"/>
              <a:t>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953060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75F17F9-70FE-4DF7-8D98-1839523CB04C}" type="slidenum">
              <a:rPr lang="ja-JP" altLang="en-US" smtClean="0"/>
              <a:pPr>
                <a:defRPr/>
              </a:pPr>
              <a:t>5</a:t>
            </a:fld>
            <a:endParaRPr lang="ja-JP" altLang="en-US"/>
          </a:p>
        </p:txBody>
      </p:sp>
      <p:sp>
        <p:nvSpPr>
          <p:cNvPr id="5" name="日付プレースホルダー 4"/>
          <p:cNvSpPr>
            <a:spLocks noGrp="1"/>
          </p:cNvSpPr>
          <p:nvPr>
            <p:ph type="dt" idx="11"/>
          </p:nvPr>
        </p:nvSpPr>
        <p:spPr/>
        <p:txBody>
          <a:bodyPr/>
          <a:lstStyle/>
          <a:p>
            <a:pPr>
              <a:defRPr/>
            </a:pPr>
            <a:endParaRPr lang="ja-JP" altLang="en-US"/>
          </a:p>
        </p:txBody>
      </p:sp>
    </p:spTree>
    <p:extLst>
      <p:ext uri="{BB962C8B-B14F-4D97-AF65-F5344CB8AC3E}">
        <p14:creationId xmlns:p14="http://schemas.microsoft.com/office/powerpoint/2010/main" val="1160572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01CFF764-E607-4B5D-84DC-8DC5D5F5AF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6F36BAF-5DB5-456C-B991-2D86DCF1E0DD}" type="slidenum">
              <a:rPr kumimoji="1" lang="en-US" altLang="ja-JP" smtClean="0">
                <a:latin typeface="Arial" panose="020B0604020202020204" pitchFamily="34" charset="0"/>
              </a:rPr>
              <a:pPr fontAlgn="base">
                <a:spcBef>
                  <a:spcPct val="0"/>
                </a:spcBef>
                <a:spcAft>
                  <a:spcPct val="0"/>
                </a:spcAft>
              </a:pPr>
              <a:t>10</a:t>
            </a:fld>
            <a:endParaRPr kumimoji="1" lang="en-US" altLang="ja-JP">
              <a:latin typeface="Arial" panose="020B0604020202020204" pitchFamily="34" charset="0"/>
            </a:endParaRPr>
          </a:p>
        </p:txBody>
      </p:sp>
      <p:sp>
        <p:nvSpPr>
          <p:cNvPr id="62467" name="Rectangle 2">
            <a:extLst>
              <a:ext uri="{FF2B5EF4-FFF2-40B4-BE49-F238E27FC236}">
                <a16:creationId xmlns:a16="http://schemas.microsoft.com/office/drawing/2014/main" id="{D2C5DBF8-8AEF-4C84-8506-71C9C4ED7029}"/>
              </a:ext>
            </a:extLst>
          </p:cNvPr>
          <p:cNvSpPr>
            <a:spLocks noGrp="1" noRot="1" noChangeAspect="1" noChangeArrowheads="1" noTextEdit="1"/>
          </p:cNvSpPr>
          <p:nvPr>
            <p:ph type="sldImg"/>
          </p:nvPr>
        </p:nvSpPr>
        <p:spPr bwMode="auto">
          <a:xfrm>
            <a:off x="414338" y="877888"/>
            <a:ext cx="5848350" cy="43862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88466836-A4E3-4EFC-ABB9-908BD6F3C6E0}"/>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ja-JP">
              <a:ea typeface="ＭＳ Ｐ明朝" charset="0"/>
            </a:endParaRPr>
          </a:p>
        </p:txBody>
      </p:sp>
      <p:sp>
        <p:nvSpPr>
          <p:cNvPr id="62469" name="日付プレースホルダー 1">
            <a:extLst>
              <a:ext uri="{FF2B5EF4-FFF2-40B4-BE49-F238E27FC236}">
                <a16:creationId xmlns:a16="http://schemas.microsoft.com/office/drawing/2014/main" id="{54335C65-F6B8-4960-AA0B-23AAE31AAD39}"/>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ja-JP" altLang="en-US"/>
          </a:p>
        </p:txBody>
      </p:sp>
    </p:spTree>
    <p:extLst>
      <p:ext uri="{BB962C8B-B14F-4D97-AF65-F5344CB8AC3E}">
        <p14:creationId xmlns:p14="http://schemas.microsoft.com/office/powerpoint/2010/main" val="1192174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6B67B3A-EED7-5047-BBDF-F3945BBE0AD5}" type="slidenum">
              <a:rPr kumimoji="1" lang="ja-JP" altLang="en-US" smtClean="0"/>
              <a:t>12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177450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E1588766-46D4-4A34-8E67-72C0851602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63D3B4-FBC9-40C8-BB22-90F763604A72}" type="slidenum">
              <a:rPr kumimoji="1" lang="en-US" altLang="ja-JP" smtClean="0">
                <a:latin typeface="Arial" panose="020B0604020202020204" pitchFamily="34" charset="0"/>
              </a:rPr>
              <a:pPr fontAlgn="base">
                <a:spcBef>
                  <a:spcPct val="0"/>
                </a:spcBef>
                <a:spcAft>
                  <a:spcPct val="0"/>
                </a:spcAft>
              </a:pPr>
              <a:t>14</a:t>
            </a:fld>
            <a:endParaRPr kumimoji="1" lang="en-US" altLang="ja-JP">
              <a:latin typeface="Arial" panose="020B0604020202020204" pitchFamily="34" charset="0"/>
            </a:endParaRPr>
          </a:p>
        </p:txBody>
      </p:sp>
      <p:sp>
        <p:nvSpPr>
          <p:cNvPr id="65539" name="Rectangle 2">
            <a:extLst>
              <a:ext uri="{FF2B5EF4-FFF2-40B4-BE49-F238E27FC236}">
                <a16:creationId xmlns:a16="http://schemas.microsoft.com/office/drawing/2014/main" id="{419E99E2-9193-4C19-A56F-816B8A47CD6D}"/>
              </a:ext>
            </a:extLst>
          </p:cNvPr>
          <p:cNvSpPr>
            <a:spLocks noGrp="1" noRot="1" noChangeAspect="1" noChangeArrowheads="1" noTextEdit="1"/>
          </p:cNvSpPr>
          <p:nvPr>
            <p:ph type="sldImg"/>
          </p:nvPr>
        </p:nvSpPr>
        <p:spPr bwMode="auto">
          <a:xfrm>
            <a:off x="414338" y="877888"/>
            <a:ext cx="5848350" cy="43862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1888F3D7-CA31-41D6-ACC6-397361539E2D}"/>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ja-JP">
              <a:ea typeface="ＭＳ Ｐ明朝" charset="0"/>
            </a:endParaRPr>
          </a:p>
        </p:txBody>
      </p:sp>
      <p:sp>
        <p:nvSpPr>
          <p:cNvPr id="65541" name="日付プレースホルダー 1">
            <a:extLst>
              <a:ext uri="{FF2B5EF4-FFF2-40B4-BE49-F238E27FC236}">
                <a16:creationId xmlns:a16="http://schemas.microsoft.com/office/drawing/2014/main" id="{A059576F-8721-4C2F-8ABE-E4B2F3CBB2E1}"/>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ja-JP" altLang="en-US"/>
          </a:p>
        </p:txBody>
      </p:sp>
    </p:spTree>
    <p:extLst>
      <p:ext uri="{BB962C8B-B14F-4D97-AF65-F5344CB8AC3E}">
        <p14:creationId xmlns:p14="http://schemas.microsoft.com/office/powerpoint/2010/main" val="245029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ー 1">
            <a:extLst>
              <a:ext uri="{FF2B5EF4-FFF2-40B4-BE49-F238E27FC236}">
                <a16:creationId xmlns:a16="http://schemas.microsoft.com/office/drawing/2014/main" id="{A6D53C58-31D6-4E47-ABF7-968487F8A2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ノート プレースホルダー 2">
            <a:extLst>
              <a:ext uri="{FF2B5EF4-FFF2-40B4-BE49-F238E27FC236}">
                <a16:creationId xmlns:a16="http://schemas.microsoft.com/office/drawing/2014/main" id="{3CB583DC-116C-4FFE-BB5E-4F2A4CFB7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anose="02020600040205080304" pitchFamily="18" charset="-128"/>
            </a:endParaRPr>
          </a:p>
        </p:txBody>
      </p:sp>
      <p:sp>
        <p:nvSpPr>
          <p:cNvPr id="67588" name="スライド番号プレースホルダー 3">
            <a:extLst>
              <a:ext uri="{FF2B5EF4-FFF2-40B4-BE49-F238E27FC236}">
                <a16:creationId xmlns:a16="http://schemas.microsoft.com/office/drawing/2014/main" id="{7C6F2E12-9743-4F01-B6B1-8161F2B95E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FB8DAD3-D929-4B60-AB22-417FF25EB545}" type="slidenum">
              <a:rPr kumimoji="1" lang="ja-JP" altLang="en-US" smtClean="0"/>
              <a:pPr fontAlgn="base">
                <a:spcBef>
                  <a:spcPct val="0"/>
                </a:spcBef>
                <a:spcAft>
                  <a:spcPct val="0"/>
                </a:spcAft>
              </a:pPr>
              <a:t>15</a:t>
            </a:fld>
            <a:endParaRPr kumimoji="1" lang="ja-JP" altLang="en-US"/>
          </a:p>
        </p:txBody>
      </p:sp>
      <p:sp>
        <p:nvSpPr>
          <p:cNvPr id="67589" name="日付プレースホルダー 4">
            <a:extLst>
              <a:ext uri="{FF2B5EF4-FFF2-40B4-BE49-F238E27FC236}">
                <a16:creationId xmlns:a16="http://schemas.microsoft.com/office/drawing/2014/main" id="{38DD8536-6D25-419C-B65C-B9674FEB78BA}"/>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ja-JP" altLang="en-US"/>
          </a:p>
        </p:txBody>
      </p:sp>
    </p:spTree>
    <p:extLst>
      <p:ext uri="{BB962C8B-B14F-4D97-AF65-F5344CB8AC3E}">
        <p14:creationId xmlns:p14="http://schemas.microsoft.com/office/powerpoint/2010/main" val="4115507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3C73E3B-05E0-4B24-B8C9-A703B995EAE6}" type="slidenum">
              <a:rPr lang="en-US" altLang="ja-JP" smtClean="0"/>
              <a:pPr/>
              <a:t>16</a:t>
            </a:fld>
            <a:endParaRPr lang="en-US" altLang="ja-JP" smtClean="0"/>
          </a:p>
        </p:txBody>
      </p:sp>
      <p:sp>
        <p:nvSpPr>
          <p:cNvPr id="22531" name="Rectangle 2"/>
          <p:cNvSpPr>
            <a:spLocks noGrp="1" noRot="1" noChangeAspect="1" noChangeArrowheads="1" noTextEdit="1"/>
          </p:cNvSpPr>
          <p:nvPr>
            <p:ph type="sldImg"/>
          </p:nvPr>
        </p:nvSpPr>
        <p:spPr>
          <a:xfrm>
            <a:off x="414338" y="877888"/>
            <a:ext cx="5848350" cy="4386262"/>
          </a:xfrm>
          <a:ln/>
        </p:spPr>
      </p:sp>
      <p:sp>
        <p:nvSpPr>
          <p:cNvPr id="317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ja-JP">
              <a:ea typeface="ＭＳ Ｐ明朝" charset="0"/>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435982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D0A7713-A265-47C0-AFE2-A927C2146420}" type="slidenum">
              <a:rPr lang="en-US" altLang="ja-JP" smtClean="0"/>
              <a:pPr/>
              <a:t>17</a:t>
            </a:fld>
            <a:endParaRPr lang="en-US" altLang="ja-JP" smtClean="0"/>
          </a:p>
        </p:txBody>
      </p:sp>
      <p:sp>
        <p:nvSpPr>
          <p:cNvPr id="24579" name="Rectangle 2"/>
          <p:cNvSpPr>
            <a:spLocks noGrp="1" noRot="1" noChangeAspect="1" noChangeArrowheads="1" noTextEdit="1"/>
          </p:cNvSpPr>
          <p:nvPr>
            <p:ph type="sldImg"/>
          </p:nvPr>
        </p:nvSpPr>
        <p:spPr>
          <a:xfrm>
            <a:off x="414338" y="877888"/>
            <a:ext cx="5848350" cy="4386262"/>
          </a:xfrm>
          <a:ln/>
        </p:spPr>
      </p:sp>
      <p:sp>
        <p:nvSpPr>
          <p:cNvPr id="327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ja-JP">
              <a:ea typeface="ＭＳ Ｐ明朝" charset="0"/>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07710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2020/7/8</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7</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2020/7/8</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7</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2020/7/8</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7</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(7) </a:t>
            </a:r>
            <a:r>
              <a:rPr lang="ja-JP" altLang="en-US" sz="3200" smtClean="0"/>
              <a:t>混合診療</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7</a:t>
            </a:r>
            <a:r>
              <a:rPr lang="ja-JP" altLang="en-US" sz="3100" smtClean="0"/>
              <a:t>月</a:t>
            </a:r>
            <a:r>
              <a:rPr lang="en-US" altLang="ja-JP" sz="3100" smtClean="0"/>
              <a:t>8</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9A40E01-F256-4856-99C9-AC8ABA2C5A31}"/>
              </a:ext>
            </a:extLst>
          </p:cNvPr>
          <p:cNvSpPr>
            <a:spLocks noGrp="1" noChangeArrowheads="1"/>
          </p:cNvSpPr>
          <p:nvPr>
            <p:ph type="title"/>
          </p:nvPr>
        </p:nvSpPr>
        <p:spPr/>
        <p:txBody>
          <a:bodyPr/>
          <a:lstStyle/>
          <a:p>
            <a:pPr eaLnBrk="1" hangingPunct="1"/>
            <a:r>
              <a:rPr lang="ja-JP" altLang="en-US"/>
              <a:t>混合診療禁止の根拠</a:t>
            </a:r>
          </a:p>
        </p:txBody>
      </p:sp>
      <p:sp>
        <p:nvSpPr>
          <p:cNvPr id="61443" name="Rectangle 3">
            <a:extLst>
              <a:ext uri="{FF2B5EF4-FFF2-40B4-BE49-F238E27FC236}">
                <a16:creationId xmlns:a16="http://schemas.microsoft.com/office/drawing/2014/main" id="{C2E5D721-6832-46E0-9A1D-018733F9F25E}"/>
              </a:ext>
            </a:extLst>
          </p:cNvPr>
          <p:cNvSpPr>
            <a:spLocks noGrp="1" noChangeArrowheads="1"/>
          </p:cNvSpPr>
          <p:nvPr>
            <p:ph idx="1"/>
          </p:nvPr>
        </p:nvSpPr>
        <p:spPr>
          <a:xfrm>
            <a:off x="595282" y="1505870"/>
            <a:ext cx="9237246" cy="5609167"/>
          </a:xfrm>
        </p:spPr>
        <p:txBody>
          <a:bodyPr/>
          <a:lstStyle/>
          <a:p>
            <a:pPr eaLnBrk="1" hangingPunct="1"/>
            <a:r>
              <a:rPr lang="ja-JP" altLang="en-US" dirty="0">
                <a:latin typeface="+mn-ea"/>
                <a:ea typeface="+mn-ea"/>
              </a:rPr>
              <a:t>医療の</a:t>
            </a:r>
            <a:r>
              <a:rPr lang="ja-JP" altLang="en-US" u="sng" dirty="0">
                <a:solidFill>
                  <a:srgbClr val="FF0000"/>
                </a:solidFill>
                <a:latin typeface="+mn-ea"/>
                <a:ea typeface="+mn-ea"/>
              </a:rPr>
              <a:t>安全性</a:t>
            </a:r>
            <a:r>
              <a:rPr lang="ja-JP" altLang="en-US" dirty="0">
                <a:latin typeface="+mn-ea"/>
                <a:ea typeface="+mn-ea"/>
              </a:rPr>
              <a:t>を確保</a:t>
            </a:r>
            <a:endParaRPr lang="en-US" altLang="ja-JP" dirty="0">
              <a:latin typeface="+mn-ea"/>
              <a:ea typeface="+mn-ea"/>
            </a:endParaRPr>
          </a:p>
          <a:p>
            <a:pPr lvl="1" eaLnBrk="1" hangingPunct="1"/>
            <a:r>
              <a:rPr lang="ja-JP" altLang="en-US" dirty="0">
                <a:latin typeface="+mn-ea"/>
                <a:ea typeface="+mn-ea"/>
              </a:rPr>
              <a:t>保険外診療</a:t>
            </a:r>
            <a:r>
              <a:rPr lang="ja-JP" altLang="en-US">
                <a:latin typeface="+mn-ea"/>
                <a:ea typeface="+mn-ea"/>
              </a:rPr>
              <a:t>は</a:t>
            </a:r>
            <a:r>
              <a:rPr lang="ja-JP" altLang="en-US" smtClean="0">
                <a:latin typeface="+mn-ea"/>
                <a:ea typeface="+mn-ea"/>
              </a:rPr>
              <a:t>危険が高い</a:t>
            </a:r>
            <a:endParaRPr lang="en-US" altLang="ja-JP" smtClean="0">
              <a:latin typeface="+mn-ea"/>
              <a:ea typeface="+mn-ea"/>
            </a:endParaRPr>
          </a:p>
          <a:p>
            <a:pPr lvl="1" eaLnBrk="1" hangingPunct="1"/>
            <a:r>
              <a:rPr lang="ja-JP" altLang="en-US" smtClean="0">
                <a:latin typeface="+mn-ea"/>
                <a:ea typeface="+mn-ea"/>
              </a:rPr>
              <a:t>情報</a:t>
            </a:r>
            <a:r>
              <a:rPr lang="ja-JP" altLang="en-US" dirty="0">
                <a:latin typeface="+mn-ea"/>
                <a:ea typeface="+mn-ea"/>
              </a:rPr>
              <a:t>の非対称性，不確実性も強い</a:t>
            </a:r>
          </a:p>
          <a:p>
            <a:pPr lvl="1" eaLnBrk="1" hangingPunct="1"/>
            <a:r>
              <a:rPr lang="ja-JP" altLang="en-US" dirty="0">
                <a:latin typeface="+mn-ea"/>
                <a:ea typeface="+mn-ea"/>
              </a:rPr>
              <a:t>安易な</a:t>
            </a:r>
            <a:r>
              <a:rPr lang="ja-JP" altLang="en-US" u="sng" dirty="0">
                <a:solidFill>
                  <a:srgbClr val="FF0000"/>
                </a:solidFill>
                <a:latin typeface="+mn-ea"/>
                <a:ea typeface="+mn-ea"/>
              </a:rPr>
              <a:t>保険外診療</a:t>
            </a:r>
            <a:r>
              <a:rPr lang="ja-JP" altLang="en-US" dirty="0">
                <a:latin typeface="+mn-ea"/>
                <a:ea typeface="+mn-ea"/>
              </a:rPr>
              <a:t>の受診を抑制</a:t>
            </a:r>
            <a:endParaRPr lang="en-US" altLang="ja-JP" dirty="0">
              <a:latin typeface="+mn-ea"/>
              <a:ea typeface="+mn-ea"/>
            </a:endParaRPr>
          </a:p>
          <a:p>
            <a:pPr eaLnBrk="1" hangingPunct="1"/>
            <a:r>
              <a:rPr lang="ja-JP" altLang="en-US" smtClean="0">
                <a:latin typeface="+mn-ea"/>
                <a:ea typeface="+mn-ea"/>
              </a:rPr>
              <a:t>患者間</a:t>
            </a:r>
            <a:r>
              <a:rPr lang="ja-JP" altLang="en-US" dirty="0">
                <a:latin typeface="+mn-ea"/>
                <a:ea typeface="+mn-ea"/>
              </a:rPr>
              <a:t>での</a:t>
            </a:r>
            <a:r>
              <a:rPr lang="ja-JP" altLang="en-US" u="sng" dirty="0">
                <a:solidFill>
                  <a:srgbClr val="FF0000"/>
                </a:solidFill>
                <a:latin typeface="+mn-ea"/>
                <a:ea typeface="+mn-ea"/>
              </a:rPr>
              <a:t>平等性</a:t>
            </a:r>
            <a:r>
              <a:rPr lang="ja-JP" altLang="en-US" dirty="0">
                <a:latin typeface="+mn-ea"/>
                <a:ea typeface="+mn-ea"/>
              </a:rPr>
              <a:t>を確保</a:t>
            </a:r>
            <a:endParaRPr lang="en-US" altLang="ja-JP" dirty="0">
              <a:latin typeface="+mn-ea"/>
              <a:ea typeface="+mn-ea"/>
            </a:endParaRPr>
          </a:p>
          <a:p>
            <a:pPr lvl="1" eaLnBrk="1" hangingPunct="1"/>
            <a:r>
              <a:rPr lang="ja-JP" altLang="en-US" dirty="0">
                <a:latin typeface="+mn-ea"/>
                <a:ea typeface="+mn-ea"/>
              </a:rPr>
              <a:t>混合診療を認めると，自由診療を</a:t>
            </a:r>
            <a:r>
              <a:rPr lang="ja-JP" altLang="en-US">
                <a:latin typeface="+mn-ea"/>
                <a:ea typeface="+mn-ea"/>
              </a:rPr>
              <a:t>受けられる</a:t>
            </a:r>
            <a:r>
              <a:rPr lang="ja-JP" altLang="en-US" smtClean="0">
                <a:latin typeface="+mn-ea"/>
                <a:ea typeface="+mn-ea"/>
              </a:rPr>
              <a:t>人と受けられない</a:t>
            </a:r>
            <a:r>
              <a:rPr lang="ja-JP" altLang="en-US" dirty="0">
                <a:latin typeface="+mn-ea"/>
                <a:ea typeface="+mn-ea"/>
              </a:rPr>
              <a:t>人が出る</a:t>
            </a:r>
          </a:p>
          <a:p>
            <a:pPr lvl="1" eaLnBrk="1" hangingPunct="1"/>
            <a:r>
              <a:rPr lang="ja-JP" altLang="en-US" dirty="0">
                <a:latin typeface="+mn-ea"/>
                <a:ea typeface="+mn-ea"/>
              </a:rPr>
              <a:t>階層消費化＝</a:t>
            </a:r>
            <a:r>
              <a:rPr lang="ja-JP" altLang="en-US" u="sng" dirty="0">
                <a:solidFill>
                  <a:srgbClr val="FF0000"/>
                </a:solidFill>
                <a:latin typeface="+mn-ea"/>
                <a:ea typeface="+mn-ea"/>
              </a:rPr>
              <a:t>医療の平等性</a:t>
            </a:r>
            <a:r>
              <a:rPr lang="ja-JP" altLang="en-US" dirty="0">
                <a:latin typeface="+mn-ea"/>
                <a:ea typeface="+mn-ea"/>
              </a:rPr>
              <a:t>が崩壊</a:t>
            </a:r>
          </a:p>
          <a:p>
            <a:pPr lvl="1" eaLnBrk="1" hangingPunct="1"/>
            <a:r>
              <a:rPr lang="ja-JP" altLang="en-US" dirty="0">
                <a:latin typeface="+mn-ea"/>
                <a:ea typeface="+mn-ea"/>
              </a:rPr>
              <a:t>患者間での平等性を保障する必要</a:t>
            </a:r>
          </a:p>
        </p:txBody>
      </p:sp>
      <p:sp>
        <p:nvSpPr>
          <p:cNvPr id="3" name="スライド番号プレースホルダー 2">
            <a:extLst>
              <a:ext uri="{FF2B5EF4-FFF2-40B4-BE49-F238E27FC236}">
                <a16:creationId xmlns:a16="http://schemas.microsoft.com/office/drawing/2014/main" id="{81144E7E-BF60-47F2-841D-757496DD8EA1}"/>
              </a:ext>
            </a:extLst>
          </p:cNvPr>
          <p:cNvSpPr>
            <a:spLocks noGrp="1"/>
          </p:cNvSpPr>
          <p:nvPr>
            <p:ph type="sldNum" sz="quarter" idx="12"/>
          </p:nvPr>
        </p:nvSpPr>
        <p:spPr/>
        <p:txBody>
          <a:bodyPr/>
          <a:lstStyle/>
          <a:p>
            <a:pPr>
              <a:defRPr/>
            </a:pPr>
            <a:fld id="{D5CE835C-E1CD-4033-8179-53098DC750B8}" type="slidenum">
              <a:rPr lang="en-US" altLang="ja-JP"/>
              <a:pPr>
                <a:defRPr/>
              </a:pPr>
              <a:t>10</a:t>
            </a:fld>
            <a:endParaRPr lang="en-US" altLang="ja-JP"/>
          </a:p>
        </p:txBody>
      </p:sp>
      <p:sp>
        <p:nvSpPr>
          <p:cNvPr id="2" name="日付プレースホルダー 1"/>
          <p:cNvSpPr>
            <a:spLocks noGrp="1"/>
          </p:cNvSpPr>
          <p:nvPr>
            <p:ph type="dt" sz="half" idx="10"/>
          </p:nvPr>
        </p:nvSpPr>
        <p:spPr/>
        <p:txBody>
          <a:bodyPr/>
          <a:lstStyle/>
          <a:p>
            <a:pPr>
              <a:defRPr/>
            </a:pPr>
            <a:r>
              <a:rPr lang="en-US" altLang="ja-JP" smtClean="0"/>
              <a:t>2020/7/8</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483219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52598-8C08-4860-818E-11782822BE0E}"/>
              </a:ext>
            </a:extLst>
          </p:cNvPr>
          <p:cNvSpPr>
            <a:spLocks noGrp="1"/>
          </p:cNvSpPr>
          <p:nvPr>
            <p:ph type="title"/>
          </p:nvPr>
        </p:nvSpPr>
        <p:spPr/>
        <p:txBody>
          <a:bodyPr/>
          <a:lstStyle/>
          <a:p>
            <a:r>
              <a:rPr kumimoji="1" lang="ja-JP" altLang="en-US" dirty="0"/>
              <a:t>混合診療の禁止の問題</a:t>
            </a:r>
          </a:p>
        </p:txBody>
      </p:sp>
      <p:sp>
        <p:nvSpPr>
          <p:cNvPr id="3" name="コンテンツ プレースホルダー 2">
            <a:extLst>
              <a:ext uri="{FF2B5EF4-FFF2-40B4-BE49-F238E27FC236}">
                <a16:creationId xmlns:a16="http://schemas.microsoft.com/office/drawing/2014/main" id="{2E0CCC99-0EF4-4776-A4F4-5BF434B871D0}"/>
              </a:ext>
            </a:extLst>
          </p:cNvPr>
          <p:cNvSpPr>
            <a:spLocks noGrp="1"/>
          </p:cNvSpPr>
          <p:nvPr>
            <p:ph idx="1"/>
          </p:nvPr>
        </p:nvSpPr>
        <p:spPr/>
        <p:txBody>
          <a:bodyPr/>
          <a:lstStyle/>
          <a:p>
            <a:r>
              <a:rPr kumimoji="1" lang="ja-JP" altLang="en-US" sz="3600" dirty="0">
                <a:latin typeface="+mn-ea"/>
                <a:ea typeface="+mn-ea"/>
              </a:rPr>
              <a:t>患者が保険適用外のサービスを受診したくても、高い自己負担から受診できない</a:t>
            </a:r>
            <a:r>
              <a:rPr kumimoji="1" lang="en-US" altLang="ja-JP" sz="3600" dirty="0">
                <a:latin typeface="+mn-ea"/>
                <a:ea typeface="+mn-ea"/>
              </a:rPr>
              <a:t/>
            </a:r>
            <a:br>
              <a:rPr kumimoji="1" lang="en-US" altLang="ja-JP" sz="3600" dirty="0">
                <a:latin typeface="+mn-ea"/>
                <a:ea typeface="+mn-ea"/>
              </a:rPr>
            </a:br>
            <a:r>
              <a:rPr kumimoji="1" lang="ja-JP" altLang="en-US" sz="3600" dirty="0">
                <a:latin typeface="+mn-ea"/>
                <a:ea typeface="+mn-ea"/>
              </a:rPr>
              <a:t>⇒　</a:t>
            </a:r>
            <a:r>
              <a:rPr kumimoji="1" lang="ja-JP" altLang="en-US" sz="3600" u="sng" dirty="0">
                <a:solidFill>
                  <a:srgbClr val="FF0000"/>
                </a:solidFill>
                <a:latin typeface="+mn-ea"/>
                <a:ea typeface="+mn-ea"/>
              </a:rPr>
              <a:t>患者の権利を侵害</a:t>
            </a:r>
            <a:endParaRPr kumimoji="1" lang="en-US" altLang="ja-JP" sz="3600" u="sng" dirty="0">
              <a:solidFill>
                <a:srgbClr val="FF0000"/>
              </a:solidFill>
              <a:latin typeface="+mn-ea"/>
              <a:ea typeface="+mn-ea"/>
            </a:endParaRPr>
          </a:p>
          <a:p>
            <a:r>
              <a:rPr kumimoji="1" lang="ja-JP" altLang="en-US" sz="3600" smtClean="0">
                <a:latin typeface="+mn-ea"/>
                <a:ea typeface="+mn-ea"/>
              </a:rPr>
              <a:t>日本</a:t>
            </a:r>
            <a:r>
              <a:rPr kumimoji="1" lang="ja-JP" altLang="en-US" sz="3600">
                <a:latin typeface="+mn-ea"/>
                <a:ea typeface="+mn-ea"/>
              </a:rPr>
              <a:t>で</a:t>
            </a:r>
            <a:r>
              <a:rPr kumimoji="1" lang="ja-JP" altLang="en-US" sz="3600" smtClean="0">
                <a:latin typeface="+mn-ea"/>
                <a:ea typeface="+mn-ea"/>
              </a:rPr>
              <a:t>は</a:t>
            </a:r>
            <a:r>
              <a:rPr lang="ja-JP" altLang="en-US" sz="3600" smtClean="0">
                <a:latin typeface="+mn-ea"/>
                <a:ea typeface="+mn-ea"/>
              </a:rPr>
              <a:t>ドラッグ</a:t>
            </a:r>
            <a:r>
              <a:rPr lang="ja-JP" altLang="en-US" sz="3600" dirty="0">
                <a:latin typeface="+mn-ea"/>
                <a:ea typeface="+mn-ea"/>
              </a:rPr>
              <a:t>・ラグやデバイス・ラグ</a:t>
            </a:r>
            <a:r>
              <a:rPr lang="ja-JP" altLang="en-US" sz="3600">
                <a:latin typeface="+mn-ea"/>
                <a:ea typeface="+mn-ea"/>
              </a:rPr>
              <a:t>の</a:t>
            </a:r>
            <a:r>
              <a:rPr lang="ja-JP" altLang="en-US" sz="3600" smtClean="0">
                <a:latin typeface="+mn-ea"/>
                <a:ea typeface="+mn-ea"/>
              </a:rPr>
              <a:t>問題</a:t>
            </a:r>
            <a:endParaRPr lang="en-US" altLang="ja-JP" sz="3600" smtClean="0">
              <a:latin typeface="+mn-ea"/>
              <a:ea typeface="+mn-ea"/>
            </a:endParaRPr>
          </a:p>
          <a:p>
            <a:r>
              <a:rPr kumimoji="1" lang="ja-JP" altLang="en-US" sz="3200" smtClean="0">
                <a:latin typeface="+mn-ea"/>
                <a:ea typeface="+mn-ea"/>
              </a:rPr>
              <a:t>アメリカ</a:t>
            </a:r>
            <a:r>
              <a:rPr kumimoji="1" lang="ja-JP" altLang="en-US" sz="3200" dirty="0">
                <a:latin typeface="+mn-ea"/>
                <a:ea typeface="+mn-ea"/>
              </a:rPr>
              <a:t>や欧州で普通に使用されている薬や機器が、</a:t>
            </a:r>
            <a:r>
              <a:rPr kumimoji="1" lang="ja-JP" altLang="en-US" sz="3200" u="sng" dirty="0">
                <a:solidFill>
                  <a:srgbClr val="FF0000"/>
                </a:solidFill>
                <a:latin typeface="+mn-ea"/>
                <a:ea typeface="+mn-ea"/>
              </a:rPr>
              <a:t>日本では保険適用されていない</a:t>
            </a:r>
            <a:r>
              <a:rPr lang="ja-JP" altLang="en-US" sz="3200" dirty="0">
                <a:latin typeface="+mn-ea"/>
                <a:ea typeface="+mn-ea"/>
              </a:rPr>
              <a:t>ものが多い</a:t>
            </a:r>
            <a:endParaRPr kumimoji="1" lang="en-US" altLang="ja-JP" sz="3200" dirty="0">
              <a:latin typeface="+mn-ea"/>
              <a:ea typeface="+mn-ea"/>
            </a:endParaRPr>
          </a:p>
        </p:txBody>
      </p:sp>
      <p:sp>
        <p:nvSpPr>
          <p:cNvPr id="7" name="スライド番号プレースホルダー 6">
            <a:extLst>
              <a:ext uri="{FF2B5EF4-FFF2-40B4-BE49-F238E27FC236}">
                <a16:creationId xmlns:a16="http://schemas.microsoft.com/office/drawing/2014/main" id="{E15F368E-0948-400C-B5BF-7C2E661E851C}"/>
              </a:ext>
            </a:extLst>
          </p:cNvPr>
          <p:cNvSpPr>
            <a:spLocks noGrp="1"/>
          </p:cNvSpPr>
          <p:nvPr>
            <p:ph type="sldNum" sz="quarter" idx="12"/>
          </p:nvPr>
        </p:nvSpPr>
        <p:spPr/>
        <p:txBody>
          <a:bodyPr/>
          <a:lstStyle/>
          <a:p>
            <a:fld id="{3554B9F7-EF8B-453C-B515-9A9C790301A1}" type="slidenum">
              <a:rPr kumimoji="1" lang="ja-JP" altLang="en-US" smtClean="0"/>
              <a:t>11</a:t>
            </a:fld>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2020/7/8</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351375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47957305"/>
              </p:ext>
            </p:extLst>
          </p:nvPr>
        </p:nvGraphicFramePr>
        <p:xfrm>
          <a:off x="508000" y="1778000"/>
          <a:ext cx="9391631" cy="5545262"/>
        </p:xfrm>
        <a:graphic>
          <a:graphicData uri="http://schemas.openxmlformats.org/drawingml/2006/chart">
            <c:chart xmlns:c="http://schemas.openxmlformats.org/drawingml/2006/chart" xmlns:r="http://schemas.openxmlformats.org/officeDocument/2006/relationships" r:id="rId3"/>
          </a:graphicData>
        </a:graphic>
      </p:graphicFrame>
      <p:sp>
        <p:nvSpPr>
          <p:cNvPr id="5" name="スライド番号プレースホルダー 4" hidden="1"/>
          <p:cNvSpPr>
            <a:spLocks noGrp="1"/>
          </p:cNvSpPr>
          <p:nvPr>
            <p:ph type="sldNum" sz="quarter" idx="12"/>
          </p:nvPr>
        </p:nvSpPr>
        <p:spPr/>
        <p:txBody>
          <a:bodyPr/>
          <a:lstStyle/>
          <a:p>
            <a:fld id="{958B2A89-D943-084D-A20E-7B598FBA1B24}" type="slidenum">
              <a:rPr kumimoji="1" lang="ja-JP" altLang="en-US" smtClean="0"/>
              <a:t>12</a:t>
            </a:fld>
            <a:endParaRPr kumimoji="1" lang="ja-JP" altLang="en-US"/>
          </a:p>
        </p:txBody>
      </p:sp>
      <p:sp>
        <p:nvSpPr>
          <p:cNvPr id="6" name="日付プレースホルダー 5" hidden="1"/>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
        <p:nvSpPr>
          <p:cNvPr id="2" name="タイトル 1"/>
          <p:cNvSpPr>
            <a:spLocks noGrp="1"/>
          </p:cNvSpPr>
          <p:nvPr>
            <p:ph type="title"/>
          </p:nvPr>
        </p:nvSpPr>
        <p:spPr/>
        <p:txBody>
          <a:bodyPr>
            <a:noAutofit/>
          </a:bodyPr>
          <a:lstStyle/>
          <a:p>
            <a:r>
              <a:rPr lang="ja-JP" altLang="en-US" sz="3111" dirty="0">
                <a:solidFill>
                  <a:srgbClr val="000000"/>
                </a:solidFill>
              </a:rPr>
              <a:t>先進国5カ国での</a:t>
            </a:r>
            <a:r>
              <a:rPr lang="en-US" altLang="ja-JP" sz="3111" dirty="0">
                <a:solidFill>
                  <a:srgbClr val="000000"/>
                </a:solidFill>
              </a:rPr>
              <a:t/>
            </a:r>
            <a:br>
              <a:rPr lang="en-US" altLang="ja-JP" sz="3111" dirty="0">
                <a:solidFill>
                  <a:srgbClr val="000000"/>
                </a:solidFill>
              </a:rPr>
            </a:br>
            <a:r>
              <a:rPr lang="ja-JP" altLang="en-US" sz="3111" dirty="0">
                <a:solidFill>
                  <a:srgbClr val="000000"/>
                </a:solidFill>
              </a:rPr>
              <a:t>世界売上上位</a:t>
            </a:r>
            <a:r>
              <a:rPr lang="en-US" altLang="ja-JP" sz="3111" dirty="0">
                <a:solidFill>
                  <a:srgbClr val="000000"/>
                </a:solidFill>
              </a:rPr>
              <a:t>150</a:t>
            </a:r>
            <a:r>
              <a:rPr lang="ja-JP" altLang="en-US" sz="3111" dirty="0">
                <a:solidFill>
                  <a:srgbClr val="000000"/>
                </a:solidFill>
              </a:rPr>
              <a:t>品目の上市順位（</a:t>
            </a:r>
            <a:r>
              <a:rPr lang="en-US" altLang="ja-JP" sz="3111" dirty="0">
                <a:solidFill>
                  <a:srgbClr val="000000"/>
                </a:solidFill>
              </a:rPr>
              <a:t>2011</a:t>
            </a:r>
            <a:r>
              <a:rPr lang="ja-JP" altLang="en-US" sz="3111" dirty="0">
                <a:solidFill>
                  <a:srgbClr val="000000"/>
                </a:solidFill>
              </a:rPr>
              <a:t>年）</a:t>
            </a:r>
            <a:endParaRPr kumimoji="1" lang="ja-JP" altLang="en-US" sz="4000" dirty="0"/>
          </a:p>
        </p:txBody>
      </p:sp>
      <p:sp>
        <p:nvSpPr>
          <p:cNvPr id="3" name="テキスト ボックス 2">
            <a:extLst>
              <a:ext uri="{FF2B5EF4-FFF2-40B4-BE49-F238E27FC236}">
                <a16:creationId xmlns:a16="http://schemas.microsoft.com/office/drawing/2014/main" id="{CC55A25C-BE58-4A0D-A890-1ACB13430A8B}"/>
              </a:ext>
            </a:extLst>
          </p:cNvPr>
          <p:cNvSpPr txBox="1"/>
          <p:nvPr/>
        </p:nvSpPr>
        <p:spPr>
          <a:xfrm>
            <a:off x="6701872" y="7233175"/>
            <a:ext cx="4026716" cy="331757"/>
          </a:xfrm>
          <a:prstGeom prst="rect">
            <a:avLst/>
          </a:prstGeom>
          <a:noFill/>
        </p:spPr>
        <p:txBody>
          <a:bodyPr wrap="square" rtlCol="0">
            <a:spAutoFit/>
          </a:bodyPr>
          <a:lstStyle/>
          <a:p>
            <a:r>
              <a:rPr kumimoji="1" lang="ja-JP" altLang="en-US" sz="1556" dirty="0"/>
              <a:t>厚生労働省資料より作成</a:t>
            </a:r>
          </a:p>
        </p:txBody>
      </p:sp>
    </p:spTree>
    <p:extLst>
      <p:ext uri="{BB962C8B-B14F-4D97-AF65-F5344CB8AC3E}">
        <p14:creationId xmlns:p14="http://schemas.microsoft.com/office/powerpoint/2010/main" val="3537395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タイトル 1">
            <a:extLst>
              <a:ext uri="{FF2B5EF4-FFF2-40B4-BE49-F238E27FC236}">
                <a16:creationId xmlns:a16="http://schemas.microsoft.com/office/drawing/2014/main" id="{5B95C609-1558-4FBC-A637-2A5AA03B671C}"/>
              </a:ext>
            </a:extLst>
          </p:cNvPr>
          <p:cNvSpPr>
            <a:spLocks noGrp="1" noChangeArrowheads="1"/>
          </p:cNvSpPr>
          <p:nvPr>
            <p:ph type="title"/>
          </p:nvPr>
        </p:nvSpPr>
        <p:spPr/>
        <p:txBody>
          <a:bodyPr/>
          <a:lstStyle/>
          <a:p>
            <a:pPr eaLnBrk="1" hangingPunct="1"/>
            <a:r>
              <a:rPr lang="ja-JP" altLang="en-US"/>
              <a:t>保険外併用療養費制度</a:t>
            </a:r>
          </a:p>
        </p:txBody>
      </p:sp>
      <p:sp>
        <p:nvSpPr>
          <p:cNvPr id="3" name="コンテンツ プレースホルダー 2">
            <a:extLst>
              <a:ext uri="{FF2B5EF4-FFF2-40B4-BE49-F238E27FC236}">
                <a16:creationId xmlns:a16="http://schemas.microsoft.com/office/drawing/2014/main" id="{1E06388C-4BA1-4E16-83DC-0182DFE5F39D}"/>
              </a:ext>
            </a:extLst>
          </p:cNvPr>
          <p:cNvSpPr>
            <a:spLocks noGrp="1"/>
          </p:cNvSpPr>
          <p:nvPr>
            <p:ph idx="1"/>
          </p:nvPr>
        </p:nvSpPr>
        <p:spPr>
          <a:xfrm>
            <a:off x="698500" y="1878542"/>
            <a:ext cx="8763000" cy="5397500"/>
          </a:xfrm>
        </p:spPr>
        <p:txBody>
          <a:bodyPr rtlCol="0">
            <a:normAutofit/>
          </a:bodyPr>
          <a:lstStyle/>
          <a:p>
            <a:pPr eaLnBrk="1" fontAlgn="auto" hangingPunct="1">
              <a:spcAft>
                <a:spcPts val="0"/>
              </a:spcAft>
              <a:defRPr/>
            </a:pPr>
            <a:r>
              <a:rPr lang="ja-JP" altLang="en-US" dirty="0"/>
              <a:t>混合診療を例外的に認める制度</a:t>
            </a:r>
            <a:endParaRPr lang="en-US" altLang="ja-JP" dirty="0"/>
          </a:p>
          <a:p>
            <a:pPr marL="0" indent="0" eaLnBrk="1" fontAlgn="auto" hangingPunct="1">
              <a:spcAft>
                <a:spcPts val="0"/>
              </a:spcAft>
              <a:buNone/>
              <a:defRPr/>
            </a:pPr>
            <a:r>
              <a:rPr lang="ja-JP" altLang="en-US" dirty="0"/>
              <a:t>　⇒　</a:t>
            </a:r>
            <a:r>
              <a:rPr lang="ja-JP" altLang="en-US" b="1" dirty="0">
                <a:solidFill>
                  <a:srgbClr val="FF0000"/>
                </a:solidFill>
              </a:rPr>
              <a:t>保険外併用療養費制度</a:t>
            </a:r>
            <a:endParaRPr lang="en-US" altLang="ja-JP" b="1" dirty="0">
              <a:solidFill>
                <a:srgbClr val="FF0000"/>
              </a:solidFill>
            </a:endParaRPr>
          </a:p>
          <a:p>
            <a:pPr eaLnBrk="1" fontAlgn="auto" hangingPunct="1">
              <a:spcAft>
                <a:spcPts val="0"/>
              </a:spcAft>
              <a:defRPr/>
            </a:pPr>
            <a:r>
              <a:rPr lang="ja-JP" altLang="en-US" smtClean="0"/>
              <a:t>保険外</a:t>
            </a:r>
            <a:r>
              <a:rPr lang="ja-JP" altLang="en-US" dirty="0"/>
              <a:t>併用療養費制度の</a:t>
            </a:r>
            <a:r>
              <a:rPr lang="en-US" altLang="ja-JP" dirty="0"/>
              <a:t>2</a:t>
            </a:r>
            <a:r>
              <a:rPr lang="ja-JP" altLang="en-US" dirty="0" err="1"/>
              <a:t>つの</a:t>
            </a:r>
            <a:r>
              <a:rPr lang="ja-JP" altLang="en-US" dirty="0"/>
              <a:t>区分</a:t>
            </a:r>
            <a:endParaRPr lang="en-US" altLang="ja-JP" dirty="0"/>
          </a:p>
          <a:p>
            <a:pPr lvl="1" eaLnBrk="1" fontAlgn="auto" hangingPunct="1">
              <a:spcAft>
                <a:spcPts val="0"/>
              </a:spcAft>
              <a:defRPr/>
            </a:pPr>
            <a:r>
              <a:rPr lang="ja-JP" altLang="en-US" dirty="0">
                <a:solidFill>
                  <a:srgbClr val="FF0000"/>
                </a:solidFill>
                <a:latin typeface="+mn-ea"/>
                <a:ea typeface="+mn-ea"/>
              </a:rPr>
              <a:t>評価療養</a:t>
            </a:r>
            <a:r>
              <a:rPr lang="ja-JP" altLang="en-US" dirty="0">
                <a:latin typeface="+mn-ea"/>
                <a:ea typeface="+mn-ea"/>
              </a:rPr>
              <a:t>：保険導入のための評価</a:t>
            </a:r>
          </a:p>
          <a:p>
            <a:pPr lvl="1" eaLnBrk="1" fontAlgn="auto" hangingPunct="1">
              <a:spcAft>
                <a:spcPts val="0"/>
              </a:spcAft>
              <a:defRPr/>
            </a:pPr>
            <a:r>
              <a:rPr lang="ja-JP" altLang="en-US" dirty="0">
                <a:solidFill>
                  <a:srgbClr val="FF0000"/>
                </a:solidFill>
                <a:latin typeface="+mn-ea"/>
                <a:ea typeface="+mn-ea"/>
              </a:rPr>
              <a:t>選定療養</a:t>
            </a:r>
            <a:r>
              <a:rPr lang="ja-JP" altLang="en-US" dirty="0">
                <a:latin typeface="+mn-ea"/>
                <a:ea typeface="+mn-ea"/>
              </a:rPr>
              <a:t>：保険導入を前提</a:t>
            </a:r>
            <a:r>
              <a:rPr lang="ja-JP" altLang="en-US">
                <a:latin typeface="+mn-ea"/>
                <a:ea typeface="+mn-ea"/>
              </a:rPr>
              <a:t>と</a:t>
            </a:r>
            <a:r>
              <a:rPr lang="ja-JP" altLang="en-US" smtClean="0">
                <a:latin typeface="+mn-ea"/>
                <a:ea typeface="+mn-ea"/>
              </a:rPr>
              <a:t>しない</a:t>
            </a:r>
            <a:endParaRPr lang="en-US" altLang="ja-JP" smtClean="0">
              <a:latin typeface="+mn-ea"/>
              <a:ea typeface="+mn-ea"/>
            </a:endParaRPr>
          </a:p>
          <a:p>
            <a:pPr marL="914400" lvl="2" indent="0" eaLnBrk="1" fontAlgn="auto" hangingPunct="1">
              <a:spcAft>
                <a:spcPts val="0"/>
              </a:spcAft>
              <a:buNone/>
              <a:defRPr/>
            </a:pPr>
            <a:r>
              <a:rPr lang="ja-JP" altLang="en-US" smtClean="0">
                <a:latin typeface="+mn-ea"/>
                <a:ea typeface="+mn-ea"/>
              </a:rPr>
              <a:t>国が認めたぜいたく部分</a:t>
            </a:r>
            <a:endParaRPr lang="en-US" altLang="ja-JP">
              <a:latin typeface="+mn-ea"/>
              <a:ea typeface="+mn-ea"/>
            </a:endParaRPr>
          </a:p>
          <a:p>
            <a:pPr eaLnBrk="1" fontAlgn="auto" hangingPunct="1">
              <a:spcAft>
                <a:spcPts val="0"/>
              </a:spcAft>
              <a:defRPr/>
            </a:pPr>
            <a:r>
              <a:rPr lang="ja-JP" altLang="en-US" smtClean="0"/>
              <a:t>保険外</a:t>
            </a:r>
            <a:r>
              <a:rPr lang="ja-JP" altLang="en-US" dirty="0"/>
              <a:t>併用療養費制度を活用して、混合診療は拡大する方向性</a:t>
            </a:r>
            <a:endParaRPr lang="en-US" altLang="ja-JP" dirty="0"/>
          </a:p>
        </p:txBody>
      </p:sp>
      <p:sp>
        <p:nvSpPr>
          <p:cNvPr id="4" name="スライド番号プレースホルダー 3">
            <a:extLst>
              <a:ext uri="{FF2B5EF4-FFF2-40B4-BE49-F238E27FC236}">
                <a16:creationId xmlns:a16="http://schemas.microsoft.com/office/drawing/2014/main" id="{D79BF6E2-04B8-4C4A-8AAE-F4C3F36B03BC}"/>
              </a:ext>
            </a:extLst>
          </p:cNvPr>
          <p:cNvSpPr>
            <a:spLocks noGrp="1"/>
          </p:cNvSpPr>
          <p:nvPr>
            <p:ph type="sldNum" sz="quarter" idx="12"/>
          </p:nvPr>
        </p:nvSpPr>
        <p:spPr/>
        <p:txBody>
          <a:bodyPr/>
          <a:lstStyle/>
          <a:p>
            <a:pPr>
              <a:defRPr/>
            </a:pPr>
            <a:fld id="{68032051-6089-4055-957F-6F7D844FC4C7}" type="slidenum">
              <a:rPr lang="ja-JP" altLang="en-US"/>
              <a:pPr>
                <a:defRPr/>
              </a:pPr>
              <a:t>13</a:t>
            </a:fld>
            <a:endParaRPr lang="ja-JP" altLang="en-US"/>
          </a:p>
        </p:txBody>
      </p:sp>
      <p:sp>
        <p:nvSpPr>
          <p:cNvPr id="2" name="日付プレースホルダー 1"/>
          <p:cNvSpPr>
            <a:spLocks noGrp="1"/>
          </p:cNvSpPr>
          <p:nvPr>
            <p:ph type="dt" sz="half" idx="10"/>
          </p:nvPr>
        </p:nvSpPr>
        <p:spPr/>
        <p:txBody>
          <a:bodyPr/>
          <a:lstStyle/>
          <a:p>
            <a:pPr>
              <a:defRPr/>
            </a:pPr>
            <a:r>
              <a:rPr lang="en-US" altLang="ja-JP" smtClean="0"/>
              <a:t>2020/7/8</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1165463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991F944-31E5-4E3C-A93C-00AFA41FD2E2}"/>
              </a:ext>
            </a:extLst>
          </p:cNvPr>
          <p:cNvSpPr>
            <a:spLocks noGrp="1" noChangeArrowheads="1"/>
          </p:cNvSpPr>
          <p:nvPr>
            <p:ph type="title"/>
          </p:nvPr>
        </p:nvSpPr>
        <p:spPr/>
        <p:txBody>
          <a:bodyPr>
            <a:normAutofit/>
          </a:bodyPr>
          <a:lstStyle/>
          <a:p>
            <a:pPr eaLnBrk="1" hangingPunct="1"/>
            <a:r>
              <a:rPr lang="ja-JP" altLang="en-US" sz="4444" dirty="0"/>
              <a:t>保険外併用療養費制度（現在）</a:t>
            </a:r>
          </a:p>
        </p:txBody>
      </p:sp>
      <p:sp>
        <p:nvSpPr>
          <p:cNvPr id="10244" name="Rectangle 3">
            <a:extLst>
              <a:ext uri="{FF2B5EF4-FFF2-40B4-BE49-F238E27FC236}">
                <a16:creationId xmlns:a16="http://schemas.microsoft.com/office/drawing/2014/main" id="{4FE8C591-FADE-4796-A2C7-DFE292E3DAE9}"/>
              </a:ext>
            </a:extLst>
          </p:cNvPr>
          <p:cNvSpPr>
            <a:spLocks noGrp="1" noChangeArrowheads="1"/>
          </p:cNvSpPr>
          <p:nvPr>
            <p:ph idx="1"/>
          </p:nvPr>
        </p:nvSpPr>
        <p:spPr>
          <a:xfrm>
            <a:off x="508000" y="1715083"/>
            <a:ext cx="9144000" cy="5753223"/>
          </a:xfrm>
        </p:spPr>
        <p:txBody>
          <a:bodyPr rtlCol="0">
            <a:normAutofit/>
          </a:bodyPr>
          <a:lstStyle/>
          <a:p>
            <a:pPr eaLnBrk="1" fontAlgn="auto" hangingPunct="1">
              <a:lnSpc>
                <a:spcPct val="80000"/>
              </a:lnSpc>
              <a:spcAft>
                <a:spcPts val="0"/>
              </a:spcAft>
              <a:defRPr/>
            </a:pPr>
            <a:r>
              <a:rPr lang="ja-JP" altLang="en-US" sz="2111" b="1" dirty="0">
                <a:solidFill>
                  <a:srgbClr val="FF0000"/>
                </a:solidFill>
              </a:rPr>
              <a:t>評価療養</a:t>
            </a:r>
            <a:r>
              <a:rPr lang="ja-JP" altLang="en-US" sz="2111" dirty="0">
                <a:solidFill>
                  <a:srgbClr val="FF0000"/>
                </a:solidFill>
              </a:rPr>
              <a:t> </a:t>
            </a:r>
          </a:p>
          <a:p>
            <a:pPr lvl="1" eaLnBrk="1" fontAlgn="auto" hangingPunct="1">
              <a:lnSpc>
                <a:spcPct val="80000"/>
              </a:lnSpc>
              <a:spcAft>
                <a:spcPts val="0"/>
              </a:spcAft>
              <a:defRPr/>
            </a:pPr>
            <a:r>
              <a:rPr lang="ja-JP" altLang="en-US" sz="1889" dirty="0"/>
              <a:t>先進医療（高度医療を含む）</a:t>
            </a:r>
          </a:p>
          <a:p>
            <a:pPr lvl="1" eaLnBrk="1" fontAlgn="auto" hangingPunct="1">
              <a:lnSpc>
                <a:spcPct val="80000"/>
              </a:lnSpc>
              <a:spcAft>
                <a:spcPts val="0"/>
              </a:spcAft>
              <a:defRPr/>
            </a:pPr>
            <a:r>
              <a:rPr lang="ja-JP" altLang="en-US" sz="1889" dirty="0"/>
              <a:t>医薬品の治験に係る診療</a:t>
            </a:r>
          </a:p>
          <a:p>
            <a:pPr lvl="1" eaLnBrk="1" fontAlgn="auto" hangingPunct="1">
              <a:lnSpc>
                <a:spcPct val="80000"/>
              </a:lnSpc>
              <a:spcAft>
                <a:spcPts val="0"/>
              </a:spcAft>
              <a:defRPr/>
            </a:pPr>
            <a:r>
              <a:rPr lang="ja-JP" altLang="en-US" sz="1889" dirty="0"/>
              <a:t>医療機器の治験に係る診療</a:t>
            </a:r>
          </a:p>
          <a:p>
            <a:pPr lvl="1" eaLnBrk="1" fontAlgn="auto" hangingPunct="1">
              <a:lnSpc>
                <a:spcPct val="80000"/>
              </a:lnSpc>
              <a:spcAft>
                <a:spcPts val="0"/>
              </a:spcAft>
              <a:defRPr/>
            </a:pPr>
            <a:r>
              <a:rPr lang="ja-JP" altLang="en-US" sz="1889" dirty="0"/>
              <a:t>薬事法承認後で保険収載前の医薬品の使用</a:t>
            </a:r>
          </a:p>
          <a:p>
            <a:pPr lvl="1" eaLnBrk="1" fontAlgn="auto" hangingPunct="1">
              <a:lnSpc>
                <a:spcPct val="80000"/>
              </a:lnSpc>
              <a:spcAft>
                <a:spcPts val="0"/>
              </a:spcAft>
              <a:defRPr/>
            </a:pPr>
            <a:r>
              <a:rPr lang="ja-JP" altLang="en-US" sz="1889" dirty="0"/>
              <a:t>薬事法承認後で保険収載前の医療機器の使用 </a:t>
            </a:r>
          </a:p>
          <a:p>
            <a:pPr lvl="1" eaLnBrk="1" fontAlgn="auto" hangingPunct="1">
              <a:lnSpc>
                <a:spcPct val="80000"/>
              </a:lnSpc>
              <a:spcAft>
                <a:spcPts val="0"/>
              </a:spcAft>
              <a:defRPr/>
            </a:pPr>
            <a:r>
              <a:rPr lang="ja-JP" altLang="en-US" sz="1889" dirty="0"/>
              <a:t>適応外の医薬品の使用・適応外の医療機器の使用　など</a:t>
            </a:r>
          </a:p>
          <a:p>
            <a:pPr eaLnBrk="1" fontAlgn="auto" hangingPunct="1">
              <a:lnSpc>
                <a:spcPct val="80000"/>
              </a:lnSpc>
              <a:spcAft>
                <a:spcPts val="0"/>
              </a:spcAft>
              <a:defRPr/>
            </a:pPr>
            <a:r>
              <a:rPr lang="ja-JP" altLang="en-US" sz="2111" b="1" dirty="0">
                <a:solidFill>
                  <a:srgbClr val="FF0000"/>
                </a:solidFill>
              </a:rPr>
              <a:t>選定療養</a:t>
            </a:r>
          </a:p>
          <a:p>
            <a:pPr lvl="1" eaLnBrk="1" fontAlgn="auto" hangingPunct="1">
              <a:lnSpc>
                <a:spcPct val="80000"/>
              </a:lnSpc>
              <a:spcAft>
                <a:spcPts val="0"/>
              </a:spcAft>
              <a:defRPr/>
            </a:pPr>
            <a:r>
              <a:rPr lang="ja-JP" altLang="en-US" sz="1889" dirty="0"/>
              <a:t>特別の療養環境（差額ベッド）</a:t>
            </a:r>
            <a:endParaRPr lang="en-US" altLang="ja-JP" sz="1889" dirty="0"/>
          </a:p>
          <a:p>
            <a:pPr lvl="1" eaLnBrk="1" fontAlgn="auto" hangingPunct="1">
              <a:lnSpc>
                <a:spcPct val="80000"/>
              </a:lnSpc>
              <a:spcAft>
                <a:spcPts val="0"/>
              </a:spcAft>
              <a:defRPr/>
            </a:pPr>
            <a:r>
              <a:rPr lang="ja-JP" altLang="en-US" sz="1889" dirty="0"/>
              <a:t>紹介状のない</a:t>
            </a:r>
            <a:r>
              <a:rPr lang="en-US" altLang="ja-JP" sz="1889" dirty="0"/>
              <a:t>200</a:t>
            </a:r>
            <a:r>
              <a:rPr lang="ja-JP" altLang="en-US" sz="1889" dirty="0"/>
              <a:t>床以上の病院の初診・再診 </a:t>
            </a:r>
          </a:p>
          <a:p>
            <a:pPr lvl="1" eaLnBrk="1" fontAlgn="auto" hangingPunct="1">
              <a:lnSpc>
                <a:spcPct val="80000"/>
              </a:lnSpc>
              <a:spcAft>
                <a:spcPts val="0"/>
              </a:spcAft>
              <a:defRPr/>
            </a:pPr>
            <a:r>
              <a:rPr lang="ja-JP" altLang="en-US" sz="1889" dirty="0"/>
              <a:t>歯科の金合金等</a:t>
            </a:r>
          </a:p>
          <a:p>
            <a:pPr lvl="1" eaLnBrk="1" fontAlgn="auto" hangingPunct="1">
              <a:lnSpc>
                <a:spcPct val="80000"/>
              </a:lnSpc>
              <a:spcAft>
                <a:spcPts val="0"/>
              </a:spcAft>
              <a:defRPr/>
            </a:pPr>
            <a:r>
              <a:rPr lang="ja-JP" altLang="en-US" sz="1889" dirty="0"/>
              <a:t>金属床総義歯</a:t>
            </a:r>
          </a:p>
          <a:p>
            <a:pPr lvl="1" eaLnBrk="1" fontAlgn="auto" hangingPunct="1">
              <a:lnSpc>
                <a:spcPct val="80000"/>
              </a:lnSpc>
              <a:spcAft>
                <a:spcPts val="0"/>
              </a:spcAft>
              <a:defRPr/>
            </a:pPr>
            <a:r>
              <a:rPr lang="ja-JP" altLang="en-US" sz="1889" dirty="0"/>
              <a:t>予約診療</a:t>
            </a:r>
          </a:p>
          <a:p>
            <a:pPr lvl="1" eaLnBrk="1" fontAlgn="auto" hangingPunct="1">
              <a:lnSpc>
                <a:spcPct val="80000"/>
              </a:lnSpc>
              <a:spcAft>
                <a:spcPts val="0"/>
              </a:spcAft>
              <a:defRPr/>
            </a:pPr>
            <a:r>
              <a:rPr lang="ja-JP" altLang="en-US" sz="1889" dirty="0"/>
              <a:t>時間外診療</a:t>
            </a:r>
          </a:p>
          <a:p>
            <a:pPr lvl="1" eaLnBrk="1" fontAlgn="auto" hangingPunct="1">
              <a:lnSpc>
                <a:spcPct val="80000"/>
              </a:lnSpc>
              <a:spcAft>
                <a:spcPts val="0"/>
              </a:spcAft>
              <a:defRPr/>
            </a:pPr>
            <a:r>
              <a:rPr lang="ja-JP" altLang="en-US" sz="1889" dirty="0"/>
              <a:t>大病院の初診 </a:t>
            </a:r>
          </a:p>
          <a:p>
            <a:pPr lvl="1" eaLnBrk="1" fontAlgn="auto" hangingPunct="1">
              <a:lnSpc>
                <a:spcPct val="80000"/>
              </a:lnSpc>
              <a:spcAft>
                <a:spcPts val="0"/>
              </a:spcAft>
              <a:defRPr/>
            </a:pPr>
            <a:r>
              <a:rPr lang="ja-JP" altLang="en-US" sz="1889" dirty="0"/>
              <a:t>小児</a:t>
            </a:r>
            <a:r>
              <a:rPr lang="ja-JP" altLang="en-US" sz="1889" dirty="0" err="1"/>
              <a:t>う触の</a:t>
            </a:r>
            <a:r>
              <a:rPr lang="ja-JP" altLang="en-US" sz="1889" dirty="0"/>
              <a:t>指導管理 </a:t>
            </a:r>
          </a:p>
          <a:p>
            <a:pPr lvl="1" eaLnBrk="1" fontAlgn="auto" hangingPunct="1">
              <a:lnSpc>
                <a:spcPct val="80000"/>
              </a:lnSpc>
              <a:spcAft>
                <a:spcPts val="0"/>
              </a:spcAft>
              <a:defRPr/>
            </a:pPr>
            <a:r>
              <a:rPr lang="ja-JP" altLang="en-US" sz="1889" dirty="0"/>
              <a:t>大病院の再診</a:t>
            </a:r>
          </a:p>
          <a:p>
            <a:pPr lvl="1" eaLnBrk="1" fontAlgn="auto" hangingPunct="1">
              <a:lnSpc>
                <a:spcPct val="80000"/>
              </a:lnSpc>
              <a:spcAft>
                <a:spcPts val="0"/>
              </a:spcAft>
              <a:defRPr/>
            </a:pPr>
            <a:r>
              <a:rPr lang="en-US" altLang="ja-JP" sz="1889" dirty="0"/>
              <a:t>180</a:t>
            </a:r>
            <a:r>
              <a:rPr lang="ja-JP" altLang="en-US" sz="1889" dirty="0"/>
              <a:t>日以上の入院</a:t>
            </a:r>
          </a:p>
          <a:p>
            <a:pPr lvl="1" eaLnBrk="1" fontAlgn="auto" hangingPunct="1">
              <a:lnSpc>
                <a:spcPct val="80000"/>
              </a:lnSpc>
              <a:spcAft>
                <a:spcPts val="0"/>
              </a:spcAft>
              <a:defRPr/>
            </a:pPr>
            <a:r>
              <a:rPr lang="ja-JP" altLang="en-US" sz="1889" dirty="0"/>
              <a:t>制限回数を超える医療行為</a:t>
            </a:r>
          </a:p>
        </p:txBody>
      </p:sp>
      <p:sp>
        <p:nvSpPr>
          <p:cNvPr id="2" name="スライド番号プレースホルダー 1" hidden="1">
            <a:extLst>
              <a:ext uri="{FF2B5EF4-FFF2-40B4-BE49-F238E27FC236}">
                <a16:creationId xmlns:a16="http://schemas.microsoft.com/office/drawing/2014/main" id="{DA5A2CD5-AB75-443A-8234-310EB1C321FF}"/>
              </a:ext>
            </a:extLst>
          </p:cNvPr>
          <p:cNvSpPr>
            <a:spLocks noGrp="1"/>
          </p:cNvSpPr>
          <p:nvPr>
            <p:ph type="sldNum" sz="quarter" idx="12"/>
          </p:nvPr>
        </p:nvSpPr>
        <p:spPr>
          <a:xfrm>
            <a:off x="7243701" y="6942138"/>
            <a:ext cx="2119313" cy="509587"/>
          </a:xfrm>
        </p:spPr>
        <p:txBody>
          <a:bodyPr/>
          <a:lstStyle/>
          <a:p>
            <a:pPr>
              <a:defRPr/>
            </a:pPr>
            <a:fld id="{7CC807CC-EB92-4B8D-AC6A-0568D491328A}" type="slidenum">
              <a:rPr lang="en-US" altLang="ja-JP"/>
              <a:pPr>
                <a:defRPr/>
              </a:pPr>
              <a:t>14</a:t>
            </a:fld>
            <a:endParaRPr lang="en-US" altLang="ja-JP"/>
          </a:p>
        </p:txBody>
      </p:sp>
      <p:sp>
        <p:nvSpPr>
          <p:cNvPr id="3" name="日付プレースホルダー 2" hidden="1"/>
          <p:cNvSpPr>
            <a:spLocks noGrp="1"/>
          </p:cNvSpPr>
          <p:nvPr>
            <p:ph type="dt" sz="half" idx="10"/>
          </p:nvPr>
        </p:nvSpPr>
        <p:spPr/>
        <p:txBody>
          <a:bodyPr/>
          <a:lstStyle/>
          <a:p>
            <a:pPr>
              <a:defRPr/>
            </a:pPr>
            <a:r>
              <a:rPr lang="en-US" altLang="ja-JP" smtClean="0"/>
              <a:t>2020/7/8</a:t>
            </a:r>
            <a:endParaRPr lang="en-US" altLang="ja-JP"/>
          </a:p>
        </p:txBody>
      </p:sp>
      <p:sp>
        <p:nvSpPr>
          <p:cNvPr id="4" name="フッター プレースホルダー 3"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172755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a:extLst>
              <a:ext uri="{FF2B5EF4-FFF2-40B4-BE49-F238E27FC236}">
                <a16:creationId xmlns:a16="http://schemas.microsoft.com/office/drawing/2014/main" id="{CDFE96A1-345E-4DE9-A9AE-19BC3D1AF8F0}"/>
              </a:ext>
            </a:extLst>
          </p:cNvPr>
          <p:cNvSpPr>
            <a:spLocks noGrp="1" noChangeArrowheads="1"/>
          </p:cNvSpPr>
          <p:nvPr>
            <p:ph type="title"/>
          </p:nvPr>
        </p:nvSpPr>
        <p:spPr>
          <a:xfrm>
            <a:off x="698500" y="405695"/>
            <a:ext cx="8763000" cy="903111"/>
          </a:xfrm>
        </p:spPr>
        <p:txBody>
          <a:bodyPr/>
          <a:lstStyle/>
          <a:p>
            <a:pPr eaLnBrk="1" hangingPunct="1"/>
            <a:r>
              <a:rPr lang="ja-JP" altLang="en-US"/>
              <a:t>保険外併用療養費制度</a:t>
            </a:r>
          </a:p>
        </p:txBody>
      </p:sp>
      <p:sp>
        <p:nvSpPr>
          <p:cNvPr id="4" name="スライド番号プレースホルダー 3" hidden="1">
            <a:extLst>
              <a:ext uri="{FF2B5EF4-FFF2-40B4-BE49-F238E27FC236}">
                <a16:creationId xmlns:a16="http://schemas.microsoft.com/office/drawing/2014/main" id="{7BA37224-6F3F-4951-9D6D-AC685A0B31D1}"/>
              </a:ext>
            </a:extLst>
          </p:cNvPr>
          <p:cNvSpPr>
            <a:spLocks noGrp="1"/>
          </p:cNvSpPr>
          <p:nvPr>
            <p:ph type="sldNum" sz="quarter" idx="12"/>
          </p:nvPr>
        </p:nvSpPr>
        <p:spPr/>
        <p:txBody>
          <a:bodyPr/>
          <a:lstStyle/>
          <a:p>
            <a:pPr>
              <a:defRPr/>
            </a:pPr>
            <a:fld id="{5FA702F5-7334-4492-8017-E999D44A4461}" type="slidenum">
              <a:rPr lang="ja-JP" altLang="en-US"/>
              <a:pPr>
                <a:defRPr/>
              </a:pPr>
              <a:t>15</a:t>
            </a:fld>
            <a:endParaRPr lang="ja-JP" altLang="en-US"/>
          </a:p>
        </p:txBody>
      </p:sp>
      <p:sp>
        <p:nvSpPr>
          <p:cNvPr id="5" name="角丸四角形 4">
            <a:extLst>
              <a:ext uri="{FF2B5EF4-FFF2-40B4-BE49-F238E27FC236}">
                <a16:creationId xmlns:a16="http://schemas.microsoft.com/office/drawing/2014/main" id="{CE696FFA-8E31-46A5-9B8C-073E9AD93FF3}"/>
              </a:ext>
            </a:extLst>
          </p:cNvPr>
          <p:cNvSpPr/>
          <p:nvPr/>
        </p:nvSpPr>
        <p:spPr>
          <a:xfrm>
            <a:off x="719667" y="1931460"/>
            <a:ext cx="8560153" cy="4998861"/>
          </a:xfrm>
          <a:prstGeom prst="roundRect">
            <a:avLst/>
          </a:prstGeom>
          <a:no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6" name="角丸四角形 5">
            <a:extLst>
              <a:ext uri="{FF2B5EF4-FFF2-40B4-BE49-F238E27FC236}">
                <a16:creationId xmlns:a16="http://schemas.microsoft.com/office/drawing/2014/main" id="{629474B5-6850-4A9C-89AE-DBF5269DAFB7}"/>
              </a:ext>
            </a:extLst>
          </p:cNvPr>
          <p:cNvSpPr/>
          <p:nvPr/>
        </p:nvSpPr>
        <p:spPr>
          <a:xfrm>
            <a:off x="3665361" y="3660071"/>
            <a:ext cx="5439833" cy="2880430"/>
          </a:xfrm>
          <a:prstGeom prst="roundRect">
            <a:avLst/>
          </a:prstGeom>
          <a:ln w="76200"/>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ja-JP" altLang="en-US" sz="2667" dirty="0">
              <a:solidFill>
                <a:srgbClr val="002060"/>
              </a:solidFill>
              <a:latin typeface="メイリオ" pitchFamily="50" charset="-128"/>
              <a:ea typeface="メイリオ" pitchFamily="50" charset="-128"/>
              <a:cs typeface="メイリオ" pitchFamily="50" charset="-128"/>
            </a:endParaRPr>
          </a:p>
        </p:txBody>
      </p:sp>
      <p:sp>
        <p:nvSpPr>
          <p:cNvPr id="66566" name="テキスト ボックス 6">
            <a:extLst>
              <a:ext uri="{FF2B5EF4-FFF2-40B4-BE49-F238E27FC236}">
                <a16:creationId xmlns:a16="http://schemas.microsoft.com/office/drawing/2014/main" id="{774A1C3C-E57A-4689-A79D-A95BE140139F}"/>
              </a:ext>
            </a:extLst>
          </p:cNvPr>
          <p:cNvSpPr txBox="1">
            <a:spLocks noChangeArrowheads="1"/>
          </p:cNvSpPr>
          <p:nvPr/>
        </p:nvSpPr>
        <p:spPr bwMode="auto">
          <a:xfrm>
            <a:off x="3665362" y="7026552"/>
            <a:ext cx="3360208"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3111" dirty="0">
                <a:latin typeface="メイリオ" panose="020B0604030504040204" pitchFamily="50" charset="-128"/>
                <a:ea typeface="メイリオ" panose="020B0604030504040204" pitchFamily="50" charset="-128"/>
              </a:rPr>
              <a:t>医療の範囲</a:t>
            </a:r>
          </a:p>
        </p:txBody>
      </p:sp>
      <p:sp>
        <p:nvSpPr>
          <p:cNvPr id="8" name="円/楕円 7">
            <a:extLst>
              <a:ext uri="{FF2B5EF4-FFF2-40B4-BE49-F238E27FC236}">
                <a16:creationId xmlns:a16="http://schemas.microsoft.com/office/drawing/2014/main" id="{84377A3D-D5CC-4533-904C-6B073FB98E1F}"/>
              </a:ext>
            </a:extLst>
          </p:cNvPr>
          <p:cNvSpPr/>
          <p:nvPr/>
        </p:nvSpPr>
        <p:spPr>
          <a:xfrm>
            <a:off x="4157487" y="3889376"/>
            <a:ext cx="638528" cy="7214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A</a:t>
            </a:r>
            <a:endParaRPr lang="ja-JP" altLang="en-US" sz="2667" dirty="0"/>
          </a:p>
        </p:txBody>
      </p:sp>
      <p:sp>
        <p:nvSpPr>
          <p:cNvPr id="9" name="円/楕円 8">
            <a:extLst>
              <a:ext uri="{FF2B5EF4-FFF2-40B4-BE49-F238E27FC236}">
                <a16:creationId xmlns:a16="http://schemas.microsoft.com/office/drawing/2014/main" id="{B5E2D603-1262-48D0-B9BF-5457EA76C0D6}"/>
              </a:ext>
            </a:extLst>
          </p:cNvPr>
          <p:cNvSpPr/>
          <p:nvPr/>
        </p:nvSpPr>
        <p:spPr>
          <a:xfrm>
            <a:off x="2760487" y="3850570"/>
            <a:ext cx="638528" cy="719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B</a:t>
            </a:r>
            <a:endParaRPr lang="ja-JP" altLang="en-US" sz="2667" dirty="0"/>
          </a:p>
        </p:txBody>
      </p:sp>
      <p:sp>
        <p:nvSpPr>
          <p:cNvPr id="10" name="角丸四角形 9">
            <a:extLst>
              <a:ext uri="{FF2B5EF4-FFF2-40B4-BE49-F238E27FC236}">
                <a16:creationId xmlns:a16="http://schemas.microsoft.com/office/drawing/2014/main" id="{8269C27C-BC59-4567-A5A4-1220D57B4A09}"/>
              </a:ext>
            </a:extLst>
          </p:cNvPr>
          <p:cNvSpPr/>
          <p:nvPr/>
        </p:nvSpPr>
        <p:spPr>
          <a:xfrm>
            <a:off x="2439459" y="3810000"/>
            <a:ext cx="2719917" cy="80080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66570" name="テキスト ボックス 10">
            <a:extLst>
              <a:ext uri="{FF2B5EF4-FFF2-40B4-BE49-F238E27FC236}">
                <a16:creationId xmlns:a16="http://schemas.microsoft.com/office/drawing/2014/main" id="{840EA8D7-6B8E-4691-A53C-2D6CCB33364E}"/>
              </a:ext>
            </a:extLst>
          </p:cNvPr>
          <p:cNvSpPr txBox="1">
            <a:spLocks noChangeArrowheads="1"/>
          </p:cNvSpPr>
          <p:nvPr/>
        </p:nvSpPr>
        <p:spPr bwMode="auto">
          <a:xfrm>
            <a:off x="5099056" y="4057276"/>
            <a:ext cx="3379611"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2667" dirty="0">
                <a:solidFill>
                  <a:srgbClr val="FF0000"/>
                </a:solidFill>
                <a:latin typeface="メイリオ" panose="020B0604030504040204" pitchFamily="50" charset="-128"/>
                <a:ea typeface="メイリオ" panose="020B0604030504040204" pitchFamily="50" charset="-128"/>
              </a:rPr>
              <a:t>混合診療</a:t>
            </a:r>
            <a:r>
              <a:rPr lang="en-US" altLang="ja-JP" sz="2667" dirty="0">
                <a:solidFill>
                  <a:srgbClr val="FF0000"/>
                </a:solidFill>
                <a:latin typeface="メイリオ" panose="020B0604030504040204" pitchFamily="50" charset="-128"/>
                <a:ea typeface="メイリオ" panose="020B0604030504040204" pitchFamily="50" charset="-128"/>
              </a:rPr>
              <a:t>OK</a:t>
            </a:r>
            <a:endParaRPr lang="ja-JP" altLang="en-US" sz="1778" dirty="0">
              <a:solidFill>
                <a:srgbClr val="FF0000"/>
              </a:solidFill>
              <a:latin typeface="メイリオ" panose="020B0604030504040204" pitchFamily="50" charset="-128"/>
              <a:ea typeface="メイリオ" panose="020B0604030504040204" pitchFamily="50" charset="-128"/>
            </a:endParaRPr>
          </a:p>
        </p:txBody>
      </p:sp>
      <p:sp>
        <p:nvSpPr>
          <p:cNvPr id="3" name="角丸四角形 2">
            <a:extLst>
              <a:ext uri="{FF2B5EF4-FFF2-40B4-BE49-F238E27FC236}">
                <a16:creationId xmlns:a16="http://schemas.microsoft.com/office/drawing/2014/main" id="{D9A9BD88-8701-4DDE-8C9B-3E0F40B88058}"/>
              </a:ext>
            </a:extLst>
          </p:cNvPr>
          <p:cNvSpPr/>
          <p:nvPr/>
        </p:nvSpPr>
        <p:spPr>
          <a:xfrm>
            <a:off x="2278945" y="2779890"/>
            <a:ext cx="6889750" cy="3884083"/>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16" name="テキスト ボックス 15">
            <a:extLst>
              <a:ext uri="{FF2B5EF4-FFF2-40B4-BE49-F238E27FC236}">
                <a16:creationId xmlns:a16="http://schemas.microsoft.com/office/drawing/2014/main" id="{C121E014-9D97-4FDD-998C-4823BBA57A03}"/>
              </a:ext>
            </a:extLst>
          </p:cNvPr>
          <p:cNvSpPr txBox="1">
            <a:spLocks noChangeArrowheads="1"/>
          </p:cNvSpPr>
          <p:nvPr/>
        </p:nvSpPr>
        <p:spPr bwMode="auto">
          <a:xfrm>
            <a:off x="2439459" y="2146012"/>
            <a:ext cx="6217709"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3111" dirty="0">
                <a:latin typeface="メイリオ" panose="020B0604030504040204" pitchFamily="50" charset="-128"/>
                <a:ea typeface="メイリオ" panose="020B0604030504040204" pitchFamily="50" charset="-128"/>
              </a:rPr>
              <a:t>保険外併用療養費制度の範囲</a:t>
            </a:r>
          </a:p>
        </p:txBody>
      </p:sp>
      <p:sp>
        <p:nvSpPr>
          <p:cNvPr id="18" name="円/楕円 17">
            <a:extLst>
              <a:ext uri="{FF2B5EF4-FFF2-40B4-BE49-F238E27FC236}">
                <a16:creationId xmlns:a16="http://schemas.microsoft.com/office/drawing/2014/main" id="{3A514323-C905-4543-A4A1-DB7B19FBA929}"/>
              </a:ext>
            </a:extLst>
          </p:cNvPr>
          <p:cNvSpPr/>
          <p:nvPr/>
        </p:nvSpPr>
        <p:spPr>
          <a:xfrm>
            <a:off x="4157487" y="5120570"/>
            <a:ext cx="638528" cy="719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C</a:t>
            </a:r>
            <a:endParaRPr lang="ja-JP" altLang="en-US" sz="2667" dirty="0"/>
          </a:p>
        </p:txBody>
      </p:sp>
      <p:sp>
        <p:nvSpPr>
          <p:cNvPr id="19" name="円/楕円 18">
            <a:extLst>
              <a:ext uri="{FF2B5EF4-FFF2-40B4-BE49-F238E27FC236}">
                <a16:creationId xmlns:a16="http://schemas.microsoft.com/office/drawing/2014/main" id="{FB7ABB1A-C519-494B-889E-20847E38F672}"/>
              </a:ext>
            </a:extLst>
          </p:cNvPr>
          <p:cNvSpPr/>
          <p:nvPr/>
        </p:nvSpPr>
        <p:spPr>
          <a:xfrm>
            <a:off x="1105959" y="5120570"/>
            <a:ext cx="640291" cy="719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D</a:t>
            </a:r>
            <a:endParaRPr lang="ja-JP" altLang="en-US" sz="2667" dirty="0"/>
          </a:p>
        </p:txBody>
      </p:sp>
      <p:sp>
        <p:nvSpPr>
          <p:cNvPr id="20" name="角丸四角形 19">
            <a:extLst>
              <a:ext uri="{FF2B5EF4-FFF2-40B4-BE49-F238E27FC236}">
                <a16:creationId xmlns:a16="http://schemas.microsoft.com/office/drawing/2014/main" id="{D83BDEEE-4B40-41FC-828E-28BCB5475332}"/>
              </a:ext>
            </a:extLst>
          </p:cNvPr>
          <p:cNvSpPr/>
          <p:nvPr/>
        </p:nvSpPr>
        <p:spPr>
          <a:xfrm>
            <a:off x="970139" y="5101167"/>
            <a:ext cx="3954639" cy="79904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66576" name="テキスト ボックス 20">
            <a:extLst>
              <a:ext uri="{FF2B5EF4-FFF2-40B4-BE49-F238E27FC236}">
                <a16:creationId xmlns:a16="http://schemas.microsoft.com/office/drawing/2014/main" id="{261E7000-DA0E-4A0E-AE38-75B7C1297A73}"/>
              </a:ext>
            </a:extLst>
          </p:cNvPr>
          <p:cNvSpPr txBox="1">
            <a:spLocks noChangeArrowheads="1"/>
          </p:cNvSpPr>
          <p:nvPr/>
        </p:nvSpPr>
        <p:spPr bwMode="auto">
          <a:xfrm>
            <a:off x="4948000" y="5431353"/>
            <a:ext cx="3379611"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2667" dirty="0">
                <a:solidFill>
                  <a:srgbClr val="FF0000"/>
                </a:solidFill>
                <a:latin typeface="メイリオ" panose="020B0604030504040204" pitchFamily="50" charset="-128"/>
                <a:ea typeface="メイリオ" panose="020B0604030504040204" pitchFamily="50" charset="-128"/>
              </a:rPr>
              <a:t>混合診療</a:t>
            </a:r>
            <a:r>
              <a:rPr lang="en-US" altLang="ja-JP" sz="2667" dirty="0">
                <a:solidFill>
                  <a:srgbClr val="FF0000"/>
                </a:solidFill>
                <a:latin typeface="メイリオ" panose="020B0604030504040204" pitchFamily="50" charset="-128"/>
                <a:ea typeface="メイリオ" panose="020B0604030504040204" pitchFamily="50" charset="-128"/>
              </a:rPr>
              <a:t>NG</a:t>
            </a:r>
            <a:endParaRPr lang="ja-JP" altLang="en-US" sz="1778" dirty="0">
              <a:solidFill>
                <a:srgbClr val="FF0000"/>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2373A170-2025-444A-AF4F-64DA3C8E9991}"/>
              </a:ext>
            </a:extLst>
          </p:cNvPr>
          <p:cNvSpPr txBox="1">
            <a:spLocks noChangeArrowheads="1"/>
          </p:cNvSpPr>
          <p:nvPr/>
        </p:nvSpPr>
        <p:spPr bwMode="auto">
          <a:xfrm>
            <a:off x="4134265" y="4622506"/>
            <a:ext cx="1680986"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2667" dirty="0">
                <a:latin typeface="メイリオ" panose="020B0604030504040204" pitchFamily="50" charset="-128"/>
                <a:ea typeface="メイリオ" panose="020B0604030504040204" pitchFamily="50" charset="-128"/>
              </a:rPr>
              <a:t>10</a:t>
            </a:r>
            <a:r>
              <a:rPr lang="ja-JP" altLang="en-US" sz="2667" dirty="0">
                <a:latin typeface="メイリオ" panose="020B0604030504040204" pitchFamily="50" charset="-128"/>
                <a:ea typeface="メイリオ" panose="020B0604030504040204" pitchFamily="50" charset="-128"/>
              </a:rPr>
              <a:t>万円</a:t>
            </a:r>
          </a:p>
        </p:txBody>
      </p:sp>
      <p:sp>
        <p:nvSpPr>
          <p:cNvPr id="23" name="テキスト ボックス 22">
            <a:extLst>
              <a:ext uri="{FF2B5EF4-FFF2-40B4-BE49-F238E27FC236}">
                <a16:creationId xmlns:a16="http://schemas.microsoft.com/office/drawing/2014/main" id="{02212F4C-8097-4122-BBA8-E987D6061081}"/>
              </a:ext>
            </a:extLst>
          </p:cNvPr>
          <p:cNvSpPr txBox="1">
            <a:spLocks noChangeArrowheads="1"/>
          </p:cNvSpPr>
          <p:nvPr/>
        </p:nvSpPr>
        <p:spPr bwMode="auto">
          <a:xfrm>
            <a:off x="4072344" y="5959267"/>
            <a:ext cx="1680986"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2667" dirty="0">
                <a:latin typeface="メイリオ" panose="020B0604030504040204" pitchFamily="50" charset="-128"/>
                <a:ea typeface="メイリオ" panose="020B0604030504040204" pitchFamily="50" charset="-128"/>
              </a:rPr>
              <a:t>10</a:t>
            </a:r>
            <a:r>
              <a:rPr lang="ja-JP" altLang="en-US" sz="2667" dirty="0">
                <a:latin typeface="メイリオ" panose="020B0604030504040204" pitchFamily="50" charset="-128"/>
                <a:ea typeface="メイリオ" panose="020B0604030504040204" pitchFamily="50" charset="-128"/>
              </a:rPr>
              <a:t>万円</a:t>
            </a:r>
          </a:p>
        </p:txBody>
      </p:sp>
      <p:sp>
        <p:nvSpPr>
          <p:cNvPr id="24" name="テキスト ボックス 23">
            <a:extLst>
              <a:ext uri="{FF2B5EF4-FFF2-40B4-BE49-F238E27FC236}">
                <a16:creationId xmlns:a16="http://schemas.microsoft.com/office/drawing/2014/main" id="{E745D7F3-CA5C-4B5D-BCEC-4B514BEF3863}"/>
              </a:ext>
            </a:extLst>
          </p:cNvPr>
          <p:cNvSpPr txBox="1">
            <a:spLocks noChangeArrowheads="1"/>
          </p:cNvSpPr>
          <p:nvPr/>
        </p:nvSpPr>
        <p:spPr bwMode="auto">
          <a:xfrm>
            <a:off x="2482181" y="3336947"/>
            <a:ext cx="1679222"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2667" dirty="0">
                <a:latin typeface="メイリオ" panose="020B0604030504040204" pitchFamily="50" charset="-128"/>
                <a:ea typeface="メイリオ" panose="020B0604030504040204" pitchFamily="50" charset="-128"/>
              </a:rPr>
              <a:t>1</a:t>
            </a:r>
            <a:r>
              <a:rPr lang="ja-JP" altLang="en-US" sz="2667" dirty="0">
                <a:latin typeface="メイリオ" panose="020B0604030504040204" pitchFamily="50" charset="-128"/>
                <a:ea typeface="メイリオ" panose="020B0604030504040204" pitchFamily="50" charset="-128"/>
              </a:rPr>
              <a:t>万円</a:t>
            </a:r>
          </a:p>
        </p:txBody>
      </p:sp>
      <p:sp>
        <p:nvSpPr>
          <p:cNvPr id="25" name="テキスト ボックス 24">
            <a:extLst>
              <a:ext uri="{FF2B5EF4-FFF2-40B4-BE49-F238E27FC236}">
                <a16:creationId xmlns:a16="http://schemas.microsoft.com/office/drawing/2014/main" id="{DF9DFB7A-9D6E-4300-A426-51F4363F2A44}"/>
              </a:ext>
            </a:extLst>
          </p:cNvPr>
          <p:cNvSpPr txBox="1">
            <a:spLocks noChangeArrowheads="1"/>
          </p:cNvSpPr>
          <p:nvPr/>
        </p:nvSpPr>
        <p:spPr bwMode="auto">
          <a:xfrm>
            <a:off x="686153" y="4631972"/>
            <a:ext cx="1679222"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2667" dirty="0">
                <a:latin typeface="メイリオ" panose="020B0604030504040204" pitchFamily="50" charset="-128"/>
                <a:ea typeface="メイリオ" panose="020B0604030504040204" pitchFamily="50" charset="-128"/>
              </a:rPr>
              <a:t>1</a:t>
            </a:r>
            <a:r>
              <a:rPr lang="ja-JP" altLang="en-US" sz="2667" dirty="0">
                <a:latin typeface="メイリオ" panose="020B0604030504040204" pitchFamily="50" charset="-128"/>
                <a:ea typeface="メイリオ" panose="020B0604030504040204" pitchFamily="50" charset="-128"/>
              </a:rPr>
              <a:t>万円</a:t>
            </a:r>
          </a:p>
        </p:txBody>
      </p:sp>
      <p:sp>
        <p:nvSpPr>
          <p:cNvPr id="21" name="テキスト ボックス 20">
            <a:extLst>
              <a:ext uri="{FF2B5EF4-FFF2-40B4-BE49-F238E27FC236}">
                <a16:creationId xmlns:a16="http://schemas.microsoft.com/office/drawing/2014/main" id="{156BFA4D-1A75-4D12-A0AE-716F01D190BE}"/>
              </a:ext>
            </a:extLst>
          </p:cNvPr>
          <p:cNvSpPr txBox="1">
            <a:spLocks noChangeArrowheads="1"/>
          </p:cNvSpPr>
          <p:nvPr/>
        </p:nvSpPr>
        <p:spPr bwMode="auto">
          <a:xfrm>
            <a:off x="5931958" y="3153316"/>
            <a:ext cx="3751597"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3111" dirty="0">
                <a:latin typeface="メイリオ" panose="020B0604030504040204" pitchFamily="50" charset="-128"/>
                <a:ea typeface="メイリオ" panose="020B0604030504040204" pitchFamily="50" charset="-128"/>
              </a:rPr>
              <a:t>医療保険の範囲</a:t>
            </a:r>
          </a:p>
        </p:txBody>
      </p:sp>
      <p:sp>
        <p:nvSpPr>
          <p:cNvPr id="2" name="日付プレースホルダー 1" hidden="1"/>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5090875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p:bldP spid="22" grpId="0"/>
      <p:bldP spid="23" grpId="0"/>
      <p:bldP spid="24" grpId="0"/>
      <p:bldP spid="25"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dirty="0" smtClean="0"/>
              <a:t>混合診療を巡る裁判</a:t>
            </a:r>
          </a:p>
        </p:txBody>
      </p:sp>
      <p:sp>
        <p:nvSpPr>
          <p:cNvPr id="11268" name="Rectangle 3"/>
          <p:cNvSpPr>
            <a:spLocks noGrp="1" noChangeArrowheads="1"/>
          </p:cNvSpPr>
          <p:nvPr>
            <p:ph idx="1"/>
          </p:nvPr>
        </p:nvSpPr>
        <p:spPr>
          <a:xfrm>
            <a:off x="558800" y="1505744"/>
            <a:ext cx="9417744" cy="5072098"/>
          </a:xfrm>
        </p:spPr>
        <p:txBody>
          <a:bodyPr rtlCol="0">
            <a:noAutofit/>
          </a:bodyPr>
          <a:lstStyle/>
          <a:p>
            <a:pPr eaLnBrk="1" fontAlgn="auto" hangingPunct="1">
              <a:spcAft>
                <a:spcPts val="0"/>
              </a:spcAft>
              <a:defRPr/>
            </a:pPr>
            <a:r>
              <a:rPr lang="en-US" altLang="ja-JP" sz="3111" dirty="0"/>
              <a:t>2007</a:t>
            </a:r>
            <a:r>
              <a:rPr lang="ja-JP" altLang="en-US" sz="3111" dirty="0"/>
              <a:t>年</a:t>
            </a:r>
            <a:r>
              <a:rPr lang="en-US" altLang="ja-JP" sz="3111" dirty="0"/>
              <a:t>11</a:t>
            </a:r>
            <a:r>
              <a:rPr lang="ja-JP" altLang="en-US" sz="3111" dirty="0"/>
              <a:t>月</a:t>
            </a:r>
          </a:p>
          <a:p>
            <a:pPr lvl="1" eaLnBrk="1" fontAlgn="auto" hangingPunct="1">
              <a:defRPr/>
            </a:pPr>
            <a:r>
              <a:rPr lang="ja-JP" altLang="en-US" sz="2667" dirty="0"/>
              <a:t>がん患者が国を訴えた裁判の判決が出た</a:t>
            </a:r>
          </a:p>
          <a:p>
            <a:pPr lvl="1" eaLnBrk="1" fontAlgn="auto" hangingPunct="1">
              <a:defRPr/>
            </a:pPr>
            <a:r>
              <a:rPr lang="ja-JP" altLang="en-US" sz="2667" dirty="0"/>
              <a:t>患者の訴え：</a:t>
            </a:r>
            <a:r>
              <a:rPr lang="en-US" altLang="ja-JP" sz="2667" dirty="0"/>
              <a:t/>
            </a:r>
            <a:br>
              <a:rPr lang="en-US" altLang="ja-JP" sz="2667" dirty="0"/>
            </a:br>
            <a:r>
              <a:rPr lang="ja-JP" altLang="en-US" sz="2667" dirty="0"/>
              <a:t>「混合診療をすると，全額負担となるのは不当」</a:t>
            </a:r>
          </a:p>
          <a:p>
            <a:pPr lvl="1" eaLnBrk="1" fontAlgn="auto" hangingPunct="1">
              <a:defRPr/>
            </a:pPr>
            <a:r>
              <a:rPr lang="ja-JP" altLang="en-US" sz="2667" dirty="0"/>
              <a:t>東京地裁判決</a:t>
            </a:r>
          </a:p>
          <a:p>
            <a:pPr lvl="2" eaLnBrk="1" fontAlgn="auto" hangingPunct="1">
              <a:defRPr/>
            </a:pPr>
            <a:r>
              <a:rPr lang="ja-JP" altLang="en-US" sz="2000" dirty="0"/>
              <a:t>「保険適用は個別の診療行為に限定され，混合診療を</a:t>
            </a:r>
            <a:r>
              <a:rPr lang="en-US" altLang="ja-JP" sz="2000" dirty="0"/>
              <a:t/>
            </a:r>
            <a:br>
              <a:rPr lang="en-US" altLang="ja-JP" sz="2000" dirty="0"/>
            </a:br>
            <a:r>
              <a:rPr lang="ja-JP" altLang="en-US" sz="2000" dirty="0"/>
              <a:t>　法的に禁止する法的根拠はない」</a:t>
            </a:r>
            <a:r>
              <a:rPr lang="en-US" altLang="ja-JP" sz="2000" dirty="0"/>
              <a:t/>
            </a:r>
            <a:br>
              <a:rPr lang="en-US" altLang="ja-JP" sz="2000" dirty="0"/>
            </a:br>
            <a:r>
              <a:rPr lang="ja-JP" altLang="en-US" sz="2000" dirty="0"/>
              <a:t>⇒　患者の勝訴</a:t>
            </a:r>
            <a:r>
              <a:rPr lang="en-US" altLang="ja-JP" sz="2000" dirty="0"/>
              <a:t/>
            </a:r>
            <a:br>
              <a:rPr lang="en-US" altLang="ja-JP" sz="2000" dirty="0"/>
            </a:br>
            <a:r>
              <a:rPr lang="ja-JP" altLang="en-US" sz="2000" dirty="0"/>
              <a:t>⇒　厚生労働省</a:t>
            </a:r>
            <a:r>
              <a:rPr lang="ja-JP" altLang="en-US" sz="2000"/>
              <a:t>は</a:t>
            </a:r>
            <a:r>
              <a:rPr lang="ja-JP" altLang="en-US" sz="2000" smtClean="0"/>
              <a:t>控訴</a:t>
            </a:r>
            <a:endParaRPr lang="en-US" altLang="ja-JP" sz="3111" dirty="0"/>
          </a:p>
          <a:p>
            <a:pPr eaLnBrk="1" fontAlgn="auto" hangingPunct="1">
              <a:spcAft>
                <a:spcPts val="0"/>
              </a:spcAft>
              <a:defRPr/>
            </a:pPr>
            <a:r>
              <a:rPr lang="en-US" altLang="ja-JP" sz="3111" dirty="0"/>
              <a:t>2011</a:t>
            </a:r>
            <a:r>
              <a:rPr lang="ja-JP" altLang="en-US" sz="3111" dirty="0"/>
              <a:t>年</a:t>
            </a:r>
            <a:r>
              <a:rPr lang="en-US" altLang="ja-JP" sz="3111" dirty="0"/>
              <a:t>10</a:t>
            </a:r>
            <a:r>
              <a:rPr lang="ja-JP" altLang="en-US" sz="3111" dirty="0"/>
              <a:t>月</a:t>
            </a:r>
            <a:r>
              <a:rPr lang="en-US" altLang="ja-JP" sz="3111" dirty="0"/>
              <a:t>25</a:t>
            </a:r>
            <a:r>
              <a:rPr lang="ja-JP" altLang="en-US" sz="3111" dirty="0"/>
              <a:t>日　最高裁判決</a:t>
            </a:r>
          </a:p>
          <a:p>
            <a:pPr lvl="1" eaLnBrk="1" fontAlgn="auto" hangingPunct="1">
              <a:defRPr/>
            </a:pPr>
            <a:r>
              <a:rPr lang="ja-JP" altLang="en-US" sz="2667" b="1" dirty="0">
                <a:solidFill>
                  <a:srgbClr val="0070C0"/>
                </a:solidFill>
              </a:rPr>
              <a:t>混合診療禁止は健康保険法上「合法」</a:t>
            </a:r>
          </a:p>
        </p:txBody>
      </p:sp>
      <p:sp>
        <p:nvSpPr>
          <p:cNvPr id="2" name="スライド番号プレースホルダー 1"/>
          <p:cNvSpPr>
            <a:spLocks noGrp="1"/>
          </p:cNvSpPr>
          <p:nvPr>
            <p:ph type="sldNum" sz="quarter" idx="12"/>
          </p:nvPr>
        </p:nvSpPr>
        <p:spPr/>
        <p:txBody>
          <a:bodyPr/>
          <a:lstStyle/>
          <a:p>
            <a:pPr>
              <a:defRPr/>
            </a:pPr>
            <a:fld id="{9A495056-C605-401A-88F7-6A36F79DFE15}" type="slidenum">
              <a:rPr lang="en-US" altLang="ja-JP"/>
              <a:pPr>
                <a:defRPr/>
              </a:pPr>
              <a:t>16</a:t>
            </a:fld>
            <a:endParaRPr lang="en-US" altLang="ja-JP"/>
          </a:p>
        </p:txBody>
      </p:sp>
      <p:sp>
        <p:nvSpPr>
          <p:cNvPr id="3" name="日付プレースホルダー 2"/>
          <p:cNvSpPr>
            <a:spLocks noGrp="1"/>
          </p:cNvSpPr>
          <p:nvPr>
            <p:ph type="dt" sz="half" idx="10"/>
          </p:nvPr>
        </p:nvSpPr>
        <p:spPr/>
        <p:txBody>
          <a:bodyPr/>
          <a:lstStyle/>
          <a:p>
            <a:pPr>
              <a:defRPr/>
            </a:pPr>
            <a:r>
              <a:rPr lang="en-US" altLang="ja-JP" smtClean="0"/>
              <a:t>2020/7/8</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168094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混合診療解禁を巡る議論</a:t>
            </a:r>
          </a:p>
        </p:txBody>
      </p:sp>
      <p:sp>
        <p:nvSpPr>
          <p:cNvPr id="12292" name="Rectangle 3"/>
          <p:cNvSpPr>
            <a:spLocks noGrp="1" noChangeArrowheads="1"/>
          </p:cNvSpPr>
          <p:nvPr>
            <p:ph idx="1"/>
          </p:nvPr>
        </p:nvSpPr>
        <p:spPr>
          <a:xfrm>
            <a:off x="495300" y="1433736"/>
            <a:ext cx="8763000" cy="5439833"/>
          </a:xfrm>
        </p:spPr>
        <p:txBody>
          <a:bodyPr rtlCol="0">
            <a:normAutofit/>
          </a:bodyPr>
          <a:lstStyle/>
          <a:p>
            <a:pPr eaLnBrk="1" fontAlgn="auto" hangingPunct="1">
              <a:spcAft>
                <a:spcPts val="0"/>
              </a:spcAft>
              <a:defRPr/>
            </a:pPr>
            <a:r>
              <a:rPr lang="ja-JP" altLang="en-US" dirty="0" smtClean="0"/>
              <a:t>推進派</a:t>
            </a:r>
          </a:p>
          <a:p>
            <a:pPr lvl="1" eaLnBrk="1" fontAlgn="auto" hangingPunct="1">
              <a:defRPr/>
            </a:pPr>
            <a:r>
              <a:rPr lang="ja-JP" altLang="en-US" dirty="0"/>
              <a:t>経済</a:t>
            </a:r>
            <a:r>
              <a:rPr lang="ja-JP" altLang="en-US" dirty="0" smtClean="0"/>
              <a:t>界など</a:t>
            </a:r>
          </a:p>
          <a:p>
            <a:pPr lvl="2" eaLnBrk="1" fontAlgn="auto" hangingPunct="1">
              <a:defRPr/>
            </a:pPr>
            <a:r>
              <a:rPr lang="ja-JP" altLang="en-US" b="1" dirty="0" smtClean="0"/>
              <a:t>患者ニーズに対応する　</a:t>
            </a:r>
          </a:p>
          <a:p>
            <a:pPr lvl="2" eaLnBrk="1" fontAlgn="auto" hangingPunct="1">
              <a:defRPr/>
            </a:pPr>
            <a:r>
              <a:rPr lang="ja-JP" altLang="en-US" b="1" dirty="0" smtClean="0"/>
              <a:t>医療の市場化（競争原理の導入）</a:t>
            </a:r>
          </a:p>
          <a:p>
            <a:pPr lvl="2" eaLnBrk="1" fontAlgn="auto" hangingPunct="1">
              <a:defRPr/>
            </a:pPr>
            <a:r>
              <a:rPr lang="ja-JP" altLang="en-US" b="1" dirty="0" smtClean="0"/>
              <a:t>解禁はむしろ平等性</a:t>
            </a:r>
            <a:r>
              <a:rPr lang="ja-JP" altLang="en-US" b="1" smtClean="0"/>
              <a:t>を保障</a:t>
            </a:r>
            <a:endParaRPr lang="en-US" altLang="ja-JP" dirty="0" smtClean="0"/>
          </a:p>
          <a:p>
            <a:pPr eaLnBrk="1" fontAlgn="auto" hangingPunct="1">
              <a:spcAft>
                <a:spcPts val="0"/>
              </a:spcAft>
              <a:defRPr/>
            </a:pPr>
            <a:r>
              <a:rPr lang="ja-JP" altLang="en-US" dirty="0" smtClean="0"/>
              <a:t>反対派</a:t>
            </a:r>
          </a:p>
          <a:p>
            <a:pPr lvl="1" eaLnBrk="1" fontAlgn="auto" hangingPunct="1">
              <a:defRPr/>
            </a:pPr>
            <a:r>
              <a:rPr lang="ja-JP" altLang="en-US" dirty="0" smtClean="0"/>
              <a:t>日本医師会，厚生労働省など</a:t>
            </a:r>
          </a:p>
          <a:p>
            <a:pPr lvl="2" eaLnBrk="1" fontAlgn="auto" hangingPunct="1">
              <a:defRPr/>
            </a:pPr>
            <a:r>
              <a:rPr lang="ja-JP" altLang="en-US" b="1" dirty="0" smtClean="0"/>
              <a:t>患者負担，医療格差の拡大</a:t>
            </a:r>
          </a:p>
          <a:p>
            <a:pPr lvl="2" eaLnBrk="1" fontAlgn="auto" hangingPunct="1">
              <a:defRPr/>
            </a:pPr>
            <a:r>
              <a:rPr lang="ja-JP" altLang="en-US" b="1" dirty="0" smtClean="0"/>
              <a:t>安全性の保証のない医療の提供</a:t>
            </a:r>
          </a:p>
          <a:p>
            <a:pPr lvl="2" eaLnBrk="1" fontAlgn="auto" hangingPunct="1">
              <a:defRPr/>
            </a:pPr>
            <a:r>
              <a:rPr lang="ja-JP" altLang="en-US" b="1" dirty="0" smtClean="0"/>
              <a:t>医療費の増大＝国民皆保険の形骸化</a:t>
            </a:r>
          </a:p>
          <a:p>
            <a:pPr eaLnBrk="1" fontAlgn="auto" hangingPunct="1">
              <a:spcAft>
                <a:spcPts val="0"/>
              </a:spcAft>
              <a:defRPr/>
            </a:pPr>
            <a:endParaRPr lang="en-US" altLang="ja-JP" b="1" dirty="0">
              <a:solidFill>
                <a:srgbClr val="0070C0"/>
              </a:solidFill>
            </a:endParaRPr>
          </a:p>
        </p:txBody>
      </p:sp>
      <p:sp>
        <p:nvSpPr>
          <p:cNvPr id="2" name="スライド番号プレースホルダー 1"/>
          <p:cNvSpPr>
            <a:spLocks noGrp="1"/>
          </p:cNvSpPr>
          <p:nvPr>
            <p:ph type="sldNum" sz="quarter" idx="12"/>
          </p:nvPr>
        </p:nvSpPr>
        <p:spPr/>
        <p:txBody>
          <a:bodyPr/>
          <a:lstStyle/>
          <a:p>
            <a:pPr>
              <a:defRPr/>
            </a:pPr>
            <a:fld id="{6C3FC70E-8547-43A7-9904-51885C1AE168}" type="slidenum">
              <a:rPr lang="en-US" altLang="ja-JP"/>
              <a:pPr>
                <a:defRPr/>
              </a:pPr>
              <a:t>17</a:t>
            </a:fld>
            <a:endParaRPr lang="en-US" altLang="ja-JP"/>
          </a:p>
        </p:txBody>
      </p:sp>
      <p:sp>
        <p:nvSpPr>
          <p:cNvPr id="3" name="日付プレースホルダー 2"/>
          <p:cNvSpPr>
            <a:spLocks noGrp="1"/>
          </p:cNvSpPr>
          <p:nvPr>
            <p:ph type="dt" sz="half" idx="10"/>
          </p:nvPr>
        </p:nvSpPr>
        <p:spPr/>
        <p:txBody>
          <a:bodyPr/>
          <a:lstStyle/>
          <a:p>
            <a:pPr>
              <a:defRPr/>
            </a:pPr>
            <a:r>
              <a:rPr lang="en-US" altLang="ja-JP" smtClean="0"/>
              <a:t>2020/7/8</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644299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混合診療の拡大</a:t>
            </a:r>
          </a:p>
        </p:txBody>
      </p:sp>
      <p:sp>
        <p:nvSpPr>
          <p:cNvPr id="3" name="コンテンツ プレースホルダー 2"/>
          <p:cNvSpPr>
            <a:spLocks noGrp="1"/>
          </p:cNvSpPr>
          <p:nvPr>
            <p:ph idx="1"/>
          </p:nvPr>
        </p:nvSpPr>
        <p:spPr>
          <a:xfrm>
            <a:off x="650844" y="1738298"/>
            <a:ext cx="8965660" cy="5072098"/>
          </a:xfrm>
        </p:spPr>
        <p:txBody>
          <a:bodyPr>
            <a:normAutofit/>
          </a:bodyPr>
          <a:lstStyle/>
          <a:p>
            <a:r>
              <a:rPr kumimoji="1" lang="en-US" altLang="ja-JP" dirty="0"/>
              <a:t>2015</a:t>
            </a:r>
            <a:r>
              <a:rPr kumimoji="1" lang="ja-JP" altLang="en-US" dirty="0"/>
              <a:t>年</a:t>
            </a:r>
            <a:r>
              <a:rPr kumimoji="1" lang="en-US" altLang="ja-JP" dirty="0"/>
              <a:t>5</a:t>
            </a:r>
            <a:r>
              <a:rPr kumimoji="1" lang="ja-JP" altLang="en-US" dirty="0"/>
              <a:t>月</a:t>
            </a:r>
            <a:r>
              <a:rPr kumimoji="1" lang="en-US" altLang="ja-JP" dirty="0"/>
              <a:t>27</a:t>
            </a:r>
            <a:r>
              <a:rPr kumimoji="1" lang="ja-JP" altLang="en-US" dirty="0"/>
              <a:t>日に</a:t>
            </a:r>
            <a:r>
              <a:rPr kumimoji="1" lang="en-US" altLang="ja-JP" dirty="0"/>
              <a:t/>
            </a:r>
            <a:br>
              <a:rPr kumimoji="1" lang="en-US" altLang="ja-JP" dirty="0"/>
            </a:br>
            <a:r>
              <a:rPr kumimoji="1" lang="ja-JP" altLang="en-US" dirty="0"/>
              <a:t>　</a:t>
            </a:r>
            <a:r>
              <a:rPr kumimoji="1" lang="ja-JP" altLang="en-US"/>
              <a:t>　</a:t>
            </a:r>
            <a:r>
              <a:rPr kumimoji="1" lang="ja-JP" altLang="en-US" smtClean="0">
                <a:solidFill>
                  <a:srgbClr val="FF0000"/>
                </a:solidFill>
              </a:rPr>
              <a:t>医療</a:t>
            </a:r>
            <a:r>
              <a:rPr kumimoji="1" lang="ja-JP" altLang="en-US" dirty="0">
                <a:solidFill>
                  <a:srgbClr val="FF0000"/>
                </a:solidFill>
              </a:rPr>
              <a:t>制度</a:t>
            </a:r>
            <a:r>
              <a:rPr kumimoji="1" lang="ja-JP" altLang="en-US">
                <a:solidFill>
                  <a:srgbClr val="FF0000"/>
                </a:solidFill>
              </a:rPr>
              <a:t>改革</a:t>
            </a:r>
            <a:r>
              <a:rPr kumimoji="1" lang="ja-JP" altLang="en-US" smtClean="0">
                <a:solidFill>
                  <a:srgbClr val="FF0000"/>
                </a:solidFill>
              </a:rPr>
              <a:t>関連法</a:t>
            </a:r>
            <a:r>
              <a:rPr kumimoji="1" lang="ja-JP" altLang="en-US" smtClean="0"/>
              <a:t>が</a:t>
            </a:r>
            <a:r>
              <a:rPr kumimoji="1" lang="ja-JP" altLang="en-US" dirty="0"/>
              <a:t>成立</a:t>
            </a:r>
            <a:endParaRPr kumimoji="1" lang="en-US" altLang="ja-JP" dirty="0"/>
          </a:p>
          <a:p>
            <a:r>
              <a:rPr lang="ja-JP" altLang="en-US" dirty="0"/>
              <a:t>主な内容</a:t>
            </a:r>
            <a:endParaRPr lang="en-US" altLang="ja-JP" dirty="0"/>
          </a:p>
          <a:p>
            <a:pPr lvl="1"/>
            <a:r>
              <a:rPr kumimoji="1" lang="en-US" altLang="ja-JP" dirty="0">
                <a:solidFill>
                  <a:srgbClr val="0070C0"/>
                </a:solidFill>
              </a:rPr>
              <a:t>2018</a:t>
            </a:r>
            <a:r>
              <a:rPr kumimoji="1" lang="ja-JP" altLang="en-US" dirty="0">
                <a:solidFill>
                  <a:srgbClr val="0070C0"/>
                </a:solidFill>
              </a:rPr>
              <a:t>年までに国保を都道府県へ移行</a:t>
            </a:r>
            <a:endParaRPr kumimoji="1" lang="en-US" altLang="ja-JP" dirty="0">
              <a:solidFill>
                <a:srgbClr val="0070C0"/>
              </a:solidFill>
            </a:endParaRPr>
          </a:p>
          <a:p>
            <a:pPr lvl="1"/>
            <a:r>
              <a:rPr lang="ja-JP" altLang="en-US" dirty="0">
                <a:solidFill>
                  <a:srgbClr val="0070C0"/>
                </a:solidFill>
              </a:rPr>
              <a:t>入院時の食事代の値上げ</a:t>
            </a:r>
            <a:endParaRPr lang="en-US" altLang="ja-JP" dirty="0">
              <a:solidFill>
                <a:srgbClr val="0070C0"/>
              </a:solidFill>
            </a:endParaRPr>
          </a:p>
          <a:p>
            <a:pPr lvl="2"/>
            <a:r>
              <a:rPr kumimoji="1" lang="ja-JP" altLang="en-US" dirty="0"/>
              <a:t>現在，全国一律</a:t>
            </a:r>
            <a:r>
              <a:rPr kumimoji="1" lang="en-US" altLang="ja-JP" dirty="0"/>
              <a:t>640</a:t>
            </a:r>
            <a:r>
              <a:rPr kumimoji="1" lang="ja-JP" altLang="en-US" dirty="0"/>
              <a:t>円で自己負担</a:t>
            </a:r>
            <a:r>
              <a:rPr kumimoji="1" lang="en-US" altLang="ja-JP" dirty="0"/>
              <a:t>260</a:t>
            </a:r>
            <a:r>
              <a:rPr kumimoji="1" lang="ja-JP" altLang="en-US" dirty="0"/>
              <a:t>円</a:t>
            </a:r>
            <a:r>
              <a:rPr kumimoji="1" lang="en-US" altLang="ja-JP" dirty="0"/>
              <a:t/>
            </a:r>
            <a:br>
              <a:rPr kumimoji="1" lang="en-US" altLang="ja-JP" dirty="0"/>
            </a:br>
            <a:r>
              <a:rPr kumimoji="1" lang="ja-JP" altLang="en-US" dirty="0"/>
              <a:t>⇒　</a:t>
            </a:r>
            <a:r>
              <a:rPr kumimoji="1" lang="en-US" altLang="ja-JP" dirty="0"/>
              <a:t>2016</a:t>
            </a:r>
            <a:r>
              <a:rPr kumimoji="1" lang="ja-JP" altLang="en-US" dirty="0"/>
              <a:t>年に</a:t>
            </a:r>
            <a:r>
              <a:rPr kumimoji="1" lang="en-US" altLang="ja-JP" dirty="0"/>
              <a:t>360</a:t>
            </a:r>
            <a:r>
              <a:rPr kumimoji="1" lang="ja-JP" altLang="en-US" dirty="0"/>
              <a:t>円，</a:t>
            </a:r>
            <a:r>
              <a:rPr kumimoji="1" lang="en-US" altLang="ja-JP" dirty="0"/>
              <a:t>2018</a:t>
            </a:r>
            <a:r>
              <a:rPr kumimoji="1" lang="ja-JP" altLang="en-US" dirty="0"/>
              <a:t>年に</a:t>
            </a:r>
            <a:r>
              <a:rPr kumimoji="1" lang="en-US" altLang="ja-JP" dirty="0"/>
              <a:t>460</a:t>
            </a:r>
            <a:r>
              <a:rPr kumimoji="1" lang="ja-JP" altLang="en-US" dirty="0"/>
              <a:t>円へ</a:t>
            </a:r>
            <a:endParaRPr kumimoji="1" lang="en-US" altLang="ja-JP" dirty="0"/>
          </a:p>
          <a:p>
            <a:pPr lvl="1"/>
            <a:r>
              <a:rPr lang="ja-JP" altLang="en-US" b="1" smtClean="0">
                <a:solidFill>
                  <a:srgbClr val="FF0000"/>
                </a:solidFill>
              </a:rPr>
              <a:t>患者</a:t>
            </a:r>
            <a:r>
              <a:rPr lang="ja-JP" altLang="en-US" b="1">
                <a:solidFill>
                  <a:srgbClr val="FF0000"/>
                </a:solidFill>
              </a:rPr>
              <a:t>申出</a:t>
            </a:r>
            <a:r>
              <a:rPr lang="ja-JP" altLang="en-US" b="1" smtClean="0">
                <a:solidFill>
                  <a:srgbClr val="FF0000"/>
                </a:solidFill>
              </a:rPr>
              <a:t>療養</a:t>
            </a:r>
            <a:r>
              <a:rPr lang="ja-JP" altLang="en-US" smtClean="0"/>
              <a:t>が</a:t>
            </a:r>
            <a:r>
              <a:rPr lang="en-US" altLang="ja-JP" dirty="0"/>
              <a:t>2016</a:t>
            </a:r>
            <a:r>
              <a:rPr lang="ja-JP" altLang="en-US" dirty="0"/>
              <a:t>年からスタート</a:t>
            </a:r>
            <a:endParaRPr lang="en-US" altLang="ja-JP" dirty="0"/>
          </a:p>
          <a:p>
            <a:pPr lvl="2"/>
            <a:r>
              <a:rPr lang="ja-JP" altLang="en-US" dirty="0"/>
              <a:t>患者の申し出を受け、審査を経て混合診療を認める制度</a:t>
            </a:r>
            <a:endParaRPr lang="en-US" altLang="ja-JP" dirty="0"/>
          </a:p>
          <a:p>
            <a:pPr lvl="2"/>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BE4D7DF-D362-4AB9-B288-CF28AB753082}" type="slidenum">
              <a:rPr lang="ja-JP" altLang="en-US" smtClean="0"/>
              <a:pPr>
                <a:defRPr/>
              </a:pPr>
              <a:t>18</a:t>
            </a:fld>
            <a:endParaRPr lang="ja-JP" altLang="en-US"/>
          </a:p>
        </p:txBody>
      </p:sp>
      <p:sp>
        <p:nvSpPr>
          <p:cNvPr id="5" name="日付プレースホルダー 4"/>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1226802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CC6D0D-0BE6-4464-A07B-6D60D0EDE64F}"/>
              </a:ext>
            </a:extLst>
          </p:cNvPr>
          <p:cNvSpPr>
            <a:spLocks noGrp="1"/>
          </p:cNvSpPr>
          <p:nvPr>
            <p:ph type="title"/>
          </p:nvPr>
        </p:nvSpPr>
        <p:spPr/>
        <p:txBody>
          <a:bodyPr>
            <a:normAutofit/>
          </a:bodyPr>
          <a:lstStyle/>
          <a:p>
            <a:r>
              <a:rPr kumimoji="1" lang="ja-JP" altLang="en-US" sz="4444" dirty="0"/>
              <a:t>混合診療の禁止の場合のイメージ</a:t>
            </a:r>
          </a:p>
        </p:txBody>
      </p:sp>
      <p:cxnSp>
        <p:nvCxnSpPr>
          <p:cNvPr id="5" name="直線矢印コネクタ 4">
            <a:extLst>
              <a:ext uri="{FF2B5EF4-FFF2-40B4-BE49-F238E27FC236}">
                <a16:creationId xmlns:a16="http://schemas.microsoft.com/office/drawing/2014/main" id="{3A4E91AD-5298-4B75-B36E-A5780C8E74CE}"/>
              </a:ext>
            </a:extLst>
          </p:cNvPr>
          <p:cNvCxnSpPr/>
          <p:nvPr/>
        </p:nvCxnSpPr>
        <p:spPr>
          <a:xfrm>
            <a:off x="1062606" y="7018789"/>
            <a:ext cx="785768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a:extLst>
              <a:ext uri="{FF2B5EF4-FFF2-40B4-BE49-F238E27FC236}">
                <a16:creationId xmlns:a16="http://schemas.microsoft.com/office/drawing/2014/main" id="{C1056034-EDCA-4A58-B575-71154DBFF057}"/>
              </a:ext>
            </a:extLst>
          </p:cNvPr>
          <p:cNvCxnSpPr/>
          <p:nvPr/>
        </p:nvCxnSpPr>
        <p:spPr>
          <a:xfrm flipV="1">
            <a:off x="1053284" y="2255707"/>
            <a:ext cx="0" cy="47630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A49DF351-7CDD-4275-9BF3-D0A4D594E91B}"/>
              </a:ext>
            </a:extLst>
          </p:cNvPr>
          <p:cNvCxnSpPr>
            <a:cxnSpLocks/>
          </p:cNvCxnSpPr>
          <p:nvPr/>
        </p:nvCxnSpPr>
        <p:spPr>
          <a:xfrm flipV="1">
            <a:off x="1062606" y="3672514"/>
            <a:ext cx="4828330" cy="3346277"/>
          </a:xfrm>
          <a:prstGeom prst="line">
            <a:avLst/>
          </a:prstGeom>
          <a:ln>
            <a:solidFill>
              <a:schemeClr val="tx1"/>
            </a:solidFill>
            <a:prstDash val="dash"/>
            <a:headEnd type="none"/>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C1F75BFA-AB6E-49FF-9946-E0E910BD39BF}"/>
              </a:ext>
            </a:extLst>
          </p:cNvPr>
          <p:cNvCxnSpPr/>
          <p:nvPr/>
        </p:nvCxnSpPr>
        <p:spPr>
          <a:xfrm flipV="1">
            <a:off x="1053285" y="6114642"/>
            <a:ext cx="4837651" cy="904147"/>
          </a:xfrm>
          <a:prstGeom prst="line">
            <a:avLst/>
          </a:prstGeom>
          <a:ln w="22225">
            <a:solidFill>
              <a:srgbClr val="FF0000"/>
            </a:solidFill>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37341E66-A1FA-402A-B289-82EA65869DD4}"/>
              </a:ext>
            </a:extLst>
          </p:cNvPr>
          <p:cNvCxnSpPr/>
          <p:nvPr/>
        </p:nvCxnSpPr>
        <p:spPr>
          <a:xfrm flipV="1">
            <a:off x="5890936" y="2255707"/>
            <a:ext cx="2134532" cy="1407486"/>
          </a:xfrm>
          <a:prstGeom prst="line">
            <a:avLst/>
          </a:prstGeom>
          <a:ln w="2222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6" name="直線コネクタ 15">
            <a:extLst>
              <a:ext uri="{FF2B5EF4-FFF2-40B4-BE49-F238E27FC236}">
                <a16:creationId xmlns:a16="http://schemas.microsoft.com/office/drawing/2014/main" id="{321F50FD-6A3D-441A-B7B4-DFE417BCF15F}"/>
              </a:ext>
            </a:extLst>
          </p:cNvPr>
          <p:cNvCxnSpPr>
            <a:cxnSpLocks/>
          </p:cNvCxnSpPr>
          <p:nvPr/>
        </p:nvCxnSpPr>
        <p:spPr>
          <a:xfrm>
            <a:off x="5890936" y="3663193"/>
            <a:ext cx="0" cy="2451450"/>
          </a:xfrm>
          <a:prstGeom prst="line">
            <a:avLst/>
          </a:prstGeom>
          <a:ln>
            <a:solidFill>
              <a:schemeClr val="tx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FA0B1A0F-EBF3-46BB-B380-AE25A6938C3B}"/>
              </a:ext>
            </a:extLst>
          </p:cNvPr>
          <p:cNvCxnSpPr/>
          <p:nvPr/>
        </p:nvCxnSpPr>
        <p:spPr>
          <a:xfrm>
            <a:off x="5890936" y="6114642"/>
            <a:ext cx="0" cy="9041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EA78DB2-9A24-4106-B47F-EB5C655DCE25}"/>
              </a:ext>
            </a:extLst>
          </p:cNvPr>
          <p:cNvSpPr txBox="1"/>
          <p:nvPr/>
        </p:nvSpPr>
        <p:spPr>
          <a:xfrm>
            <a:off x="559266" y="1798973"/>
            <a:ext cx="2144470" cy="502766"/>
          </a:xfrm>
          <a:prstGeom prst="rect">
            <a:avLst/>
          </a:prstGeom>
          <a:noFill/>
        </p:spPr>
        <p:txBody>
          <a:bodyPr wrap="square" rtlCol="0">
            <a:spAutoFit/>
          </a:bodyPr>
          <a:lstStyle/>
          <a:p>
            <a:r>
              <a:rPr kumimoji="1" lang="ja-JP" altLang="en-US" sz="2667" dirty="0"/>
              <a:t>自己負担</a:t>
            </a:r>
          </a:p>
        </p:txBody>
      </p:sp>
      <p:sp>
        <p:nvSpPr>
          <p:cNvPr id="21" name="テキスト ボックス 20">
            <a:extLst>
              <a:ext uri="{FF2B5EF4-FFF2-40B4-BE49-F238E27FC236}">
                <a16:creationId xmlns:a16="http://schemas.microsoft.com/office/drawing/2014/main" id="{C8176713-E3D8-45F0-9956-59DAC185D158}"/>
              </a:ext>
            </a:extLst>
          </p:cNvPr>
          <p:cNvSpPr txBox="1"/>
          <p:nvPr/>
        </p:nvSpPr>
        <p:spPr>
          <a:xfrm>
            <a:off x="7223853" y="6608420"/>
            <a:ext cx="2936147" cy="502766"/>
          </a:xfrm>
          <a:prstGeom prst="rect">
            <a:avLst/>
          </a:prstGeom>
          <a:noFill/>
        </p:spPr>
        <p:txBody>
          <a:bodyPr wrap="square" rtlCol="0">
            <a:spAutoFit/>
          </a:bodyPr>
          <a:lstStyle/>
          <a:p>
            <a:r>
              <a:rPr kumimoji="1" lang="ja-JP" altLang="en-US" sz="2667" dirty="0"/>
              <a:t>医療サービス消費</a:t>
            </a:r>
          </a:p>
        </p:txBody>
      </p:sp>
      <p:sp>
        <p:nvSpPr>
          <p:cNvPr id="22" name="テキスト ボックス 21">
            <a:extLst>
              <a:ext uri="{FF2B5EF4-FFF2-40B4-BE49-F238E27FC236}">
                <a16:creationId xmlns:a16="http://schemas.microsoft.com/office/drawing/2014/main" id="{2B21BDA2-E271-4941-9227-DC9A7FBA784D}"/>
              </a:ext>
            </a:extLst>
          </p:cNvPr>
          <p:cNvSpPr txBox="1"/>
          <p:nvPr/>
        </p:nvSpPr>
        <p:spPr>
          <a:xfrm>
            <a:off x="4773957" y="7111759"/>
            <a:ext cx="3762427" cy="502766"/>
          </a:xfrm>
          <a:prstGeom prst="rect">
            <a:avLst/>
          </a:prstGeom>
          <a:noFill/>
        </p:spPr>
        <p:txBody>
          <a:bodyPr wrap="square" rtlCol="0">
            <a:spAutoFit/>
          </a:bodyPr>
          <a:lstStyle/>
          <a:p>
            <a:r>
              <a:rPr lang="ja-JP" altLang="en-US" sz="2667" dirty="0"/>
              <a:t>保険範囲の限度水準</a:t>
            </a:r>
            <a:endParaRPr kumimoji="1" lang="ja-JP" altLang="en-US" sz="2667" dirty="0"/>
          </a:p>
        </p:txBody>
      </p:sp>
      <p:sp>
        <p:nvSpPr>
          <p:cNvPr id="23" name="四角形: 角を丸くする 22">
            <a:extLst>
              <a:ext uri="{FF2B5EF4-FFF2-40B4-BE49-F238E27FC236}">
                <a16:creationId xmlns:a16="http://schemas.microsoft.com/office/drawing/2014/main" id="{B1BB215B-F9B7-40E7-B7D9-C57C049EA403}"/>
              </a:ext>
            </a:extLst>
          </p:cNvPr>
          <p:cNvSpPr/>
          <p:nvPr/>
        </p:nvSpPr>
        <p:spPr>
          <a:xfrm>
            <a:off x="1313109" y="2394707"/>
            <a:ext cx="4392488" cy="12956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dirty="0">
                <a:solidFill>
                  <a:srgbClr val="FF0000"/>
                </a:solidFill>
              </a:rPr>
              <a:t>保険適用範囲を超えると</a:t>
            </a:r>
            <a:r>
              <a:rPr kumimoji="1" lang="en-US" altLang="ja-JP" sz="2667" dirty="0">
                <a:solidFill>
                  <a:srgbClr val="FF0000"/>
                </a:solidFill>
              </a:rPr>
              <a:t/>
            </a:r>
            <a:br>
              <a:rPr kumimoji="1" lang="en-US" altLang="ja-JP" sz="2667" dirty="0">
                <a:solidFill>
                  <a:srgbClr val="FF0000"/>
                </a:solidFill>
              </a:rPr>
            </a:br>
            <a:r>
              <a:rPr kumimoji="1" lang="ja-JP" altLang="en-US" sz="2667" dirty="0">
                <a:solidFill>
                  <a:srgbClr val="FF0000"/>
                </a:solidFill>
              </a:rPr>
              <a:t>急激に自己負担が上がる</a:t>
            </a:r>
          </a:p>
        </p:txBody>
      </p:sp>
      <p:sp>
        <p:nvSpPr>
          <p:cNvPr id="24" name="スライド番号プレースホルダー 23" hidden="1">
            <a:extLst>
              <a:ext uri="{FF2B5EF4-FFF2-40B4-BE49-F238E27FC236}">
                <a16:creationId xmlns:a16="http://schemas.microsoft.com/office/drawing/2014/main" id="{23DB8273-3A0E-49A6-8018-138A8C1C03A8}"/>
              </a:ext>
            </a:extLst>
          </p:cNvPr>
          <p:cNvSpPr>
            <a:spLocks noGrp="1"/>
          </p:cNvSpPr>
          <p:nvPr>
            <p:ph type="sldNum" sz="quarter" idx="12"/>
          </p:nvPr>
        </p:nvSpPr>
        <p:spPr/>
        <p:txBody>
          <a:bodyPr/>
          <a:lstStyle/>
          <a:p>
            <a:fld id="{3554B9F7-EF8B-453C-B515-9A9C790301A1}" type="slidenum">
              <a:rPr kumimoji="1" lang="ja-JP" altLang="en-US" smtClean="0"/>
              <a:t>19</a:t>
            </a:fld>
            <a:endParaRPr kumimoji="1" lang="ja-JP" altLang="en-US"/>
          </a:p>
        </p:txBody>
      </p:sp>
      <p:sp>
        <p:nvSpPr>
          <p:cNvPr id="3" name="日付プレースホルダー 2" hidden="1"/>
          <p:cNvSpPr>
            <a:spLocks noGrp="1"/>
          </p:cNvSpPr>
          <p:nvPr>
            <p:ph type="dt" sz="half" idx="10"/>
          </p:nvPr>
        </p:nvSpPr>
        <p:spPr/>
        <p:txBody>
          <a:bodyPr/>
          <a:lstStyle/>
          <a:p>
            <a:pPr>
              <a:defRPr/>
            </a:pPr>
            <a:r>
              <a:rPr lang="en-US" altLang="ja-JP" smtClean="0"/>
              <a:t>2020/7/8</a:t>
            </a:r>
            <a:endParaRPr lang="en-US" altLang="ja-JP"/>
          </a:p>
        </p:txBody>
      </p:sp>
      <p:sp>
        <p:nvSpPr>
          <p:cNvPr id="4" name="フッター プレースホルダー 3"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96296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a:t>
            </a:r>
            <a:r>
              <a:rPr kumimoji="1" lang="ja-JP" altLang="en-US" sz="2800" smtClean="0"/>
              <a:t>課題は</a:t>
            </a:r>
            <a:r>
              <a:rPr kumimoji="1" lang="en-US" altLang="ja-JP" sz="2800" u="sng" smtClean="0">
                <a:solidFill>
                  <a:srgbClr val="FF0000"/>
                </a:solidFill>
              </a:rPr>
              <a:t>Bb</a:t>
            </a:r>
            <a:r>
              <a:rPr kumimoji="1" lang="ja-JP" altLang="en-US" sz="2800" u="sng" smtClean="0">
                <a:solidFill>
                  <a:srgbClr val="FF0000"/>
                </a:solidFill>
              </a:rPr>
              <a:t>に統一することに変え</a:t>
            </a:r>
            <a:r>
              <a:rPr kumimoji="1" lang="ja-JP" altLang="en-US" sz="2800" smtClean="0"/>
              <a:t>ました．全員</a:t>
            </a:r>
            <a:r>
              <a:rPr kumimoji="1" lang="en-US" altLang="ja-JP" sz="2800" smtClean="0"/>
              <a:t>BB</a:t>
            </a:r>
            <a:r>
              <a:rPr kumimoji="1" lang="ja-JP" altLang="en-US" sz="2800" smtClean="0"/>
              <a:t>の</a:t>
            </a:r>
            <a:r>
              <a:rPr kumimoji="1" lang="ja-JP" altLang="en-US" sz="2800"/>
              <a:t>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2020/7/8</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7</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904AC-7D55-4D0B-8B0A-D96393FE4649}"/>
              </a:ext>
            </a:extLst>
          </p:cNvPr>
          <p:cNvSpPr>
            <a:spLocks noGrp="1"/>
          </p:cNvSpPr>
          <p:nvPr>
            <p:ph type="title"/>
          </p:nvPr>
        </p:nvSpPr>
        <p:spPr/>
        <p:txBody>
          <a:bodyPr/>
          <a:lstStyle/>
          <a:p>
            <a:r>
              <a:rPr kumimoji="1" lang="ja-JP" altLang="en-US" dirty="0"/>
              <a:t>混合診療を認めると</a:t>
            </a:r>
            <a:r>
              <a:rPr kumimoji="1" lang="en-US" altLang="ja-JP" dirty="0"/>
              <a:t>…</a:t>
            </a:r>
            <a:endParaRPr kumimoji="1" lang="ja-JP" altLang="en-US" dirty="0"/>
          </a:p>
        </p:txBody>
      </p:sp>
      <p:cxnSp>
        <p:nvCxnSpPr>
          <p:cNvPr id="4" name="直線矢印コネクタ 3">
            <a:extLst>
              <a:ext uri="{FF2B5EF4-FFF2-40B4-BE49-F238E27FC236}">
                <a16:creationId xmlns:a16="http://schemas.microsoft.com/office/drawing/2014/main" id="{7A589C9C-63A1-480B-951B-DB21FB998919}"/>
              </a:ext>
            </a:extLst>
          </p:cNvPr>
          <p:cNvCxnSpPr/>
          <p:nvPr/>
        </p:nvCxnSpPr>
        <p:spPr>
          <a:xfrm>
            <a:off x="1062606" y="7018789"/>
            <a:ext cx="785768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直線矢印コネクタ 4">
            <a:extLst>
              <a:ext uri="{FF2B5EF4-FFF2-40B4-BE49-F238E27FC236}">
                <a16:creationId xmlns:a16="http://schemas.microsoft.com/office/drawing/2014/main" id="{297DBF11-7B6B-4DBB-A2B0-8847A192F816}"/>
              </a:ext>
            </a:extLst>
          </p:cNvPr>
          <p:cNvCxnSpPr/>
          <p:nvPr/>
        </p:nvCxnSpPr>
        <p:spPr>
          <a:xfrm flipV="1">
            <a:off x="1053284" y="2255707"/>
            <a:ext cx="0" cy="47630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BAE4D473-803E-4728-B26B-FFF7165B9E5A}"/>
              </a:ext>
            </a:extLst>
          </p:cNvPr>
          <p:cNvCxnSpPr>
            <a:cxnSpLocks/>
          </p:cNvCxnSpPr>
          <p:nvPr/>
        </p:nvCxnSpPr>
        <p:spPr>
          <a:xfrm flipV="1">
            <a:off x="1062606" y="2087927"/>
            <a:ext cx="7056073" cy="4930864"/>
          </a:xfrm>
          <a:prstGeom prst="line">
            <a:avLst/>
          </a:prstGeom>
          <a:ln>
            <a:solidFill>
              <a:schemeClr val="tx1"/>
            </a:solidFill>
            <a:prstDash val="dash"/>
            <a:headEnd type="none"/>
          </a:ln>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D706A896-A8E6-4F5D-8444-17666BD67BF0}"/>
              </a:ext>
            </a:extLst>
          </p:cNvPr>
          <p:cNvCxnSpPr/>
          <p:nvPr/>
        </p:nvCxnSpPr>
        <p:spPr>
          <a:xfrm flipV="1">
            <a:off x="1053285" y="6114642"/>
            <a:ext cx="4837651" cy="904147"/>
          </a:xfrm>
          <a:prstGeom prst="line">
            <a:avLst/>
          </a:prstGeom>
          <a:ln w="22225">
            <a:solidFill>
              <a:srgbClr val="FF0000"/>
            </a:solidFill>
          </a:ln>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8E25432F-9C02-42CF-B1D8-9D6CA1FACD6E}"/>
              </a:ext>
            </a:extLst>
          </p:cNvPr>
          <p:cNvCxnSpPr>
            <a:cxnSpLocks/>
          </p:cNvCxnSpPr>
          <p:nvPr/>
        </p:nvCxnSpPr>
        <p:spPr>
          <a:xfrm flipH="1">
            <a:off x="5881616" y="3663193"/>
            <a:ext cx="9320" cy="3355597"/>
          </a:xfrm>
          <a:prstGeom prst="line">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123E0E8-8F8E-40BC-8C36-187F46D3D6CF}"/>
              </a:ext>
            </a:extLst>
          </p:cNvPr>
          <p:cNvSpPr txBox="1"/>
          <p:nvPr/>
        </p:nvSpPr>
        <p:spPr>
          <a:xfrm>
            <a:off x="559266" y="1798973"/>
            <a:ext cx="2072462" cy="502766"/>
          </a:xfrm>
          <a:prstGeom prst="rect">
            <a:avLst/>
          </a:prstGeom>
          <a:noFill/>
        </p:spPr>
        <p:txBody>
          <a:bodyPr wrap="square" rtlCol="0">
            <a:spAutoFit/>
          </a:bodyPr>
          <a:lstStyle/>
          <a:p>
            <a:r>
              <a:rPr kumimoji="1" lang="ja-JP" altLang="en-US" sz="2667" dirty="0"/>
              <a:t>自己負担</a:t>
            </a:r>
          </a:p>
        </p:txBody>
      </p:sp>
      <p:sp>
        <p:nvSpPr>
          <p:cNvPr id="10" name="テキスト ボックス 9">
            <a:extLst>
              <a:ext uri="{FF2B5EF4-FFF2-40B4-BE49-F238E27FC236}">
                <a16:creationId xmlns:a16="http://schemas.microsoft.com/office/drawing/2014/main" id="{CEA574DD-E9FD-4D6B-8852-363BF050D163}"/>
              </a:ext>
            </a:extLst>
          </p:cNvPr>
          <p:cNvSpPr txBox="1"/>
          <p:nvPr/>
        </p:nvSpPr>
        <p:spPr>
          <a:xfrm>
            <a:off x="7223853" y="6608420"/>
            <a:ext cx="2936147" cy="502766"/>
          </a:xfrm>
          <a:prstGeom prst="rect">
            <a:avLst/>
          </a:prstGeom>
          <a:noFill/>
        </p:spPr>
        <p:txBody>
          <a:bodyPr wrap="square" rtlCol="0">
            <a:spAutoFit/>
          </a:bodyPr>
          <a:lstStyle/>
          <a:p>
            <a:r>
              <a:rPr kumimoji="1" lang="ja-JP" altLang="en-US" sz="2667" dirty="0"/>
              <a:t>医療サービス消費</a:t>
            </a:r>
          </a:p>
        </p:txBody>
      </p:sp>
      <p:sp>
        <p:nvSpPr>
          <p:cNvPr id="11" name="テキスト ボックス 10">
            <a:extLst>
              <a:ext uri="{FF2B5EF4-FFF2-40B4-BE49-F238E27FC236}">
                <a16:creationId xmlns:a16="http://schemas.microsoft.com/office/drawing/2014/main" id="{B4324EDB-2339-4743-8B7A-2F5B640AE423}"/>
              </a:ext>
            </a:extLst>
          </p:cNvPr>
          <p:cNvSpPr txBox="1"/>
          <p:nvPr/>
        </p:nvSpPr>
        <p:spPr>
          <a:xfrm>
            <a:off x="4098153" y="7111759"/>
            <a:ext cx="3611951" cy="502766"/>
          </a:xfrm>
          <a:prstGeom prst="rect">
            <a:avLst/>
          </a:prstGeom>
          <a:noFill/>
        </p:spPr>
        <p:txBody>
          <a:bodyPr wrap="square" rtlCol="0">
            <a:spAutoFit/>
          </a:bodyPr>
          <a:lstStyle/>
          <a:p>
            <a:r>
              <a:rPr lang="ja-JP" altLang="en-US" sz="2667" dirty="0"/>
              <a:t>保険範囲の限度水準</a:t>
            </a:r>
            <a:endParaRPr kumimoji="1" lang="ja-JP" altLang="en-US" sz="2667" dirty="0"/>
          </a:p>
        </p:txBody>
      </p:sp>
      <p:cxnSp>
        <p:nvCxnSpPr>
          <p:cNvPr id="15" name="直線コネクタ 14">
            <a:extLst>
              <a:ext uri="{FF2B5EF4-FFF2-40B4-BE49-F238E27FC236}">
                <a16:creationId xmlns:a16="http://schemas.microsoft.com/office/drawing/2014/main" id="{970BE52B-DBE1-41A2-A621-02D78BEB0671}"/>
              </a:ext>
            </a:extLst>
          </p:cNvPr>
          <p:cNvCxnSpPr>
            <a:cxnSpLocks/>
          </p:cNvCxnSpPr>
          <p:nvPr/>
        </p:nvCxnSpPr>
        <p:spPr>
          <a:xfrm flipV="1">
            <a:off x="5890936" y="4157211"/>
            <a:ext cx="2731083" cy="1957431"/>
          </a:xfrm>
          <a:prstGeom prst="line">
            <a:avLst/>
          </a:prstGeom>
          <a:ln w="22225">
            <a:solidFill>
              <a:srgbClr val="FF0000"/>
            </a:solidFill>
            <a:headEnd type="ova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0633AB6-B103-4BDF-87B2-3EF215930567}"/>
              </a:ext>
            </a:extLst>
          </p:cNvPr>
          <p:cNvCxnSpPr>
            <a:cxnSpLocks/>
          </p:cNvCxnSpPr>
          <p:nvPr/>
        </p:nvCxnSpPr>
        <p:spPr>
          <a:xfrm flipV="1">
            <a:off x="5881616" y="6114641"/>
            <a:ext cx="0" cy="1"/>
          </a:xfrm>
          <a:prstGeom prst="line">
            <a:avLst/>
          </a:prstGeom>
          <a:ln>
            <a:solidFill>
              <a:schemeClr val="tx1"/>
            </a:solidFill>
            <a:prstDash val="dash"/>
            <a:headEnd type="none"/>
          </a:ln>
        </p:spPr>
        <p:style>
          <a:lnRef idx="1">
            <a:schemeClr val="dk1"/>
          </a:lnRef>
          <a:fillRef idx="0">
            <a:schemeClr val="dk1"/>
          </a:fillRef>
          <a:effectRef idx="0">
            <a:schemeClr val="dk1"/>
          </a:effectRef>
          <a:fontRef idx="minor">
            <a:schemeClr val="tx1"/>
          </a:fontRef>
        </p:style>
      </p:cxnSp>
      <p:sp>
        <p:nvSpPr>
          <p:cNvPr id="19" name="四角形: 角を丸くする 18">
            <a:extLst>
              <a:ext uri="{FF2B5EF4-FFF2-40B4-BE49-F238E27FC236}">
                <a16:creationId xmlns:a16="http://schemas.microsoft.com/office/drawing/2014/main" id="{2B5614A6-1055-46C9-8FB4-F5DB42796ABF}"/>
              </a:ext>
            </a:extLst>
          </p:cNvPr>
          <p:cNvSpPr/>
          <p:nvPr/>
        </p:nvSpPr>
        <p:spPr>
          <a:xfrm>
            <a:off x="1290972" y="2465683"/>
            <a:ext cx="4599964" cy="12956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dirty="0">
                <a:solidFill>
                  <a:srgbClr val="FF0000"/>
                </a:solidFill>
              </a:rPr>
              <a:t>保険適用範囲を超えても</a:t>
            </a:r>
            <a:endParaRPr kumimoji="1" lang="en-US" altLang="ja-JP" sz="2667" dirty="0">
              <a:solidFill>
                <a:srgbClr val="FF0000"/>
              </a:solidFill>
            </a:endParaRPr>
          </a:p>
          <a:p>
            <a:pPr algn="ctr"/>
            <a:r>
              <a:rPr kumimoji="1" lang="ja-JP" altLang="en-US" sz="2667" dirty="0">
                <a:solidFill>
                  <a:srgbClr val="FF0000"/>
                </a:solidFill>
              </a:rPr>
              <a:t>自己負担はそれほど増えない</a:t>
            </a:r>
          </a:p>
        </p:txBody>
      </p:sp>
      <p:sp>
        <p:nvSpPr>
          <p:cNvPr id="23" name="スライド番号プレースホルダー 22" hidden="1">
            <a:extLst>
              <a:ext uri="{FF2B5EF4-FFF2-40B4-BE49-F238E27FC236}">
                <a16:creationId xmlns:a16="http://schemas.microsoft.com/office/drawing/2014/main" id="{E138EC58-7773-45D5-A829-90BEA6C71C76}"/>
              </a:ext>
            </a:extLst>
          </p:cNvPr>
          <p:cNvSpPr>
            <a:spLocks noGrp="1"/>
          </p:cNvSpPr>
          <p:nvPr>
            <p:ph type="sldNum" sz="quarter" idx="12"/>
          </p:nvPr>
        </p:nvSpPr>
        <p:spPr/>
        <p:txBody>
          <a:bodyPr/>
          <a:lstStyle/>
          <a:p>
            <a:fld id="{3554B9F7-EF8B-453C-B515-9A9C790301A1}" type="slidenum">
              <a:rPr kumimoji="1" lang="ja-JP" altLang="en-US" smtClean="0"/>
              <a:t>20</a:t>
            </a:fld>
            <a:endParaRPr kumimoji="1" lang="ja-JP" altLang="en-US"/>
          </a:p>
        </p:txBody>
      </p:sp>
      <p:cxnSp>
        <p:nvCxnSpPr>
          <p:cNvPr id="13" name="直線コネクタ 12">
            <a:extLst>
              <a:ext uri="{FF2B5EF4-FFF2-40B4-BE49-F238E27FC236}">
                <a16:creationId xmlns:a16="http://schemas.microsoft.com/office/drawing/2014/main" id="{8ADEE588-AC1E-4036-9AEA-67C31880D151}"/>
              </a:ext>
            </a:extLst>
          </p:cNvPr>
          <p:cNvCxnSpPr/>
          <p:nvPr/>
        </p:nvCxnSpPr>
        <p:spPr>
          <a:xfrm>
            <a:off x="5890936" y="6114642"/>
            <a:ext cx="2731083"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日付プレースホルダー 2" hidden="1"/>
          <p:cNvSpPr>
            <a:spLocks noGrp="1"/>
          </p:cNvSpPr>
          <p:nvPr>
            <p:ph type="dt" sz="half" idx="10"/>
          </p:nvPr>
        </p:nvSpPr>
        <p:spPr/>
        <p:txBody>
          <a:bodyPr/>
          <a:lstStyle/>
          <a:p>
            <a:pPr>
              <a:defRPr/>
            </a:pPr>
            <a:r>
              <a:rPr lang="en-US" altLang="ja-JP" smtClean="0"/>
              <a:t>2020/7/8</a:t>
            </a:r>
            <a:endParaRPr lang="en-US" altLang="ja-JP"/>
          </a:p>
        </p:txBody>
      </p:sp>
      <p:sp>
        <p:nvSpPr>
          <p:cNvPr id="12" name="フッター プレースホルダー 11"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07877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4147A9-BBF6-4C29-B8E9-EA4E2CB0E927}"/>
              </a:ext>
            </a:extLst>
          </p:cNvPr>
          <p:cNvSpPr>
            <a:spLocks noGrp="1"/>
          </p:cNvSpPr>
          <p:nvPr>
            <p:ph type="title"/>
          </p:nvPr>
        </p:nvSpPr>
        <p:spPr/>
        <p:txBody>
          <a:bodyPr/>
          <a:lstStyle/>
          <a:p>
            <a:r>
              <a:rPr kumimoji="1" lang="ja-JP" altLang="en-US" dirty="0"/>
              <a:t>混合診療を認めることの問題</a:t>
            </a:r>
          </a:p>
        </p:txBody>
      </p:sp>
      <p:sp>
        <p:nvSpPr>
          <p:cNvPr id="3" name="コンテンツ プレースホルダー 2">
            <a:extLst>
              <a:ext uri="{FF2B5EF4-FFF2-40B4-BE49-F238E27FC236}">
                <a16:creationId xmlns:a16="http://schemas.microsoft.com/office/drawing/2014/main" id="{FBD5FE31-F69F-414B-AEE0-77F205EB41CC}"/>
              </a:ext>
            </a:extLst>
          </p:cNvPr>
          <p:cNvSpPr>
            <a:spLocks noGrp="1"/>
          </p:cNvSpPr>
          <p:nvPr>
            <p:ph idx="1"/>
          </p:nvPr>
        </p:nvSpPr>
        <p:spPr>
          <a:xfrm>
            <a:off x="468945" y="1462286"/>
            <a:ext cx="8930643" cy="5479852"/>
          </a:xfrm>
        </p:spPr>
        <p:txBody>
          <a:bodyPr>
            <a:noAutofit/>
          </a:bodyPr>
          <a:lstStyle/>
          <a:p>
            <a:r>
              <a:rPr kumimoji="1" lang="ja-JP" altLang="en-US" dirty="0"/>
              <a:t>混合診療を禁止の場合</a:t>
            </a:r>
            <a:endParaRPr lang="en-US" altLang="ja-JP" dirty="0"/>
          </a:p>
          <a:p>
            <a:pPr lvl="1"/>
            <a:r>
              <a:rPr kumimoji="1" lang="ja-JP" altLang="en-US" dirty="0"/>
              <a:t>保険範囲を超えた場合、全額</a:t>
            </a:r>
            <a:r>
              <a:rPr kumimoji="1" lang="ja-JP" altLang="en-US"/>
              <a:t>自己</a:t>
            </a:r>
            <a:r>
              <a:rPr kumimoji="1" lang="ja-JP" altLang="en-US" smtClean="0"/>
              <a:t>負担　⇒</a:t>
            </a:r>
            <a:r>
              <a:rPr kumimoji="1" lang="ja-JP" altLang="en-US" dirty="0"/>
              <a:t>　保険の支払いは</a:t>
            </a:r>
            <a:r>
              <a:rPr kumimoji="1" lang="en-US" altLang="ja-JP" dirty="0"/>
              <a:t>0</a:t>
            </a:r>
          </a:p>
          <a:p>
            <a:r>
              <a:rPr lang="ja-JP" altLang="en-US" dirty="0"/>
              <a:t>混合診療を認めた場合</a:t>
            </a:r>
            <a:endParaRPr lang="en-US" altLang="ja-JP" dirty="0"/>
          </a:p>
          <a:p>
            <a:pPr lvl="1"/>
            <a:r>
              <a:rPr lang="ja-JP" altLang="en-US" dirty="0"/>
              <a:t>保険範囲を超えた場合、</a:t>
            </a:r>
            <a:r>
              <a:rPr lang="ja-JP" altLang="en-US" dirty="0">
                <a:solidFill>
                  <a:srgbClr val="FF0000"/>
                </a:solidFill>
              </a:rPr>
              <a:t>超えた分のみを全額</a:t>
            </a:r>
            <a:r>
              <a:rPr lang="ja-JP" altLang="en-US">
                <a:solidFill>
                  <a:srgbClr val="FF0000"/>
                </a:solidFill>
              </a:rPr>
              <a:t>自己</a:t>
            </a:r>
            <a:r>
              <a:rPr lang="ja-JP" altLang="en-US" smtClean="0">
                <a:solidFill>
                  <a:srgbClr val="FF0000"/>
                </a:solidFill>
              </a:rPr>
              <a:t>負担　</a:t>
            </a:r>
            <a:r>
              <a:rPr lang="ja-JP" altLang="en-US" smtClean="0"/>
              <a:t>⇒</a:t>
            </a:r>
            <a:r>
              <a:rPr lang="ja-JP" altLang="en-US" dirty="0"/>
              <a:t>　保険の支払いが生じる</a:t>
            </a:r>
            <a:endParaRPr lang="en-US" altLang="ja-JP" dirty="0"/>
          </a:p>
          <a:p>
            <a:r>
              <a:rPr lang="ja-JP" altLang="en-US" dirty="0"/>
              <a:t>混合診療を</a:t>
            </a:r>
            <a:r>
              <a:rPr lang="ja-JP" altLang="en-US"/>
              <a:t>認める</a:t>
            </a:r>
            <a:r>
              <a:rPr lang="ja-JP" altLang="en-US" smtClean="0"/>
              <a:t>と保険</a:t>
            </a:r>
            <a:r>
              <a:rPr lang="ja-JP" altLang="en-US" dirty="0"/>
              <a:t>の支払いが増加</a:t>
            </a:r>
            <a:r>
              <a:rPr lang="ja-JP" altLang="en-US"/>
              <a:t>する</a:t>
            </a:r>
            <a:r>
              <a:rPr lang="ja-JP" altLang="en-US" smtClean="0"/>
              <a:t>可能性</a:t>
            </a:r>
            <a:endParaRPr lang="en-US" altLang="ja-JP" dirty="0"/>
          </a:p>
          <a:p>
            <a:r>
              <a:rPr lang="ja-JP" altLang="en-US" dirty="0"/>
              <a:t>もし保険の支払いを増やさないとすると</a:t>
            </a:r>
            <a:endParaRPr lang="en-US" altLang="ja-JP" dirty="0"/>
          </a:p>
          <a:p>
            <a:pPr lvl="1"/>
            <a:r>
              <a:rPr lang="ja-JP" altLang="en-US" dirty="0">
                <a:solidFill>
                  <a:srgbClr val="FF0000"/>
                </a:solidFill>
              </a:rPr>
              <a:t>自己負担率</a:t>
            </a:r>
            <a:r>
              <a:rPr lang="ja-JP" altLang="en-US">
                <a:solidFill>
                  <a:srgbClr val="FF0000"/>
                </a:solidFill>
              </a:rPr>
              <a:t>を</a:t>
            </a:r>
            <a:r>
              <a:rPr lang="ja-JP" altLang="en-US" smtClean="0">
                <a:solidFill>
                  <a:srgbClr val="FF0000"/>
                </a:solidFill>
              </a:rPr>
              <a:t>増やす</a:t>
            </a:r>
            <a:r>
              <a:rPr lang="en-US" altLang="ja-JP" smtClean="0">
                <a:solidFill>
                  <a:srgbClr val="FF0000"/>
                </a:solidFill>
              </a:rPr>
              <a:t>or</a:t>
            </a:r>
            <a:r>
              <a:rPr lang="ja-JP" altLang="en-US" smtClean="0">
                <a:solidFill>
                  <a:srgbClr val="FF0000"/>
                </a:solidFill>
              </a:rPr>
              <a:t>保険</a:t>
            </a:r>
            <a:r>
              <a:rPr lang="ja-JP" altLang="en-US" dirty="0">
                <a:solidFill>
                  <a:srgbClr val="FF0000"/>
                </a:solidFill>
              </a:rPr>
              <a:t>の範囲を縮小させる</a:t>
            </a:r>
            <a:endParaRPr kumimoji="1" lang="ja-JP" altLang="en-US" dirty="0">
              <a:solidFill>
                <a:srgbClr val="FF0000"/>
              </a:solidFill>
            </a:endParaRPr>
          </a:p>
        </p:txBody>
      </p:sp>
      <p:sp>
        <p:nvSpPr>
          <p:cNvPr id="6" name="スライド番号プレースホルダー 5">
            <a:extLst>
              <a:ext uri="{FF2B5EF4-FFF2-40B4-BE49-F238E27FC236}">
                <a16:creationId xmlns:a16="http://schemas.microsoft.com/office/drawing/2014/main" id="{631CEAD5-E2A1-46B8-A779-C2315B79ADC2}"/>
              </a:ext>
            </a:extLst>
          </p:cNvPr>
          <p:cNvSpPr>
            <a:spLocks noGrp="1"/>
          </p:cNvSpPr>
          <p:nvPr>
            <p:ph type="sldNum" sz="quarter" idx="12"/>
          </p:nvPr>
        </p:nvSpPr>
        <p:spPr/>
        <p:txBody>
          <a:bodyPr/>
          <a:lstStyle/>
          <a:p>
            <a:fld id="{3554B9F7-EF8B-453C-B515-9A9C790301A1}" type="slidenum">
              <a:rPr kumimoji="1" lang="ja-JP" altLang="en-US" smtClean="0"/>
              <a:t>21</a:t>
            </a:fld>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634258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904AC-7D55-4D0B-8B0A-D96393FE4649}"/>
              </a:ext>
            </a:extLst>
          </p:cNvPr>
          <p:cNvSpPr>
            <a:spLocks noGrp="1"/>
          </p:cNvSpPr>
          <p:nvPr>
            <p:ph type="title"/>
          </p:nvPr>
        </p:nvSpPr>
        <p:spPr>
          <a:xfrm>
            <a:off x="722282" y="380976"/>
            <a:ext cx="9182254" cy="1271588"/>
          </a:xfrm>
        </p:spPr>
        <p:txBody>
          <a:bodyPr/>
          <a:lstStyle/>
          <a:p>
            <a:r>
              <a:rPr kumimoji="1" lang="ja-JP" altLang="en-US" sz="3600" dirty="0"/>
              <a:t>保険範囲を縮小させて混合</a:t>
            </a:r>
            <a:r>
              <a:rPr kumimoji="1" lang="ja-JP" altLang="en-US" sz="3600"/>
              <a:t>診療</a:t>
            </a:r>
            <a:r>
              <a:rPr kumimoji="1" lang="ja-JP" altLang="en-US" sz="3600" smtClean="0"/>
              <a:t>を認めた</a:t>
            </a:r>
            <a:r>
              <a:rPr kumimoji="1" lang="ja-JP" altLang="en-US" sz="3600" dirty="0"/>
              <a:t>場合</a:t>
            </a:r>
            <a:endParaRPr kumimoji="1" lang="ja-JP" altLang="en-US" sz="4000" dirty="0"/>
          </a:p>
        </p:txBody>
      </p:sp>
      <p:cxnSp>
        <p:nvCxnSpPr>
          <p:cNvPr id="4" name="直線矢印コネクタ 3">
            <a:extLst>
              <a:ext uri="{FF2B5EF4-FFF2-40B4-BE49-F238E27FC236}">
                <a16:creationId xmlns:a16="http://schemas.microsoft.com/office/drawing/2014/main" id="{7A589C9C-63A1-480B-951B-DB21FB998919}"/>
              </a:ext>
            </a:extLst>
          </p:cNvPr>
          <p:cNvCxnSpPr/>
          <p:nvPr/>
        </p:nvCxnSpPr>
        <p:spPr>
          <a:xfrm>
            <a:off x="1062606" y="7018789"/>
            <a:ext cx="785768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直線矢印コネクタ 4">
            <a:extLst>
              <a:ext uri="{FF2B5EF4-FFF2-40B4-BE49-F238E27FC236}">
                <a16:creationId xmlns:a16="http://schemas.microsoft.com/office/drawing/2014/main" id="{297DBF11-7B6B-4DBB-A2B0-8847A192F816}"/>
              </a:ext>
            </a:extLst>
          </p:cNvPr>
          <p:cNvCxnSpPr/>
          <p:nvPr/>
        </p:nvCxnSpPr>
        <p:spPr>
          <a:xfrm flipV="1">
            <a:off x="1053284" y="2255707"/>
            <a:ext cx="0" cy="47630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BAE4D473-803E-4728-B26B-FFF7165B9E5A}"/>
              </a:ext>
            </a:extLst>
          </p:cNvPr>
          <p:cNvCxnSpPr>
            <a:cxnSpLocks/>
          </p:cNvCxnSpPr>
          <p:nvPr/>
        </p:nvCxnSpPr>
        <p:spPr>
          <a:xfrm flipV="1">
            <a:off x="1062606" y="2087927"/>
            <a:ext cx="7056073" cy="4930864"/>
          </a:xfrm>
          <a:prstGeom prst="line">
            <a:avLst/>
          </a:prstGeom>
          <a:ln>
            <a:solidFill>
              <a:schemeClr val="tx1"/>
            </a:solidFill>
            <a:prstDash val="dash"/>
            <a:headEnd type="none"/>
          </a:ln>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D706A896-A8E6-4F5D-8444-17666BD67BF0}"/>
              </a:ext>
            </a:extLst>
          </p:cNvPr>
          <p:cNvCxnSpPr>
            <a:cxnSpLocks/>
          </p:cNvCxnSpPr>
          <p:nvPr/>
        </p:nvCxnSpPr>
        <p:spPr>
          <a:xfrm flipV="1">
            <a:off x="1053285" y="6431560"/>
            <a:ext cx="3133442" cy="587229"/>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8E25432F-9C02-42CF-B1D8-9D6CA1FACD6E}"/>
              </a:ext>
            </a:extLst>
          </p:cNvPr>
          <p:cNvCxnSpPr>
            <a:cxnSpLocks/>
          </p:cNvCxnSpPr>
          <p:nvPr/>
        </p:nvCxnSpPr>
        <p:spPr>
          <a:xfrm flipH="1">
            <a:off x="5881616" y="3663193"/>
            <a:ext cx="9320" cy="3355597"/>
          </a:xfrm>
          <a:prstGeom prst="line">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123E0E8-8F8E-40BC-8C36-187F46D3D6CF}"/>
              </a:ext>
            </a:extLst>
          </p:cNvPr>
          <p:cNvSpPr txBox="1"/>
          <p:nvPr/>
        </p:nvSpPr>
        <p:spPr>
          <a:xfrm>
            <a:off x="559266" y="1798973"/>
            <a:ext cx="1928446" cy="502766"/>
          </a:xfrm>
          <a:prstGeom prst="rect">
            <a:avLst/>
          </a:prstGeom>
          <a:noFill/>
        </p:spPr>
        <p:txBody>
          <a:bodyPr wrap="square" rtlCol="0">
            <a:spAutoFit/>
          </a:bodyPr>
          <a:lstStyle/>
          <a:p>
            <a:r>
              <a:rPr kumimoji="1" lang="ja-JP" altLang="en-US" sz="2667" dirty="0"/>
              <a:t>自己負担</a:t>
            </a:r>
          </a:p>
        </p:txBody>
      </p:sp>
      <p:sp>
        <p:nvSpPr>
          <p:cNvPr id="10" name="テキスト ボックス 9">
            <a:extLst>
              <a:ext uri="{FF2B5EF4-FFF2-40B4-BE49-F238E27FC236}">
                <a16:creationId xmlns:a16="http://schemas.microsoft.com/office/drawing/2014/main" id="{CEA574DD-E9FD-4D6B-8852-363BF050D163}"/>
              </a:ext>
            </a:extLst>
          </p:cNvPr>
          <p:cNvSpPr txBox="1"/>
          <p:nvPr/>
        </p:nvSpPr>
        <p:spPr>
          <a:xfrm>
            <a:off x="7384256" y="6448177"/>
            <a:ext cx="2936147" cy="502766"/>
          </a:xfrm>
          <a:prstGeom prst="rect">
            <a:avLst/>
          </a:prstGeom>
          <a:noFill/>
        </p:spPr>
        <p:txBody>
          <a:bodyPr wrap="square" rtlCol="0">
            <a:spAutoFit/>
          </a:bodyPr>
          <a:lstStyle/>
          <a:p>
            <a:r>
              <a:rPr kumimoji="1" lang="ja-JP" altLang="en-US" sz="2667" dirty="0"/>
              <a:t>医療サービス消費</a:t>
            </a:r>
          </a:p>
        </p:txBody>
      </p:sp>
      <p:sp>
        <p:nvSpPr>
          <p:cNvPr id="11" name="テキスト ボックス 10">
            <a:extLst>
              <a:ext uri="{FF2B5EF4-FFF2-40B4-BE49-F238E27FC236}">
                <a16:creationId xmlns:a16="http://schemas.microsoft.com/office/drawing/2014/main" id="{B4324EDB-2339-4743-8B7A-2F5B640AE423}"/>
              </a:ext>
            </a:extLst>
          </p:cNvPr>
          <p:cNvSpPr txBox="1"/>
          <p:nvPr/>
        </p:nvSpPr>
        <p:spPr>
          <a:xfrm>
            <a:off x="5711515" y="7117234"/>
            <a:ext cx="2936147" cy="502766"/>
          </a:xfrm>
          <a:prstGeom prst="rect">
            <a:avLst/>
          </a:prstGeom>
          <a:noFill/>
        </p:spPr>
        <p:txBody>
          <a:bodyPr wrap="square" rtlCol="0">
            <a:spAutoFit/>
          </a:bodyPr>
          <a:lstStyle/>
          <a:p>
            <a:r>
              <a:rPr lang="ja-JP" altLang="en-US" sz="2667" dirty="0"/>
              <a:t>元の限度水準</a:t>
            </a:r>
            <a:r>
              <a:rPr lang="en-US" altLang="ja-JP" sz="2667" dirty="0"/>
              <a:t>B</a:t>
            </a:r>
            <a:endParaRPr kumimoji="1" lang="ja-JP" altLang="en-US" sz="2667" dirty="0"/>
          </a:p>
        </p:txBody>
      </p:sp>
      <p:cxnSp>
        <p:nvCxnSpPr>
          <p:cNvPr id="15" name="直線コネクタ 14">
            <a:extLst>
              <a:ext uri="{FF2B5EF4-FFF2-40B4-BE49-F238E27FC236}">
                <a16:creationId xmlns:a16="http://schemas.microsoft.com/office/drawing/2014/main" id="{970BE52B-DBE1-41A2-A621-02D78BEB0671}"/>
              </a:ext>
            </a:extLst>
          </p:cNvPr>
          <p:cNvCxnSpPr>
            <a:cxnSpLocks/>
          </p:cNvCxnSpPr>
          <p:nvPr/>
        </p:nvCxnSpPr>
        <p:spPr>
          <a:xfrm flipV="1">
            <a:off x="4186727" y="3453811"/>
            <a:ext cx="4230228" cy="2977749"/>
          </a:xfrm>
          <a:prstGeom prst="line">
            <a:avLst/>
          </a:prstGeom>
          <a:ln w="25400">
            <a:solidFill>
              <a:srgbClr val="FF0000"/>
            </a:solidFill>
            <a:headEnd type="ova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0633AB6-B103-4BDF-87B2-3EF215930567}"/>
              </a:ext>
            </a:extLst>
          </p:cNvPr>
          <p:cNvCxnSpPr>
            <a:cxnSpLocks/>
          </p:cNvCxnSpPr>
          <p:nvPr/>
        </p:nvCxnSpPr>
        <p:spPr>
          <a:xfrm flipV="1">
            <a:off x="4278386" y="5662571"/>
            <a:ext cx="4222459" cy="768989"/>
          </a:xfrm>
          <a:prstGeom prst="line">
            <a:avLst/>
          </a:prstGeom>
          <a:ln>
            <a:solidFill>
              <a:schemeClr val="tx1"/>
            </a:solidFill>
            <a:prstDash val="dash"/>
            <a:headEnd type="none"/>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946AD285-E510-41A4-A8F6-887AD7E3156A}"/>
              </a:ext>
            </a:extLst>
          </p:cNvPr>
          <p:cNvCxnSpPr>
            <a:cxnSpLocks/>
          </p:cNvCxnSpPr>
          <p:nvPr/>
        </p:nvCxnSpPr>
        <p:spPr>
          <a:xfrm flipH="1">
            <a:off x="4218576" y="4800246"/>
            <a:ext cx="9320" cy="2178929"/>
          </a:xfrm>
          <a:prstGeom prst="line">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8" name="矢印: 右 17">
            <a:extLst>
              <a:ext uri="{FF2B5EF4-FFF2-40B4-BE49-F238E27FC236}">
                <a16:creationId xmlns:a16="http://schemas.microsoft.com/office/drawing/2014/main" id="{78BE3FA6-F141-433B-9DC5-E782AC7BD278}"/>
              </a:ext>
            </a:extLst>
          </p:cNvPr>
          <p:cNvSpPr/>
          <p:nvPr/>
        </p:nvSpPr>
        <p:spPr>
          <a:xfrm rot="10800000">
            <a:off x="4259745" y="6715387"/>
            <a:ext cx="1621871" cy="1771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667"/>
          </a:p>
        </p:txBody>
      </p:sp>
      <p:sp>
        <p:nvSpPr>
          <p:cNvPr id="22" name="テキスト ボックス 21">
            <a:extLst>
              <a:ext uri="{FF2B5EF4-FFF2-40B4-BE49-F238E27FC236}">
                <a16:creationId xmlns:a16="http://schemas.microsoft.com/office/drawing/2014/main" id="{0A9B7BDB-E66B-4A9F-8075-0A8320C7E113}"/>
              </a:ext>
            </a:extLst>
          </p:cNvPr>
          <p:cNvSpPr txBox="1"/>
          <p:nvPr/>
        </p:nvSpPr>
        <p:spPr>
          <a:xfrm>
            <a:off x="2810312" y="7105476"/>
            <a:ext cx="2936147" cy="502766"/>
          </a:xfrm>
          <a:prstGeom prst="rect">
            <a:avLst/>
          </a:prstGeom>
          <a:noFill/>
        </p:spPr>
        <p:txBody>
          <a:bodyPr wrap="square" rtlCol="0">
            <a:spAutoFit/>
          </a:bodyPr>
          <a:lstStyle/>
          <a:p>
            <a:r>
              <a:rPr lang="ja-JP" altLang="en-US" sz="2667" dirty="0"/>
              <a:t>新しい限度水準</a:t>
            </a:r>
            <a:r>
              <a:rPr lang="en-US" altLang="ja-JP" sz="2667" dirty="0"/>
              <a:t>A</a:t>
            </a:r>
            <a:endParaRPr kumimoji="1" lang="ja-JP" altLang="en-US" sz="2667" dirty="0"/>
          </a:p>
        </p:txBody>
      </p:sp>
      <p:sp>
        <p:nvSpPr>
          <p:cNvPr id="23" name="スライド番号プレースホルダー 22" hidden="1">
            <a:extLst>
              <a:ext uri="{FF2B5EF4-FFF2-40B4-BE49-F238E27FC236}">
                <a16:creationId xmlns:a16="http://schemas.microsoft.com/office/drawing/2014/main" id="{E61A81A8-313E-4607-BE41-92FC1DDDF9C3}"/>
              </a:ext>
            </a:extLst>
          </p:cNvPr>
          <p:cNvSpPr>
            <a:spLocks noGrp="1"/>
          </p:cNvSpPr>
          <p:nvPr>
            <p:ph type="sldNum" sz="quarter" idx="12"/>
          </p:nvPr>
        </p:nvSpPr>
        <p:spPr/>
        <p:txBody>
          <a:bodyPr/>
          <a:lstStyle/>
          <a:p>
            <a:fld id="{3554B9F7-EF8B-453C-B515-9A9C790301A1}" type="slidenum">
              <a:rPr kumimoji="1" lang="ja-JP" altLang="en-US" smtClean="0"/>
              <a:t>22</a:t>
            </a:fld>
            <a:endParaRPr kumimoji="1" lang="ja-JP" altLang="en-US"/>
          </a:p>
        </p:txBody>
      </p:sp>
      <p:sp>
        <p:nvSpPr>
          <p:cNvPr id="3" name="日付プレースホルダー 2" hidden="1"/>
          <p:cNvSpPr>
            <a:spLocks noGrp="1"/>
          </p:cNvSpPr>
          <p:nvPr>
            <p:ph type="dt" sz="half" idx="10"/>
          </p:nvPr>
        </p:nvSpPr>
        <p:spPr/>
        <p:txBody>
          <a:bodyPr/>
          <a:lstStyle/>
          <a:p>
            <a:pPr>
              <a:defRPr/>
            </a:pPr>
            <a:r>
              <a:rPr lang="en-US" altLang="ja-JP" smtClean="0"/>
              <a:t>2020/7/8</a:t>
            </a:r>
            <a:endParaRPr lang="en-US" altLang="ja-JP"/>
          </a:p>
        </p:txBody>
      </p:sp>
      <p:sp>
        <p:nvSpPr>
          <p:cNvPr id="12" name="フッター プレースホルダー 11"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344200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3F9DA8-4F03-4137-B07A-2F29693D76C9}"/>
              </a:ext>
            </a:extLst>
          </p:cNvPr>
          <p:cNvSpPr>
            <a:spLocks noGrp="1"/>
          </p:cNvSpPr>
          <p:nvPr>
            <p:ph type="title"/>
          </p:nvPr>
        </p:nvSpPr>
        <p:spPr/>
        <p:txBody>
          <a:bodyPr/>
          <a:lstStyle/>
          <a:p>
            <a:r>
              <a:rPr kumimoji="1" lang="ja-JP" altLang="en-US" dirty="0"/>
              <a:t>混合診療の拡大の効果</a:t>
            </a:r>
          </a:p>
        </p:txBody>
      </p:sp>
      <p:sp>
        <p:nvSpPr>
          <p:cNvPr id="3" name="コンテンツ プレースホルダー 2">
            <a:extLst>
              <a:ext uri="{FF2B5EF4-FFF2-40B4-BE49-F238E27FC236}">
                <a16:creationId xmlns:a16="http://schemas.microsoft.com/office/drawing/2014/main" id="{32F86E92-7384-4EC5-8238-C5D3D1362541}"/>
              </a:ext>
            </a:extLst>
          </p:cNvPr>
          <p:cNvSpPr>
            <a:spLocks noGrp="1"/>
          </p:cNvSpPr>
          <p:nvPr>
            <p:ph idx="1"/>
          </p:nvPr>
        </p:nvSpPr>
        <p:spPr>
          <a:xfrm>
            <a:off x="650844" y="1738298"/>
            <a:ext cx="8965660" cy="5072098"/>
          </a:xfrm>
        </p:spPr>
        <p:txBody>
          <a:bodyPr/>
          <a:lstStyle/>
          <a:p>
            <a:r>
              <a:rPr kumimoji="1" lang="ja-JP" altLang="en-US" dirty="0"/>
              <a:t>混合診療を拡大させると、患者の自己負担は</a:t>
            </a:r>
            <a:r>
              <a:rPr kumimoji="1" lang="en-US" altLang="ja-JP" dirty="0"/>
              <a:t/>
            </a:r>
            <a:br>
              <a:rPr kumimoji="1" lang="en-US" altLang="ja-JP" dirty="0"/>
            </a:br>
            <a:r>
              <a:rPr kumimoji="1" lang="ja-JP" altLang="en-US" dirty="0"/>
              <a:t>どうなるか？</a:t>
            </a:r>
            <a:endParaRPr kumimoji="1" lang="en-US" altLang="ja-JP" dirty="0"/>
          </a:p>
          <a:p>
            <a:pPr lvl="1"/>
            <a:r>
              <a:rPr lang="en-US" altLang="ja-JP" dirty="0"/>
              <a:t>A</a:t>
            </a:r>
            <a:r>
              <a:rPr lang="ja-JP" altLang="en-US" dirty="0"/>
              <a:t>の水準までの医療　　　　⇒　変化なし</a:t>
            </a:r>
            <a:endParaRPr lang="en-US" altLang="ja-JP" dirty="0"/>
          </a:p>
          <a:p>
            <a:pPr lvl="1"/>
            <a:r>
              <a:rPr lang="en-US" altLang="ja-JP" dirty="0"/>
              <a:t>A</a:t>
            </a:r>
            <a:r>
              <a:rPr lang="ja-JP" altLang="en-US" dirty="0"/>
              <a:t>から</a:t>
            </a:r>
            <a:r>
              <a:rPr lang="en-US" altLang="ja-JP" dirty="0"/>
              <a:t>B</a:t>
            </a:r>
            <a:r>
              <a:rPr lang="ja-JP" altLang="en-US" dirty="0"/>
              <a:t>の水準までの医療　 ⇒　</a:t>
            </a:r>
            <a:r>
              <a:rPr lang="ja-JP" altLang="en-US" dirty="0">
                <a:solidFill>
                  <a:srgbClr val="FF0000"/>
                </a:solidFill>
              </a:rPr>
              <a:t>負担増</a:t>
            </a:r>
            <a:endParaRPr lang="en-US" altLang="ja-JP" dirty="0">
              <a:solidFill>
                <a:srgbClr val="FF0000"/>
              </a:solidFill>
            </a:endParaRPr>
          </a:p>
          <a:p>
            <a:pPr lvl="1"/>
            <a:r>
              <a:rPr lang="en-US" altLang="ja-JP" dirty="0"/>
              <a:t>B</a:t>
            </a:r>
            <a:r>
              <a:rPr lang="ja-JP" altLang="en-US" dirty="0"/>
              <a:t>を超える医療　　　　　　⇒　負担減</a:t>
            </a:r>
            <a:endParaRPr lang="en-US" altLang="ja-JP" dirty="0"/>
          </a:p>
          <a:p>
            <a:r>
              <a:rPr lang="ja-JP" altLang="en-US" dirty="0"/>
              <a:t>混合診療の拡大は、</a:t>
            </a:r>
            <a:r>
              <a:rPr lang="en-US" altLang="ja-JP" dirty="0"/>
              <a:t>B</a:t>
            </a:r>
            <a:r>
              <a:rPr lang="ja-JP" altLang="en-US" dirty="0"/>
              <a:t>を超える医療を受ける</a:t>
            </a:r>
            <a:r>
              <a:rPr lang="en-US" altLang="ja-JP" dirty="0"/>
              <a:t/>
            </a:r>
            <a:br>
              <a:rPr lang="en-US" altLang="ja-JP" dirty="0"/>
            </a:br>
            <a:r>
              <a:rPr lang="ja-JP" altLang="en-US" dirty="0"/>
              <a:t>個人にとっては利益</a:t>
            </a:r>
            <a:r>
              <a:rPr lang="ja-JP" altLang="en-US"/>
              <a:t>が</a:t>
            </a:r>
            <a:r>
              <a:rPr lang="ja-JP" altLang="en-US" smtClean="0"/>
              <a:t>高い</a:t>
            </a:r>
            <a:endParaRPr lang="en-US" altLang="ja-JP"/>
          </a:p>
          <a:p>
            <a:r>
              <a:rPr lang="ja-JP" altLang="en-US" smtClean="0">
                <a:solidFill>
                  <a:srgbClr val="FF0000"/>
                </a:solidFill>
              </a:rPr>
              <a:t>高所得者</a:t>
            </a:r>
            <a:r>
              <a:rPr lang="ja-JP" altLang="en-US" dirty="0">
                <a:solidFill>
                  <a:srgbClr val="FF0000"/>
                </a:solidFill>
              </a:rPr>
              <a:t>を優遇する制度でもある</a:t>
            </a:r>
            <a:endParaRPr lang="en-US" altLang="ja-JP" dirty="0">
              <a:solidFill>
                <a:srgbClr val="FF0000"/>
              </a:solidFill>
            </a:endParaRPr>
          </a:p>
          <a:p>
            <a:pPr lvl="1"/>
            <a:endParaRPr kumimoji="1" lang="en-US" altLang="ja-JP" dirty="0"/>
          </a:p>
          <a:p>
            <a:pPr lvl="1"/>
            <a:endParaRPr kumimoji="1" lang="ja-JP" altLang="en-US" dirty="0"/>
          </a:p>
        </p:txBody>
      </p:sp>
      <p:sp>
        <p:nvSpPr>
          <p:cNvPr id="5" name="スライド番号プレースホルダー 4">
            <a:extLst>
              <a:ext uri="{FF2B5EF4-FFF2-40B4-BE49-F238E27FC236}">
                <a16:creationId xmlns:a16="http://schemas.microsoft.com/office/drawing/2014/main" id="{C12974CD-189B-4770-8848-6562DBE0EDA3}"/>
              </a:ext>
            </a:extLst>
          </p:cNvPr>
          <p:cNvSpPr>
            <a:spLocks noGrp="1"/>
          </p:cNvSpPr>
          <p:nvPr>
            <p:ph type="sldNum" sz="quarter" idx="12"/>
          </p:nvPr>
        </p:nvSpPr>
        <p:spPr/>
        <p:txBody>
          <a:bodyPr/>
          <a:lstStyle/>
          <a:p>
            <a:fld id="{3554B9F7-EF8B-453C-B515-9A9C790301A1}" type="slidenum">
              <a:rPr kumimoji="1" lang="ja-JP" altLang="en-US" smtClean="0"/>
              <a:t>23</a:t>
            </a:fld>
            <a:endParaRPr kumimoji="1" lang="ja-JP" altLang="en-US"/>
          </a:p>
        </p:txBody>
      </p:sp>
      <p:sp>
        <p:nvSpPr>
          <p:cNvPr id="6" name="日付プレースホルダー 5"/>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5520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DD6007-90B9-4803-9415-96A0A8FF548D}"/>
              </a:ext>
            </a:extLst>
          </p:cNvPr>
          <p:cNvSpPr>
            <a:spLocks noGrp="1"/>
          </p:cNvSpPr>
          <p:nvPr>
            <p:ph type="title"/>
          </p:nvPr>
        </p:nvSpPr>
        <p:spPr>
          <a:xfrm>
            <a:off x="762000" y="281608"/>
            <a:ext cx="8636000" cy="1271588"/>
          </a:xfrm>
        </p:spPr>
        <p:txBody>
          <a:bodyPr/>
          <a:lstStyle/>
          <a:p>
            <a:r>
              <a:rPr kumimoji="1" lang="ja-JP" altLang="en-US" smtClean="0"/>
              <a:t>混合診療のまとめ</a:t>
            </a:r>
            <a:endParaRPr kumimoji="1" lang="ja-JP" altLang="en-US" dirty="0"/>
          </a:p>
        </p:txBody>
      </p:sp>
      <p:sp>
        <p:nvSpPr>
          <p:cNvPr id="3" name="コンテンツ プレースホルダー 2">
            <a:extLst>
              <a:ext uri="{FF2B5EF4-FFF2-40B4-BE49-F238E27FC236}">
                <a16:creationId xmlns:a16="http://schemas.microsoft.com/office/drawing/2014/main" id="{62425493-A9D2-428B-91EA-C194C647B6ED}"/>
              </a:ext>
            </a:extLst>
          </p:cNvPr>
          <p:cNvSpPr>
            <a:spLocks noGrp="1"/>
          </p:cNvSpPr>
          <p:nvPr>
            <p:ph idx="1"/>
          </p:nvPr>
        </p:nvSpPr>
        <p:spPr>
          <a:xfrm>
            <a:off x="627881" y="1524646"/>
            <a:ext cx="8763000" cy="5185830"/>
          </a:xfrm>
        </p:spPr>
        <p:txBody>
          <a:bodyPr>
            <a:normAutofit/>
          </a:bodyPr>
          <a:lstStyle/>
          <a:p>
            <a:r>
              <a:rPr kumimoji="1" lang="ja-JP" altLang="en-US" sz="2667" dirty="0"/>
              <a:t>日本の医療制度では混合診療は原則禁止</a:t>
            </a:r>
            <a:endParaRPr kumimoji="1" lang="en-US" altLang="ja-JP" sz="2667" dirty="0"/>
          </a:p>
          <a:p>
            <a:r>
              <a:rPr kumimoji="1" lang="ja-JP" altLang="en-US" sz="2667" dirty="0"/>
              <a:t>ドラッグ・ラグの問題を背景に、混合診療は</a:t>
            </a:r>
            <a:r>
              <a:rPr kumimoji="1" lang="en-US" altLang="ja-JP" sz="2667" dirty="0"/>
              <a:t/>
            </a:r>
            <a:br>
              <a:rPr kumimoji="1" lang="en-US" altLang="ja-JP" sz="2667" dirty="0"/>
            </a:br>
            <a:r>
              <a:rPr kumimoji="1" lang="ja-JP" altLang="en-US" sz="2667" dirty="0"/>
              <a:t>認められる方向にある</a:t>
            </a:r>
            <a:r>
              <a:rPr lang="en-US" altLang="ja-JP" sz="2667" dirty="0"/>
              <a:t/>
            </a:r>
            <a:br>
              <a:rPr lang="en-US" altLang="ja-JP" sz="2667" dirty="0"/>
            </a:br>
            <a:r>
              <a:rPr lang="ja-JP" altLang="en-US" sz="2667" dirty="0"/>
              <a:t>⇒　</a:t>
            </a:r>
            <a:r>
              <a:rPr lang="ja-JP" altLang="en-US" sz="2667" dirty="0">
                <a:solidFill>
                  <a:srgbClr val="FF0000"/>
                </a:solidFill>
              </a:rPr>
              <a:t>保険外併用療養費制度</a:t>
            </a:r>
            <a:r>
              <a:rPr lang="ja-JP" altLang="en-US" sz="2667" dirty="0"/>
              <a:t>の拡大</a:t>
            </a:r>
            <a:r>
              <a:rPr lang="en-US" altLang="ja-JP" sz="2667" dirty="0"/>
              <a:t/>
            </a:r>
            <a:br>
              <a:rPr lang="en-US" altLang="ja-JP" sz="2667" dirty="0"/>
            </a:br>
            <a:r>
              <a:rPr lang="ja-JP" altLang="en-US" sz="2667" dirty="0"/>
              <a:t>　　患者申し出療養の創設</a:t>
            </a:r>
            <a:endParaRPr lang="en-US" altLang="ja-JP" sz="2667" dirty="0"/>
          </a:p>
          <a:p>
            <a:r>
              <a:rPr lang="ja-JP" altLang="en-US" sz="2667" smtClean="0">
                <a:solidFill>
                  <a:srgbClr val="FF0000"/>
                </a:solidFill>
              </a:rPr>
              <a:t>ぜいたく</a:t>
            </a:r>
            <a:r>
              <a:rPr lang="ja-JP" altLang="en-US" sz="2667" dirty="0">
                <a:solidFill>
                  <a:srgbClr val="FF0000"/>
                </a:solidFill>
              </a:rPr>
              <a:t>な医療</a:t>
            </a:r>
            <a:r>
              <a:rPr lang="ja-JP" altLang="en-US" sz="2667" dirty="0"/>
              <a:t>を保険外にし、必要な医療のみを保険適用させ、混合診療を認めると</a:t>
            </a:r>
            <a:endParaRPr lang="en-US" altLang="ja-JP" sz="2667" dirty="0"/>
          </a:p>
          <a:p>
            <a:pPr lvl="1"/>
            <a:r>
              <a:rPr lang="ja-JP" altLang="en-US" dirty="0"/>
              <a:t>ぜいたくな医療　⇒　</a:t>
            </a:r>
            <a:r>
              <a:rPr lang="en-US" altLang="ja-JP" dirty="0"/>
              <a:t>10</a:t>
            </a:r>
            <a:r>
              <a:rPr lang="ja-JP" altLang="en-US" dirty="0"/>
              <a:t>割負担</a:t>
            </a:r>
            <a:endParaRPr lang="en-US" altLang="ja-JP" dirty="0"/>
          </a:p>
          <a:p>
            <a:pPr lvl="1"/>
            <a:r>
              <a:rPr lang="ja-JP" altLang="en-US" dirty="0"/>
              <a:t>必要な医療　　　⇒　 </a:t>
            </a:r>
            <a:r>
              <a:rPr lang="en-US" altLang="ja-JP" dirty="0"/>
              <a:t>3</a:t>
            </a:r>
            <a:r>
              <a:rPr lang="ja-JP" altLang="en-US" dirty="0"/>
              <a:t>割負担</a:t>
            </a:r>
            <a:endParaRPr lang="en-US" altLang="ja-JP" dirty="0"/>
          </a:p>
          <a:p>
            <a:pPr marL="0" indent="0">
              <a:buNone/>
            </a:pPr>
            <a:r>
              <a:rPr lang="ja-JP" altLang="en-US" sz="2667" dirty="0"/>
              <a:t>　という最適な自己負担の考えが制度化できる</a:t>
            </a:r>
            <a:endParaRPr lang="en-US" altLang="ja-JP" sz="2667" dirty="0"/>
          </a:p>
          <a:p>
            <a:pPr lvl="1"/>
            <a:endParaRPr lang="en-US" altLang="ja-JP" dirty="0"/>
          </a:p>
        </p:txBody>
      </p:sp>
      <p:sp>
        <p:nvSpPr>
          <p:cNvPr id="4" name="スライド番号プレースホルダー 3">
            <a:extLst>
              <a:ext uri="{FF2B5EF4-FFF2-40B4-BE49-F238E27FC236}">
                <a16:creationId xmlns:a16="http://schemas.microsoft.com/office/drawing/2014/main" id="{B4EF4916-4CE4-4AFD-912A-44B2AE733514}"/>
              </a:ext>
            </a:extLst>
          </p:cNvPr>
          <p:cNvSpPr>
            <a:spLocks noGrp="1"/>
          </p:cNvSpPr>
          <p:nvPr>
            <p:ph type="sldNum" sz="quarter" idx="12"/>
          </p:nvPr>
        </p:nvSpPr>
        <p:spPr/>
        <p:txBody>
          <a:bodyPr/>
          <a:lstStyle/>
          <a:p>
            <a:fld id="{3554B9F7-EF8B-453C-B515-9A9C790301A1}" type="slidenum">
              <a:rPr kumimoji="1" lang="ja-JP" altLang="en-US" smtClean="0"/>
              <a:t>24</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2020/7/8</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258202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高額</a:t>
            </a:r>
            <a:r>
              <a:rPr lang="ja-JP" altLang="en-US" smtClean="0"/>
              <a:t>療養費制度</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2020/7/8</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7</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25</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医療費の自己負担は義務教育就学後から</a:t>
            </a:r>
            <a:r>
              <a:rPr kumimoji="0" lang="en-US" altLang="ja-JP" kern="0" smtClean="0"/>
              <a:t>69</a:t>
            </a:r>
            <a:r>
              <a:rPr kumimoji="0" lang="ja-JP" altLang="en-US" kern="0" smtClean="0"/>
              <a:t>歳までは</a:t>
            </a:r>
            <a:r>
              <a:rPr kumimoji="0" lang="en-US" altLang="ja-JP" kern="0" smtClean="0"/>
              <a:t>3</a:t>
            </a:r>
            <a:r>
              <a:rPr kumimoji="0" lang="ja-JP" altLang="en-US" kern="0" smtClean="0"/>
              <a:t>割負担という制度は</a:t>
            </a:r>
            <a:r>
              <a:rPr kumimoji="0" lang="ja-JP" altLang="en-US" u="sng" kern="0" smtClean="0">
                <a:solidFill>
                  <a:srgbClr val="FF0000"/>
                </a:solidFill>
              </a:rPr>
              <a:t>定率負担</a:t>
            </a:r>
            <a:r>
              <a:rPr kumimoji="0" lang="ja-JP" altLang="en-US" kern="0" smtClean="0"/>
              <a:t>と呼ばれる</a:t>
            </a:r>
            <a:endParaRPr kumimoji="0" lang="en-US" altLang="ja-JP" kern="0" smtClean="0"/>
          </a:p>
          <a:p>
            <a:pPr>
              <a:spcBef>
                <a:spcPts val="1200"/>
              </a:spcBef>
              <a:defRPr/>
            </a:pPr>
            <a:r>
              <a:rPr kumimoji="0" lang="ja-JP" altLang="en-US" kern="0" smtClean="0"/>
              <a:t>医療費によらず一定額を支払うものを</a:t>
            </a:r>
            <a:r>
              <a:rPr kumimoji="0" lang="ja-JP" altLang="en-US" u="sng" kern="0" smtClean="0">
                <a:solidFill>
                  <a:srgbClr val="FF0000"/>
                </a:solidFill>
              </a:rPr>
              <a:t>定額負担</a:t>
            </a:r>
            <a:endParaRPr lang="en-US" altLang="ja-JP" u="sng" kern="0" smtClean="0">
              <a:solidFill>
                <a:srgbClr val="FF0000"/>
              </a:solidFill>
            </a:endParaRPr>
          </a:p>
          <a:p>
            <a:pPr>
              <a:spcBef>
                <a:spcPts val="1200"/>
              </a:spcBef>
              <a:defRPr/>
            </a:pPr>
            <a:r>
              <a:rPr kumimoji="0" lang="ja-JP" altLang="en-US" u="sng" kern="0" smtClean="0">
                <a:solidFill>
                  <a:srgbClr val="FF0000"/>
                </a:solidFill>
              </a:rPr>
              <a:t>医療費が高額になって支払えない</a:t>
            </a:r>
            <a:r>
              <a:rPr kumimoji="0" lang="ja-JP" altLang="en-US" kern="0" smtClean="0"/>
              <a:t>こともある</a:t>
            </a:r>
            <a:endParaRPr kumimoji="0" lang="en-US" altLang="ja-JP" kern="0" smtClean="0"/>
          </a:p>
          <a:p>
            <a:pPr>
              <a:spcBef>
                <a:spcPts val="1200"/>
              </a:spcBef>
              <a:defRPr/>
            </a:pPr>
            <a:r>
              <a:rPr kumimoji="0" lang="ja-JP" altLang="en-US" u="sng" kern="0" smtClean="0">
                <a:solidFill>
                  <a:srgbClr val="FF0000"/>
                </a:solidFill>
              </a:rPr>
              <a:t>高額療養費制度</a:t>
            </a:r>
            <a:r>
              <a:rPr kumimoji="0" lang="ja-JP" altLang="en-US" kern="0" smtClean="0"/>
              <a:t>は患者が一定以上の患者負担のときその超えたすべての額</a:t>
            </a:r>
            <a:r>
              <a:rPr kumimoji="0" lang="ja-JP" altLang="en-US" kern="0" smtClean="0"/>
              <a:t>を保険医療</a:t>
            </a:r>
            <a:r>
              <a:rPr kumimoji="0" lang="ja-JP" altLang="en-US" kern="0" smtClean="0"/>
              <a:t>から償還する</a:t>
            </a:r>
            <a:endParaRPr kumimoji="0" lang="en-US" altLang="ja-JP" kern="0" smtClean="0"/>
          </a:p>
          <a:p>
            <a:pPr>
              <a:spcBef>
                <a:spcPts val="1200"/>
              </a:spcBef>
              <a:defRPr/>
            </a:pPr>
            <a:r>
              <a:rPr kumimoji="0" lang="ja-JP" altLang="en-US" kern="0" smtClean="0"/>
              <a:t>例：１ヶ月に１２０万円の医療費．実際は８９，４３０円の自己負担</a:t>
            </a:r>
            <a:endParaRPr kumimoji="0" lang="en-US" altLang="ja-JP" kern="0" smtClean="0"/>
          </a:p>
        </p:txBody>
      </p:sp>
    </p:spTree>
    <p:extLst>
      <p:ext uri="{BB962C8B-B14F-4D97-AF65-F5344CB8AC3E}">
        <p14:creationId xmlns:p14="http://schemas.microsoft.com/office/powerpoint/2010/main" val="1799847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723" y="-78432"/>
            <a:ext cx="8636000" cy="1271588"/>
          </a:xfrm>
        </p:spPr>
        <p:txBody>
          <a:bodyPr/>
          <a:lstStyle/>
          <a:p>
            <a:r>
              <a:rPr kumimoji="1" lang="ja-JP" altLang="en-US" sz="4000" dirty="0" smtClean="0"/>
              <a:t>高額療養費制度：</a:t>
            </a:r>
            <a:r>
              <a:rPr kumimoji="1" lang="en-US" altLang="ja-JP" sz="4000" dirty="0" smtClean="0"/>
              <a:t>70</a:t>
            </a:r>
            <a:r>
              <a:rPr kumimoji="1" lang="ja-JP" altLang="en-US" sz="4000" dirty="0" smtClean="0"/>
              <a:t>歳以上</a:t>
            </a:r>
            <a:endParaRPr kumimoji="1" lang="ja-JP" altLang="en-US" sz="4000" dirty="0"/>
          </a:p>
        </p:txBody>
      </p:sp>
      <p:graphicFrame>
        <p:nvGraphicFramePr>
          <p:cNvPr id="4" name="表 3"/>
          <p:cNvGraphicFramePr>
            <a:graphicFrameLocks noGrp="1"/>
          </p:cNvGraphicFramePr>
          <p:nvPr>
            <p:extLst>
              <p:ext uri="{D42A27DB-BD31-4B8C-83A1-F6EECF244321}">
                <p14:modId xmlns:p14="http://schemas.microsoft.com/office/powerpoint/2010/main" val="280376793"/>
              </p:ext>
            </p:extLst>
          </p:nvPr>
        </p:nvGraphicFramePr>
        <p:xfrm>
          <a:off x="280785" y="4242048"/>
          <a:ext cx="9623750" cy="3204108"/>
        </p:xfrm>
        <a:graphic>
          <a:graphicData uri="http://schemas.openxmlformats.org/drawingml/2006/table">
            <a:tbl>
              <a:tblPr firstRow="1" bandRow="1">
                <a:tableStyleId>{5C22544A-7EE6-4342-B048-85BDC9FD1C3A}</a:tableStyleId>
              </a:tblPr>
              <a:tblGrid>
                <a:gridCol w="4811875">
                  <a:extLst>
                    <a:ext uri="{9D8B030D-6E8A-4147-A177-3AD203B41FA5}">
                      <a16:colId xmlns:a16="http://schemas.microsoft.com/office/drawing/2014/main" val="20000"/>
                    </a:ext>
                  </a:extLst>
                </a:gridCol>
                <a:gridCol w="4811875">
                  <a:extLst>
                    <a:ext uri="{9D8B030D-6E8A-4147-A177-3AD203B41FA5}">
                      <a16:colId xmlns:a16="http://schemas.microsoft.com/office/drawing/2014/main" val="20001"/>
                    </a:ext>
                  </a:extLst>
                </a:gridCol>
              </a:tblGrid>
              <a:tr h="427044">
                <a:tc>
                  <a:txBody>
                    <a:bodyPr/>
                    <a:lstStyle/>
                    <a:p>
                      <a:pPr algn="ctr"/>
                      <a:r>
                        <a:rPr lang="ja-JP" altLang="en-US" sz="2000" b="1" dirty="0">
                          <a:latin typeface="メイリオ" panose="020B0604030504040204" pitchFamily="50" charset="-128"/>
                          <a:ea typeface="メイリオ" panose="020B0604030504040204" pitchFamily="50" charset="-128"/>
                        </a:rPr>
                        <a:t>被保険者の所得区分</a:t>
                      </a:r>
                    </a:p>
                  </a:txBody>
                  <a:tcPr marL="42333" marR="42333" marT="42333" marB="42333" anchor="ctr"/>
                </a:tc>
                <a:tc>
                  <a:txBody>
                    <a:bodyPr/>
                    <a:lstStyle/>
                    <a:p>
                      <a:pPr algn="ctr"/>
                      <a:r>
                        <a:rPr lang="ja-JP" altLang="en-US" sz="2000" b="1" dirty="0" smtClean="0">
                          <a:latin typeface="メイリオ" panose="020B0604030504040204" pitchFamily="50" charset="-128"/>
                          <a:ea typeface="メイリオ" panose="020B0604030504040204" pitchFamily="50" charset="-128"/>
                        </a:rPr>
                        <a:t>外来：自己</a:t>
                      </a:r>
                      <a:r>
                        <a:rPr lang="ja-JP" altLang="en-US" sz="2000" b="1" dirty="0">
                          <a:latin typeface="メイリオ" panose="020B0604030504040204" pitchFamily="50" charset="-128"/>
                          <a:ea typeface="メイリオ" panose="020B0604030504040204" pitchFamily="50" charset="-128"/>
                        </a:rPr>
                        <a:t>負担限度額（１月当たり）</a:t>
                      </a:r>
                    </a:p>
                  </a:txBody>
                  <a:tcPr marL="42333" marR="42333" marT="42333" marB="42333" anchor="ctr"/>
                </a:tc>
                <a:extLst>
                  <a:ext uri="{0D108BD9-81ED-4DB2-BD59-A6C34878D82A}">
                    <a16:rowId xmlns:a16="http://schemas.microsoft.com/office/drawing/2014/main" val="10000"/>
                  </a:ext>
                </a:extLst>
              </a:tr>
              <a:tr h="561592">
                <a:tc>
                  <a:txBody>
                    <a:bodyPr/>
                    <a:lstStyle/>
                    <a:p>
                      <a:r>
                        <a:rPr lang="ja-JP" altLang="en-US" sz="2000" b="1" dirty="0">
                          <a:latin typeface="メイリオ" panose="020B0604030504040204" pitchFamily="50" charset="-128"/>
                          <a:ea typeface="メイリオ" panose="020B0604030504040204" pitchFamily="50" charset="-128"/>
                        </a:rPr>
                        <a:t>現役並み所得者（標準報酬月額</a:t>
                      </a:r>
                      <a:r>
                        <a:rPr lang="en-US" altLang="ja-JP" sz="2000" b="1" dirty="0">
                          <a:latin typeface="メイリオ" panose="020B0604030504040204" pitchFamily="50" charset="-128"/>
                          <a:ea typeface="メイリオ" panose="020B0604030504040204" pitchFamily="50" charset="-128"/>
                        </a:rPr>
                        <a:t>28</a:t>
                      </a:r>
                      <a:r>
                        <a:rPr lang="ja-JP" altLang="en-US" sz="2000" b="1" dirty="0">
                          <a:latin typeface="メイリオ" panose="020B0604030504040204" pitchFamily="50" charset="-128"/>
                          <a:ea typeface="メイリオ" panose="020B0604030504040204" pitchFamily="50" charset="-128"/>
                        </a:rPr>
                        <a:t>万円以上等）</a:t>
                      </a:r>
                    </a:p>
                  </a:txBody>
                  <a:tcPr marL="42333" marR="42333" marT="42333" marB="42333" anchor="ctr"/>
                </a:tc>
                <a:tc>
                  <a:txBody>
                    <a:bodyPr/>
                    <a:lstStyle/>
                    <a:p>
                      <a:r>
                        <a:rPr lang="en-US" altLang="ja-JP" sz="2000" b="1">
                          <a:latin typeface="メイリオ" panose="020B0604030504040204" pitchFamily="50" charset="-128"/>
                          <a:ea typeface="メイリオ" panose="020B0604030504040204" pitchFamily="50" charset="-128"/>
                        </a:rPr>
                        <a:t>44,400</a:t>
                      </a:r>
                      <a:r>
                        <a:rPr lang="ja-JP" altLang="en-US" sz="2000" b="1">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1"/>
                  </a:ext>
                </a:extLst>
              </a:tr>
              <a:tr h="561592">
                <a:tc>
                  <a:txBody>
                    <a:bodyPr/>
                    <a:lstStyle/>
                    <a:p>
                      <a:r>
                        <a:rPr lang="ja-JP" altLang="en-US" sz="2000" b="1" dirty="0">
                          <a:latin typeface="メイリオ" panose="020B0604030504040204" pitchFamily="50" charset="-128"/>
                          <a:ea typeface="メイリオ" panose="020B0604030504040204" pitchFamily="50" charset="-128"/>
                        </a:rPr>
                        <a:t>一般（現役並み所得者、低所得 </a:t>
                      </a:r>
                      <a:r>
                        <a:rPr lang="en-US" altLang="ja-JP" sz="2000" b="1" dirty="0">
                          <a:latin typeface="メイリオ" panose="020B0604030504040204" pitchFamily="50" charset="-128"/>
                          <a:ea typeface="メイリオ" panose="020B0604030504040204" pitchFamily="50" charset="-128"/>
                        </a:rPr>
                        <a:t>I</a:t>
                      </a:r>
                      <a:r>
                        <a:rPr lang="ja-JP" altLang="en-US" sz="2000" b="1" dirty="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II </a:t>
                      </a:r>
                      <a:r>
                        <a:rPr lang="ja-JP" altLang="en-US" sz="2000" b="1" dirty="0">
                          <a:latin typeface="メイリオ" panose="020B0604030504040204" pitchFamily="50" charset="-128"/>
                          <a:ea typeface="メイリオ" panose="020B0604030504040204" pitchFamily="50" charset="-128"/>
                        </a:rPr>
                        <a:t>以外）</a:t>
                      </a:r>
                    </a:p>
                  </a:txBody>
                  <a:tcPr marL="42333" marR="42333" marT="42333" marB="42333" anchor="ctr"/>
                </a:tc>
                <a:tc>
                  <a:txBody>
                    <a:bodyPr/>
                    <a:lstStyle/>
                    <a:p>
                      <a:r>
                        <a:rPr lang="en-US" altLang="ja-JP" sz="2000" b="1" dirty="0">
                          <a:latin typeface="メイリオ" panose="020B0604030504040204" pitchFamily="50" charset="-128"/>
                          <a:ea typeface="メイリオ" panose="020B0604030504040204" pitchFamily="50" charset="-128"/>
                        </a:rPr>
                        <a:t>12,000</a:t>
                      </a:r>
                      <a:r>
                        <a:rPr lang="ja-JP" altLang="en-US" sz="2000" b="1" dirty="0">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2"/>
                  </a:ext>
                </a:extLst>
              </a:tr>
              <a:tr h="561592">
                <a:tc>
                  <a:txBody>
                    <a:bodyPr/>
                    <a:lstStyle/>
                    <a:p>
                      <a:r>
                        <a:rPr lang="ja-JP" altLang="en-US" sz="2000" b="1">
                          <a:latin typeface="メイリオ" panose="020B0604030504040204" pitchFamily="50" charset="-128"/>
                          <a:ea typeface="メイリオ" panose="020B0604030504040204" pitchFamily="50" charset="-128"/>
                        </a:rPr>
                        <a:t>低所得 </a:t>
                      </a:r>
                      <a:r>
                        <a:rPr lang="en-US" altLang="ja-JP" sz="2000" b="1">
                          <a:latin typeface="メイリオ" panose="020B0604030504040204" pitchFamily="50" charset="-128"/>
                          <a:ea typeface="メイリオ" panose="020B0604030504040204" pitchFamily="50" charset="-128"/>
                        </a:rPr>
                        <a:t>II</a:t>
                      </a:r>
                      <a:r>
                        <a:rPr lang="ja-JP" altLang="en-US" sz="2000" b="1">
                          <a:latin typeface="メイリオ" panose="020B0604030504040204" pitchFamily="50" charset="-128"/>
                          <a:ea typeface="メイリオ" panose="020B0604030504040204" pitchFamily="50" charset="-128"/>
                        </a:rPr>
                        <a:t>（被保険者が市町村民税非課税等）</a:t>
                      </a:r>
                    </a:p>
                  </a:txBody>
                  <a:tcPr marL="42333" marR="42333" marT="42333" marB="42333" anchor="ctr"/>
                </a:tc>
                <a:tc>
                  <a:txBody>
                    <a:bodyPr/>
                    <a:lstStyle/>
                    <a:p>
                      <a:r>
                        <a:rPr lang="en-US" altLang="ja-JP" sz="2000" b="1" dirty="0">
                          <a:latin typeface="メイリオ" panose="020B0604030504040204" pitchFamily="50" charset="-128"/>
                          <a:ea typeface="メイリオ" panose="020B0604030504040204" pitchFamily="50" charset="-128"/>
                        </a:rPr>
                        <a:t>8,000</a:t>
                      </a:r>
                      <a:r>
                        <a:rPr lang="ja-JP" altLang="en-US" sz="2000" b="1" dirty="0">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3"/>
                  </a:ext>
                </a:extLst>
              </a:tr>
              <a:tr h="561592">
                <a:tc>
                  <a:txBody>
                    <a:bodyPr/>
                    <a:lstStyle/>
                    <a:p>
                      <a:r>
                        <a:rPr lang="ja-JP" altLang="en-US" sz="2000" b="1" dirty="0">
                          <a:latin typeface="メイリオ" panose="020B0604030504040204" pitchFamily="50" charset="-128"/>
                          <a:ea typeface="メイリオ" panose="020B0604030504040204" pitchFamily="50" charset="-128"/>
                        </a:rPr>
                        <a:t>低所得 </a:t>
                      </a:r>
                      <a:r>
                        <a:rPr lang="en-US" altLang="ja-JP" sz="2000" b="1" dirty="0">
                          <a:latin typeface="メイリオ" panose="020B0604030504040204" pitchFamily="50" charset="-128"/>
                          <a:ea typeface="メイリオ" panose="020B0604030504040204" pitchFamily="50" charset="-128"/>
                        </a:rPr>
                        <a:t>I</a:t>
                      </a:r>
                      <a:r>
                        <a:rPr lang="ja-JP" altLang="en-US" sz="2000" b="1" dirty="0" smtClean="0">
                          <a:latin typeface="メイリオ" panose="020B0604030504040204" pitchFamily="50" charset="-128"/>
                          <a:ea typeface="メイリオ" panose="020B0604030504040204" pitchFamily="50" charset="-128"/>
                        </a:rPr>
                        <a:t>（市町</a:t>
                      </a:r>
                      <a:r>
                        <a:rPr lang="ja-JP" altLang="en-US" sz="2000" b="1" dirty="0">
                          <a:latin typeface="メイリオ" panose="020B0604030504040204" pitchFamily="50" charset="-128"/>
                          <a:ea typeface="メイリオ" panose="020B0604030504040204" pitchFamily="50" charset="-128"/>
                        </a:rPr>
                        <a:t>村民税に係る所得がない）</a:t>
                      </a:r>
                    </a:p>
                  </a:txBody>
                  <a:tcPr marL="42333" marR="42333" marT="42333" marB="42333" anchor="ctr"/>
                </a:tc>
                <a:tc>
                  <a:txBody>
                    <a:bodyPr/>
                    <a:lstStyle/>
                    <a:p>
                      <a:r>
                        <a:rPr lang="en-US" altLang="ja-JP" sz="2000" b="1" dirty="0">
                          <a:latin typeface="メイリオ" panose="020B0604030504040204" pitchFamily="50" charset="-128"/>
                          <a:ea typeface="メイリオ" panose="020B0604030504040204" pitchFamily="50" charset="-128"/>
                        </a:rPr>
                        <a:t>8,000</a:t>
                      </a:r>
                      <a:r>
                        <a:rPr lang="ja-JP" altLang="en-US" sz="2000" b="1" dirty="0">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826337096"/>
              </p:ext>
            </p:extLst>
          </p:nvPr>
        </p:nvGraphicFramePr>
        <p:xfrm>
          <a:off x="255461" y="929680"/>
          <a:ext cx="9721082" cy="3204108"/>
        </p:xfrm>
        <a:graphic>
          <a:graphicData uri="http://schemas.openxmlformats.org/drawingml/2006/table">
            <a:tbl>
              <a:tblPr firstRow="1" bandRow="1">
                <a:tableStyleId>{5C22544A-7EE6-4342-B048-85BDC9FD1C3A}</a:tableStyleId>
              </a:tblPr>
              <a:tblGrid>
                <a:gridCol w="4860541">
                  <a:extLst>
                    <a:ext uri="{9D8B030D-6E8A-4147-A177-3AD203B41FA5}">
                      <a16:colId xmlns:a16="http://schemas.microsoft.com/office/drawing/2014/main" val="20000"/>
                    </a:ext>
                  </a:extLst>
                </a:gridCol>
                <a:gridCol w="4860541">
                  <a:extLst>
                    <a:ext uri="{9D8B030D-6E8A-4147-A177-3AD203B41FA5}">
                      <a16:colId xmlns:a16="http://schemas.microsoft.com/office/drawing/2014/main" val="20001"/>
                    </a:ext>
                  </a:extLst>
                </a:gridCol>
              </a:tblGrid>
              <a:tr h="427044">
                <a:tc>
                  <a:txBody>
                    <a:bodyPr/>
                    <a:lstStyle/>
                    <a:p>
                      <a:pPr algn="ctr"/>
                      <a:r>
                        <a:rPr lang="ja-JP" altLang="en-US" sz="2000" b="1" dirty="0">
                          <a:latin typeface="メイリオ" panose="020B0604030504040204" pitchFamily="50" charset="-128"/>
                          <a:ea typeface="メイリオ" panose="020B0604030504040204" pitchFamily="50" charset="-128"/>
                        </a:rPr>
                        <a:t>被保険者の所得区分</a:t>
                      </a:r>
                    </a:p>
                  </a:txBody>
                  <a:tcPr marL="42333" marR="42333" marT="42333" marB="42333" anchor="ctr"/>
                </a:tc>
                <a:tc>
                  <a:txBody>
                    <a:bodyPr/>
                    <a:lstStyle/>
                    <a:p>
                      <a:pPr algn="ctr"/>
                      <a:r>
                        <a:rPr lang="ja-JP" altLang="en-US" sz="2000" b="1" dirty="0" smtClean="0">
                          <a:latin typeface="メイリオ" panose="020B0604030504040204" pitchFamily="50" charset="-128"/>
                          <a:ea typeface="メイリオ" panose="020B0604030504040204" pitchFamily="50" charset="-128"/>
                        </a:rPr>
                        <a:t>入院：自己</a:t>
                      </a:r>
                      <a:r>
                        <a:rPr lang="ja-JP" altLang="en-US" sz="2000" b="1" dirty="0">
                          <a:latin typeface="メイリオ" panose="020B0604030504040204" pitchFamily="50" charset="-128"/>
                          <a:ea typeface="メイリオ" panose="020B0604030504040204" pitchFamily="50" charset="-128"/>
                        </a:rPr>
                        <a:t>負担限度額（１月当たり）</a:t>
                      </a:r>
                    </a:p>
                  </a:txBody>
                  <a:tcPr marL="42333" marR="42333" marT="42333" marB="42333" anchor="ctr"/>
                </a:tc>
                <a:extLst>
                  <a:ext uri="{0D108BD9-81ED-4DB2-BD59-A6C34878D82A}">
                    <a16:rowId xmlns:a16="http://schemas.microsoft.com/office/drawing/2014/main" val="10000"/>
                  </a:ext>
                </a:extLst>
              </a:tr>
              <a:tr h="561592">
                <a:tc>
                  <a:txBody>
                    <a:bodyPr/>
                    <a:lstStyle/>
                    <a:p>
                      <a:r>
                        <a:rPr lang="ja-JP" altLang="en-US" sz="2000" b="1" dirty="0">
                          <a:latin typeface="メイリオ" panose="020B0604030504040204" pitchFamily="50" charset="-128"/>
                          <a:ea typeface="メイリオ" panose="020B0604030504040204" pitchFamily="50" charset="-128"/>
                        </a:rPr>
                        <a:t>現役並み所得者（標準報酬月額</a:t>
                      </a:r>
                      <a:r>
                        <a:rPr lang="en-US" altLang="ja-JP" sz="2000" b="1" dirty="0">
                          <a:latin typeface="メイリオ" panose="020B0604030504040204" pitchFamily="50" charset="-128"/>
                          <a:ea typeface="メイリオ" panose="020B0604030504040204" pitchFamily="50" charset="-128"/>
                        </a:rPr>
                        <a:t>28</a:t>
                      </a:r>
                      <a:r>
                        <a:rPr lang="ja-JP" altLang="en-US" sz="2000" b="1" dirty="0">
                          <a:latin typeface="メイリオ" panose="020B0604030504040204" pitchFamily="50" charset="-128"/>
                          <a:ea typeface="メイリオ" panose="020B0604030504040204" pitchFamily="50" charset="-128"/>
                        </a:rPr>
                        <a:t>万円以上等）</a:t>
                      </a:r>
                    </a:p>
                  </a:txBody>
                  <a:tcPr marL="42333" marR="42333" marT="42333" marB="42333" anchor="ctr"/>
                </a:tc>
                <a:tc>
                  <a:txBody>
                    <a:bodyPr/>
                    <a:lstStyle/>
                    <a:p>
                      <a:r>
                        <a:rPr lang="en-US" altLang="zh-TW" sz="2000" b="1">
                          <a:latin typeface="メイリオ" panose="020B0604030504040204" pitchFamily="50" charset="-128"/>
                          <a:ea typeface="メイリオ" panose="020B0604030504040204" pitchFamily="50" charset="-128"/>
                        </a:rPr>
                        <a:t>80,100</a:t>
                      </a:r>
                      <a:r>
                        <a:rPr lang="zh-TW" altLang="en-US" sz="2000" b="1">
                          <a:latin typeface="メイリオ" panose="020B0604030504040204" pitchFamily="50" charset="-128"/>
                          <a:ea typeface="メイリオ" panose="020B0604030504040204" pitchFamily="50" charset="-128"/>
                        </a:rPr>
                        <a:t>円＋（医療費－</a:t>
                      </a:r>
                      <a:r>
                        <a:rPr lang="en-US" altLang="zh-TW" sz="2000" b="1">
                          <a:latin typeface="メイリオ" panose="020B0604030504040204" pitchFamily="50" charset="-128"/>
                          <a:ea typeface="メイリオ" panose="020B0604030504040204" pitchFamily="50" charset="-128"/>
                        </a:rPr>
                        <a:t>267,000</a:t>
                      </a:r>
                      <a:r>
                        <a:rPr lang="zh-TW" altLang="en-US" sz="2000" b="1">
                          <a:latin typeface="メイリオ" panose="020B0604030504040204" pitchFamily="50" charset="-128"/>
                          <a:ea typeface="メイリオ" panose="020B0604030504040204" pitchFamily="50" charset="-128"/>
                        </a:rPr>
                        <a:t>円）</a:t>
                      </a:r>
                      <a:r>
                        <a:rPr lang="en-US" altLang="zh-TW" sz="2000" b="1">
                          <a:latin typeface="メイリオ" panose="020B0604030504040204" pitchFamily="50" charset="-128"/>
                          <a:ea typeface="メイリオ" panose="020B0604030504040204" pitchFamily="50" charset="-128"/>
                        </a:rPr>
                        <a:t>×1</a:t>
                      </a:r>
                      <a:r>
                        <a:rPr lang="zh-TW" altLang="en-US" sz="2000" b="1">
                          <a:latin typeface="メイリオ" panose="020B0604030504040204" pitchFamily="50" charset="-128"/>
                          <a:ea typeface="メイリオ" panose="020B0604030504040204" pitchFamily="50" charset="-128"/>
                        </a:rPr>
                        <a:t>％</a:t>
                      </a:r>
                    </a:p>
                  </a:txBody>
                  <a:tcPr marL="42333" marR="42333" marT="42333" marB="42333" anchor="ctr"/>
                </a:tc>
                <a:extLst>
                  <a:ext uri="{0D108BD9-81ED-4DB2-BD59-A6C34878D82A}">
                    <a16:rowId xmlns:a16="http://schemas.microsoft.com/office/drawing/2014/main" val="10001"/>
                  </a:ext>
                </a:extLst>
              </a:tr>
              <a:tr h="561592">
                <a:tc>
                  <a:txBody>
                    <a:bodyPr/>
                    <a:lstStyle/>
                    <a:p>
                      <a:r>
                        <a:rPr lang="ja-JP" altLang="en-US" sz="2000" b="1" dirty="0">
                          <a:latin typeface="メイリオ" panose="020B0604030504040204" pitchFamily="50" charset="-128"/>
                          <a:ea typeface="メイリオ" panose="020B0604030504040204" pitchFamily="50" charset="-128"/>
                        </a:rPr>
                        <a:t>一般（現役並み所得者、低所得 </a:t>
                      </a:r>
                      <a:r>
                        <a:rPr lang="en-US" altLang="ja-JP" sz="2000" b="1" dirty="0">
                          <a:latin typeface="メイリオ" panose="020B0604030504040204" pitchFamily="50" charset="-128"/>
                          <a:ea typeface="メイリオ" panose="020B0604030504040204" pitchFamily="50" charset="-128"/>
                        </a:rPr>
                        <a:t>I</a:t>
                      </a:r>
                      <a:r>
                        <a:rPr lang="ja-JP" altLang="en-US" sz="2000" b="1" dirty="0">
                          <a:latin typeface="メイリオ" panose="020B0604030504040204" pitchFamily="50" charset="-128"/>
                          <a:ea typeface="メイリオ" panose="020B0604030504040204" pitchFamily="50" charset="-128"/>
                        </a:rPr>
                        <a:t>・</a:t>
                      </a:r>
                      <a:r>
                        <a:rPr lang="en-US" altLang="ja-JP" sz="2000" b="1" dirty="0">
                          <a:latin typeface="メイリオ" panose="020B0604030504040204" pitchFamily="50" charset="-128"/>
                          <a:ea typeface="メイリオ" panose="020B0604030504040204" pitchFamily="50" charset="-128"/>
                        </a:rPr>
                        <a:t>II </a:t>
                      </a:r>
                      <a:r>
                        <a:rPr lang="ja-JP" altLang="en-US" sz="2000" b="1" dirty="0">
                          <a:latin typeface="メイリオ" panose="020B0604030504040204" pitchFamily="50" charset="-128"/>
                          <a:ea typeface="メイリオ" panose="020B0604030504040204" pitchFamily="50" charset="-128"/>
                        </a:rPr>
                        <a:t>以外）</a:t>
                      </a:r>
                    </a:p>
                  </a:txBody>
                  <a:tcPr marL="42333" marR="42333" marT="42333" marB="42333" anchor="ctr"/>
                </a:tc>
                <a:tc>
                  <a:txBody>
                    <a:bodyPr/>
                    <a:lstStyle/>
                    <a:p>
                      <a:r>
                        <a:rPr lang="en-US" altLang="ja-JP" sz="2000" b="1">
                          <a:latin typeface="メイリオ" panose="020B0604030504040204" pitchFamily="50" charset="-128"/>
                          <a:ea typeface="メイリオ" panose="020B0604030504040204" pitchFamily="50" charset="-128"/>
                        </a:rPr>
                        <a:t>44,400</a:t>
                      </a:r>
                      <a:r>
                        <a:rPr lang="ja-JP" altLang="en-US" sz="2000" b="1">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2"/>
                  </a:ext>
                </a:extLst>
              </a:tr>
              <a:tr h="561592">
                <a:tc>
                  <a:txBody>
                    <a:bodyPr/>
                    <a:lstStyle/>
                    <a:p>
                      <a:r>
                        <a:rPr lang="ja-JP" altLang="en-US" sz="2000" b="1" dirty="0">
                          <a:latin typeface="メイリオ" panose="020B0604030504040204" pitchFamily="50" charset="-128"/>
                          <a:ea typeface="メイリオ" panose="020B0604030504040204" pitchFamily="50" charset="-128"/>
                        </a:rPr>
                        <a:t>低所得 </a:t>
                      </a:r>
                      <a:r>
                        <a:rPr lang="en-US" altLang="ja-JP" sz="2000" b="1" dirty="0">
                          <a:latin typeface="メイリオ" panose="020B0604030504040204" pitchFamily="50" charset="-128"/>
                          <a:ea typeface="メイリオ" panose="020B0604030504040204" pitchFamily="50" charset="-128"/>
                        </a:rPr>
                        <a:t>II</a:t>
                      </a:r>
                      <a:r>
                        <a:rPr lang="ja-JP" altLang="en-US" sz="2000" b="1" dirty="0">
                          <a:latin typeface="メイリオ" panose="020B0604030504040204" pitchFamily="50" charset="-128"/>
                          <a:ea typeface="メイリオ" panose="020B0604030504040204" pitchFamily="50" charset="-128"/>
                        </a:rPr>
                        <a:t>（被保険者が市町村民税非課税等）</a:t>
                      </a:r>
                    </a:p>
                  </a:txBody>
                  <a:tcPr marL="42333" marR="42333" marT="42333" marB="42333" anchor="ctr"/>
                </a:tc>
                <a:tc>
                  <a:txBody>
                    <a:bodyPr/>
                    <a:lstStyle/>
                    <a:p>
                      <a:r>
                        <a:rPr lang="en-US" altLang="ja-JP" sz="2000" b="1">
                          <a:latin typeface="メイリオ" panose="020B0604030504040204" pitchFamily="50" charset="-128"/>
                          <a:ea typeface="メイリオ" panose="020B0604030504040204" pitchFamily="50" charset="-128"/>
                        </a:rPr>
                        <a:t>24,600</a:t>
                      </a:r>
                      <a:r>
                        <a:rPr lang="ja-JP" altLang="en-US" sz="2000" b="1">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3"/>
                  </a:ext>
                </a:extLst>
              </a:tr>
              <a:tr h="561592">
                <a:tc>
                  <a:txBody>
                    <a:bodyPr/>
                    <a:lstStyle/>
                    <a:p>
                      <a:r>
                        <a:rPr lang="ja-JP" altLang="en-US" sz="2000" b="1" dirty="0">
                          <a:latin typeface="メイリオ" panose="020B0604030504040204" pitchFamily="50" charset="-128"/>
                          <a:ea typeface="メイリオ" panose="020B0604030504040204" pitchFamily="50" charset="-128"/>
                        </a:rPr>
                        <a:t>低所得 </a:t>
                      </a:r>
                      <a:r>
                        <a:rPr lang="en-US" altLang="ja-JP" sz="2000" b="1" dirty="0">
                          <a:latin typeface="メイリオ" panose="020B0604030504040204" pitchFamily="50" charset="-128"/>
                          <a:ea typeface="メイリオ" panose="020B0604030504040204" pitchFamily="50" charset="-128"/>
                        </a:rPr>
                        <a:t>I</a:t>
                      </a:r>
                      <a:r>
                        <a:rPr lang="ja-JP" altLang="en-US" sz="2000" b="1" dirty="0" smtClean="0">
                          <a:latin typeface="メイリオ" panose="020B0604030504040204" pitchFamily="50" charset="-128"/>
                          <a:ea typeface="メイリオ" panose="020B0604030504040204" pitchFamily="50" charset="-128"/>
                        </a:rPr>
                        <a:t>（市町</a:t>
                      </a:r>
                      <a:r>
                        <a:rPr lang="ja-JP" altLang="en-US" sz="2000" b="1" dirty="0">
                          <a:latin typeface="メイリオ" panose="020B0604030504040204" pitchFamily="50" charset="-128"/>
                          <a:ea typeface="メイリオ" panose="020B0604030504040204" pitchFamily="50" charset="-128"/>
                        </a:rPr>
                        <a:t>村民税に係る所得が</a:t>
                      </a:r>
                      <a:r>
                        <a:rPr lang="ja-JP" altLang="en-US" sz="2000" b="1" dirty="0" smtClean="0">
                          <a:latin typeface="メイリオ" panose="020B0604030504040204" pitchFamily="50" charset="-128"/>
                          <a:ea typeface="メイリオ" panose="020B0604030504040204" pitchFamily="50" charset="-128"/>
                        </a:rPr>
                        <a:t>ない人）</a:t>
                      </a:r>
                      <a:endParaRPr lang="ja-JP" altLang="en-US" sz="2000" b="1" dirty="0">
                        <a:latin typeface="メイリオ" panose="020B0604030504040204" pitchFamily="50" charset="-128"/>
                        <a:ea typeface="メイリオ" panose="020B0604030504040204" pitchFamily="50" charset="-128"/>
                      </a:endParaRPr>
                    </a:p>
                  </a:txBody>
                  <a:tcPr marL="42333" marR="42333" marT="42333" marB="42333" anchor="ctr"/>
                </a:tc>
                <a:tc>
                  <a:txBody>
                    <a:bodyPr/>
                    <a:lstStyle/>
                    <a:p>
                      <a:r>
                        <a:rPr lang="en-US" altLang="ja-JP" sz="2000" b="1" dirty="0">
                          <a:latin typeface="メイリオ" panose="020B0604030504040204" pitchFamily="50" charset="-128"/>
                          <a:ea typeface="メイリオ" panose="020B0604030504040204" pitchFamily="50" charset="-128"/>
                        </a:rPr>
                        <a:t>15,000</a:t>
                      </a:r>
                      <a:r>
                        <a:rPr lang="ja-JP" altLang="en-US" sz="2000" b="1" dirty="0">
                          <a:latin typeface="メイリオ" panose="020B0604030504040204" pitchFamily="50" charset="-128"/>
                          <a:ea typeface="メイリオ" panose="020B0604030504040204" pitchFamily="50" charset="-128"/>
                        </a:rPr>
                        <a:t>円</a:t>
                      </a:r>
                    </a:p>
                  </a:txBody>
                  <a:tcPr marL="42333" marR="42333" marT="42333" marB="42333" anchor="ctr"/>
                </a:tc>
                <a:extLst>
                  <a:ext uri="{0D108BD9-81ED-4DB2-BD59-A6C34878D82A}">
                    <a16:rowId xmlns:a16="http://schemas.microsoft.com/office/drawing/2014/main" val="10004"/>
                  </a:ext>
                </a:extLst>
              </a:tr>
            </a:tbl>
          </a:graphicData>
        </a:graphic>
      </p:graphicFrame>
      <p:sp>
        <p:nvSpPr>
          <p:cNvPr id="6" name="スライド番号プレースホルダー 5" hidden="1"/>
          <p:cNvSpPr>
            <a:spLocks noGrp="1"/>
          </p:cNvSpPr>
          <p:nvPr>
            <p:ph type="sldNum" sz="quarter" idx="12"/>
          </p:nvPr>
        </p:nvSpPr>
        <p:spPr/>
        <p:txBody>
          <a:bodyPr/>
          <a:lstStyle/>
          <a:p>
            <a:fld id="{E19DC529-33C8-4A38-9408-4024DF46C122}" type="slidenum">
              <a:rPr kumimoji="1" lang="ja-JP" altLang="en-US" smtClean="0"/>
              <a:t>26</a:t>
            </a:fld>
            <a:endParaRPr kumimoji="1" lang="ja-JP" altLang="en-US"/>
          </a:p>
        </p:txBody>
      </p:sp>
      <p:sp>
        <p:nvSpPr>
          <p:cNvPr id="3" name="日付プレースホルダー 2" hidden="1"/>
          <p:cNvSpPr>
            <a:spLocks noGrp="1"/>
          </p:cNvSpPr>
          <p:nvPr>
            <p:ph type="dt" sz="half" idx="10"/>
          </p:nvPr>
        </p:nvSpPr>
        <p:spPr/>
        <p:txBody>
          <a:bodyPr/>
          <a:lstStyle/>
          <a:p>
            <a:pPr>
              <a:defRPr/>
            </a:pPr>
            <a:r>
              <a:rPr lang="en-US" altLang="ja-JP" smtClean="0"/>
              <a:t>2020/7/8</a:t>
            </a:r>
            <a:endParaRPr lang="en-US" altLang="ja-JP"/>
          </a:p>
        </p:txBody>
      </p:sp>
      <p:sp>
        <p:nvSpPr>
          <p:cNvPr id="7" name="フッター プレースホルダー 6" hidden="1"/>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233634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8500" y="137592"/>
            <a:ext cx="8636000" cy="1271588"/>
          </a:xfrm>
        </p:spPr>
        <p:txBody>
          <a:bodyPr/>
          <a:lstStyle/>
          <a:p>
            <a:r>
              <a:rPr kumimoji="1" lang="ja-JP" altLang="en-US" dirty="0" smtClean="0"/>
              <a:t>高額療養費制度の問題</a:t>
            </a:r>
            <a:endParaRPr kumimoji="1" lang="ja-JP" altLang="en-US" dirty="0"/>
          </a:p>
        </p:txBody>
      </p:sp>
      <p:sp>
        <p:nvSpPr>
          <p:cNvPr id="3" name="コンテンツ プレースホルダー 2"/>
          <p:cNvSpPr>
            <a:spLocks noGrp="1"/>
          </p:cNvSpPr>
          <p:nvPr>
            <p:ph idx="1"/>
          </p:nvPr>
        </p:nvSpPr>
        <p:spPr>
          <a:xfrm>
            <a:off x="495300" y="1217712"/>
            <a:ext cx="9409236" cy="5588000"/>
          </a:xfrm>
        </p:spPr>
        <p:txBody>
          <a:bodyPr>
            <a:noAutofit/>
          </a:bodyPr>
          <a:lstStyle/>
          <a:p>
            <a:r>
              <a:rPr lang="ja-JP" altLang="en-US" dirty="0"/>
              <a:t>近年、高額な医薬品の開発が進んで</a:t>
            </a:r>
            <a:r>
              <a:rPr lang="ja-JP" altLang="en-US" sz="3600" dirty="0"/>
              <a:t>いる</a:t>
            </a:r>
            <a:endParaRPr lang="en-US" altLang="ja-JP" dirty="0"/>
          </a:p>
          <a:p>
            <a:pPr lvl="1"/>
            <a:r>
              <a:rPr lang="en-US" altLang="ja-JP" dirty="0"/>
              <a:t>2014</a:t>
            </a:r>
            <a:r>
              <a:rPr lang="ja-JP" altLang="en-US" dirty="0"/>
              <a:t>年９月発売の抗がん剤「オプジーボ」</a:t>
            </a:r>
            <a:r>
              <a:rPr lang="en-US" altLang="ja-JP" dirty="0"/>
              <a:t/>
            </a:r>
            <a:br>
              <a:rPr lang="en-US" altLang="ja-JP" dirty="0"/>
            </a:br>
            <a:r>
              <a:rPr lang="ja-JP" altLang="en-US" dirty="0"/>
              <a:t>（小野薬品工業）</a:t>
            </a:r>
            <a:r>
              <a:rPr lang="en-US" altLang="ja-JP" dirty="0"/>
              <a:t/>
            </a:r>
            <a:br>
              <a:rPr lang="en-US" altLang="ja-JP" dirty="0"/>
            </a:br>
            <a:r>
              <a:rPr lang="ja-JP" altLang="en-US" dirty="0"/>
              <a:t>⇒　標準的使用で年間約</a:t>
            </a:r>
            <a:r>
              <a:rPr lang="en-US" altLang="ja-JP" dirty="0"/>
              <a:t>3500</a:t>
            </a:r>
            <a:r>
              <a:rPr lang="ja-JP" altLang="en-US" dirty="0"/>
              <a:t>万円</a:t>
            </a:r>
            <a:r>
              <a:rPr lang="en-US" altLang="ja-JP" dirty="0"/>
              <a:t/>
            </a:r>
            <a:br>
              <a:rPr lang="en-US" altLang="ja-JP" dirty="0"/>
            </a:br>
            <a:r>
              <a:rPr lang="en-US" altLang="ja-JP" dirty="0"/>
              <a:t>※</a:t>
            </a:r>
            <a:r>
              <a:rPr lang="ja-JP" altLang="en-US" dirty="0"/>
              <a:t>参考：当初薬価</a:t>
            </a:r>
          </a:p>
          <a:p>
            <a:pPr lvl="2"/>
            <a:r>
              <a:rPr lang="en-US" altLang="ja-JP" sz="2000" dirty="0"/>
              <a:t>20mg2mL</a:t>
            </a:r>
            <a:r>
              <a:rPr lang="ja-JP" altLang="en-US" sz="2000" dirty="0"/>
              <a:t>１瓶</a:t>
            </a:r>
            <a:r>
              <a:rPr lang="en-US" altLang="ja-JP" sz="2000" dirty="0"/>
              <a:t>15</a:t>
            </a:r>
            <a:r>
              <a:rPr lang="ja-JP" altLang="en-US" sz="2000" dirty="0"/>
              <a:t>万</a:t>
            </a:r>
            <a:r>
              <a:rPr lang="en-US" altLang="ja-JP" sz="2000" dirty="0"/>
              <a:t>0200</a:t>
            </a:r>
            <a:r>
              <a:rPr lang="ja-JP" altLang="en-US" sz="2000" dirty="0"/>
              <a:t>円</a:t>
            </a:r>
          </a:p>
          <a:p>
            <a:pPr lvl="2"/>
            <a:r>
              <a:rPr lang="en-US" altLang="ja-JP" sz="2000" dirty="0"/>
              <a:t>100mg10mL</a:t>
            </a:r>
            <a:r>
              <a:rPr lang="ja-JP" altLang="en-US" sz="2000" dirty="0"/>
              <a:t>１瓶</a:t>
            </a:r>
            <a:r>
              <a:rPr lang="en-US" altLang="ja-JP" sz="2000" dirty="0"/>
              <a:t>72</a:t>
            </a:r>
            <a:r>
              <a:rPr lang="ja-JP" altLang="en-US" sz="2000" dirty="0"/>
              <a:t>万</a:t>
            </a:r>
            <a:r>
              <a:rPr lang="en-US" altLang="ja-JP" sz="2000" dirty="0"/>
              <a:t>9849</a:t>
            </a:r>
            <a:r>
              <a:rPr lang="ja-JP" altLang="en-US" sz="2000" dirty="0"/>
              <a:t>円</a:t>
            </a:r>
            <a:endParaRPr lang="en-US" altLang="ja-JP" sz="2000" dirty="0"/>
          </a:p>
          <a:p>
            <a:pPr lvl="1"/>
            <a:r>
              <a:rPr lang="ja-JP" altLang="en-US" dirty="0"/>
              <a:t>Ｃ型肝炎治療薬「ハーボニー」</a:t>
            </a:r>
            <a:r>
              <a:rPr lang="en-US" altLang="ja-JP" dirty="0"/>
              <a:t/>
            </a:r>
            <a:br>
              <a:rPr lang="en-US" altLang="ja-JP" dirty="0"/>
            </a:br>
            <a:r>
              <a:rPr lang="ja-JP" altLang="en-US" dirty="0"/>
              <a:t>（ギリアド</a:t>
            </a:r>
            <a:r>
              <a:rPr lang="ja-JP" altLang="en-US"/>
              <a:t>・</a:t>
            </a:r>
            <a:r>
              <a:rPr lang="ja-JP" altLang="en-US" smtClean="0"/>
              <a:t>サイエンシズ⇒</a:t>
            </a:r>
            <a:r>
              <a:rPr lang="en-US" altLang="ja-JP" smtClean="0"/>
              <a:t>3</a:t>
            </a:r>
            <a:r>
              <a:rPr lang="ja-JP" altLang="en-US" dirty="0"/>
              <a:t>か月使用で</a:t>
            </a:r>
            <a:r>
              <a:rPr lang="en-US" altLang="ja-JP" dirty="0"/>
              <a:t>670</a:t>
            </a:r>
            <a:r>
              <a:rPr lang="ja-JP" altLang="en-US"/>
              <a:t>万</a:t>
            </a:r>
            <a:r>
              <a:rPr lang="ja-JP" altLang="en-US" smtClean="0"/>
              <a:t>円</a:t>
            </a:r>
            <a:endParaRPr lang="en-US" altLang="ja-JP" sz="3200" dirty="0"/>
          </a:p>
          <a:p>
            <a:r>
              <a:rPr lang="ja-JP" altLang="en-US" dirty="0"/>
              <a:t>オプシーボの対象患者数は約</a:t>
            </a:r>
            <a:r>
              <a:rPr lang="en-US" altLang="ja-JP" dirty="0"/>
              <a:t>5</a:t>
            </a:r>
            <a:r>
              <a:rPr lang="ja-JP" altLang="en-US" dirty="0"/>
              <a:t>万人</a:t>
            </a:r>
            <a:r>
              <a:rPr lang="en-US" altLang="ja-JP" dirty="0"/>
              <a:t/>
            </a:r>
            <a:br>
              <a:rPr lang="en-US" altLang="ja-JP" dirty="0"/>
            </a:br>
            <a:r>
              <a:rPr lang="ja-JP" altLang="en-US" dirty="0"/>
              <a:t>⇒　全員に高額療養費制度が適用されると</a:t>
            </a:r>
            <a:r>
              <a:rPr lang="ja-JP" altLang="en-US"/>
              <a:t>・</a:t>
            </a:r>
            <a:r>
              <a:rPr lang="ja-JP" altLang="en-US" smtClean="0"/>
              <a:t>・</a:t>
            </a:r>
            <a:r>
              <a:rPr lang="en-US" altLang="ja-JP" dirty="0"/>
              <a:t/>
            </a:r>
            <a:br>
              <a:rPr lang="en-US" altLang="ja-JP" dirty="0"/>
            </a:br>
            <a:r>
              <a:rPr lang="ja-JP" altLang="en-US" dirty="0"/>
              <a:t>⇒　年間</a:t>
            </a:r>
            <a:r>
              <a:rPr lang="en-US" altLang="ja-JP" dirty="0"/>
              <a:t>1</a:t>
            </a:r>
            <a:r>
              <a:rPr lang="ja-JP" altLang="en-US" dirty="0"/>
              <a:t>兆</a:t>
            </a:r>
            <a:r>
              <a:rPr lang="en-US" altLang="ja-JP" dirty="0"/>
              <a:t>7500</a:t>
            </a:r>
            <a:r>
              <a:rPr lang="ja-JP" altLang="en-US" dirty="0"/>
              <a:t>億円</a:t>
            </a:r>
            <a:endParaRPr kumimoji="1" lang="en-US" altLang="ja-JP" dirty="0"/>
          </a:p>
          <a:p>
            <a:endParaRPr lang="en-US" altLang="ja-JP" sz="4000" dirty="0"/>
          </a:p>
        </p:txBody>
      </p:sp>
      <p:sp>
        <p:nvSpPr>
          <p:cNvPr id="4" name="スライド番号プレースホルダー 3"/>
          <p:cNvSpPr>
            <a:spLocks noGrp="1"/>
          </p:cNvSpPr>
          <p:nvPr>
            <p:ph type="sldNum" sz="quarter" idx="12"/>
          </p:nvPr>
        </p:nvSpPr>
        <p:spPr/>
        <p:txBody>
          <a:bodyPr/>
          <a:lstStyle/>
          <a:p>
            <a:fld id="{E19DC529-33C8-4A38-9408-4024DF46C122}" type="slidenum">
              <a:rPr kumimoji="1" lang="ja-JP" altLang="en-US" smtClean="0"/>
              <a:t>27</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2020/7/8</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903894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2020/7/8</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7</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956000" cy="1778000"/>
          </a:xfrm>
        </p:spPr>
        <p:txBody>
          <a:bodyPr/>
          <a:lstStyle/>
          <a:p>
            <a:r>
              <a:rPr lang="ja-JP" altLang="en-US" smtClean="0"/>
              <a:t>高額療養費と限度額適用認定証</a:t>
            </a:r>
          </a:p>
        </p:txBody>
      </p:sp>
      <p:sp>
        <p:nvSpPr>
          <p:cNvPr id="5125" name="Rectangle 3"/>
          <p:cNvSpPr>
            <a:spLocks noGrp="1" noChangeArrowheads="1"/>
          </p:cNvSpPr>
          <p:nvPr>
            <p:ph type="body" idx="1"/>
          </p:nvPr>
        </p:nvSpPr>
        <p:spPr>
          <a:xfrm>
            <a:off x="184150" y="1001713"/>
            <a:ext cx="9720263" cy="5832475"/>
          </a:xfrm>
        </p:spPr>
        <p:txBody>
          <a:bodyPr/>
          <a:lstStyle/>
          <a:p>
            <a:pPr>
              <a:spcBef>
                <a:spcPts val="600"/>
              </a:spcBef>
              <a:defRPr/>
            </a:pPr>
            <a:r>
              <a:rPr lang="ja-JP" altLang="en-US" smtClean="0">
                <a:solidFill>
                  <a:srgbClr val="000000"/>
                </a:solidFill>
              </a:rPr>
              <a:t>高額療養費制度は</a:t>
            </a:r>
            <a:r>
              <a:rPr lang="ja-JP" altLang="en-US" u="sng" smtClean="0">
                <a:solidFill>
                  <a:srgbClr val="FF0000"/>
                </a:solidFill>
              </a:rPr>
              <a:t>償還払い</a:t>
            </a:r>
            <a:r>
              <a:rPr lang="ja-JP" altLang="en-US" smtClean="0">
                <a:solidFill>
                  <a:srgbClr val="000000"/>
                </a:solidFill>
              </a:rPr>
              <a:t>の形式を取る</a:t>
            </a:r>
            <a:endParaRPr lang="en-US" altLang="ja-JP" smtClean="0">
              <a:solidFill>
                <a:srgbClr val="000000"/>
              </a:solidFill>
            </a:endParaRPr>
          </a:p>
          <a:p>
            <a:pPr>
              <a:spcBef>
                <a:spcPts val="600"/>
              </a:spcBef>
              <a:defRPr/>
            </a:pPr>
            <a:r>
              <a:rPr lang="ja-JP" altLang="en-US" smtClean="0">
                <a:solidFill>
                  <a:srgbClr val="000000"/>
                </a:solidFill>
              </a:rPr>
              <a:t>また，月をまたいで適用は不可</a:t>
            </a:r>
            <a:endParaRPr lang="en-US" altLang="ja-JP" smtClean="0">
              <a:solidFill>
                <a:srgbClr val="000000"/>
              </a:solidFill>
            </a:endParaRPr>
          </a:p>
          <a:p>
            <a:pPr>
              <a:spcBef>
                <a:spcPts val="600"/>
              </a:spcBef>
              <a:defRPr/>
            </a:pPr>
            <a:r>
              <a:rPr lang="ja-JP" altLang="en-US" u="sng" smtClean="0">
                <a:solidFill>
                  <a:srgbClr val="FF0000"/>
                </a:solidFill>
              </a:rPr>
              <a:t>限度額適用認定証</a:t>
            </a:r>
            <a:r>
              <a:rPr lang="ja-JP" altLang="en-US" smtClean="0">
                <a:solidFill>
                  <a:srgbClr val="000000"/>
                </a:solidFill>
              </a:rPr>
              <a:t>を用いて償還払いを回避</a:t>
            </a:r>
            <a:endParaRPr lang="en-US" altLang="ja-JP" smtClean="0">
              <a:solidFill>
                <a:srgbClr val="000000"/>
              </a:solidFill>
            </a:endParaRPr>
          </a:p>
          <a:p>
            <a:pPr>
              <a:spcBef>
                <a:spcPts val="600"/>
              </a:spcBef>
              <a:defRPr/>
            </a:pPr>
            <a:r>
              <a:rPr lang="ja-JP" altLang="en-US" smtClean="0">
                <a:solidFill>
                  <a:srgbClr val="000000"/>
                </a:solidFill>
              </a:rPr>
              <a:t>無利息の</a:t>
            </a:r>
            <a:r>
              <a:rPr lang="ja-JP" altLang="en-US" u="sng" smtClean="0">
                <a:solidFill>
                  <a:srgbClr val="FF0000"/>
                </a:solidFill>
              </a:rPr>
              <a:t>高額医療費貸付制度</a:t>
            </a:r>
            <a:endParaRPr lang="en-US" altLang="ja-JP" u="sng" smtClean="0">
              <a:solidFill>
                <a:srgbClr val="FF0000"/>
              </a:solidFill>
            </a:endParaRPr>
          </a:p>
          <a:p>
            <a:pPr>
              <a:spcBef>
                <a:spcPts val="600"/>
              </a:spcBef>
              <a:defRPr/>
            </a:pPr>
            <a:r>
              <a:rPr lang="ja-JP" altLang="en-US" smtClean="0">
                <a:solidFill>
                  <a:srgbClr val="000000"/>
                </a:solidFill>
              </a:rPr>
              <a:t>限度額適用認定証は</a:t>
            </a:r>
            <a:r>
              <a:rPr lang="ja-JP" altLang="en-US" u="sng" smtClean="0">
                <a:solidFill>
                  <a:srgbClr val="FF0000"/>
                </a:solidFill>
              </a:rPr>
              <a:t>外来と窓口</a:t>
            </a:r>
            <a:r>
              <a:rPr lang="ja-JP" altLang="en-US" smtClean="0">
                <a:solidFill>
                  <a:srgbClr val="000000"/>
                </a:solidFill>
              </a:rPr>
              <a:t>別々に適用</a:t>
            </a:r>
            <a:endParaRPr lang="en-US" altLang="ja-JP" smtClean="0">
              <a:solidFill>
                <a:srgbClr val="000000"/>
              </a:solidFill>
            </a:endParaRPr>
          </a:p>
          <a:p>
            <a:pPr>
              <a:spcBef>
                <a:spcPts val="600"/>
              </a:spcBef>
              <a:defRPr/>
            </a:pPr>
            <a:r>
              <a:rPr lang="ja-JP" altLang="en-US" smtClean="0">
                <a:solidFill>
                  <a:srgbClr val="000000"/>
                </a:solidFill>
              </a:rPr>
              <a:t>さらに被</a:t>
            </a:r>
            <a:r>
              <a:rPr lang="ja-JP" altLang="en-US" u="sng" smtClean="0">
                <a:solidFill>
                  <a:srgbClr val="FF0000"/>
                </a:solidFill>
              </a:rPr>
              <a:t>扶養者の家庭内</a:t>
            </a:r>
            <a:r>
              <a:rPr lang="ja-JP" altLang="en-US" smtClean="0">
                <a:solidFill>
                  <a:srgbClr val="000000"/>
                </a:solidFill>
              </a:rPr>
              <a:t>で合算できる</a:t>
            </a:r>
            <a:endParaRPr lang="en-US" altLang="ja-JP">
              <a:solidFill>
                <a:srgbClr val="000000"/>
              </a:solidFill>
            </a:endParaRPr>
          </a:p>
          <a:p>
            <a:pPr>
              <a:spcBef>
                <a:spcPts val="600"/>
              </a:spcBef>
              <a:defRPr/>
            </a:pPr>
            <a:r>
              <a:rPr lang="ja-JP" altLang="en-US" smtClean="0">
                <a:solidFill>
                  <a:srgbClr val="000000"/>
                </a:solidFill>
              </a:rPr>
              <a:t>介護保険の自己負担と合算できる</a:t>
            </a:r>
            <a:r>
              <a:rPr lang="ja-JP" altLang="en-US" u="sng" smtClean="0">
                <a:solidFill>
                  <a:srgbClr val="FF0000"/>
                </a:solidFill>
              </a:rPr>
              <a:t>高額医療・高額介護合算療養費制度</a:t>
            </a:r>
            <a:r>
              <a:rPr lang="ja-JP" altLang="en-US" smtClean="0">
                <a:solidFill>
                  <a:srgbClr val="000000"/>
                </a:solidFill>
              </a:rPr>
              <a:t>もある</a:t>
            </a:r>
            <a:endParaRPr lang="en-US" altLang="ja-JP">
              <a:solidFill>
                <a:srgbClr val="000000"/>
              </a:solidFill>
            </a:endParaRPr>
          </a:p>
          <a:p>
            <a:pPr>
              <a:spcBef>
                <a:spcPts val="600"/>
              </a:spcBef>
              <a:defRPr/>
            </a:pPr>
            <a:r>
              <a:rPr lang="ja-JP" altLang="en-US" smtClean="0">
                <a:solidFill>
                  <a:srgbClr val="000000"/>
                </a:solidFill>
              </a:rPr>
              <a:t>高額療養費制度は知っておいて役立つ制度</a:t>
            </a:r>
            <a:endParaRPr lang="en-US" altLang="ja-JP" smtClean="0">
              <a:solidFill>
                <a:srgbClr val="000000"/>
              </a:solidFill>
            </a:endParaRPr>
          </a:p>
          <a:p>
            <a:pPr>
              <a:spcBef>
                <a:spcPts val="600"/>
              </a:spcBef>
              <a:defRPr/>
            </a:pPr>
            <a:r>
              <a:rPr lang="ja-JP" altLang="en-US" smtClean="0">
                <a:solidFill>
                  <a:srgbClr val="000000"/>
                </a:solidFill>
              </a:rPr>
              <a:t>私的ながん保険はいらない？</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37124732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2020/7/8</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7</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モラルハザード</a:t>
            </a:r>
            <a:endParaRPr lang="en-US" altLang="ja-JP" smtClean="0">
              <a:solidFill>
                <a:srgbClr val="000000"/>
              </a:solidFill>
            </a:endParaRPr>
          </a:p>
          <a:p>
            <a:pPr>
              <a:defRPr/>
            </a:pPr>
            <a:r>
              <a:rPr lang="ja-JP" altLang="en-US" smtClean="0">
                <a:solidFill>
                  <a:srgbClr val="000000"/>
                </a:solidFill>
              </a:rPr>
              <a:t>混合診療</a:t>
            </a:r>
            <a:endParaRPr lang="en-US" altLang="ja-JP" smtClean="0">
              <a:solidFill>
                <a:srgbClr val="000000"/>
              </a:solidFill>
            </a:endParaRPr>
          </a:p>
          <a:p>
            <a:pPr>
              <a:defRPr/>
            </a:pPr>
            <a:r>
              <a:rPr lang="ja-JP" altLang="en-US" smtClean="0">
                <a:solidFill>
                  <a:srgbClr val="000000"/>
                </a:solidFill>
              </a:rPr>
              <a:t>混合診療の原則禁止</a:t>
            </a:r>
            <a:endParaRPr lang="en-US" altLang="ja-JP" smtClean="0">
              <a:solidFill>
                <a:srgbClr val="000000"/>
              </a:solidFill>
            </a:endParaRPr>
          </a:p>
          <a:p>
            <a:pPr>
              <a:defRPr/>
            </a:pPr>
            <a:r>
              <a:rPr lang="ja-JP" altLang="en-US" smtClean="0">
                <a:solidFill>
                  <a:srgbClr val="000000"/>
                </a:solidFill>
              </a:rPr>
              <a:t>保険外併用療養費</a:t>
            </a:r>
            <a:endParaRPr lang="en-US" altLang="ja-JP" smtClean="0">
              <a:solidFill>
                <a:srgbClr val="000000"/>
              </a:solidFill>
            </a:endParaRPr>
          </a:p>
          <a:p>
            <a:pPr>
              <a:defRPr/>
            </a:pPr>
            <a:r>
              <a:rPr lang="ja-JP" altLang="en-US" smtClean="0">
                <a:solidFill>
                  <a:srgbClr val="000000"/>
                </a:solidFill>
              </a:rPr>
              <a:t>評価療養</a:t>
            </a:r>
            <a:endParaRPr lang="en-US" altLang="ja-JP" smtClean="0">
              <a:solidFill>
                <a:srgbClr val="000000"/>
              </a:solidFill>
            </a:endParaRPr>
          </a:p>
          <a:p>
            <a:pPr>
              <a:defRPr/>
            </a:pPr>
            <a:r>
              <a:rPr lang="ja-JP" altLang="en-US" smtClean="0">
                <a:solidFill>
                  <a:srgbClr val="000000"/>
                </a:solidFill>
              </a:rPr>
              <a:t>選定療養</a:t>
            </a:r>
            <a:endParaRPr lang="en-US" altLang="ja-JP">
              <a:solidFill>
                <a:srgbClr val="000000"/>
              </a:solidFill>
            </a:endParaRPr>
          </a:p>
          <a:p>
            <a:pPr>
              <a:defRPr/>
            </a:pPr>
            <a:r>
              <a:rPr lang="ja-JP" altLang="en-US" smtClean="0">
                <a:solidFill>
                  <a:srgbClr val="000000"/>
                </a:solidFill>
              </a:rPr>
              <a:t>高額</a:t>
            </a:r>
            <a:r>
              <a:rPr lang="ja-JP" altLang="en-US" smtClean="0">
                <a:solidFill>
                  <a:srgbClr val="000000"/>
                </a:solidFill>
              </a:rPr>
              <a:t>療養費制度</a:t>
            </a:r>
            <a:endParaRPr lang="en-US" altLang="ja-JP" smtClean="0">
              <a:solidFill>
                <a:srgbClr val="000000"/>
              </a:solidFill>
            </a:endParaRPr>
          </a:p>
          <a:p>
            <a:pPr>
              <a:defRPr/>
            </a:pPr>
            <a:r>
              <a:rPr lang="ja-JP" altLang="en-US" smtClean="0">
                <a:solidFill>
                  <a:srgbClr val="000000"/>
                </a:solidFill>
              </a:rPr>
              <a:t>限度額適用認定証</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29</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現金給付と現物給付</a:t>
            </a:r>
            <a:endParaRPr kumimoji="1" lang="ja-JP" altLang="en-US" dirty="0"/>
          </a:p>
        </p:txBody>
      </p:sp>
      <p:sp>
        <p:nvSpPr>
          <p:cNvPr id="3" name="コンテンツ プレースホルダー 2"/>
          <p:cNvSpPr>
            <a:spLocks noGrp="1"/>
          </p:cNvSpPr>
          <p:nvPr>
            <p:ph idx="1"/>
          </p:nvPr>
        </p:nvSpPr>
        <p:spPr>
          <a:xfrm>
            <a:off x="620583" y="1505744"/>
            <a:ext cx="8763000" cy="5137726"/>
          </a:xfrm>
        </p:spPr>
        <p:txBody>
          <a:bodyPr>
            <a:noAutofit/>
          </a:bodyPr>
          <a:lstStyle/>
          <a:p>
            <a:r>
              <a:rPr lang="ja-JP" altLang="en-US" dirty="0">
                <a:latin typeface="ＭＳ ゴシック" panose="020B0609070205080204" pitchFamily="49" charset="-128"/>
              </a:rPr>
              <a:t>現物給付</a:t>
            </a:r>
          </a:p>
          <a:p>
            <a:pPr lvl="1"/>
            <a:r>
              <a:rPr lang="ja-JP" altLang="en-US" dirty="0">
                <a:latin typeface="ＭＳ ゴシック" panose="020B0609070205080204" pitchFamily="49" charset="-128"/>
                <a:ea typeface="ＭＳ ゴシック" panose="020B0609070205080204" pitchFamily="49" charset="-128"/>
              </a:rPr>
              <a:t>給付するモノをあらかじめ指定する</a:t>
            </a:r>
            <a:br>
              <a:rPr lang="ja-JP" altLang="en-US"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a:t>
            </a:r>
            <a:r>
              <a:rPr lang="ja-JP" altLang="en-US" u="sng" dirty="0">
                <a:solidFill>
                  <a:srgbClr val="FF0000"/>
                </a:solidFill>
                <a:latin typeface="ＭＳ ゴシック" panose="020B0609070205080204" pitchFamily="49" charset="-128"/>
                <a:ea typeface="ＭＳ ゴシック" panose="020B0609070205080204" pitchFamily="49" charset="-128"/>
              </a:rPr>
              <a:t>パターナリズム（父権主義）</a:t>
            </a:r>
          </a:p>
          <a:p>
            <a:pPr lvl="1"/>
            <a:r>
              <a:rPr lang="ja-JP" altLang="en-US" dirty="0">
                <a:latin typeface="ＭＳ ゴシック" panose="020B0609070205080204" pitchFamily="49" charset="-128"/>
                <a:ea typeface="ＭＳ ゴシック" panose="020B0609070205080204" pitchFamily="49" charset="-128"/>
              </a:rPr>
              <a:t>給付されるモノが受給者のニーズと合っているかはわからない</a:t>
            </a:r>
            <a:br>
              <a:rPr lang="ja-JP" altLang="en-US"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消費者の</a:t>
            </a:r>
            <a:r>
              <a:rPr lang="ja-JP" altLang="en-US" u="sng" dirty="0">
                <a:solidFill>
                  <a:srgbClr val="FF0000"/>
                </a:solidFill>
                <a:latin typeface="ＭＳ ゴシック" panose="020B0609070205080204" pitchFamily="49" charset="-128"/>
                <a:ea typeface="ＭＳ ゴシック" panose="020B0609070205080204" pitchFamily="49" charset="-128"/>
              </a:rPr>
              <a:t>ニーズとのミスマッチ</a:t>
            </a:r>
          </a:p>
          <a:p>
            <a:r>
              <a:rPr lang="ja-JP" altLang="en-US" smtClean="0">
                <a:latin typeface="ＭＳ ゴシック" panose="020B0609070205080204" pitchFamily="49" charset="-128"/>
              </a:rPr>
              <a:t>現金</a:t>
            </a:r>
            <a:r>
              <a:rPr lang="ja-JP" altLang="en-US" dirty="0">
                <a:latin typeface="ＭＳ ゴシック" panose="020B0609070205080204" pitchFamily="49" charset="-128"/>
              </a:rPr>
              <a:t>給付</a:t>
            </a:r>
          </a:p>
          <a:p>
            <a:pPr lvl="1"/>
            <a:r>
              <a:rPr lang="ja-JP" altLang="en-US" dirty="0">
                <a:latin typeface="ＭＳ ゴシック" panose="020B0609070205080204" pitchFamily="49" charset="-128"/>
                <a:ea typeface="ＭＳ ゴシック" panose="020B0609070205080204" pitchFamily="49" charset="-128"/>
              </a:rPr>
              <a:t>給付は現金でなされる</a:t>
            </a:r>
            <a:br>
              <a:rPr lang="ja-JP" altLang="en-US"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何を買うかは</a:t>
            </a:r>
            <a:r>
              <a:rPr lang="ja-JP" altLang="en-US" u="sng" dirty="0">
                <a:solidFill>
                  <a:srgbClr val="FF0000"/>
                </a:solidFill>
                <a:latin typeface="ＭＳ ゴシック" panose="020B0609070205080204" pitchFamily="49" charset="-128"/>
                <a:ea typeface="ＭＳ ゴシック" panose="020B0609070205080204" pitchFamily="49" charset="-128"/>
              </a:rPr>
              <a:t>受給者の自由</a:t>
            </a:r>
            <a:r>
              <a:rPr lang="ja-JP" altLang="en-US" dirty="0">
                <a:latin typeface="ＭＳ ゴシック" panose="020B0609070205080204" pitchFamily="49" charset="-128"/>
                <a:ea typeface="ＭＳ ゴシック" panose="020B0609070205080204" pitchFamily="49" charset="-128"/>
              </a:rPr>
              <a:t/>
            </a:r>
            <a:br>
              <a:rPr lang="ja-JP" altLang="en-US"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消費者</a:t>
            </a:r>
            <a:r>
              <a:rPr lang="ja-JP" altLang="en-US" u="sng" dirty="0">
                <a:solidFill>
                  <a:srgbClr val="FF0000"/>
                </a:solidFill>
                <a:latin typeface="ＭＳ ゴシック" panose="020B0609070205080204" pitchFamily="49" charset="-128"/>
                <a:ea typeface="ＭＳ ゴシック" panose="020B0609070205080204" pitchFamily="49" charset="-128"/>
              </a:rPr>
              <a:t>ニーズに適合</a:t>
            </a:r>
          </a:p>
          <a:p>
            <a:pPr lvl="1"/>
            <a:r>
              <a:rPr lang="ja-JP" altLang="en-US" u="sng" dirty="0">
                <a:solidFill>
                  <a:srgbClr val="FF0000"/>
                </a:solidFill>
                <a:latin typeface="ＭＳ ゴシック" panose="020B0609070205080204" pitchFamily="49" charset="-128"/>
                <a:ea typeface="ＭＳ ゴシック" panose="020B0609070205080204" pitchFamily="49" charset="-128"/>
              </a:rPr>
              <a:t>流用</a:t>
            </a:r>
            <a:r>
              <a:rPr lang="ja-JP" altLang="en-US" dirty="0">
                <a:latin typeface="ＭＳ ゴシック" panose="020B0609070205080204" pitchFamily="49" charset="-128"/>
                <a:ea typeface="ＭＳ ゴシック" panose="020B0609070205080204" pitchFamily="49" charset="-128"/>
              </a:rPr>
              <a:t>の問題</a:t>
            </a:r>
          </a:p>
          <a:p>
            <a:endParaRPr kumimoji="1" lang="ja-JP" altLang="en-US" dirty="0"/>
          </a:p>
        </p:txBody>
      </p:sp>
      <p:sp>
        <p:nvSpPr>
          <p:cNvPr id="7" name="スライド番号プレースホルダー 6"/>
          <p:cNvSpPr>
            <a:spLocks noGrp="1"/>
          </p:cNvSpPr>
          <p:nvPr>
            <p:ph type="sldNum" sz="quarter" idx="12"/>
          </p:nvPr>
        </p:nvSpPr>
        <p:spPr/>
        <p:txBody>
          <a:bodyPr/>
          <a:lstStyle/>
          <a:p>
            <a:fld id="{E19DC529-33C8-4A38-9408-4024DF46C122}" type="slidenum">
              <a:rPr kumimoji="1" lang="ja-JP" altLang="en-US" smtClean="0"/>
              <a:t>3</a:t>
            </a:fld>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2020/7/8</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92733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8500" y="137592"/>
            <a:ext cx="8636000" cy="1271588"/>
          </a:xfrm>
        </p:spPr>
        <p:txBody>
          <a:bodyPr/>
          <a:lstStyle/>
          <a:p>
            <a:r>
              <a:rPr kumimoji="1" lang="ja-JP" altLang="en-US" dirty="0" smtClean="0"/>
              <a:t>現物給付の仕組み</a:t>
            </a:r>
            <a:endParaRPr kumimoji="1" lang="ja-JP" altLang="en-US" dirty="0"/>
          </a:p>
        </p:txBody>
      </p:sp>
      <p:sp>
        <p:nvSpPr>
          <p:cNvPr id="3" name="コンテンツ プレースホルダー 2"/>
          <p:cNvSpPr>
            <a:spLocks noGrp="1"/>
          </p:cNvSpPr>
          <p:nvPr>
            <p:ph idx="1"/>
          </p:nvPr>
        </p:nvSpPr>
        <p:spPr>
          <a:xfrm>
            <a:off x="565944" y="1409180"/>
            <a:ext cx="8763000" cy="5527778"/>
          </a:xfrm>
        </p:spPr>
        <p:txBody>
          <a:bodyPr>
            <a:normAutofit/>
          </a:bodyPr>
          <a:lstStyle/>
          <a:p>
            <a:r>
              <a:rPr lang="ja-JP" altLang="en-US" sz="3333" dirty="0"/>
              <a:t>日本の医療保険は</a:t>
            </a:r>
            <a:r>
              <a:rPr lang="ja-JP" altLang="en-US" sz="3333" dirty="0">
                <a:solidFill>
                  <a:srgbClr val="FF0000"/>
                </a:solidFill>
              </a:rPr>
              <a:t>現物給付</a:t>
            </a:r>
          </a:p>
          <a:p>
            <a:pPr lvl="1"/>
            <a:r>
              <a:rPr lang="ja-JP" altLang="en-US" sz="2889" dirty="0"/>
              <a:t>保険で提供される医療サービスは</a:t>
            </a:r>
            <a:r>
              <a:rPr lang="ja-JP" altLang="en-US" sz="2889" dirty="0">
                <a:solidFill>
                  <a:srgbClr val="FF0000"/>
                </a:solidFill>
              </a:rPr>
              <a:t>国が指定</a:t>
            </a:r>
          </a:p>
          <a:p>
            <a:pPr lvl="1"/>
            <a:r>
              <a:rPr lang="ja-JP" altLang="en-US" sz="2889" dirty="0"/>
              <a:t>各種免許制度</a:t>
            </a:r>
          </a:p>
          <a:p>
            <a:pPr lvl="1"/>
            <a:r>
              <a:rPr lang="ja-JP" altLang="en-US" sz="2889" dirty="0"/>
              <a:t>保険の二重指定（医師・機関）</a:t>
            </a:r>
          </a:p>
          <a:p>
            <a:pPr lvl="1"/>
            <a:r>
              <a:rPr lang="ja-JP" altLang="en-US" sz="2889" dirty="0"/>
              <a:t>診療報酬制度：保険適用医療サービスの範囲を指定</a:t>
            </a:r>
          </a:p>
          <a:p>
            <a:pPr lvl="1"/>
            <a:r>
              <a:rPr lang="ja-JP" altLang="en-US" sz="2889" dirty="0"/>
              <a:t>薬価基準制度：保険適用医薬品の範囲を指定</a:t>
            </a:r>
          </a:p>
          <a:p>
            <a:r>
              <a:rPr lang="ja-JP" altLang="en-US" sz="3333" smtClean="0">
                <a:solidFill>
                  <a:srgbClr val="FF0000"/>
                </a:solidFill>
              </a:rPr>
              <a:t>混合</a:t>
            </a:r>
            <a:r>
              <a:rPr lang="ja-JP" altLang="en-US" sz="3333" dirty="0">
                <a:solidFill>
                  <a:srgbClr val="FF0000"/>
                </a:solidFill>
              </a:rPr>
              <a:t>診療は禁止</a:t>
            </a:r>
          </a:p>
          <a:p>
            <a:pPr lvl="1"/>
            <a:r>
              <a:rPr lang="ja-JP" altLang="en-US" sz="2889" dirty="0"/>
              <a:t>保険適用診療と保険外診療（自由診療）を含んだ医療サービスは原則禁止</a:t>
            </a:r>
          </a:p>
          <a:p>
            <a:endParaRPr kumimoji="1" lang="ja-JP" altLang="en-US" dirty="0"/>
          </a:p>
        </p:txBody>
      </p:sp>
      <p:sp>
        <p:nvSpPr>
          <p:cNvPr id="8" name="スライド番号プレースホルダー 7"/>
          <p:cNvSpPr>
            <a:spLocks noGrp="1"/>
          </p:cNvSpPr>
          <p:nvPr>
            <p:ph type="sldNum" sz="quarter" idx="12"/>
          </p:nvPr>
        </p:nvSpPr>
        <p:spPr/>
        <p:txBody>
          <a:bodyPr/>
          <a:lstStyle/>
          <a:p>
            <a:fld id="{E19DC529-33C8-4A38-9408-4024DF46C122}" type="slidenum">
              <a:rPr kumimoji="1" lang="ja-JP" altLang="en-US" smtClean="0"/>
              <a:t>4</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2020/7/8</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1539633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r>
              <a:rPr lang="ja-JP" altLang="en-US" smtClean="0"/>
              <a:t>混合診療とは？</a:t>
            </a:r>
          </a:p>
        </p:txBody>
      </p:sp>
      <p:sp>
        <p:nvSpPr>
          <p:cNvPr id="12" name="スライド番号プレースホルダー 11"/>
          <p:cNvSpPr>
            <a:spLocks noGrp="1"/>
          </p:cNvSpPr>
          <p:nvPr>
            <p:ph type="sldNum" sz="quarter" idx="12"/>
          </p:nvPr>
        </p:nvSpPr>
        <p:spPr/>
        <p:txBody>
          <a:bodyPr/>
          <a:lstStyle/>
          <a:p>
            <a:pPr>
              <a:defRPr/>
            </a:pPr>
            <a:fld id="{77006AC1-A986-412D-8577-04A1396E2226}" type="slidenum">
              <a:rPr lang="ja-JP" altLang="en-US"/>
              <a:pPr>
                <a:defRPr/>
              </a:pPr>
              <a:t>5</a:t>
            </a:fld>
            <a:endParaRPr lang="ja-JP" altLang="en-US"/>
          </a:p>
        </p:txBody>
      </p:sp>
      <p:sp>
        <p:nvSpPr>
          <p:cNvPr id="4" name="角丸四角形 3"/>
          <p:cNvSpPr/>
          <p:nvPr/>
        </p:nvSpPr>
        <p:spPr>
          <a:xfrm>
            <a:off x="830024" y="1950388"/>
            <a:ext cx="8821977" cy="4875970"/>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ja-JP" altLang="en-US" sz="2667" dirty="0"/>
          </a:p>
        </p:txBody>
      </p:sp>
      <p:sp>
        <p:nvSpPr>
          <p:cNvPr id="5" name="角丸四角形 4"/>
          <p:cNvSpPr/>
          <p:nvPr/>
        </p:nvSpPr>
        <p:spPr>
          <a:xfrm>
            <a:off x="2866910" y="3672540"/>
            <a:ext cx="6221843" cy="2821838"/>
          </a:xfrm>
          <a:prstGeom prst="roundRect">
            <a:avLst/>
          </a:prstGeom>
          <a:solidFill>
            <a:srgbClr val="FFC000"/>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ja-JP" altLang="en-US" sz="2667"/>
          </a:p>
        </p:txBody>
      </p:sp>
      <p:sp>
        <p:nvSpPr>
          <p:cNvPr id="25608" name="テキスト ボックス 5"/>
          <p:cNvSpPr txBox="1">
            <a:spLocks noChangeArrowheads="1"/>
          </p:cNvSpPr>
          <p:nvPr/>
        </p:nvSpPr>
        <p:spPr bwMode="auto">
          <a:xfrm>
            <a:off x="4834820" y="2213682"/>
            <a:ext cx="4254500" cy="707886"/>
          </a:xfrm>
          <a:prstGeom prst="rect">
            <a:avLst/>
          </a:prstGeom>
          <a:noFill/>
          <a:ln w="9525">
            <a:noFill/>
            <a:miter lim="800000"/>
            <a:headEnd/>
            <a:tailEnd/>
          </a:ln>
        </p:spPr>
        <p:txBody>
          <a:bodyPr>
            <a:spAutoFit/>
          </a:bodyPr>
          <a:lstStyle/>
          <a:p>
            <a:r>
              <a:rPr lang="ja-JP" altLang="en-US" sz="4000">
                <a:latin typeface="Calibri" pitchFamily="34" charset="0"/>
              </a:rPr>
              <a:t>医療サービス全体</a:t>
            </a:r>
          </a:p>
        </p:txBody>
      </p:sp>
      <p:sp>
        <p:nvSpPr>
          <p:cNvPr id="25609" name="テキスト ボックス 6"/>
          <p:cNvSpPr txBox="1">
            <a:spLocks noChangeArrowheads="1"/>
          </p:cNvSpPr>
          <p:nvPr/>
        </p:nvSpPr>
        <p:spPr bwMode="auto">
          <a:xfrm>
            <a:off x="3658306" y="5439834"/>
            <a:ext cx="5039431" cy="707886"/>
          </a:xfrm>
          <a:prstGeom prst="rect">
            <a:avLst/>
          </a:prstGeom>
          <a:noFill/>
          <a:ln w="9525">
            <a:noFill/>
            <a:miter lim="800000"/>
            <a:headEnd/>
            <a:tailEnd/>
          </a:ln>
        </p:spPr>
        <p:txBody>
          <a:bodyPr>
            <a:spAutoFit/>
          </a:bodyPr>
          <a:lstStyle/>
          <a:p>
            <a:r>
              <a:rPr lang="ja-JP" altLang="en-US" sz="4000">
                <a:latin typeface="Calibri" pitchFamily="34" charset="0"/>
              </a:rPr>
              <a:t>公的医療保険の範囲</a:t>
            </a:r>
          </a:p>
        </p:txBody>
      </p:sp>
      <p:sp>
        <p:nvSpPr>
          <p:cNvPr id="8" name="円/楕円 7"/>
          <p:cNvSpPr/>
          <p:nvPr/>
        </p:nvSpPr>
        <p:spPr>
          <a:xfrm>
            <a:off x="1349375" y="3880556"/>
            <a:ext cx="1077736" cy="1058333"/>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sz="2667" dirty="0"/>
          </a:p>
        </p:txBody>
      </p:sp>
      <p:sp>
        <p:nvSpPr>
          <p:cNvPr id="9" name="円/楕円 8"/>
          <p:cNvSpPr/>
          <p:nvPr/>
        </p:nvSpPr>
        <p:spPr>
          <a:xfrm>
            <a:off x="3261431" y="3866445"/>
            <a:ext cx="1079500" cy="1058333"/>
          </a:xfrm>
          <a:prstGeom prst="ellipse">
            <a:avLst/>
          </a:prstGeom>
          <a:solidFill>
            <a:schemeClr val="accent2">
              <a:lumMod val="60000"/>
              <a:lumOff val="40000"/>
            </a:schemeClr>
          </a:solidFill>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sz="2667" dirty="0"/>
          </a:p>
        </p:txBody>
      </p:sp>
      <p:sp>
        <p:nvSpPr>
          <p:cNvPr id="10" name="角丸四角形 9"/>
          <p:cNvSpPr/>
          <p:nvPr/>
        </p:nvSpPr>
        <p:spPr>
          <a:xfrm>
            <a:off x="830793" y="3651250"/>
            <a:ext cx="3734152" cy="1472848"/>
          </a:xfrm>
          <a:prstGeom prst="round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sz="2667" dirty="0"/>
          </a:p>
        </p:txBody>
      </p:sp>
      <p:sp>
        <p:nvSpPr>
          <p:cNvPr id="11" name="テキスト ボックス 10"/>
          <p:cNvSpPr txBox="1">
            <a:spLocks noChangeArrowheads="1"/>
          </p:cNvSpPr>
          <p:nvPr/>
        </p:nvSpPr>
        <p:spPr bwMode="auto">
          <a:xfrm>
            <a:off x="1494015" y="2993320"/>
            <a:ext cx="2700513" cy="707886"/>
          </a:xfrm>
          <a:prstGeom prst="rect">
            <a:avLst/>
          </a:prstGeom>
          <a:noFill/>
          <a:ln w="9525">
            <a:noFill/>
            <a:miter lim="800000"/>
            <a:headEnd/>
            <a:tailEnd/>
          </a:ln>
        </p:spPr>
        <p:txBody>
          <a:bodyPr>
            <a:spAutoFit/>
          </a:bodyPr>
          <a:lstStyle/>
          <a:p>
            <a:r>
              <a:rPr lang="ja-JP" altLang="en-US" sz="4000">
                <a:solidFill>
                  <a:srgbClr val="FF0000"/>
                </a:solidFill>
                <a:latin typeface="Calibri" pitchFamily="34" charset="0"/>
              </a:rPr>
              <a:t>混合診療</a:t>
            </a:r>
          </a:p>
        </p:txBody>
      </p:sp>
      <p:sp>
        <p:nvSpPr>
          <p:cNvPr id="2" name="日付プレースホルダー 1"/>
          <p:cNvSpPr>
            <a:spLocks noGrp="1"/>
          </p:cNvSpPr>
          <p:nvPr>
            <p:ph type="dt" sz="half" idx="10"/>
          </p:nvPr>
        </p:nvSpPr>
        <p:spPr/>
        <p:txBody>
          <a:bodyPr/>
          <a:lstStyle/>
          <a:p>
            <a:pPr>
              <a:defRPr/>
            </a:pPr>
            <a:r>
              <a:rPr lang="en-US" altLang="ja-JP" smtClean="0"/>
              <a:t>2020/7/8</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79565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44" dirty="0"/>
              <a:t>医師のモラル・ハザードへの対応</a:t>
            </a:r>
            <a:endParaRPr kumimoji="1" lang="ja-JP" altLang="en-US" sz="4444" dirty="0"/>
          </a:p>
        </p:txBody>
      </p:sp>
      <p:sp>
        <p:nvSpPr>
          <p:cNvPr id="3" name="コンテンツ プレースホルダー 2"/>
          <p:cNvSpPr>
            <a:spLocks noGrp="1"/>
          </p:cNvSpPr>
          <p:nvPr>
            <p:ph idx="1"/>
          </p:nvPr>
        </p:nvSpPr>
        <p:spPr>
          <a:xfrm>
            <a:off x="255464" y="1590628"/>
            <a:ext cx="9721080" cy="5072098"/>
          </a:xfrm>
        </p:spPr>
        <p:txBody>
          <a:bodyPr>
            <a:normAutofit/>
          </a:bodyPr>
          <a:lstStyle/>
          <a:p>
            <a:r>
              <a:rPr lang="ja-JP" altLang="en-US" u="sng" smtClean="0">
                <a:solidFill>
                  <a:srgbClr val="FF0000"/>
                </a:solidFill>
                <a:latin typeface="+mn-ea"/>
                <a:ea typeface="+mn-ea"/>
              </a:rPr>
              <a:t>医師の薬の過剰な投与</a:t>
            </a:r>
            <a:r>
              <a:rPr lang="ja-JP" altLang="en-US" smtClean="0">
                <a:latin typeface="+mn-ea"/>
                <a:ea typeface="+mn-ea"/>
              </a:rPr>
              <a:t>，不要な検査・診察</a:t>
            </a:r>
            <a:endParaRPr lang="en-US" altLang="ja-JP" smtClean="0">
              <a:latin typeface="+mn-ea"/>
              <a:ea typeface="+mn-ea"/>
            </a:endParaRPr>
          </a:p>
          <a:p>
            <a:r>
              <a:rPr lang="ja-JP" altLang="en-US" smtClean="0">
                <a:latin typeface="+mn-ea"/>
                <a:ea typeface="+mn-ea"/>
              </a:rPr>
              <a:t>情報の非対称性がもらたらす</a:t>
            </a:r>
            <a:r>
              <a:rPr lang="ja-JP" altLang="en-US" u="sng" smtClean="0">
                <a:solidFill>
                  <a:srgbClr val="FF0000"/>
                </a:solidFill>
                <a:latin typeface="+mn-ea"/>
                <a:ea typeface="+mn-ea"/>
              </a:rPr>
              <a:t>モラルハザード</a:t>
            </a:r>
            <a:r>
              <a:rPr lang="ja-JP" altLang="en-US" smtClean="0">
                <a:latin typeface="+mn-ea"/>
                <a:ea typeface="+mn-ea"/>
              </a:rPr>
              <a:t>を保険医療制度はどう対応するか？</a:t>
            </a:r>
            <a:endParaRPr lang="en-US" altLang="ja-JP" smtClean="0">
              <a:latin typeface="+mn-ea"/>
              <a:ea typeface="+mn-ea"/>
            </a:endParaRPr>
          </a:p>
          <a:p>
            <a:r>
              <a:rPr lang="ja-JP" altLang="en-US" u="sng" smtClean="0">
                <a:solidFill>
                  <a:srgbClr val="FF0000"/>
                </a:solidFill>
                <a:latin typeface="+mn-ea"/>
                <a:ea typeface="+mn-ea"/>
              </a:rPr>
              <a:t>診療</a:t>
            </a:r>
            <a:r>
              <a:rPr lang="ja-JP" altLang="en-US" u="sng" dirty="0">
                <a:solidFill>
                  <a:srgbClr val="FF0000"/>
                </a:solidFill>
                <a:latin typeface="+mn-ea"/>
                <a:ea typeface="+mn-ea"/>
              </a:rPr>
              <a:t>報酬</a:t>
            </a:r>
            <a:r>
              <a:rPr lang="ja-JP" altLang="en-US" dirty="0">
                <a:latin typeface="+mn-ea"/>
                <a:ea typeface="+mn-ea"/>
              </a:rPr>
              <a:t>の支払い方式</a:t>
            </a:r>
            <a:endParaRPr lang="en-US" altLang="ja-JP" dirty="0">
              <a:latin typeface="+mn-ea"/>
              <a:ea typeface="+mn-ea"/>
            </a:endParaRPr>
          </a:p>
          <a:p>
            <a:pPr lvl="1"/>
            <a:r>
              <a:rPr kumimoji="1" lang="ja-JP" altLang="en-US" dirty="0">
                <a:latin typeface="+mn-ea"/>
                <a:ea typeface="+mn-ea"/>
              </a:rPr>
              <a:t>出来高から</a:t>
            </a:r>
            <a:r>
              <a:rPr kumimoji="1" lang="ja-JP" altLang="en-US">
                <a:latin typeface="+mn-ea"/>
                <a:ea typeface="+mn-ea"/>
              </a:rPr>
              <a:t>包括</a:t>
            </a:r>
            <a:r>
              <a:rPr kumimoji="1" lang="ja-JP" altLang="en-US" smtClean="0">
                <a:latin typeface="+mn-ea"/>
                <a:ea typeface="+mn-ea"/>
              </a:rPr>
              <a:t>へ</a:t>
            </a:r>
            <a:endParaRPr kumimoji="1" lang="en-US" altLang="ja-JP" smtClean="0">
              <a:latin typeface="+mn-ea"/>
              <a:ea typeface="+mn-ea"/>
            </a:endParaRPr>
          </a:p>
          <a:p>
            <a:r>
              <a:rPr kumimoji="1" lang="ja-JP" altLang="en-US" smtClean="0">
                <a:latin typeface="+mn-ea"/>
                <a:ea typeface="+mn-ea"/>
              </a:rPr>
              <a:t>医療の標準化</a:t>
            </a:r>
            <a:endParaRPr kumimoji="1" lang="en-US" altLang="ja-JP" smtClean="0">
              <a:latin typeface="+mn-ea"/>
              <a:ea typeface="+mn-ea"/>
            </a:endParaRPr>
          </a:p>
          <a:p>
            <a:pPr lvl="1"/>
            <a:r>
              <a:rPr lang="en-US" altLang="ja-JP" u="sng" smtClean="0">
                <a:solidFill>
                  <a:srgbClr val="FF0000"/>
                </a:solidFill>
                <a:latin typeface="+mn-ea"/>
                <a:ea typeface="+mn-ea"/>
              </a:rPr>
              <a:t>EBM</a:t>
            </a:r>
            <a:r>
              <a:rPr lang="ja-JP" altLang="en-US" u="sng" dirty="0">
                <a:solidFill>
                  <a:srgbClr val="FF0000"/>
                </a:solidFill>
                <a:latin typeface="+mn-ea"/>
                <a:ea typeface="+mn-ea"/>
              </a:rPr>
              <a:t>（</a:t>
            </a:r>
            <a:r>
              <a:rPr lang="en-US" altLang="ja-JP" u="sng" dirty="0">
                <a:solidFill>
                  <a:srgbClr val="FF0000"/>
                </a:solidFill>
                <a:latin typeface="+mn-ea"/>
                <a:ea typeface="+mn-ea"/>
              </a:rPr>
              <a:t>Evidence</a:t>
            </a:r>
            <a:r>
              <a:rPr lang="ja-JP" altLang="en-US" u="sng" dirty="0">
                <a:solidFill>
                  <a:srgbClr val="FF0000"/>
                </a:solidFill>
                <a:latin typeface="+mn-ea"/>
                <a:ea typeface="+mn-ea"/>
              </a:rPr>
              <a:t> </a:t>
            </a:r>
            <a:r>
              <a:rPr lang="en-US" altLang="ja-JP" u="sng" dirty="0">
                <a:solidFill>
                  <a:srgbClr val="FF0000"/>
                </a:solidFill>
                <a:latin typeface="+mn-ea"/>
                <a:ea typeface="+mn-ea"/>
              </a:rPr>
              <a:t>Based</a:t>
            </a:r>
            <a:r>
              <a:rPr lang="ja-JP" altLang="en-US" u="sng" dirty="0">
                <a:solidFill>
                  <a:srgbClr val="FF0000"/>
                </a:solidFill>
                <a:latin typeface="+mn-ea"/>
                <a:ea typeface="+mn-ea"/>
              </a:rPr>
              <a:t> </a:t>
            </a:r>
            <a:r>
              <a:rPr lang="en-US" altLang="ja-JP" u="sng" dirty="0">
                <a:solidFill>
                  <a:srgbClr val="FF0000"/>
                </a:solidFill>
                <a:latin typeface="+mn-ea"/>
                <a:ea typeface="+mn-ea"/>
              </a:rPr>
              <a:t>Medicine</a:t>
            </a:r>
            <a:r>
              <a:rPr lang="ja-JP" altLang="en-US" u="sng" dirty="0">
                <a:solidFill>
                  <a:srgbClr val="FF0000"/>
                </a:solidFill>
                <a:latin typeface="+mn-ea"/>
                <a:ea typeface="+mn-ea"/>
              </a:rPr>
              <a:t>：根拠に基づく医療）</a:t>
            </a:r>
            <a:r>
              <a:rPr lang="ja-JP" altLang="en-US" dirty="0">
                <a:latin typeface="+mn-ea"/>
                <a:ea typeface="+mn-ea"/>
              </a:rPr>
              <a:t>を普及</a:t>
            </a:r>
            <a:endParaRPr lang="en-US" altLang="ja-JP" dirty="0">
              <a:latin typeface="+mn-ea"/>
              <a:ea typeface="+mn-ea"/>
            </a:endParaRPr>
          </a:p>
          <a:p>
            <a:pPr lvl="1"/>
            <a:r>
              <a:rPr kumimoji="1" lang="ja-JP" altLang="en-US" dirty="0">
                <a:latin typeface="+mn-ea"/>
                <a:ea typeface="+mn-ea"/>
              </a:rPr>
              <a:t>標準を作り，医療を可視化する</a:t>
            </a:r>
            <a:endParaRPr kumimoji="1" lang="en-US" altLang="ja-JP" dirty="0">
              <a:latin typeface="+mn-ea"/>
              <a:ea typeface="+mn-ea"/>
            </a:endParaRPr>
          </a:p>
          <a:p>
            <a:pPr lvl="1"/>
            <a:r>
              <a:rPr kumimoji="1" lang="ja-JP" altLang="en-US" dirty="0">
                <a:latin typeface="+mn-ea"/>
                <a:ea typeface="+mn-ea"/>
              </a:rPr>
              <a:t>客観的な指標で医師や病院を評価する</a:t>
            </a:r>
          </a:p>
        </p:txBody>
      </p:sp>
      <p:sp>
        <p:nvSpPr>
          <p:cNvPr id="7" name="スライド番号プレースホルダー 6"/>
          <p:cNvSpPr>
            <a:spLocks noGrp="1"/>
          </p:cNvSpPr>
          <p:nvPr>
            <p:ph type="sldNum" sz="quarter" idx="12"/>
          </p:nvPr>
        </p:nvSpPr>
        <p:spPr/>
        <p:txBody>
          <a:bodyPr/>
          <a:lstStyle/>
          <a:p>
            <a:fld id="{98D28F22-585B-48BA-AACA-339A6400CD83}" type="slidenum">
              <a:rPr kumimoji="1" lang="ja-JP" altLang="en-US" smtClean="0"/>
              <a:t>6</a:t>
            </a:fld>
            <a:endParaRPr kumimoji="1" lang="ja-JP" altLang="en-US"/>
          </a:p>
        </p:txBody>
      </p:sp>
      <p:sp>
        <p:nvSpPr>
          <p:cNvPr id="8" name="日付プレースホルダー 7"/>
          <p:cNvSpPr>
            <a:spLocks noGrp="1"/>
          </p:cNvSpPr>
          <p:nvPr>
            <p:ph type="dt" sz="half" idx="10"/>
          </p:nvPr>
        </p:nvSpPr>
        <p:spPr/>
        <p:txBody>
          <a:bodyPr/>
          <a:lstStyle/>
          <a:p>
            <a:pPr>
              <a:defRPr/>
            </a:pPr>
            <a:r>
              <a:rPr lang="en-US" altLang="ja-JP" smtClean="0"/>
              <a:t>2020/7/8</a:t>
            </a:r>
            <a:endParaRPr lang="en-US" altLang="ja-JP"/>
          </a:p>
        </p:txBody>
      </p:sp>
      <p:sp>
        <p:nvSpPr>
          <p:cNvPr id="9" name="フッター プレースホルダー 8"/>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333976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0B32C6-5F42-45BF-AE23-F44E18DB4747}"/>
              </a:ext>
            </a:extLst>
          </p:cNvPr>
          <p:cNvSpPr>
            <a:spLocks noGrp="1"/>
          </p:cNvSpPr>
          <p:nvPr>
            <p:ph type="title"/>
          </p:nvPr>
        </p:nvSpPr>
        <p:spPr>
          <a:xfrm>
            <a:off x="679171" y="209600"/>
            <a:ext cx="8636000" cy="1271588"/>
          </a:xfrm>
        </p:spPr>
        <p:txBody>
          <a:bodyPr/>
          <a:lstStyle/>
          <a:p>
            <a:r>
              <a:rPr kumimoji="1" lang="ja-JP" altLang="en-US" dirty="0"/>
              <a:t>最適な自己負担の設定</a:t>
            </a:r>
          </a:p>
        </p:txBody>
      </p:sp>
      <p:sp>
        <p:nvSpPr>
          <p:cNvPr id="3" name="コンテンツ プレースホルダー 2">
            <a:extLst>
              <a:ext uri="{FF2B5EF4-FFF2-40B4-BE49-F238E27FC236}">
                <a16:creationId xmlns:a16="http://schemas.microsoft.com/office/drawing/2014/main" id="{DBAE307C-E2E8-496F-A100-8C1F93E4CD7A}"/>
              </a:ext>
            </a:extLst>
          </p:cNvPr>
          <p:cNvSpPr>
            <a:spLocks noGrp="1"/>
          </p:cNvSpPr>
          <p:nvPr>
            <p:ph idx="1"/>
          </p:nvPr>
        </p:nvSpPr>
        <p:spPr/>
        <p:txBody>
          <a:bodyPr>
            <a:normAutofit/>
          </a:bodyPr>
          <a:lstStyle/>
          <a:p>
            <a:r>
              <a:rPr kumimoji="1" lang="ja-JP" altLang="en-US" sz="3600" dirty="0">
                <a:latin typeface="+mn-ea"/>
                <a:ea typeface="+mn-ea"/>
              </a:rPr>
              <a:t>事後のモラル・ハザードを防ぐ方法</a:t>
            </a:r>
            <a:endParaRPr kumimoji="1" lang="en-US" altLang="ja-JP" sz="3600" dirty="0">
              <a:latin typeface="+mn-ea"/>
              <a:ea typeface="+mn-ea"/>
            </a:endParaRPr>
          </a:p>
          <a:p>
            <a:pPr lvl="1"/>
            <a:r>
              <a:rPr kumimoji="1" lang="ja-JP" altLang="en-US" sz="3200" u="sng" dirty="0">
                <a:solidFill>
                  <a:srgbClr val="FF0000"/>
                </a:solidFill>
                <a:latin typeface="+mn-ea"/>
                <a:ea typeface="+mn-ea"/>
              </a:rPr>
              <a:t>ぜいたく</a:t>
            </a:r>
            <a:r>
              <a:rPr kumimoji="1" lang="ja-JP" altLang="en-US" sz="3200" dirty="0">
                <a:latin typeface="+mn-ea"/>
                <a:ea typeface="+mn-ea"/>
              </a:rPr>
              <a:t>品　⇒　高い自己負担率</a:t>
            </a:r>
            <a:endParaRPr kumimoji="1" lang="en-US" altLang="ja-JP" sz="3200" dirty="0">
              <a:latin typeface="+mn-ea"/>
              <a:ea typeface="+mn-ea"/>
            </a:endParaRPr>
          </a:p>
          <a:p>
            <a:pPr lvl="1"/>
            <a:r>
              <a:rPr lang="ja-JP" altLang="en-US" sz="3200" u="sng" dirty="0">
                <a:solidFill>
                  <a:srgbClr val="FF0000"/>
                </a:solidFill>
                <a:latin typeface="+mn-ea"/>
                <a:ea typeface="+mn-ea"/>
              </a:rPr>
              <a:t>必需</a:t>
            </a:r>
            <a:r>
              <a:rPr lang="ja-JP" altLang="en-US" sz="3200" dirty="0">
                <a:latin typeface="+mn-ea"/>
                <a:ea typeface="+mn-ea"/>
              </a:rPr>
              <a:t>品　　　⇒　低い自己負担率</a:t>
            </a:r>
            <a:endParaRPr lang="en-US" altLang="ja-JP" sz="3200" dirty="0">
              <a:latin typeface="+mn-ea"/>
              <a:ea typeface="+mn-ea"/>
            </a:endParaRPr>
          </a:p>
          <a:p>
            <a:r>
              <a:rPr kumimoji="1" lang="ja-JP" altLang="en-US" sz="3600" smtClean="0">
                <a:latin typeface="+mn-ea"/>
                <a:ea typeface="+mn-ea"/>
              </a:rPr>
              <a:t>現在</a:t>
            </a:r>
            <a:r>
              <a:rPr kumimoji="1" lang="ja-JP" altLang="en-US" sz="3600" dirty="0">
                <a:latin typeface="+mn-ea"/>
                <a:ea typeface="+mn-ea"/>
              </a:rPr>
              <a:t>の日本の自己負担率は原則</a:t>
            </a:r>
            <a:r>
              <a:rPr kumimoji="1" lang="en-US" altLang="ja-JP" sz="3600" dirty="0">
                <a:latin typeface="+mn-ea"/>
                <a:ea typeface="+mn-ea"/>
              </a:rPr>
              <a:t>3</a:t>
            </a:r>
            <a:r>
              <a:rPr kumimoji="1" lang="ja-JP" altLang="en-US" sz="3600" dirty="0">
                <a:latin typeface="+mn-ea"/>
                <a:ea typeface="+mn-ea"/>
              </a:rPr>
              <a:t>割負担</a:t>
            </a:r>
            <a:endParaRPr kumimoji="1" lang="en-US" altLang="ja-JP" sz="3600" dirty="0">
              <a:latin typeface="+mn-ea"/>
              <a:ea typeface="+mn-ea"/>
            </a:endParaRPr>
          </a:p>
          <a:p>
            <a:r>
              <a:rPr kumimoji="1" lang="ja-JP" altLang="en-US" sz="3600" smtClean="0">
                <a:latin typeface="+mn-ea"/>
                <a:ea typeface="+mn-ea"/>
              </a:rPr>
              <a:t>現在</a:t>
            </a:r>
            <a:r>
              <a:rPr kumimoji="1" lang="ja-JP" altLang="en-US" sz="3600" dirty="0">
                <a:latin typeface="+mn-ea"/>
                <a:ea typeface="+mn-ea"/>
              </a:rPr>
              <a:t>の日本の医療制度で、自己負担をサービスによって変更するような仕組みができるか？</a:t>
            </a:r>
            <a:r>
              <a:rPr lang="en-US" altLang="ja-JP" sz="3600" dirty="0">
                <a:latin typeface="+mn-ea"/>
                <a:ea typeface="+mn-ea"/>
              </a:rPr>
              <a:t/>
            </a:r>
            <a:br>
              <a:rPr lang="en-US" altLang="ja-JP" sz="3600" dirty="0">
                <a:latin typeface="+mn-ea"/>
                <a:ea typeface="+mn-ea"/>
              </a:rPr>
            </a:br>
            <a:r>
              <a:rPr lang="ja-JP" altLang="en-US" sz="3600" dirty="0">
                <a:latin typeface="+mn-ea"/>
                <a:ea typeface="+mn-ea"/>
              </a:rPr>
              <a:t>⇒　</a:t>
            </a:r>
            <a:r>
              <a:rPr lang="ja-JP" altLang="en-US" sz="3600" u="sng" dirty="0">
                <a:solidFill>
                  <a:srgbClr val="FF0000"/>
                </a:solidFill>
                <a:latin typeface="+mn-ea"/>
                <a:ea typeface="+mn-ea"/>
              </a:rPr>
              <a:t>混合診療</a:t>
            </a:r>
            <a:r>
              <a:rPr lang="ja-JP" altLang="en-US" sz="3600" dirty="0">
                <a:latin typeface="+mn-ea"/>
                <a:ea typeface="+mn-ea"/>
              </a:rPr>
              <a:t>を行うことで可能</a:t>
            </a:r>
            <a:endParaRPr kumimoji="1" lang="en-US" altLang="ja-JP" sz="3600" dirty="0">
              <a:latin typeface="+mn-ea"/>
              <a:ea typeface="+mn-ea"/>
            </a:endParaRPr>
          </a:p>
        </p:txBody>
      </p:sp>
      <p:sp>
        <p:nvSpPr>
          <p:cNvPr id="6" name="スライド番号プレースホルダー 5">
            <a:extLst>
              <a:ext uri="{FF2B5EF4-FFF2-40B4-BE49-F238E27FC236}">
                <a16:creationId xmlns:a16="http://schemas.microsoft.com/office/drawing/2014/main" id="{D2D7D964-8FFA-4D18-95E7-FFE925F45051}"/>
              </a:ext>
            </a:extLst>
          </p:cNvPr>
          <p:cNvSpPr>
            <a:spLocks noGrp="1"/>
          </p:cNvSpPr>
          <p:nvPr>
            <p:ph type="sldNum" sz="quarter" idx="12"/>
          </p:nvPr>
        </p:nvSpPr>
        <p:spPr/>
        <p:txBody>
          <a:bodyPr/>
          <a:lstStyle/>
          <a:p>
            <a:fld id="{3554B9F7-EF8B-453C-B515-9A9C790301A1}" type="slidenum">
              <a:rPr kumimoji="1" lang="ja-JP" altLang="en-US" smtClean="0"/>
              <a:t>7</a:t>
            </a:fld>
            <a:endParaRPr kumimoji="1" lang="ja-JP" altLang="en-US"/>
          </a:p>
        </p:txBody>
      </p:sp>
      <p:sp>
        <p:nvSpPr>
          <p:cNvPr id="7" name="日付プレースホルダー 6"/>
          <p:cNvSpPr>
            <a:spLocks noGrp="1"/>
          </p:cNvSpPr>
          <p:nvPr>
            <p:ph type="dt" sz="half" idx="10"/>
          </p:nvPr>
        </p:nvSpPr>
        <p:spPr/>
        <p:txBody>
          <a:bodyPr/>
          <a:lstStyle/>
          <a:p>
            <a:pPr>
              <a:defRPr/>
            </a:pPr>
            <a:r>
              <a:rPr lang="en-US" altLang="ja-JP" smtClean="0"/>
              <a:t>2020/7/8</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326462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9ECC8E-37F5-42CC-8626-83B9ED9E3233}"/>
              </a:ext>
            </a:extLst>
          </p:cNvPr>
          <p:cNvSpPr>
            <a:spLocks noGrp="1"/>
          </p:cNvSpPr>
          <p:nvPr>
            <p:ph type="title"/>
          </p:nvPr>
        </p:nvSpPr>
        <p:spPr/>
        <p:txBody>
          <a:bodyPr/>
          <a:lstStyle/>
          <a:p>
            <a:r>
              <a:rPr kumimoji="1" lang="ja-JP" altLang="en-US" dirty="0"/>
              <a:t>混合診療とは？</a:t>
            </a:r>
          </a:p>
        </p:txBody>
      </p:sp>
      <p:sp>
        <p:nvSpPr>
          <p:cNvPr id="4" name="角丸四角形 4">
            <a:extLst>
              <a:ext uri="{FF2B5EF4-FFF2-40B4-BE49-F238E27FC236}">
                <a16:creationId xmlns:a16="http://schemas.microsoft.com/office/drawing/2014/main" id="{F56953E0-C53E-4DD5-926E-974A434671D0}"/>
              </a:ext>
            </a:extLst>
          </p:cNvPr>
          <p:cNvSpPr/>
          <p:nvPr/>
        </p:nvSpPr>
        <p:spPr>
          <a:xfrm>
            <a:off x="719667" y="1931460"/>
            <a:ext cx="8560153" cy="4998861"/>
          </a:xfrm>
          <a:prstGeom prst="roundRect">
            <a:avLst/>
          </a:prstGeom>
          <a:no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5" name="角丸四角形 5">
            <a:extLst>
              <a:ext uri="{FF2B5EF4-FFF2-40B4-BE49-F238E27FC236}">
                <a16:creationId xmlns:a16="http://schemas.microsoft.com/office/drawing/2014/main" id="{71BCE485-6893-4673-924E-9978D1941261}"/>
              </a:ext>
            </a:extLst>
          </p:cNvPr>
          <p:cNvSpPr/>
          <p:nvPr/>
        </p:nvSpPr>
        <p:spPr>
          <a:xfrm>
            <a:off x="3728861" y="3649487"/>
            <a:ext cx="5439833" cy="2880430"/>
          </a:xfrm>
          <a:prstGeom prst="roundRect">
            <a:avLst/>
          </a:prstGeom>
          <a:ln w="76200"/>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en-US" altLang="ja-JP" sz="3556" dirty="0">
              <a:solidFill>
                <a:srgbClr val="002060"/>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3556" dirty="0">
                <a:solidFill>
                  <a:srgbClr val="002060"/>
                </a:solidFill>
                <a:latin typeface="メイリオ" pitchFamily="50" charset="-128"/>
                <a:ea typeface="メイリオ" pitchFamily="50" charset="-128"/>
                <a:cs typeface="メイリオ" pitchFamily="50" charset="-128"/>
              </a:rPr>
              <a:t>医療保険の範囲</a:t>
            </a:r>
            <a:endParaRPr lang="ja-JP" altLang="en-US" sz="2667" dirty="0">
              <a:solidFill>
                <a:srgbClr val="002060"/>
              </a:solidFill>
              <a:latin typeface="メイリオ" pitchFamily="50" charset="-128"/>
              <a:ea typeface="メイリオ" pitchFamily="50" charset="-128"/>
              <a:cs typeface="メイリオ" pitchFamily="50" charset="-128"/>
            </a:endParaRPr>
          </a:p>
        </p:txBody>
      </p:sp>
      <p:sp>
        <p:nvSpPr>
          <p:cNvPr id="6" name="テキスト ボックス 6">
            <a:extLst>
              <a:ext uri="{FF2B5EF4-FFF2-40B4-BE49-F238E27FC236}">
                <a16:creationId xmlns:a16="http://schemas.microsoft.com/office/drawing/2014/main" id="{23A14F7C-A41E-495D-9D6B-F8FEDB89D13E}"/>
              </a:ext>
            </a:extLst>
          </p:cNvPr>
          <p:cNvSpPr txBox="1">
            <a:spLocks noChangeArrowheads="1"/>
          </p:cNvSpPr>
          <p:nvPr/>
        </p:nvSpPr>
        <p:spPr bwMode="auto">
          <a:xfrm>
            <a:off x="6496307" y="1282666"/>
            <a:ext cx="3360209" cy="63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3556" dirty="0">
                <a:latin typeface="メイリオ" panose="020B0604030504040204" pitchFamily="50" charset="-128"/>
                <a:ea typeface="メイリオ" panose="020B0604030504040204" pitchFamily="50" charset="-128"/>
              </a:rPr>
              <a:t>医療の範囲</a:t>
            </a:r>
          </a:p>
        </p:txBody>
      </p:sp>
      <p:sp>
        <p:nvSpPr>
          <p:cNvPr id="7" name="円/楕円 7">
            <a:extLst>
              <a:ext uri="{FF2B5EF4-FFF2-40B4-BE49-F238E27FC236}">
                <a16:creationId xmlns:a16="http://schemas.microsoft.com/office/drawing/2014/main" id="{F4CF3C01-45B0-4615-A10A-3C184BCBC493}"/>
              </a:ext>
            </a:extLst>
          </p:cNvPr>
          <p:cNvSpPr/>
          <p:nvPr/>
        </p:nvSpPr>
        <p:spPr>
          <a:xfrm>
            <a:off x="4176000" y="3852000"/>
            <a:ext cx="720000" cy="7214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A</a:t>
            </a:r>
            <a:endParaRPr lang="ja-JP" altLang="en-US" sz="2667" dirty="0"/>
          </a:p>
        </p:txBody>
      </p:sp>
      <p:sp>
        <p:nvSpPr>
          <p:cNvPr id="8" name="円/楕円 8">
            <a:extLst>
              <a:ext uri="{FF2B5EF4-FFF2-40B4-BE49-F238E27FC236}">
                <a16:creationId xmlns:a16="http://schemas.microsoft.com/office/drawing/2014/main" id="{24F76F4B-52EE-490B-A06B-7BC973EEB74E}"/>
              </a:ext>
            </a:extLst>
          </p:cNvPr>
          <p:cNvSpPr/>
          <p:nvPr/>
        </p:nvSpPr>
        <p:spPr>
          <a:xfrm>
            <a:off x="2760155" y="3852000"/>
            <a:ext cx="720000" cy="719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667" dirty="0"/>
              <a:t>B</a:t>
            </a:r>
            <a:endParaRPr lang="ja-JP" altLang="en-US" sz="2667" dirty="0"/>
          </a:p>
        </p:txBody>
      </p:sp>
      <p:sp>
        <p:nvSpPr>
          <p:cNvPr id="9" name="角丸四角形 9">
            <a:extLst>
              <a:ext uri="{FF2B5EF4-FFF2-40B4-BE49-F238E27FC236}">
                <a16:creationId xmlns:a16="http://schemas.microsoft.com/office/drawing/2014/main" id="{8EE442B0-0C71-44D8-B444-EA9086513D76}"/>
              </a:ext>
            </a:extLst>
          </p:cNvPr>
          <p:cNvSpPr/>
          <p:nvPr/>
        </p:nvSpPr>
        <p:spPr>
          <a:xfrm>
            <a:off x="2439459" y="3810000"/>
            <a:ext cx="2719917" cy="80080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2667"/>
          </a:p>
        </p:txBody>
      </p:sp>
      <p:sp>
        <p:nvSpPr>
          <p:cNvPr id="10" name="テキスト ボックス 9">
            <a:extLst>
              <a:ext uri="{FF2B5EF4-FFF2-40B4-BE49-F238E27FC236}">
                <a16:creationId xmlns:a16="http://schemas.microsoft.com/office/drawing/2014/main" id="{97671C72-AC51-43DB-9782-EF0BF82298DE}"/>
              </a:ext>
            </a:extLst>
          </p:cNvPr>
          <p:cNvSpPr txBox="1">
            <a:spLocks noChangeArrowheads="1"/>
          </p:cNvSpPr>
          <p:nvPr/>
        </p:nvSpPr>
        <p:spPr bwMode="auto">
          <a:xfrm>
            <a:off x="1756834" y="3309056"/>
            <a:ext cx="2400653"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3111">
                <a:solidFill>
                  <a:srgbClr val="FF0000"/>
                </a:solidFill>
                <a:latin typeface="メイリオ" panose="020B0604030504040204" pitchFamily="50" charset="-128"/>
                <a:ea typeface="メイリオ" panose="020B0604030504040204" pitchFamily="50" charset="-128"/>
              </a:rPr>
              <a:t>混合診療</a:t>
            </a:r>
            <a:endParaRPr lang="ja-JP" altLang="en-US" sz="200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058C27D4-F112-414E-A496-43809668575E}"/>
              </a:ext>
            </a:extLst>
          </p:cNvPr>
          <p:cNvSpPr txBox="1">
            <a:spLocks noChangeArrowheads="1"/>
          </p:cNvSpPr>
          <p:nvPr/>
        </p:nvSpPr>
        <p:spPr bwMode="auto">
          <a:xfrm>
            <a:off x="5080000" y="4002944"/>
            <a:ext cx="1680986"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3111" dirty="0">
                <a:latin typeface="メイリオ" panose="020B0604030504040204" pitchFamily="50" charset="-128"/>
                <a:ea typeface="メイリオ" panose="020B0604030504040204" pitchFamily="50" charset="-128"/>
              </a:rPr>
              <a:t>10</a:t>
            </a:r>
            <a:r>
              <a:rPr lang="ja-JP" altLang="en-US" sz="3111" dirty="0">
                <a:latin typeface="メイリオ" panose="020B0604030504040204" pitchFamily="50" charset="-128"/>
                <a:ea typeface="メイリオ" panose="020B0604030504040204" pitchFamily="50" charset="-128"/>
              </a:rPr>
              <a:t>万円</a:t>
            </a:r>
          </a:p>
        </p:txBody>
      </p:sp>
      <p:sp>
        <p:nvSpPr>
          <p:cNvPr id="12" name="テキスト ボックス 11">
            <a:extLst>
              <a:ext uri="{FF2B5EF4-FFF2-40B4-BE49-F238E27FC236}">
                <a16:creationId xmlns:a16="http://schemas.microsoft.com/office/drawing/2014/main" id="{0F6E4584-FAB7-468A-9EF7-1732C24BA9D6}"/>
              </a:ext>
            </a:extLst>
          </p:cNvPr>
          <p:cNvSpPr txBox="1">
            <a:spLocks noChangeArrowheads="1"/>
          </p:cNvSpPr>
          <p:nvPr/>
        </p:nvSpPr>
        <p:spPr bwMode="auto">
          <a:xfrm>
            <a:off x="2039055" y="4690181"/>
            <a:ext cx="1680987"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ja-JP" sz="3111">
                <a:latin typeface="メイリオ" panose="020B0604030504040204" pitchFamily="50" charset="-128"/>
                <a:ea typeface="メイリオ" panose="020B0604030504040204" pitchFamily="50" charset="-128"/>
              </a:rPr>
              <a:t>1</a:t>
            </a:r>
            <a:r>
              <a:rPr lang="ja-JP" altLang="en-US" sz="3111">
                <a:latin typeface="メイリオ" panose="020B0604030504040204" pitchFamily="50" charset="-128"/>
                <a:ea typeface="メイリオ" panose="020B0604030504040204" pitchFamily="50" charset="-128"/>
              </a:rPr>
              <a:t>万円</a:t>
            </a:r>
          </a:p>
        </p:txBody>
      </p:sp>
      <p:sp>
        <p:nvSpPr>
          <p:cNvPr id="13" name="スライド番号プレースホルダー 12">
            <a:extLst>
              <a:ext uri="{FF2B5EF4-FFF2-40B4-BE49-F238E27FC236}">
                <a16:creationId xmlns:a16="http://schemas.microsoft.com/office/drawing/2014/main" id="{D4A92317-15AB-4943-A111-7749A81C66F2}"/>
              </a:ext>
            </a:extLst>
          </p:cNvPr>
          <p:cNvSpPr>
            <a:spLocks noGrp="1"/>
          </p:cNvSpPr>
          <p:nvPr>
            <p:ph type="sldNum" sz="quarter" idx="12"/>
          </p:nvPr>
        </p:nvSpPr>
        <p:spPr/>
        <p:txBody>
          <a:bodyPr/>
          <a:lstStyle/>
          <a:p>
            <a:fld id="{3554B9F7-EF8B-453C-B515-9A9C790301A1}" type="slidenum">
              <a:rPr kumimoji="1" lang="ja-JP" altLang="en-US" smtClean="0"/>
              <a:t>8</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2020/7/8</a:t>
            </a:r>
            <a:endParaRPr lang="en-US" altLang="ja-JP"/>
          </a:p>
        </p:txBody>
      </p:sp>
      <p:sp>
        <p:nvSpPr>
          <p:cNvPr id="14" name="フッター プレースホルダー 13"/>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419048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FC72EC-4FF6-4E64-8F86-721FAC3EAC1F}"/>
              </a:ext>
            </a:extLst>
          </p:cNvPr>
          <p:cNvSpPr>
            <a:spLocks noGrp="1"/>
          </p:cNvSpPr>
          <p:nvPr>
            <p:ph type="title"/>
          </p:nvPr>
        </p:nvSpPr>
        <p:spPr>
          <a:xfrm>
            <a:off x="558800" y="162148"/>
            <a:ext cx="8636000" cy="1271588"/>
          </a:xfrm>
        </p:spPr>
        <p:txBody>
          <a:bodyPr/>
          <a:lstStyle/>
          <a:p>
            <a:r>
              <a:rPr kumimoji="1" lang="ja-JP" altLang="en-US" dirty="0"/>
              <a:t>混合診療の禁止制度</a:t>
            </a:r>
          </a:p>
        </p:txBody>
      </p:sp>
      <p:sp>
        <p:nvSpPr>
          <p:cNvPr id="3" name="コンテンツ プレースホルダー 2">
            <a:extLst>
              <a:ext uri="{FF2B5EF4-FFF2-40B4-BE49-F238E27FC236}">
                <a16:creationId xmlns:a16="http://schemas.microsoft.com/office/drawing/2014/main" id="{B7F8E828-6097-42F4-B65A-24737C80311A}"/>
              </a:ext>
            </a:extLst>
          </p:cNvPr>
          <p:cNvSpPr>
            <a:spLocks noGrp="1"/>
          </p:cNvSpPr>
          <p:nvPr>
            <p:ph idx="1"/>
          </p:nvPr>
        </p:nvSpPr>
        <p:spPr>
          <a:xfrm>
            <a:off x="622693" y="1433736"/>
            <a:ext cx="8763000" cy="5154569"/>
          </a:xfrm>
        </p:spPr>
        <p:txBody>
          <a:bodyPr>
            <a:noAutofit/>
          </a:bodyPr>
          <a:lstStyle/>
          <a:p>
            <a:r>
              <a:rPr kumimoji="1" lang="ja-JP" altLang="en-US" dirty="0">
                <a:latin typeface="+mn-ea"/>
                <a:ea typeface="+mn-ea"/>
              </a:rPr>
              <a:t>日本の医療保険制度では、</a:t>
            </a:r>
            <a:r>
              <a:rPr kumimoji="1" lang="ja-JP" altLang="en-US" u="sng" dirty="0">
                <a:solidFill>
                  <a:srgbClr val="FF0000"/>
                </a:solidFill>
                <a:latin typeface="+mn-ea"/>
                <a:ea typeface="+mn-ea"/>
              </a:rPr>
              <a:t>混合診療</a:t>
            </a:r>
            <a:r>
              <a:rPr kumimoji="1" lang="ja-JP" altLang="en-US" dirty="0">
                <a:latin typeface="+mn-ea"/>
                <a:ea typeface="+mn-ea"/>
              </a:rPr>
              <a:t>は</a:t>
            </a:r>
            <a:r>
              <a:rPr kumimoji="1" lang="ja-JP" altLang="en-US">
                <a:latin typeface="+mn-ea"/>
                <a:ea typeface="+mn-ea"/>
              </a:rPr>
              <a:t>原則</a:t>
            </a:r>
            <a:r>
              <a:rPr kumimoji="1" lang="ja-JP" altLang="en-US" smtClean="0">
                <a:latin typeface="+mn-ea"/>
                <a:ea typeface="+mn-ea"/>
              </a:rPr>
              <a:t>禁止されて</a:t>
            </a:r>
            <a:r>
              <a:rPr kumimoji="1" lang="ja-JP" altLang="en-US" dirty="0">
                <a:latin typeface="+mn-ea"/>
                <a:ea typeface="+mn-ea"/>
              </a:rPr>
              <a:t>いる</a:t>
            </a:r>
            <a:endParaRPr kumimoji="1" lang="en-US" altLang="ja-JP" dirty="0">
              <a:latin typeface="+mn-ea"/>
              <a:ea typeface="+mn-ea"/>
            </a:endParaRPr>
          </a:p>
          <a:p>
            <a:endParaRPr lang="en-US" altLang="ja-JP" dirty="0">
              <a:latin typeface="+mn-ea"/>
              <a:ea typeface="+mn-ea"/>
            </a:endParaRPr>
          </a:p>
          <a:p>
            <a:r>
              <a:rPr lang="ja-JP" altLang="en-US" dirty="0">
                <a:latin typeface="+mn-ea"/>
                <a:ea typeface="+mn-ea"/>
              </a:rPr>
              <a:t>混合診療を受診すると、保険適用サービスも含め</a:t>
            </a:r>
            <a:r>
              <a:rPr lang="ja-JP" altLang="en-US" u="sng" dirty="0">
                <a:solidFill>
                  <a:srgbClr val="FF0000"/>
                </a:solidFill>
                <a:latin typeface="+mn-ea"/>
                <a:ea typeface="+mn-ea"/>
              </a:rPr>
              <a:t>全額自己負担</a:t>
            </a:r>
            <a:r>
              <a:rPr lang="ja-JP" altLang="en-US">
                <a:latin typeface="+mn-ea"/>
                <a:ea typeface="+mn-ea"/>
              </a:rPr>
              <a:t>と</a:t>
            </a:r>
            <a:r>
              <a:rPr lang="ja-JP" altLang="en-US" smtClean="0">
                <a:latin typeface="+mn-ea"/>
                <a:ea typeface="+mn-ea"/>
              </a:rPr>
              <a:t>なる</a:t>
            </a:r>
            <a:endParaRPr lang="en-US" altLang="ja-JP" dirty="0">
              <a:latin typeface="+mn-ea"/>
              <a:ea typeface="+mn-ea"/>
            </a:endParaRPr>
          </a:p>
          <a:p>
            <a:r>
              <a:rPr lang="ja-JP" altLang="en-US" dirty="0">
                <a:latin typeface="+mn-ea"/>
                <a:ea typeface="+mn-ea"/>
              </a:rPr>
              <a:t>例：</a:t>
            </a:r>
            <a:endParaRPr lang="en-US" altLang="ja-JP" dirty="0">
              <a:latin typeface="+mn-ea"/>
              <a:ea typeface="+mn-ea"/>
            </a:endParaRPr>
          </a:p>
          <a:p>
            <a:pPr lvl="1"/>
            <a:r>
              <a:rPr lang="ja-JP" altLang="en-US" dirty="0">
                <a:latin typeface="+mn-ea"/>
                <a:ea typeface="+mn-ea"/>
              </a:rPr>
              <a:t>保険適用の医療</a:t>
            </a:r>
            <a:r>
              <a:rPr lang="en-US" altLang="ja-JP" dirty="0">
                <a:latin typeface="+mn-ea"/>
                <a:ea typeface="+mn-ea"/>
              </a:rPr>
              <a:t>A</a:t>
            </a:r>
            <a:r>
              <a:rPr lang="ja-JP" altLang="en-US" dirty="0">
                <a:latin typeface="+mn-ea"/>
                <a:ea typeface="+mn-ea"/>
              </a:rPr>
              <a:t>が</a:t>
            </a:r>
            <a:r>
              <a:rPr lang="en-US" altLang="ja-JP" dirty="0">
                <a:latin typeface="+mn-ea"/>
                <a:ea typeface="+mn-ea"/>
              </a:rPr>
              <a:t>10</a:t>
            </a:r>
            <a:r>
              <a:rPr lang="ja-JP" altLang="en-US" dirty="0">
                <a:latin typeface="+mn-ea"/>
                <a:ea typeface="+mn-ea"/>
              </a:rPr>
              <a:t>万円</a:t>
            </a:r>
            <a:endParaRPr lang="en-US" altLang="ja-JP" dirty="0">
              <a:latin typeface="+mn-ea"/>
              <a:ea typeface="+mn-ea"/>
            </a:endParaRPr>
          </a:p>
          <a:p>
            <a:pPr lvl="1"/>
            <a:r>
              <a:rPr lang="ja-JP" altLang="en-US" dirty="0">
                <a:latin typeface="+mn-ea"/>
                <a:ea typeface="+mn-ea"/>
              </a:rPr>
              <a:t>保険適用外の医療</a:t>
            </a:r>
            <a:r>
              <a:rPr lang="en-US" altLang="ja-JP" dirty="0">
                <a:latin typeface="+mn-ea"/>
                <a:ea typeface="+mn-ea"/>
              </a:rPr>
              <a:t>B</a:t>
            </a:r>
            <a:r>
              <a:rPr lang="ja-JP" altLang="en-US" dirty="0">
                <a:latin typeface="+mn-ea"/>
                <a:ea typeface="+mn-ea"/>
              </a:rPr>
              <a:t>が</a:t>
            </a:r>
            <a:r>
              <a:rPr lang="en-US" altLang="ja-JP" dirty="0">
                <a:latin typeface="+mn-ea"/>
                <a:ea typeface="+mn-ea"/>
              </a:rPr>
              <a:t>1</a:t>
            </a:r>
            <a:r>
              <a:rPr lang="ja-JP" altLang="en-US" dirty="0">
                <a:latin typeface="+mn-ea"/>
                <a:ea typeface="+mn-ea"/>
              </a:rPr>
              <a:t>万円</a:t>
            </a:r>
            <a:endParaRPr lang="en-US" altLang="ja-JP" dirty="0">
              <a:latin typeface="+mn-ea"/>
              <a:ea typeface="+mn-ea"/>
            </a:endParaRPr>
          </a:p>
          <a:p>
            <a:pPr lvl="1"/>
            <a:r>
              <a:rPr lang="en-US" altLang="ja-JP" dirty="0">
                <a:latin typeface="+mn-ea"/>
                <a:ea typeface="+mn-ea"/>
              </a:rPr>
              <a:t>A</a:t>
            </a:r>
            <a:r>
              <a:rPr lang="ja-JP" altLang="en-US" dirty="0" err="1">
                <a:latin typeface="+mn-ea"/>
                <a:ea typeface="+mn-ea"/>
              </a:rPr>
              <a:t>だけ受</a:t>
            </a:r>
            <a:r>
              <a:rPr lang="ja-JP" altLang="en-US" dirty="0">
                <a:latin typeface="+mn-ea"/>
                <a:ea typeface="+mn-ea"/>
              </a:rPr>
              <a:t>診すると　⇒　自己負担は</a:t>
            </a:r>
            <a:r>
              <a:rPr lang="en-US" altLang="ja-JP" dirty="0">
                <a:latin typeface="+mn-ea"/>
                <a:ea typeface="+mn-ea"/>
              </a:rPr>
              <a:t>3</a:t>
            </a:r>
            <a:r>
              <a:rPr lang="ja-JP" altLang="en-US" dirty="0">
                <a:latin typeface="+mn-ea"/>
                <a:ea typeface="+mn-ea"/>
              </a:rPr>
              <a:t>万円</a:t>
            </a:r>
            <a:endParaRPr lang="en-US" altLang="ja-JP" dirty="0">
              <a:latin typeface="+mn-ea"/>
              <a:ea typeface="+mn-ea"/>
            </a:endParaRPr>
          </a:p>
          <a:p>
            <a:pPr lvl="1"/>
            <a:r>
              <a:rPr lang="en-US" altLang="ja-JP" dirty="0">
                <a:latin typeface="+mn-ea"/>
                <a:ea typeface="+mn-ea"/>
              </a:rPr>
              <a:t>A+B</a:t>
            </a:r>
            <a:r>
              <a:rPr lang="ja-JP" altLang="en-US" dirty="0" err="1">
                <a:latin typeface="+mn-ea"/>
                <a:ea typeface="+mn-ea"/>
              </a:rPr>
              <a:t>を受</a:t>
            </a:r>
            <a:r>
              <a:rPr lang="ja-JP" altLang="en-US" dirty="0">
                <a:latin typeface="+mn-ea"/>
                <a:ea typeface="+mn-ea"/>
              </a:rPr>
              <a:t>診すると   ⇒　自己負担は</a:t>
            </a:r>
            <a:r>
              <a:rPr lang="en-US" altLang="ja-JP" dirty="0">
                <a:latin typeface="+mn-ea"/>
                <a:ea typeface="+mn-ea"/>
              </a:rPr>
              <a:t>11</a:t>
            </a:r>
            <a:r>
              <a:rPr lang="ja-JP" altLang="en-US" dirty="0">
                <a:latin typeface="+mn-ea"/>
                <a:ea typeface="+mn-ea"/>
              </a:rPr>
              <a:t>万円</a:t>
            </a:r>
            <a:endParaRPr lang="en-US" altLang="ja-JP" dirty="0">
              <a:latin typeface="+mn-ea"/>
              <a:ea typeface="+mn-ea"/>
            </a:endParaRPr>
          </a:p>
          <a:p>
            <a:endParaRPr lang="en-US" altLang="ja-JP" dirty="0">
              <a:latin typeface="+mn-ea"/>
              <a:ea typeface="+mn-ea"/>
            </a:endParaRPr>
          </a:p>
          <a:p>
            <a:endParaRPr kumimoji="1" lang="ja-JP" altLang="en-US" dirty="0">
              <a:latin typeface="+mn-ea"/>
              <a:ea typeface="+mn-ea"/>
            </a:endParaRPr>
          </a:p>
        </p:txBody>
      </p:sp>
      <p:sp>
        <p:nvSpPr>
          <p:cNvPr id="4" name="矢印: 下 3">
            <a:extLst>
              <a:ext uri="{FF2B5EF4-FFF2-40B4-BE49-F238E27FC236}">
                <a16:creationId xmlns:a16="http://schemas.microsoft.com/office/drawing/2014/main" id="{3F1F023C-278D-43EA-BC30-A349FC653E94}"/>
              </a:ext>
            </a:extLst>
          </p:cNvPr>
          <p:cNvSpPr/>
          <p:nvPr/>
        </p:nvSpPr>
        <p:spPr>
          <a:xfrm>
            <a:off x="4258505" y="2210328"/>
            <a:ext cx="1491376" cy="5313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667"/>
          </a:p>
        </p:txBody>
      </p:sp>
      <p:sp>
        <p:nvSpPr>
          <p:cNvPr id="7" name="スライド番号プレースホルダー 6">
            <a:extLst>
              <a:ext uri="{FF2B5EF4-FFF2-40B4-BE49-F238E27FC236}">
                <a16:creationId xmlns:a16="http://schemas.microsoft.com/office/drawing/2014/main" id="{9811A928-8EE0-477E-9F17-AC0BE3BEC092}"/>
              </a:ext>
            </a:extLst>
          </p:cNvPr>
          <p:cNvSpPr>
            <a:spLocks noGrp="1"/>
          </p:cNvSpPr>
          <p:nvPr>
            <p:ph type="sldNum" sz="quarter" idx="12"/>
          </p:nvPr>
        </p:nvSpPr>
        <p:spPr/>
        <p:txBody>
          <a:bodyPr/>
          <a:lstStyle/>
          <a:p>
            <a:fld id="{3554B9F7-EF8B-453C-B515-9A9C790301A1}" type="slidenum">
              <a:rPr kumimoji="1" lang="ja-JP" altLang="en-US" smtClean="0"/>
              <a:t>9</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2020/7/8</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7</a:t>
            </a:r>
            <a:endParaRPr lang="en-US" altLang="ja-JP"/>
          </a:p>
        </p:txBody>
      </p:sp>
    </p:spTree>
    <p:extLst>
      <p:ext uri="{BB962C8B-B14F-4D97-AF65-F5344CB8AC3E}">
        <p14:creationId xmlns:p14="http://schemas.microsoft.com/office/powerpoint/2010/main" val="2750236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13200</TotalTime>
  <Words>1368</Words>
  <Application>Microsoft Office PowerPoint</Application>
  <PresentationFormat>ユーザー設定</PresentationFormat>
  <Paragraphs>345</Paragraphs>
  <Slides>29</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29</vt:i4>
      </vt:variant>
    </vt:vector>
  </HeadingPairs>
  <TitlesOfParts>
    <vt:vector size="39" baseType="lpstr">
      <vt:lpstr>ＭＳ Ｐゴシック</vt:lpstr>
      <vt:lpstr>ＭＳ Ｐ明朝</vt:lpstr>
      <vt:lpstr>ＭＳ ゴシック</vt:lpstr>
      <vt:lpstr>メイリオ</vt:lpstr>
      <vt:lpstr>Arial</vt:lpstr>
      <vt:lpstr>Calibri</vt:lpstr>
      <vt:lpstr>Times New Roman</vt:lpstr>
      <vt:lpstr>Wingdings</vt:lpstr>
      <vt:lpstr>Default Design</vt:lpstr>
      <vt:lpstr>デザインの設定</vt:lpstr>
      <vt:lpstr>医療経済学A  (7) 混合診療</vt:lpstr>
      <vt:lpstr>講義の進め方．使い方</vt:lpstr>
      <vt:lpstr>現金給付と現物給付</vt:lpstr>
      <vt:lpstr>現物給付の仕組み</vt:lpstr>
      <vt:lpstr>混合診療とは？</vt:lpstr>
      <vt:lpstr>医師のモラル・ハザードへの対応</vt:lpstr>
      <vt:lpstr>最適な自己負担の設定</vt:lpstr>
      <vt:lpstr>混合診療とは？</vt:lpstr>
      <vt:lpstr>混合診療の禁止制度</vt:lpstr>
      <vt:lpstr>混合診療禁止の根拠</vt:lpstr>
      <vt:lpstr>混合診療の禁止の問題</vt:lpstr>
      <vt:lpstr>先進国5カ国での 世界売上上位150品目の上市順位（2011年）</vt:lpstr>
      <vt:lpstr>保険外併用療養費制度</vt:lpstr>
      <vt:lpstr>保険外併用療養費制度（現在）</vt:lpstr>
      <vt:lpstr>保険外併用療養費制度</vt:lpstr>
      <vt:lpstr>混合診療を巡る裁判</vt:lpstr>
      <vt:lpstr>混合診療解禁を巡る議論</vt:lpstr>
      <vt:lpstr>混合診療の拡大</vt:lpstr>
      <vt:lpstr>混合診療の禁止の場合のイメージ</vt:lpstr>
      <vt:lpstr>混合診療を認めると…</vt:lpstr>
      <vt:lpstr>混合診療を認めることの問題</vt:lpstr>
      <vt:lpstr>保険範囲を縮小させて混合診療を認めた場合</vt:lpstr>
      <vt:lpstr>混合診療の拡大の効果</vt:lpstr>
      <vt:lpstr>混合診療のまとめ</vt:lpstr>
      <vt:lpstr>高額療養費制度</vt:lpstr>
      <vt:lpstr>高額療養費制度：70歳以上</vt:lpstr>
      <vt:lpstr>高額療養費制度の問題</vt:lpstr>
      <vt:lpstr>高額療養費と限度額適用認定証</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596</cp:revision>
  <cp:lastPrinted>2017-04-12T01:17:40Z</cp:lastPrinted>
  <dcterms:created xsi:type="dcterms:W3CDTF">2004-05-06T09:28:21Z</dcterms:created>
  <dcterms:modified xsi:type="dcterms:W3CDTF">2020-07-07T15:10:48Z</dcterms:modified>
</cp:coreProperties>
</file>