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3" r:id="rId2"/>
  </p:sldMasterIdLst>
  <p:notesMasterIdLst>
    <p:notesMasterId r:id="rId32"/>
  </p:notesMasterIdLst>
  <p:handoutMasterIdLst>
    <p:handoutMasterId r:id="rId33"/>
  </p:handoutMasterIdLst>
  <p:sldIdLst>
    <p:sldId id="413" r:id="rId3"/>
    <p:sldId id="473" r:id="rId4"/>
    <p:sldId id="616" r:id="rId5"/>
    <p:sldId id="617" r:id="rId6"/>
    <p:sldId id="618" r:id="rId7"/>
    <p:sldId id="583" r:id="rId8"/>
    <p:sldId id="585" r:id="rId9"/>
    <p:sldId id="586" r:id="rId10"/>
    <p:sldId id="587" r:id="rId11"/>
    <p:sldId id="588" r:id="rId12"/>
    <p:sldId id="590" r:id="rId13"/>
    <p:sldId id="591" r:id="rId14"/>
    <p:sldId id="592" r:id="rId15"/>
    <p:sldId id="593" r:id="rId16"/>
    <p:sldId id="594" r:id="rId17"/>
    <p:sldId id="619" r:id="rId18"/>
    <p:sldId id="620" r:id="rId19"/>
    <p:sldId id="595" r:id="rId20"/>
    <p:sldId id="598" r:id="rId21"/>
    <p:sldId id="599" r:id="rId22"/>
    <p:sldId id="600" r:id="rId23"/>
    <p:sldId id="601" r:id="rId24"/>
    <p:sldId id="602" r:id="rId25"/>
    <p:sldId id="622" r:id="rId26"/>
    <p:sldId id="621" r:id="rId27"/>
    <p:sldId id="603" r:id="rId28"/>
    <p:sldId id="604" r:id="rId29"/>
    <p:sldId id="623" r:id="rId30"/>
    <p:sldId id="469" r:id="rId31"/>
  </p:sldIdLst>
  <p:sldSz cx="10160000" cy="7620000"/>
  <p:notesSz cx="6735763" cy="9866313"/>
  <p:custDataLst>
    <p:tags r:id="rId34"/>
  </p:custDataLst>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D684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05" autoAdjust="0"/>
    <p:restoredTop sz="94600" autoAdjust="0"/>
  </p:normalViewPr>
  <p:slideViewPr>
    <p:cSldViewPr>
      <p:cViewPr varScale="1">
        <p:scale>
          <a:sx n="67" d="100"/>
          <a:sy n="67" d="100"/>
        </p:scale>
        <p:origin x="916" y="52"/>
      </p:cViewPr>
      <p:guideLst>
        <p:guide orient="horz" pos="2160"/>
        <p:guide pos="2880"/>
      </p:guideLst>
    </p:cSldViewPr>
  </p:slideViewPr>
  <p:outlineViewPr>
    <p:cViewPr>
      <p:scale>
        <a:sx n="33" d="100"/>
        <a:sy n="33" d="100"/>
      </p:scale>
      <p:origin x="234" y="327600"/>
    </p:cViewPr>
  </p:outlineViewPr>
  <p:notesTextViewPr>
    <p:cViewPr>
      <p:scale>
        <a:sx n="100" d="100"/>
        <a:sy n="100" d="100"/>
      </p:scale>
      <p:origin x="0" y="0"/>
    </p:cViewPr>
  </p:notesTextViewPr>
  <p:notesViewPr>
    <p:cSldViewPr>
      <p:cViewPr varScale="1">
        <p:scale>
          <a:sx n="46" d="100"/>
          <a:sy n="46" d="100"/>
        </p:scale>
        <p:origin x="-2238" y="-108"/>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gs" Target="tags/tag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YUKINARI:&#35611;&#32681;&#12494;&#12540;&#12488;:&#21307;&#34220;&#21697;&#12539;&#21307;&#30274;&#27231;&#22120;&#27969;&#36890;&#35542;:&#27969;&#36890;&#35542;&#36039;&#26009;.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percentStacked"/>
        <c:varyColors val="0"/>
        <c:ser>
          <c:idx val="0"/>
          <c:order val="0"/>
          <c:tx>
            <c:strRef>
              <c:f>上市データ!$A$10</c:f>
              <c:strCache>
                <c:ptCount val="1"/>
                <c:pt idx="0">
                  <c:v>1番目</c:v>
                </c:pt>
              </c:strCache>
            </c:strRef>
          </c:tx>
          <c:invertIfNegative val="0"/>
          <c:dLbls>
            <c:spPr>
              <a:noFill/>
              <a:ln>
                <a:noFill/>
              </a:ln>
              <a:effectLst/>
            </c:spPr>
            <c:txPr>
              <a:bodyPr wrap="square" lIns="38100" tIns="19050" rIns="38100" bIns="19050" anchor="ctr">
                <a:spAutoFit/>
              </a:bodyPr>
              <a:lstStyle/>
              <a:p>
                <a:pPr>
                  <a:defRPr sz="14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上市データ!$B$9:$F$9</c:f>
              <c:strCache>
                <c:ptCount val="5"/>
                <c:pt idx="0">
                  <c:v>米国</c:v>
                </c:pt>
                <c:pt idx="1">
                  <c:v>イギリス</c:v>
                </c:pt>
                <c:pt idx="2">
                  <c:v>ドイツ</c:v>
                </c:pt>
                <c:pt idx="3">
                  <c:v>フランス</c:v>
                </c:pt>
                <c:pt idx="4">
                  <c:v>日本</c:v>
                </c:pt>
              </c:strCache>
            </c:strRef>
          </c:cat>
          <c:val>
            <c:numRef>
              <c:f>上市データ!$B$10:$F$10</c:f>
              <c:numCache>
                <c:formatCode>General</c:formatCode>
                <c:ptCount val="5"/>
                <c:pt idx="0">
                  <c:v>76</c:v>
                </c:pt>
                <c:pt idx="1">
                  <c:v>44</c:v>
                </c:pt>
                <c:pt idx="2">
                  <c:v>10</c:v>
                </c:pt>
                <c:pt idx="3">
                  <c:v>29</c:v>
                </c:pt>
                <c:pt idx="4">
                  <c:v>5</c:v>
                </c:pt>
              </c:numCache>
            </c:numRef>
          </c:val>
          <c:extLst>
            <c:ext xmlns:c16="http://schemas.microsoft.com/office/drawing/2014/chart" uri="{C3380CC4-5D6E-409C-BE32-E72D297353CC}">
              <c16:uniqueId val="{00000000-D727-4941-B7D9-B7D511A7AADB}"/>
            </c:ext>
          </c:extLst>
        </c:ser>
        <c:ser>
          <c:idx val="1"/>
          <c:order val="1"/>
          <c:tx>
            <c:strRef>
              <c:f>上市データ!$A$11</c:f>
              <c:strCache>
                <c:ptCount val="1"/>
                <c:pt idx="0">
                  <c:v>2〜4番目</c:v>
                </c:pt>
              </c:strCache>
            </c:strRef>
          </c:tx>
          <c:invertIfNegative val="0"/>
          <c:dLbls>
            <c:spPr>
              <a:noFill/>
              <a:ln>
                <a:noFill/>
              </a:ln>
              <a:effectLst/>
            </c:spPr>
            <c:txPr>
              <a:bodyPr wrap="square" lIns="38100" tIns="19050" rIns="38100" bIns="19050" anchor="ctr">
                <a:spAutoFit/>
              </a:bodyPr>
              <a:lstStyle/>
              <a:p>
                <a:pPr>
                  <a:defRPr sz="14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上市データ!$B$9:$F$9</c:f>
              <c:strCache>
                <c:ptCount val="5"/>
                <c:pt idx="0">
                  <c:v>米国</c:v>
                </c:pt>
                <c:pt idx="1">
                  <c:v>イギリス</c:v>
                </c:pt>
                <c:pt idx="2">
                  <c:v>ドイツ</c:v>
                </c:pt>
                <c:pt idx="3">
                  <c:v>フランス</c:v>
                </c:pt>
                <c:pt idx="4">
                  <c:v>日本</c:v>
                </c:pt>
              </c:strCache>
            </c:strRef>
          </c:cat>
          <c:val>
            <c:numRef>
              <c:f>上市データ!$B$11:$F$11</c:f>
              <c:numCache>
                <c:formatCode>General</c:formatCode>
                <c:ptCount val="5"/>
                <c:pt idx="0">
                  <c:v>62</c:v>
                </c:pt>
                <c:pt idx="1">
                  <c:v>91</c:v>
                </c:pt>
                <c:pt idx="2">
                  <c:v>107</c:v>
                </c:pt>
                <c:pt idx="3">
                  <c:v>95</c:v>
                </c:pt>
                <c:pt idx="4">
                  <c:v>36</c:v>
                </c:pt>
              </c:numCache>
            </c:numRef>
          </c:val>
          <c:extLst>
            <c:ext xmlns:c16="http://schemas.microsoft.com/office/drawing/2014/chart" uri="{C3380CC4-5D6E-409C-BE32-E72D297353CC}">
              <c16:uniqueId val="{00000001-D727-4941-B7D9-B7D511A7AADB}"/>
            </c:ext>
          </c:extLst>
        </c:ser>
        <c:ser>
          <c:idx val="2"/>
          <c:order val="2"/>
          <c:tx>
            <c:strRef>
              <c:f>上市データ!$A$12</c:f>
              <c:strCache>
                <c:ptCount val="1"/>
                <c:pt idx="0">
                  <c:v>5番目</c:v>
                </c:pt>
              </c:strCache>
            </c:strRef>
          </c:tx>
          <c:invertIfNegative val="0"/>
          <c:dLbls>
            <c:dLbl>
              <c:idx val="4"/>
              <c:spPr>
                <a:noFill/>
                <a:ln>
                  <a:noFill/>
                </a:ln>
                <a:effectLst/>
              </c:spPr>
              <c:txPr>
                <a:bodyPr wrap="square" lIns="38100" tIns="19050" rIns="38100" bIns="19050" anchor="ctr">
                  <a:spAutoFit/>
                </a:bodyPr>
                <a:lstStyle/>
                <a:p>
                  <a:pPr>
                    <a:defRPr sz="1400" b="1"/>
                  </a:pPr>
                  <a:endParaRPr lang="ja-JP"/>
                </a:p>
              </c:txPr>
              <c:showLegendKey val="0"/>
              <c:showVal val="1"/>
              <c:showCatName val="0"/>
              <c:showSerName val="0"/>
              <c:showPercent val="0"/>
              <c:showBubbleSize val="0"/>
              <c:extLst>
                <c:ext xmlns:c16="http://schemas.microsoft.com/office/drawing/2014/chart" uri="{C3380CC4-5D6E-409C-BE32-E72D297353CC}">
                  <c16:uniqueId val="{00000000-46A8-4FFD-BC6D-A96672DF3A61}"/>
                </c:ext>
              </c:extLst>
            </c:dLbl>
            <c:spPr>
              <a:noFill/>
              <a:ln>
                <a:noFill/>
              </a:ln>
              <a:effectLst/>
            </c:spPr>
            <c:txPr>
              <a:bodyPr wrap="square" lIns="38100" tIns="19050" rIns="38100" bIns="19050" anchor="ctr">
                <a:spAutoFit/>
              </a:bodyPr>
              <a:lstStyle/>
              <a:p>
                <a:pPr>
                  <a:defRPr sz="14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上市データ!$B$9:$F$9</c:f>
              <c:strCache>
                <c:ptCount val="5"/>
                <c:pt idx="0">
                  <c:v>米国</c:v>
                </c:pt>
                <c:pt idx="1">
                  <c:v>イギリス</c:v>
                </c:pt>
                <c:pt idx="2">
                  <c:v>ドイツ</c:v>
                </c:pt>
                <c:pt idx="3">
                  <c:v>フランス</c:v>
                </c:pt>
                <c:pt idx="4">
                  <c:v>日本</c:v>
                </c:pt>
              </c:strCache>
            </c:strRef>
          </c:cat>
          <c:val>
            <c:numRef>
              <c:f>上市データ!$B$12:$F$12</c:f>
              <c:numCache>
                <c:formatCode>General</c:formatCode>
                <c:ptCount val="5"/>
                <c:pt idx="0">
                  <c:v>4</c:v>
                </c:pt>
                <c:pt idx="1">
                  <c:v>2</c:v>
                </c:pt>
                <c:pt idx="2">
                  <c:v>7</c:v>
                </c:pt>
                <c:pt idx="3">
                  <c:v>4</c:v>
                </c:pt>
                <c:pt idx="4">
                  <c:v>77</c:v>
                </c:pt>
              </c:numCache>
            </c:numRef>
          </c:val>
          <c:extLst>
            <c:ext xmlns:c16="http://schemas.microsoft.com/office/drawing/2014/chart" uri="{C3380CC4-5D6E-409C-BE32-E72D297353CC}">
              <c16:uniqueId val="{00000002-D727-4941-B7D9-B7D511A7AADB}"/>
            </c:ext>
          </c:extLst>
        </c:ser>
        <c:ser>
          <c:idx val="3"/>
          <c:order val="3"/>
          <c:tx>
            <c:strRef>
              <c:f>上市データ!$A$13</c:f>
              <c:strCache>
                <c:ptCount val="1"/>
                <c:pt idx="0">
                  <c:v>未上市</c:v>
                </c:pt>
              </c:strCache>
            </c:strRef>
          </c:tx>
          <c:invertIfNegative val="0"/>
          <c:dLbls>
            <c:dLbl>
              <c:idx val="4"/>
              <c:spPr>
                <a:noFill/>
                <a:ln>
                  <a:noFill/>
                </a:ln>
                <a:effectLst/>
              </c:spPr>
              <c:txPr>
                <a:bodyPr wrap="square" lIns="38100" tIns="19050" rIns="38100" bIns="19050" anchor="ctr">
                  <a:spAutoFit/>
                </a:bodyPr>
                <a:lstStyle/>
                <a:p>
                  <a:pPr>
                    <a:defRPr sz="1400" b="1"/>
                  </a:pPr>
                  <a:endParaRPr lang="ja-JP"/>
                </a:p>
              </c:txPr>
              <c:showLegendKey val="0"/>
              <c:showVal val="1"/>
              <c:showCatName val="0"/>
              <c:showSerName val="0"/>
              <c:showPercent val="0"/>
              <c:showBubbleSize val="0"/>
              <c:extLst>
                <c:ext xmlns:c16="http://schemas.microsoft.com/office/drawing/2014/chart" uri="{C3380CC4-5D6E-409C-BE32-E72D297353CC}">
                  <c16:uniqueId val="{00000001-46A8-4FFD-BC6D-A96672DF3A61}"/>
                </c:ext>
              </c:extLst>
            </c:dLbl>
            <c:spPr>
              <a:noFill/>
              <a:ln>
                <a:noFill/>
              </a:ln>
              <a:effectLst/>
            </c:spPr>
            <c:txPr>
              <a:bodyPr wrap="square" lIns="38100" tIns="19050" rIns="38100" bIns="19050" anchor="ctr">
                <a:spAutoFit/>
              </a:bodyPr>
              <a:lstStyle/>
              <a:p>
                <a:pPr>
                  <a:defRPr sz="14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上市データ!$B$9:$F$9</c:f>
              <c:strCache>
                <c:ptCount val="5"/>
                <c:pt idx="0">
                  <c:v>米国</c:v>
                </c:pt>
                <c:pt idx="1">
                  <c:v>イギリス</c:v>
                </c:pt>
                <c:pt idx="2">
                  <c:v>ドイツ</c:v>
                </c:pt>
                <c:pt idx="3">
                  <c:v>フランス</c:v>
                </c:pt>
                <c:pt idx="4">
                  <c:v>日本</c:v>
                </c:pt>
              </c:strCache>
            </c:strRef>
          </c:cat>
          <c:val>
            <c:numRef>
              <c:f>上市データ!$B$13:$F$13</c:f>
              <c:numCache>
                <c:formatCode>General</c:formatCode>
                <c:ptCount val="5"/>
                <c:pt idx="0">
                  <c:v>2</c:v>
                </c:pt>
                <c:pt idx="1">
                  <c:v>7</c:v>
                </c:pt>
                <c:pt idx="2">
                  <c:v>20</c:v>
                </c:pt>
                <c:pt idx="3">
                  <c:v>16</c:v>
                </c:pt>
                <c:pt idx="4">
                  <c:v>26</c:v>
                </c:pt>
              </c:numCache>
            </c:numRef>
          </c:val>
          <c:extLst>
            <c:ext xmlns:c16="http://schemas.microsoft.com/office/drawing/2014/chart" uri="{C3380CC4-5D6E-409C-BE32-E72D297353CC}">
              <c16:uniqueId val="{00000003-D727-4941-B7D9-B7D511A7AADB}"/>
            </c:ext>
          </c:extLst>
        </c:ser>
        <c:dLbls>
          <c:showLegendKey val="0"/>
          <c:showVal val="0"/>
          <c:showCatName val="0"/>
          <c:showSerName val="0"/>
          <c:showPercent val="0"/>
          <c:showBubbleSize val="0"/>
        </c:dLbls>
        <c:gapWidth val="150"/>
        <c:overlap val="100"/>
        <c:axId val="195751368"/>
        <c:axId val="195751760"/>
      </c:barChart>
      <c:catAx>
        <c:axId val="195751368"/>
        <c:scaling>
          <c:orientation val="minMax"/>
        </c:scaling>
        <c:delete val="0"/>
        <c:axPos val="b"/>
        <c:numFmt formatCode="General" sourceLinked="0"/>
        <c:majorTickMark val="out"/>
        <c:minorTickMark val="none"/>
        <c:tickLblPos val="nextTo"/>
        <c:txPr>
          <a:bodyPr/>
          <a:lstStyle/>
          <a:p>
            <a:pPr>
              <a:defRPr sz="12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crossAx val="195751760"/>
        <c:crosses val="autoZero"/>
        <c:auto val="1"/>
        <c:lblAlgn val="ctr"/>
        <c:lblOffset val="100"/>
        <c:noMultiLvlLbl val="0"/>
      </c:catAx>
      <c:valAx>
        <c:axId val="195751760"/>
        <c:scaling>
          <c:orientation val="minMax"/>
        </c:scaling>
        <c:delete val="0"/>
        <c:axPos val="l"/>
        <c:majorGridlines/>
        <c:numFmt formatCode="0%" sourceLinked="1"/>
        <c:majorTickMark val="out"/>
        <c:minorTickMark val="none"/>
        <c:tickLblPos val="nextTo"/>
        <c:txPr>
          <a:bodyPr/>
          <a:lstStyle/>
          <a:p>
            <a:pPr>
              <a:defRPr sz="1400"/>
            </a:pPr>
            <a:endParaRPr lang="ja-JP"/>
          </a:p>
        </c:txPr>
        <c:crossAx val="195751368"/>
        <c:crosses val="autoZero"/>
        <c:crossBetween val="between"/>
      </c:valAx>
    </c:plotArea>
    <c:legend>
      <c:legendPos val="b"/>
      <c:layout/>
      <c:overlay val="0"/>
      <c:txPr>
        <a:bodyPr/>
        <a:lstStyle/>
        <a:p>
          <a:pPr>
            <a:defRPr sz="14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legend>
    <c:plotVisOnly val="1"/>
    <c:dispBlanksAs val="gap"/>
    <c:showDLblsOverMax val="0"/>
  </c:chart>
  <c:txPr>
    <a:bodyPr/>
    <a:lstStyle/>
    <a:p>
      <a:pPr>
        <a:defRPr sz="1800"/>
      </a:pPr>
      <a:endParaRPr lang="ja-JP"/>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3863975"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eaLnBrk="1" hangingPunct="1">
              <a:defRPr sz="1200" smtClean="0"/>
            </a:lvl1pPr>
          </a:lstStyle>
          <a:p>
            <a:pPr>
              <a:defRPr/>
            </a:pPr>
            <a:r>
              <a:rPr lang="ja-JP" altLang="en-US" smtClean="0"/>
              <a:t>医療経済学</a:t>
            </a:r>
            <a:r>
              <a:rPr lang="en-US" altLang="ja-JP" smtClean="0"/>
              <a:t>A 7</a:t>
            </a:r>
            <a:endParaRPr lang="en-US" altLang="ja-JP"/>
          </a:p>
        </p:txBody>
      </p:sp>
      <p:sp>
        <p:nvSpPr>
          <p:cNvPr id="13315" name="Rectangle 3"/>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algn="r" eaLnBrk="1" hangingPunct="1">
              <a:defRPr sz="1200" smtClean="0"/>
            </a:lvl1pPr>
          </a:lstStyle>
          <a:p>
            <a:pPr>
              <a:defRPr/>
            </a:pPr>
            <a:r>
              <a:rPr lang="en-US" altLang="ja-JP" smtClean="0"/>
              <a:t>2020/7/8</a:t>
            </a:r>
            <a:endParaRPr lang="en-US" altLang="ja-JP"/>
          </a:p>
        </p:txBody>
      </p:sp>
      <p:sp>
        <p:nvSpPr>
          <p:cNvPr id="13316" name="Rectangle 4"/>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eaLnBrk="1" hangingPunct="1">
              <a:defRPr sz="1200"/>
            </a:lvl1pPr>
          </a:lstStyle>
          <a:p>
            <a:pPr>
              <a:defRPr/>
            </a:pPr>
            <a:r>
              <a:rPr lang="ja-JP" altLang="en-US"/>
              <a:t>丹野忠晋</a:t>
            </a:r>
            <a:endParaRPr lang="en-US" altLang="ja-JP"/>
          </a:p>
        </p:txBody>
      </p:sp>
      <p:sp>
        <p:nvSpPr>
          <p:cNvPr id="13317" name="Rectangle 5"/>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algn="r" eaLnBrk="1" hangingPunct="1">
              <a:defRPr sz="1200"/>
            </a:lvl1pPr>
          </a:lstStyle>
          <a:p>
            <a:pPr>
              <a:defRPr/>
            </a:pPr>
            <a:fld id="{744F8EEA-107E-4617-86BC-359EF604F3F2}"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eaLnBrk="1" hangingPunct="1">
              <a:defRPr sz="1200" smtClean="0"/>
            </a:lvl1pPr>
          </a:lstStyle>
          <a:p>
            <a:pPr>
              <a:defRPr/>
            </a:pPr>
            <a:r>
              <a:rPr lang="ja-JP" altLang="en-US" smtClean="0"/>
              <a:t>医療経済学</a:t>
            </a:r>
            <a:r>
              <a:rPr lang="en-US" altLang="ja-JP" smtClean="0"/>
              <a:t>A 7</a:t>
            </a:r>
            <a:endParaRPr lang="en-US" altLang="ja-JP"/>
          </a:p>
        </p:txBody>
      </p:sp>
      <p:sp>
        <p:nvSpPr>
          <p:cNvPr id="12291" name="Rectangle 3"/>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algn="r" eaLnBrk="1" hangingPunct="1">
              <a:defRPr sz="1200" smtClean="0"/>
            </a:lvl1pPr>
          </a:lstStyle>
          <a:p>
            <a:pPr>
              <a:defRPr/>
            </a:pPr>
            <a:r>
              <a:rPr lang="en-US" altLang="ja-JP" smtClean="0"/>
              <a:t>2020/7/8</a:t>
            </a:r>
            <a:endParaRPr lang="en-US" altLang="ja-JP"/>
          </a:p>
        </p:txBody>
      </p:sp>
      <p:sp>
        <p:nvSpPr>
          <p:cNvPr id="4100" name="Rectangle 4"/>
          <p:cNvSpPr>
            <a:spLocks noGrp="1" noRot="1" noChangeAspect="1" noChangeArrowheads="1" noTextEdit="1"/>
          </p:cNvSpPr>
          <p:nvPr>
            <p:ph type="sldImg" idx="2"/>
          </p:nvPr>
        </p:nvSpPr>
        <p:spPr bwMode="auto">
          <a:xfrm>
            <a:off x="901700" y="739775"/>
            <a:ext cx="4933950"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3" name="Rectangle 5"/>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2294" name="Rectangle 6"/>
          <p:cNvSpPr>
            <a:spLocks noGrp="1" noChangeArrowheads="1"/>
          </p:cNvSpPr>
          <p:nvPr>
            <p:ph type="ftr" sz="quarter" idx="4"/>
          </p:nvPr>
        </p:nvSpPr>
        <p:spPr bwMode="auto">
          <a:xfrm>
            <a:off x="0" y="9371013"/>
            <a:ext cx="2919413"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eaLnBrk="1" hangingPunct="1">
              <a:defRPr sz="1200"/>
            </a:lvl1pPr>
          </a:lstStyle>
          <a:p>
            <a:pPr>
              <a:defRPr/>
            </a:pPr>
            <a:r>
              <a:rPr lang="ja-JP" altLang="en-US"/>
              <a:t>丹野忠晋</a:t>
            </a:r>
            <a:endParaRPr lang="en-US" altLang="ja-JP"/>
          </a:p>
        </p:txBody>
      </p:sp>
      <p:sp>
        <p:nvSpPr>
          <p:cNvPr id="12295" name="Rectangle 7"/>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algn="r" eaLnBrk="1" hangingPunct="1">
              <a:defRPr sz="1200"/>
            </a:lvl1pPr>
          </a:lstStyle>
          <a:p>
            <a:pPr>
              <a:defRPr/>
            </a:pPr>
            <a:fld id="{92A8EF68-C687-4CF1-92C8-73A0B3781140}"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医療経済学</a:t>
            </a:r>
            <a:r>
              <a:rPr lang="en-US" altLang="ja-JP" smtClean="0"/>
              <a:t>A 7</a:t>
            </a:r>
            <a:endParaRPr lang="en-US" altLang="ja-JP"/>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2020/7/8</a:t>
            </a:r>
            <a:endParaRPr lang="en-US" altLang="ja-JP"/>
          </a:p>
        </p:txBody>
      </p:sp>
      <p:sp>
        <p:nvSpPr>
          <p:cNvPr id="717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BF7BB95-A282-445E-8B5D-F40EAC8CD88E}" type="slidenum">
              <a:rPr lang="ja-JP" altLang="en-US" smtClean="0"/>
              <a:pPr>
                <a:spcBef>
                  <a:spcPct val="0"/>
                </a:spcBef>
              </a:pPr>
              <a:t>1</a:t>
            </a:fld>
            <a:endParaRPr lang="en-US" altLang="ja-JP" smtClean="0"/>
          </a:p>
        </p:txBody>
      </p:sp>
      <p:sp>
        <p:nvSpPr>
          <p:cNvPr id="7173" name="Rectangle 2"/>
          <p:cNvSpPr>
            <a:spLocks noGrp="1" noRot="1" noChangeAspect="1" noChangeArrowheads="1" noTextEdit="1"/>
          </p:cNvSpPr>
          <p:nvPr>
            <p:ph type="sldImg"/>
          </p:nvPr>
        </p:nvSpPr>
        <p:spPr>
          <a:ln/>
        </p:spPr>
      </p:sp>
      <p:sp>
        <p:nvSpPr>
          <p:cNvPr id="71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75F17F9-70FE-4DF7-8D98-1839523CB04C}" type="slidenum">
              <a:rPr lang="ja-JP" altLang="en-US" smtClean="0"/>
              <a:pPr>
                <a:defRPr/>
              </a:pPr>
              <a:t>18</a:t>
            </a:fld>
            <a:endParaRPr lang="ja-JP" altLang="en-US"/>
          </a:p>
        </p:txBody>
      </p:sp>
      <p:sp>
        <p:nvSpPr>
          <p:cNvPr id="5" name="日付プレースホルダー 4"/>
          <p:cNvSpPr>
            <a:spLocks noGrp="1"/>
          </p:cNvSpPr>
          <p:nvPr>
            <p:ph type="dt" idx="11"/>
          </p:nvPr>
        </p:nvSpPr>
        <p:spPr/>
        <p:txBody>
          <a:bodyPr/>
          <a:lstStyle/>
          <a:p>
            <a:pPr>
              <a:defRPr/>
            </a:pPr>
            <a:endParaRPr lang="ja-JP" altLang="en-US"/>
          </a:p>
        </p:txBody>
      </p:sp>
    </p:spTree>
    <p:extLst>
      <p:ext uri="{BB962C8B-B14F-4D97-AF65-F5344CB8AC3E}">
        <p14:creationId xmlns:p14="http://schemas.microsoft.com/office/powerpoint/2010/main" val="24881377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997E135-9541-4718-BD2A-1EA711C6F477}" type="slidenum">
              <a:rPr kumimoji="0" lang="ja-JP" altLang="en-US" sz="1200" smtClean="0"/>
              <a:pPr/>
              <a:t>25</a:t>
            </a:fld>
            <a:endParaRPr kumimoji="0" lang="en-US" altLang="ja-JP" sz="120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smtClean="0"/>
          </a:p>
        </p:txBody>
      </p:sp>
    </p:spTree>
    <p:extLst>
      <p:ext uri="{BB962C8B-B14F-4D97-AF65-F5344CB8AC3E}">
        <p14:creationId xmlns:p14="http://schemas.microsoft.com/office/powerpoint/2010/main" val="15562839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医療経済学</a:t>
            </a:r>
            <a:r>
              <a:rPr lang="en-US" altLang="ja-JP" smtClean="0"/>
              <a:t>A 7</a:t>
            </a:r>
            <a:endParaRPr lang="en-US" altLang="ja-JP"/>
          </a:p>
        </p:txBody>
      </p:sp>
      <p:sp>
        <p:nvSpPr>
          <p:cNvPr id="2867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2020/7/8</a:t>
            </a:r>
            <a:endParaRPr lang="en-US" altLang="ja-JP"/>
          </a:p>
        </p:txBody>
      </p:sp>
      <p:sp>
        <p:nvSpPr>
          <p:cNvPr id="2867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F54C55C-5D2F-4484-976D-26204E24BD5F}" type="slidenum">
              <a:rPr lang="ja-JP" altLang="en-US" smtClean="0"/>
              <a:pPr>
                <a:spcBef>
                  <a:spcPct val="0"/>
                </a:spcBef>
              </a:pPr>
              <a:t>28</a:t>
            </a:fld>
            <a:endParaRPr lang="en-US" altLang="ja-JP" smtClean="0"/>
          </a:p>
        </p:txBody>
      </p:sp>
      <p:sp>
        <p:nvSpPr>
          <p:cNvPr id="28677" name="Rectangle 2"/>
          <p:cNvSpPr>
            <a:spLocks noGrp="1" noRot="1" noChangeAspect="1" noChangeArrowheads="1" noTextEdit="1"/>
          </p:cNvSpPr>
          <p:nvPr>
            <p:ph type="sldImg"/>
          </p:nvPr>
        </p:nvSpPr>
        <p:spPr>
          <a:ln/>
        </p:spPr>
      </p:sp>
      <p:sp>
        <p:nvSpPr>
          <p:cNvPr id="286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23789436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医療経済学</a:t>
            </a:r>
            <a:r>
              <a:rPr lang="en-US" altLang="ja-JP" smtClean="0"/>
              <a:t>A 7</a:t>
            </a:r>
            <a:endParaRPr lang="en-US" altLang="ja-JP"/>
          </a:p>
        </p:txBody>
      </p:sp>
      <p:sp>
        <p:nvSpPr>
          <p:cNvPr id="2867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2020/7/8</a:t>
            </a:r>
            <a:endParaRPr lang="en-US" altLang="ja-JP"/>
          </a:p>
        </p:txBody>
      </p:sp>
      <p:sp>
        <p:nvSpPr>
          <p:cNvPr id="2867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F54C55C-5D2F-4484-976D-26204E24BD5F}" type="slidenum">
              <a:rPr lang="ja-JP" altLang="en-US" smtClean="0"/>
              <a:pPr>
                <a:spcBef>
                  <a:spcPct val="0"/>
                </a:spcBef>
              </a:pPr>
              <a:t>29</a:t>
            </a:fld>
            <a:endParaRPr lang="en-US" altLang="ja-JP" smtClean="0"/>
          </a:p>
        </p:txBody>
      </p:sp>
      <p:sp>
        <p:nvSpPr>
          <p:cNvPr id="28677" name="Rectangle 2"/>
          <p:cNvSpPr>
            <a:spLocks noGrp="1" noRot="1" noChangeAspect="1" noChangeArrowheads="1" noTextEdit="1"/>
          </p:cNvSpPr>
          <p:nvPr>
            <p:ph type="sldImg"/>
          </p:nvPr>
        </p:nvSpPr>
        <p:spPr>
          <a:ln/>
        </p:spPr>
      </p:sp>
      <p:sp>
        <p:nvSpPr>
          <p:cNvPr id="286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9AFC597F-B452-429B-AE14-C2330C3BBAF0}" type="slidenum">
              <a:rPr kumimoji="1" lang="ja-JP" altLang="en-US" smtClean="0"/>
              <a:t>3</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29530601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75F17F9-70FE-4DF7-8D98-1839523CB04C}" type="slidenum">
              <a:rPr lang="ja-JP" altLang="en-US" smtClean="0"/>
              <a:pPr>
                <a:defRPr/>
              </a:pPr>
              <a:t>5</a:t>
            </a:fld>
            <a:endParaRPr lang="ja-JP" altLang="en-US"/>
          </a:p>
        </p:txBody>
      </p:sp>
      <p:sp>
        <p:nvSpPr>
          <p:cNvPr id="5" name="日付プレースホルダー 4"/>
          <p:cNvSpPr>
            <a:spLocks noGrp="1"/>
          </p:cNvSpPr>
          <p:nvPr>
            <p:ph type="dt" idx="11"/>
          </p:nvPr>
        </p:nvSpPr>
        <p:spPr/>
        <p:txBody>
          <a:bodyPr/>
          <a:lstStyle/>
          <a:p>
            <a:pPr>
              <a:defRPr/>
            </a:pPr>
            <a:endParaRPr lang="ja-JP" altLang="en-US"/>
          </a:p>
        </p:txBody>
      </p:sp>
    </p:spTree>
    <p:extLst>
      <p:ext uri="{BB962C8B-B14F-4D97-AF65-F5344CB8AC3E}">
        <p14:creationId xmlns:p14="http://schemas.microsoft.com/office/powerpoint/2010/main" val="11605727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a:extLst>
              <a:ext uri="{FF2B5EF4-FFF2-40B4-BE49-F238E27FC236}">
                <a16:creationId xmlns:a16="http://schemas.microsoft.com/office/drawing/2014/main" id="{01CFF764-E607-4B5D-84DC-8DC5D5F5AF7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E6F36BAF-5DB5-456C-B991-2D86DCF1E0DD}" type="slidenum">
              <a:rPr kumimoji="1" lang="en-US" altLang="ja-JP" smtClean="0">
                <a:latin typeface="Arial" panose="020B0604020202020204" pitchFamily="34" charset="0"/>
              </a:rPr>
              <a:pPr fontAlgn="base">
                <a:spcBef>
                  <a:spcPct val="0"/>
                </a:spcBef>
                <a:spcAft>
                  <a:spcPct val="0"/>
                </a:spcAft>
              </a:pPr>
              <a:t>10</a:t>
            </a:fld>
            <a:endParaRPr kumimoji="1" lang="en-US" altLang="ja-JP">
              <a:latin typeface="Arial" panose="020B0604020202020204" pitchFamily="34" charset="0"/>
            </a:endParaRPr>
          </a:p>
        </p:txBody>
      </p:sp>
      <p:sp>
        <p:nvSpPr>
          <p:cNvPr id="62467" name="Rectangle 2">
            <a:extLst>
              <a:ext uri="{FF2B5EF4-FFF2-40B4-BE49-F238E27FC236}">
                <a16:creationId xmlns:a16="http://schemas.microsoft.com/office/drawing/2014/main" id="{D2C5DBF8-8AEF-4C84-8506-71C9C4ED7029}"/>
              </a:ext>
            </a:extLst>
          </p:cNvPr>
          <p:cNvSpPr>
            <a:spLocks noGrp="1" noRot="1" noChangeAspect="1" noChangeArrowheads="1" noTextEdit="1"/>
          </p:cNvSpPr>
          <p:nvPr>
            <p:ph type="sldImg"/>
          </p:nvPr>
        </p:nvSpPr>
        <p:spPr bwMode="auto">
          <a:xfrm>
            <a:off x="414338" y="877888"/>
            <a:ext cx="5848350" cy="438626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8" name="Rectangle 3">
            <a:extLst>
              <a:ext uri="{FF2B5EF4-FFF2-40B4-BE49-F238E27FC236}">
                <a16:creationId xmlns:a16="http://schemas.microsoft.com/office/drawing/2014/main" id="{88466836-A4E3-4EFC-ABB9-908BD6F3C6E0}"/>
              </a:ext>
            </a:extLst>
          </p:cNvPr>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ja-JP">
              <a:ea typeface="ＭＳ Ｐ明朝" charset="0"/>
            </a:endParaRPr>
          </a:p>
        </p:txBody>
      </p:sp>
      <p:sp>
        <p:nvSpPr>
          <p:cNvPr id="62469" name="日付プレースホルダー 1">
            <a:extLst>
              <a:ext uri="{FF2B5EF4-FFF2-40B4-BE49-F238E27FC236}">
                <a16:creationId xmlns:a16="http://schemas.microsoft.com/office/drawing/2014/main" id="{54335C65-F6B8-4960-AA0B-23AAE31AAD39}"/>
              </a:ext>
            </a:extLst>
          </p:cNvPr>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endParaRPr lang="ja-JP" altLang="en-US"/>
          </a:p>
        </p:txBody>
      </p:sp>
    </p:spTree>
    <p:extLst>
      <p:ext uri="{BB962C8B-B14F-4D97-AF65-F5344CB8AC3E}">
        <p14:creationId xmlns:p14="http://schemas.microsoft.com/office/powerpoint/2010/main" val="11921741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86B67B3A-EED7-5047-BBDF-F3945BBE0AD5}" type="slidenum">
              <a:rPr kumimoji="1" lang="ja-JP" altLang="en-US" smtClean="0"/>
              <a:t>12</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31774507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a:extLst>
              <a:ext uri="{FF2B5EF4-FFF2-40B4-BE49-F238E27FC236}">
                <a16:creationId xmlns:a16="http://schemas.microsoft.com/office/drawing/2014/main" id="{E1588766-46D4-4A34-8E67-72C0851602C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0C63D3B4-FBC9-40C8-BB22-90F763604A72}" type="slidenum">
              <a:rPr kumimoji="1" lang="en-US" altLang="ja-JP" smtClean="0">
                <a:latin typeface="Arial" panose="020B0604020202020204" pitchFamily="34" charset="0"/>
              </a:rPr>
              <a:pPr fontAlgn="base">
                <a:spcBef>
                  <a:spcPct val="0"/>
                </a:spcBef>
                <a:spcAft>
                  <a:spcPct val="0"/>
                </a:spcAft>
              </a:pPr>
              <a:t>14</a:t>
            </a:fld>
            <a:endParaRPr kumimoji="1" lang="en-US" altLang="ja-JP">
              <a:latin typeface="Arial" panose="020B0604020202020204" pitchFamily="34" charset="0"/>
            </a:endParaRPr>
          </a:p>
        </p:txBody>
      </p:sp>
      <p:sp>
        <p:nvSpPr>
          <p:cNvPr id="65539" name="Rectangle 2">
            <a:extLst>
              <a:ext uri="{FF2B5EF4-FFF2-40B4-BE49-F238E27FC236}">
                <a16:creationId xmlns:a16="http://schemas.microsoft.com/office/drawing/2014/main" id="{419E99E2-9193-4C19-A56F-816B8A47CD6D}"/>
              </a:ext>
            </a:extLst>
          </p:cNvPr>
          <p:cNvSpPr>
            <a:spLocks noGrp="1" noRot="1" noChangeAspect="1" noChangeArrowheads="1" noTextEdit="1"/>
          </p:cNvSpPr>
          <p:nvPr>
            <p:ph type="sldImg"/>
          </p:nvPr>
        </p:nvSpPr>
        <p:spPr bwMode="auto">
          <a:xfrm>
            <a:off x="414338" y="877888"/>
            <a:ext cx="5848350" cy="438626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4" name="Rectangle 3">
            <a:extLst>
              <a:ext uri="{FF2B5EF4-FFF2-40B4-BE49-F238E27FC236}">
                <a16:creationId xmlns:a16="http://schemas.microsoft.com/office/drawing/2014/main" id="{1888F3D7-CA31-41D6-ACC6-397361539E2D}"/>
              </a:ext>
            </a:extLst>
          </p:cNvPr>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ja-JP">
              <a:ea typeface="ＭＳ Ｐ明朝" charset="0"/>
            </a:endParaRPr>
          </a:p>
        </p:txBody>
      </p:sp>
      <p:sp>
        <p:nvSpPr>
          <p:cNvPr id="65541" name="日付プレースホルダー 1">
            <a:extLst>
              <a:ext uri="{FF2B5EF4-FFF2-40B4-BE49-F238E27FC236}">
                <a16:creationId xmlns:a16="http://schemas.microsoft.com/office/drawing/2014/main" id="{A059576F-8721-4C2F-8ABE-E4B2F3CBB2E1}"/>
              </a:ext>
            </a:extLst>
          </p:cNvPr>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endParaRPr lang="ja-JP" altLang="en-US"/>
          </a:p>
        </p:txBody>
      </p:sp>
    </p:spTree>
    <p:extLst>
      <p:ext uri="{BB962C8B-B14F-4D97-AF65-F5344CB8AC3E}">
        <p14:creationId xmlns:p14="http://schemas.microsoft.com/office/powerpoint/2010/main" val="24502922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スライド イメージ プレースホルダー 1">
            <a:extLst>
              <a:ext uri="{FF2B5EF4-FFF2-40B4-BE49-F238E27FC236}">
                <a16:creationId xmlns:a16="http://schemas.microsoft.com/office/drawing/2014/main" id="{A6D53C58-31D6-4E47-ABF7-968487F8A2B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ノート プレースホルダー 2">
            <a:extLst>
              <a:ext uri="{FF2B5EF4-FFF2-40B4-BE49-F238E27FC236}">
                <a16:creationId xmlns:a16="http://schemas.microsoft.com/office/drawing/2014/main" id="{3CB583DC-116C-4FFE-BB5E-4F2A4CFB79C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ea typeface="ＭＳ Ｐ明朝" panose="02020600040205080304" pitchFamily="18" charset="-128"/>
            </a:endParaRPr>
          </a:p>
        </p:txBody>
      </p:sp>
      <p:sp>
        <p:nvSpPr>
          <p:cNvPr id="67588" name="スライド番号プレースホルダー 3">
            <a:extLst>
              <a:ext uri="{FF2B5EF4-FFF2-40B4-BE49-F238E27FC236}">
                <a16:creationId xmlns:a16="http://schemas.microsoft.com/office/drawing/2014/main" id="{7C6F2E12-9743-4F01-B6B1-8161F2B95EE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9FB8DAD3-D929-4B60-AB22-417FF25EB545}" type="slidenum">
              <a:rPr kumimoji="1" lang="ja-JP" altLang="en-US" smtClean="0"/>
              <a:pPr fontAlgn="base">
                <a:spcBef>
                  <a:spcPct val="0"/>
                </a:spcBef>
                <a:spcAft>
                  <a:spcPct val="0"/>
                </a:spcAft>
              </a:pPr>
              <a:t>15</a:t>
            </a:fld>
            <a:endParaRPr kumimoji="1" lang="ja-JP" altLang="en-US"/>
          </a:p>
        </p:txBody>
      </p:sp>
      <p:sp>
        <p:nvSpPr>
          <p:cNvPr id="67589" name="日付プレースホルダー 4">
            <a:extLst>
              <a:ext uri="{FF2B5EF4-FFF2-40B4-BE49-F238E27FC236}">
                <a16:creationId xmlns:a16="http://schemas.microsoft.com/office/drawing/2014/main" id="{38DD8536-6D25-419C-B65C-B9674FEB78BA}"/>
              </a:ext>
            </a:extLst>
          </p:cNvPr>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endParaRPr lang="ja-JP" altLang="en-US"/>
          </a:p>
        </p:txBody>
      </p:sp>
    </p:spTree>
    <p:extLst>
      <p:ext uri="{BB962C8B-B14F-4D97-AF65-F5344CB8AC3E}">
        <p14:creationId xmlns:p14="http://schemas.microsoft.com/office/powerpoint/2010/main" val="41155071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D3C73E3B-05E0-4B24-B8C9-A703B995EAE6}" type="slidenum">
              <a:rPr lang="en-US" altLang="ja-JP" smtClean="0"/>
              <a:pPr/>
              <a:t>16</a:t>
            </a:fld>
            <a:endParaRPr lang="en-US" altLang="ja-JP" smtClean="0"/>
          </a:p>
        </p:txBody>
      </p:sp>
      <p:sp>
        <p:nvSpPr>
          <p:cNvPr id="22531" name="Rectangle 2"/>
          <p:cNvSpPr>
            <a:spLocks noGrp="1" noRot="1" noChangeAspect="1" noChangeArrowheads="1" noTextEdit="1"/>
          </p:cNvSpPr>
          <p:nvPr>
            <p:ph type="sldImg"/>
          </p:nvPr>
        </p:nvSpPr>
        <p:spPr>
          <a:xfrm>
            <a:off x="414338" y="877888"/>
            <a:ext cx="5848350" cy="4386262"/>
          </a:xfrm>
          <a:ln/>
        </p:spPr>
      </p:sp>
      <p:sp>
        <p:nvSpPr>
          <p:cNvPr id="31748"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ja-JP">
              <a:ea typeface="ＭＳ Ｐ明朝" charset="0"/>
            </a:endParaRPr>
          </a:p>
        </p:txBody>
      </p:sp>
      <p:sp>
        <p:nvSpPr>
          <p:cNvPr id="2" name="日付プレースホルダー 1"/>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34359822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3D0A7713-A265-47C0-AFE2-A927C2146420}" type="slidenum">
              <a:rPr lang="en-US" altLang="ja-JP" smtClean="0"/>
              <a:pPr/>
              <a:t>17</a:t>
            </a:fld>
            <a:endParaRPr lang="en-US" altLang="ja-JP" smtClean="0"/>
          </a:p>
        </p:txBody>
      </p:sp>
      <p:sp>
        <p:nvSpPr>
          <p:cNvPr id="24579" name="Rectangle 2"/>
          <p:cNvSpPr>
            <a:spLocks noGrp="1" noRot="1" noChangeAspect="1" noChangeArrowheads="1" noTextEdit="1"/>
          </p:cNvSpPr>
          <p:nvPr>
            <p:ph type="sldImg"/>
          </p:nvPr>
        </p:nvSpPr>
        <p:spPr>
          <a:xfrm>
            <a:off x="414338" y="877888"/>
            <a:ext cx="5848350" cy="4386262"/>
          </a:xfrm>
          <a:ln/>
        </p:spPr>
      </p:sp>
      <p:sp>
        <p:nvSpPr>
          <p:cNvPr id="32772"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ja-JP">
              <a:ea typeface="ＭＳ Ｐ明朝" charset="0"/>
            </a:endParaRPr>
          </a:p>
        </p:txBody>
      </p:sp>
      <p:sp>
        <p:nvSpPr>
          <p:cNvPr id="2" name="日付プレースホルダー 1"/>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40771059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809604"/>
            <a:ext cx="8636000" cy="1633537"/>
          </a:xfrm>
        </p:spPr>
        <p:txBody>
          <a:bodyPr/>
          <a:lstStyle>
            <a:lvl1pPr>
              <a:defRPr sz="4400" baseline="0">
                <a:latin typeface="ＭＳ ゴシック" pitchFamily="49" charset="-128"/>
                <a:ea typeface="ＭＳ ゴシック" pitchFamily="49" charset="-128"/>
              </a:defRPr>
            </a:lvl1pPr>
          </a:lstStyle>
          <a:p>
            <a:r>
              <a:rPr lang="ja-JP" altLang="en-US" dirty="0" smtClean="0"/>
              <a:t>マスタ タイトルの書式設定</a:t>
            </a:r>
            <a:endParaRPr lang="ja-JP" altLang="en-US" dirty="0"/>
          </a:p>
        </p:txBody>
      </p:sp>
      <p:sp>
        <p:nvSpPr>
          <p:cNvPr id="3" name="サブタイトル 2"/>
          <p:cNvSpPr>
            <a:spLocks noGrp="1"/>
          </p:cNvSpPr>
          <p:nvPr>
            <p:ph type="subTitle" idx="1"/>
          </p:nvPr>
        </p:nvSpPr>
        <p:spPr>
          <a:xfrm>
            <a:off x="1524000" y="3238496"/>
            <a:ext cx="7112000" cy="3027367"/>
          </a:xfrm>
        </p:spPr>
        <p:txBody>
          <a:bodyPr/>
          <a:lstStyle>
            <a:lvl1pPr marL="0" indent="0" algn="ctr">
              <a:buNone/>
              <a:defRPr baseline="0">
                <a:latin typeface="ＭＳ ゴシック" pitchFamily="49" charset="-128"/>
                <a:ea typeface="ＭＳ ゴシック" pitchFamily="49" charset="-128"/>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smtClean="0"/>
              <a:t>マスタ サブタイトルの書式設定</a:t>
            </a:r>
            <a:endParaRPr lang="ja-JP" altLang="en-US" dirty="0"/>
          </a:p>
        </p:txBody>
      </p:sp>
      <p:sp>
        <p:nvSpPr>
          <p:cNvPr id="4" name="Rectangle 4"/>
          <p:cNvSpPr>
            <a:spLocks noGrp="1" noChangeArrowheads="1"/>
          </p:cNvSpPr>
          <p:nvPr>
            <p:ph type="dt" sz="half" idx="10"/>
          </p:nvPr>
        </p:nvSpPr>
        <p:spPr/>
        <p:txBody>
          <a:bodyPr/>
          <a:lstStyle>
            <a:lvl1pPr>
              <a:defRPr baseline="0" smtClean="0">
                <a:ea typeface="ＭＳ ゴシック" pitchFamily="49" charset="-128"/>
              </a:defRPr>
            </a:lvl1pPr>
          </a:lstStyle>
          <a:p>
            <a:pPr>
              <a:defRPr/>
            </a:pPr>
            <a:r>
              <a:rPr lang="en-US" altLang="ja-JP" smtClean="0"/>
              <a:t>2020/7/8</a:t>
            </a:r>
            <a:endParaRPr lang="en-US" altLang="ja-JP"/>
          </a:p>
        </p:txBody>
      </p:sp>
      <p:sp>
        <p:nvSpPr>
          <p:cNvPr id="5" name="Rectangle 5"/>
          <p:cNvSpPr>
            <a:spLocks noGrp="1" noChangeArrowheads="1"/>
          </p:cNvSpPr>
          <p:nvPr>
            <p:ph type="ftr" sz="quarter" idx="11"/>
          </p:nvPr>
        </p:nvSpPr>
        <p:spPr/>
        <p:txBody>
          <a:bodyPr/>
          <a:lstStyle>
            <a:lvl1pPr>
              <a:defRPr baseline="0" smtClean="0">
                <a:ea typeface="ＭＳ ゴシック" pitchFamily="49" charset="-128"/>
              </a:defRPr>
            </a:lvl1pPr>
          </a:lstStyle>
          <a:p>
            <a:pPr>
              <a:defRPr/>
            </a:pPr>
            <a:r>
              <a:rPr lang="ja-JP" altLang="en-US" smtClean="0"/>
              <a:t>医療経済学</a:t>
            </a:r>
            <a:r>
              <a:rPr lang="en-US" altLang="ja-JP" smtClean="0"/>
              <a:t>A 7</a:t>
            </a:r>
            <a:endParaRPr lang="en-US" altLang="ja-JP"/>
          </a:p>
        </p:txBody>
      </p:sp>
      <p:sp>
        <p:nvSpPr>
          <p:cNvPr id="6" name="Rectangle 6"/>
          <p:cNvSpPr>
            <a:spLocks noGrp="1" noChangeArrowheads="1"/>
          </p:cNvSpPr>
          <p:nvPr>
            <p:ph type="sldNum" sz="quarter" idx="12"/>
          </p:nvPr>
        </p:nvSpPr>
        <p:spPr/>
        <p:txBody>
          <a:bodyPr/>
          <a:lstStyle>
            <a:lvl1pPr>
              <a:defRPr>
                <a:ea typeface="ＭＳ ゴシック" panose="020B0609070205080204" pitchFamily="49" charset="-128"/>
              </a:defRPr>
            </a:lvl1pPr>
          </a:lstStyle>
          <a:p>
            <a:pPr>
              <a:defRPr/>
            </a:pPr>
            <a:fld id="{1C707804-3116-4092-82D3-B07141036C47}" type="slidenum">
              <a:rPr lang="ja-JP" altLang="en-US"/>
              <a:pPr>
                <a:defRPr/>
              </a:pPr>
              <a:t>‹#›</a:t>
            </a:fld>
            <a:endParaRPr lang="en-US" altLang="ja-JP"/>
          </a:p>
        </p:txBody>
      </p:sp>
    </p:spTree>
    <p:extLst>
      <p:ext uri="{BB962C8B-B14F-4D97-AF65-F5344CB8AC3E}">
        <p14:creationId xmlns:p14="http://schemas.microsoft.com/office/powerpoint/2010/main" val="3490665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2020/7/8</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7</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56BBFEF-1599-4C32-846B-F40BB4DC87F9}" type="slidenum">
              <a:rPr lang="ja-JP" altLang="en-US"/>
              <a:pPr>
                <a:defRPr/>
              </a:pPr>
              <a:t>‹#›</a:t>
            </a:fld>
            <a:endParaRPr lang="en-US" altLang="ja-JP"/>
          </a:p>
        </p:txBody>
      </p:sp>
    </p:spTree>
    <p:extLst>
      <p:ext uri="{BB962C8B-B14F-4D97-AF65-F5344CB8AC3E}">
        <p14:creationId xmlns:p14="http://schemas.microsoft.com/office/powerpoint/2010/main" val="3763848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239000" y="676275"/>
            <a:ext cx="2159000" cy="6097588"/>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762000" y="676275"/>
            <a:ext cx="6324600" cy="6097588"/>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2020/7/8</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7</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DD57BD5-E0BC-4719-8A3B-7A9DB529359B}" type="slidenum">
              <a:rPr lang="ja-JP" altLang="en-US"/>
              <a:pPr>
                <a:defRPr/>
              </a:pPr>
              <a:t>‹#›</a:t>
            </a:fld>
            <a:endParaRPr lang="en-US" altLang="ja-JP"/>
          </a:p>
        </p:txBody>
      </p:sp>
    </p:spTree>
    <p:extLst>
      <p:ext uri="{BB962C8B-B14F-4D97-AF65-F5344CB8AC3E}">
        <p14:creationId xmlns:p14="http://schemas.microsoft.com/office/powerpoint/2010/main" val="23248376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2366963"/>
            <a:ext cx="8636000" cy="1633537"/>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524000" y="4318000"/>
            <a:ext cx="7112000" cy="194786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2020/7/8</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7</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5F216167-A41D-4239-B445-67511D06E37F}" type="slidenum">
              <a:rPr lang="ja-JP" altLang="en-US"/>
              <a:pPr>
                <a:defRPr/>
              </a:pPr>
              <a:t>‹#›</a:t>
            </a:fld>
            <a:endParaRPr lang="ja-JP" altLang="en-US"/>
          </a:p>
        </p:txBody>
      </p:sp>
    </p:spTree>
    <p:extLst>
      <p:ext uri="{BB962C8B-B14F-4D97-AF65-F5344CB8AC3E}">
        <p14:creationId xmlns:p14="http://schemas.microsoft.com/office/powerpoint/2010/main" val="15489338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2020/7/8</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7</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212AC245-BD95-4C4D-BC1B-3F906D1E700B}" type="slidenum">
              <a:rPr lang="ja-JP" altLang="en-US"/>
              <a:pPr>
                <a:defRPr/>
              </a:pPr>
              <a:t>‹#›</a:t>
            </a:fld>
            <a:endParaRPr lang="ja-JP" altLang="en-US"/>
          </a:p>
        </p:txBody>
      </p:sp>
    </p:spTree>
    <p:extLst>
      <p:ext uri="{BB962C8B-B14F-4D97-AF65-F5344CB8AC3E}">
        <p14:creationId xmlns:p14="http://schemas.microsoft.com/office/powerpoint/2010/main" val="26736718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2020/7/8</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7</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9497111A-3A21-4116-B6D5-16A94548FAEC}" type="slidenum">
              <a:rPr lang="ja-JP" altLang="en-US"/>
              <a:pPr>
                <a:defRPr/>
              </a:pPr>
              <a:t>‹#›</a:t>
            </a:fld>
            <a:endParaRPr lang="ja-JP" altLang="en-US"/>
          </a:p>
        </p:txBody>
      </p:sp>
    </p:spTree>
    <p:extLst>
      <p:ext uri="{BB962C8B-B14F-4D97-AF65-F5344CB8AC3E}">
        <p14:creationId xmlns:p14="http://schemas.microsoft.com/office/powerpoint/2010/main" val="19565659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08000" y="1778000"/>
            <a:ext cx="44958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56200" y="1778000"/>
            <a:ext cx="44958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2020/7/8</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7</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93D1D9A7-1418-4099-ADD8-D7D44039420E}" type="slidenum">
              <a:rPr lang="ja-JP" altLang="en-US"/>
              <a:pPr>
                <a:defRPr/>
              </a:pPr>
              <a:t>‹#›</a:t>
            </a:fld>
            <a:endParaRPr lang="ja-JP" altLang="en-US"/>
          </a:p>
        </p:txBody>
      </p:sp>
    </p:spTree>
    <p:extLst>
      <p:ext uri="{BB962C8B-B14F-4D97-AF65-F5344CB8AC3E}">
        <p14:creationId xmlns:p14="http://schemas.microsoft.com/office/powerpoint/2010/main" val="42206164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r>
              <a:rPr lang="en-US" altLang="ja-JP" smtClean="0"/>
              <a:t>2020/7/8</a:t>
            </a:r>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7</a:t>
            </a: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1948F78D-A8EA-4164-AB6B-C2D5217E32FE}" type="slidenum">
              <a:rPr lang="ja-JP" altLang="en-US"/>
              <a:pPr>
                <a:defRPr/>
              </a:pPr>
              <a:t>‹#›</a:t>
            </a:fld>
            <a:endParaRPr lang="ja-JP" altLang="en-US"/>
          </a:p>
        </p:txBody>
      </p:sp>
    </p:spTree>
    <p:extLst>
      <p:ext uri="{BB962C8B-B14F-4D97-AF65-F5344CB8AC3E}">
        <p14:creationId xmlns:p14="http://schemas.microsoft.com/office/powerpoint/2010/main" val="12930580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r>
              <a:rPr lang="en-US" altLang="ja-JP" smtClean="0"/>
              <a:t>2020/7/8</a:t>
            </a:r>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7</a:t>
            </a: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E7AC06EC-13F3-4324-9CE6-4ECCFA167735}" type="slidenum">
              <a:rPr lang="ja-JP" altLang="en-US"/>
              <a:pPr>
                <a:defRPr/>
              </a:pPr>
              <a:t>‹#›</a:t>
            </a:fld>
            <a:endParaRPr lang="ja-JP" altLang="en-US"/>
          </a:p>
        </p:txBody>
      </p:sp>
    </p:spTree>
    <p:extLst>
      <p:ext uri="{BB962C8B-B14F-4D97-AF65-F5344CB8AC3E}">
        <p14:creationId xmlns:p14="http://schemas.microsoft.com/office/powerpoint/2010/main" val="175263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r>
              <a:rPr lang="en-US" altLang="ja-JP" smtClean="0"/>
              <a:t>2020/7/8</a:t>
            </a:r>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7</a:t>
            </a: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DFA58FA5-2813-4389-9F11-C3551FAF4356}" type="slidenum">
              <a:rPr lang="ja-JP" altLang="en-US"/>
              <a:pPr>
                <a:defRPr/>
              </a:pPr>
              <a:t>‹#›</a:t>
            </a:fld>
            <a:endParaRPr lang="ja-JP" altLang="en-US"/>
          </a:p>
        </p:txBody>
      </p:sp>
    </p:spTree>
    <p:extLst>
      <p:ext uri="{BB962C8B-B14F-4D97-AF65-F5344CB8AC3E}">
        <p14:creationId xmlns:p14="http://schemas.microsoft.com/office/powerpoint/2010/main" val="32060189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2020/7/8</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7</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7A2B2533-7602-4CE8-B7F6-6EA369AECF11}" type="slidenum">
              <a:rPr lang="ja-JP" altLang="en-US"/>
              <a:pPr>
                <a:defRPr/>
              </a:pPr>
              <a:t>‹#›</a:t>
            </a:fld>
            <a:endParaRPr lang="ja-JP" altLang="en-US"/>
          </a:p>
        </p:txBody>
      </p:sp>
    </p:spTree>
    <p:extLst>
      <p:ext uri="{BB962C8B-B14F-4D97-AF65-F5344CB8AC3E}">
        <p14:creationId xmlns:p14="http://schemas.microsoft.com/office/powerpoint/2010/main" val="3704801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22282" y="380976"/>
            <a:ext cx="8636000" cy="1271588"/>
          </a:xfrm>
        </p:spPr>
        <p:txBody>
          <a:bodyPr/>
          <a:lstStyle>
            <a:lvl1pPr>
              <a:defRPr sz="4400" baseline="0">
                <a:latin typeface="ＭＳ Ｐゴシック" pitchFamily="50" charset="-128"/>
                <a:ea typeface="ＭＳ Ｐゴシック" pitchFamily="50" charset="-128"/>
              </a:defRPr>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a:xfrm>
            <a:off x="650844" y="1738298"/>
            <a:ext cx="8636000" cy="5072098"/>
          </a:xfrm>
        </p:spPr>
        <p:txBody>
          <a:bodyPr/>
          <a:lstStyle>
            <a:lvl1pPr>
              <a:buClr>
                <a:schemeClr val="tx1">
                  <a:lumMod val="75000"/>
                  <a:lumOff val="25000"/>
                </a:schemeClr>
              </a:buClr>
              <a:buSzPct val="70000"/>
              <a:buFont typeface="Wingdings" pitchFamily="2" charset="2"/>
              <a:buChar char="p"/>
              <a:defRPr baseline="0">
                <a:ea typeface="ＭＳ ゴシック" pitchFamily="49" charset="-128"/>
              </a:defRPr>
            </a:lvl1pPr>
            <a:lvl2pPr>
              <a:buClr>
                <a:schemeClr val="tx1">
                  <a:lumMod val="85000"/>
                  <a:lumOff val="15000"/>
                </a:schemeClr>
              </a:buClr>
              <a:buSzPct val="90000"/>
              <a:buFont typeface="Wingdings" pitchFamily="2" charset="2"/>
              <a:buChar char="l"/>
              <a:defRPr/>
            </a:lvl2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2020/7/8</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7</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99DFB20-78B3-43B1-B679-B558C593300F}" type="slidenum">
              <a:rPr lang="ja-JP" altLang="en-US"/>
              <a:pPr>
                <a:defRPr/>
              </a:pPr>
              <a:t>‹#›</a:t>
            </a:fld>
            <a:endParaRPr lang="en-US" altLang="ja-JP"/>
          </a:p>
        </p:txBody>
      </p:sp>
    </p:spTree>
    <p:extLst>
      <p:ext uri="{BB962C8B-B14F-4D97-AF65-F5344CB8AC3E}">
        <p14:creationId xmlns:p14="http://schemas.microsoft.com/office/powerpoint/2010/main" val="1002871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2020/7/8</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7</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5F4AEF69-AD2C-46DF-BB29-E2E6465F1523}" type="slidenum">
              <a:rPr lang="ja-JP" altLang="en-US"/>
              <a:pPr>
                <a:defRPr/>
              </a:pPr>
              <a:t>‹#›</a:t>
            </a:fld>
            <a:endParaRPr lang="ja-JP" altLang="en-US"/>
          </a:p>
        </p:txBody>
      </p:sp>
    </p:spTree>
    <p:extLst>
      <p:ext uri="{BB962C8B-B14F-4D97-AF65-F5344CB8AC3E}">
        <p14:creationId xmlns:p14="http://schemas.microsoft.com/office/powerpoint/2010/main" val="10580442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2020/7/8</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7</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4BD432E0-27D8-4A69-8B17-66A100ADB89E}" type="slidenum">
              <a:rPr lang="ja-JP" altLang="en-US"/>
              <a:pPr>
                <a:defRPr/>
              </a:pPr>
              <a:t>‹#›</a:t>
            </a:fld>
            <a:endParaRPr lang="ja-JP" altLang="en-US"/>
          </a:p>
        </p:txBody>
      </p:sp>
    </p:spTree>
    <p:extLst>
      <p:ext uri="{BB962C8B-B14F-4D97-AF65-F5344CB8AC3E}">
        <p14:creationId xmlns:p14="http://schemas.microsoft.com/office/powerpoint/2010/main" val="23733114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66000" y="304800"/>
            <a:ext cx="2286000" cy="65024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08000" y="304800"/>
            <a:ext cx="6705600" cy="65024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2020/7/8</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医療経済学</a:t>
            </a:r>
            <a:r>
              <a:rPr lang="en-US" altLang="ja-JP" smtClean="0"/>
              <a:t>A 7</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D01E99B6-A4C3-4D0A-B123-7079DBC61810}" type="slidenum">
              <a:rPr lang="ja-JP" altLang="en-US"/>
              <a:pPr>
                <a:defRPr/>
              </a:pPr>
              <a:t>‹#›</a:t>
            </a:fld>
            <a:endParaRPr lang="ja-JP" altLang="en-US"/>
          </a:p>
        </p:txBody>
      </p:sp>
    </p:spTree>
    <p:extLst>
      <p:ext uri="{BB962C8B-B14F-4D97-AF65-F5344CB8AC3E}">
        <p14:creationId xmlns:p14="http://schemas.microsoft.com/office/powerpoint/2010/main" val="3988591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2020/7/8</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7</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AEBE8B6-F08B-4945-AD04-011528E9B8A0}" type="slidenum">
              <a:rPr lang="ja-JP" altLang="en-US"/>
              <a:pPr>
                <a:defRPr/>
              </a:pPr>
              <a:t>‹#›</a:t>
            </a:fld>
            <a:endParaRPr lang="en-US" altLang="ja-JP"/>
          </a:p>
        </p:txBody>
      </p:sp>
    </p:spTree>
    <p:extLst>
      <p:ext uri="{BB962C8B-B14F-4D97-AF65-F5344CB8AC3E}">
        <p14:creationId xmlns:p14="http://schemas.microsoft.com/office/powerpoint/2010/main" val="521248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7620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562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2020/7/8</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7</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E012668F-6AA3-4B86-96A1-1AAE224C8E3B}" type="slidenum">
              <a:rPr lang="ja-JP" altLang="en-US"/>
              <a:pPr>
                <a:defRPr/>
              </a:pPr>
              <a:t>‹#›</a:t>
            </a:fld>
            <a:endParaRPr lang="en-US" altLang="ja-JP"/>
          </a:p>
        </p:txBody>
      </p:sp>
    </p:spTree>
    <p:extLst>
      <p:ext uri="{BB962C8B-B14F-4D97-AF65-F5344CB8AC3E}">
        <p14:creationId xmlns:p14="http://schemas.microsoft.com/office/powerpoint/2010/main" val="2785802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4800"/>
            <a:ext cx="9144000" cy="1270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2020/7/8</a:t>
            </a: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7</a:t>
            </a: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0D15D466-27BC-4704-B63D-9CADCE83C960}" type="slidenum">
              <a:rPr lang="ja-JP" altLang="en-US"/>
              <a:pPr>
                <a:defRPr/>
              </a:pPr>
              <a:t>‹#›</a:t>
            </a:fld>
            <a:endParaRPr lang="en-US" altLang="ja-JP"/>
          </a:p>
        </p:txBody>
      </p:sp>
    </p:spTree>
    <p:extLst>
      <p:ext uri="{BB962C8B-B14F-4D97-AF65-F5344CB8AC3E}">
        <p14:creationId xmlns:p14="http://schemas.microsoft.com/office/powerpoint/2010/main" val="792679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2020/7/8</a:t>
            </a: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7</a:t>
            </a: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4775ADE9-E69B-4D43-BEFD-261E38766BD3}" type="slidenum">
              <a:rPr lang="ja-JP" altLang="en-US"/>
              <a:pPr>
                <a:defRPr/>
              </a:pPr>
              <a:t>‹#›</a:t>
            </a:fld>
            <a:endParaRPr lang="en-US" altLang="ja-JP"/>
          </a:p>
        </p:txBody>
      </p:sp>
    </p:spTree>
    <p:extLst>
      <p:ext uri="{BB962C8B-B14F-4D97-AF65-F5344CB8AC3E}">
        <p14:creationId xmlns:p14="http://schemas.microsoft.com/office/powerpoint/2010/main" val="403778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2020/7/8</a:t>
            </a: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7</a:t>
            </a: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48463157-9F07-4166-ADD7-2BEBE8CE353A}" type="slidenum">
              <a:rPr lang="ja-JP" altLang="en-US"/>
              <a:pPr>
                <a:defRPr/>
              </a:pPr>
              <a:t>‹#›</a:t>
            </a:fld>
            <a:endParaRPr lang="en-US" altLang="ja-JP"/>
          </a:p>
        </p:txBody>
      </p:sp>
    </p:spTree>
    <p:extLst>
      <p:ext uri="{BB962C8B-B14F-4D97-AF65-F5344CB8AC3E}">
        <p14:creationId xmlns:p14="http://schemas.microsoft.com/office/powerpoint/2010/main" val="3496131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2020/7/8</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7</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1C0A481C-C5CD-4A05-A165-14D90DD8E71F}" type="slidenum">
              <a:rPr lang="ja-JP" altLang="en-US"/>
              <a:pPr>
                <a:defRPr/>
              </a:pPr>
              <a:t>‹#›</a:t>
            </a:fld>
            <a:endParaRPr lang="en-US" altLang="ja-JP"/>
          </a:p>
        </p:txBody>
      </p:sp>
    </p:spTree>
    <p:extLst>
      <p:ext uri="{BB962C8B-B14F-4D97-AF65-F5344CB8AC3E}">
        <p14:creationId xmlns:p14="http://schemas.microsoft.com/office/powerpoint/2010/main" val="3780244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2020/7/8</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医療経済学</a:t>
            </a:r>
            <a:r>
              <a:rPr lang="en-US" altLang="ja-JP" smtClean="0"/>
              <a:t>A 7</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EB066AA0-BEE6-4D7E-B2A7-D1CBE1561CF0}" type="slidenum">
              <a:rPr lang="ja-JP" altLang="en-US"/>
              <a:pPr>
                <a:defRPr/>
              </a:pPr>
              <a:t>‹#›</a:t>
            </a:fld>
            <a:endParaRPr lang="en-US" altLang="ja-JP"/>
          </a:p>
        </p:txBody>
      </p:sp>
    </p:spTree>
    <p:extLst>
      <p:ext uri="{BB962C8B-B14F-4D97-AF65-F5344CB8AC3E}">
        <p14:creationId xmlns:p14="http://schemas.microsoft.com/office/powerpoint/2010/main" val="1393969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76275"/>
            <a:ext cx="8636000" cy="127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762000" y="2200275"/>
            <a:ext cx="8636000" cy="457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762000" y="6942138"/>
            <a:ext cx="2117725"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smtClean="0">
                <a:ea typeface="ＭＳ Ｐゴシック" pitchFamily="50" charset="-128"/>
              </a:defRPr>
            </a:lvl1pPr>
          </a:lstStyle>
          <a:p>
            <a:pPr>
              <a:defRPr/>
            </a:pPr>
            <a:r>
              <a:rPr lang="en-US" altLang="ja-JP" smtClean="0"/>
              <a:t>2020/7/8</a:t>
            </a:r>
            <a:endParaRPr lang="en-US" altLang="ja-JP"/>
          </a:p>
        </p:txBody>
      </p:sp>
      <p:sp>
        <p:nvSpPr>
          <p:cNvPr id="1029" name="Rectangle 5"/>
          <p:cNvSpPr>
            <a:spLocks noGrp="1" noChangeArrowheads="1"/>
          </p:cNvSpPr>
          <p:nvPr>
            <p:ph type="ftr" sz="quarter" idx="3"/>
          </p:nvPr>
        </p:nvSpPr>
        <p:spPr bwMode="auto">
          <a:xfrm>
            <a:off x="2271713" y="6942138"/>
            <a:ext cx="5210175"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smtClean="0">
                <a:ea typeface="ＭＳ Ｐゴシック" pitchFamily="50" charset="-128"/>
              </a:defRPr>
            </a:lvl1pPr>
          </a:lstStyle>
          <a:p>
            <a:pPr>
              <a:defRPr/>
            </a:pPr>
            <a:r>
              <a:rPr lang="ja-JP" altLang="en-US" smtClean="0"/>
              <a:t>医療経済学</a:t>
            </a:r>
            <a:r>
              <a:rPr lang="en-US" altLang="ja-JP" smtClean="0"/>
              <a:t>A 7</a:t>
            </a:r>
            <a:endParaRPr lang="en-US" altLang="ja-JP"/>
          </a:p>
        </p:txBody>
      </p:sp>
      <p:sp>
        <p:nvSpPr>
          <p:cNvPr id="1030" name="Rectangle 6"/>
          <p:cNvSpPr>
            <a:spLocks noGrp="1" noChangeArrowheads="1"/>
          </p:cNvSpPr>
          <p:nvPr>
            <p:ph type="sldNum" sz="quarter" idx="4"/>
          </p:nvPr>
        </p:nvSpPr>
        <p:spPr bwMode="auto">
          <a:xfrm>
            <a:off x="7280275" y="6942138"/>
            <a:ext cx="2119313"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8D631046-382B-4C00-9B13-F64445EAE10A}"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4651" r:id="rId1"/>
    <p:sldLayoutId id="2147484630" r:id="rId2"/>
    <p:sldLayoutId id="2147484631" r:id="rId3"/>
    <p:sldLayoutId id="2147484632" r:id="rId4"/>
    <p:sldLayoutId id="2147484633" r:id="rId5"/>
    <p:sldLayoutId id="2147484634" r:id="rId6"/>
    <p:sldLayoutId id="2147484635" r:id="rId7"/>
    <p:sldLayoutId id="2147484636" r:id="rId8"/>
    <p:sldLayoutId id="2147484637" r:id="rId9"/>
    <p:sldLayoutId id="2147484638" r:id="rId10"/>
    <p:sldLayoutId id="2147484639" r:id="rId11"/>
  </p:sldLayoutIdLst>
  <p:hf hd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Calibri" pitchFamily="34" charset="0"/>
        </a:defRPr>
      </a:lvl2pPr>
      <a:lvl3pPr algn="l" rtl="0" eaLnBrk="0" fontAlgn="base" hangingPunct="0">
        <a:spcBef>
          <a:spcPct val="0"/>
        </a:spcBef>
        <a:spcAft>
          <a:spcPct val="0"/>
        </a:spcAft>
        <a:defRPr sz="4400">
          <a:solidFill>
            <a:schemeClr val="tx2"/>
          </a:solidFill>
          <a:latin typeface="Calibri" pitchFamily="34" charset="0"/>
        </a:defRPr>
      </a:lvl3pPr>
      <a:lvl4pPr algn="l" rtl="0" eaLnBrk="0" fontAlgn="base" hangingPunct="0">
        <a:spcBef>
          <a:spcPct val="0"/>
        </a:spcBef>
        <a:spcAft>
          <a:spcPct val="0"/>
        </a:spcAft>
        <a:defRPr sz="4400">
          <a:solidFill>
            <a:schemeClr val="tx2"/>
          </a:solidFill>
          <a:latin typeface="Calibri" pitchFamily="34" charset="0"/>
        </a:defRPr>
      </a:lvl4pPr>
      <a:lvl5pPr algn="l" rtl="0" eaLnBrk="0" fontAlgn="base" hangingPunct="0">
        <a:spcBef>
          <a:spcPct val="0"/>
        </a:spcBef>
        <a:spcAft>
          <a:spcPct val="0"/>
        </a:spcAft>
        <a:defRPr sz="4400">
          <a:solidFill>
            <a:schemeClr val="tx2"/>
          </a:solidFill>
          <a:latin typeface="Calibri" pitchFamily="34"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Font typeface="Times New Roman" panose="02020603050405020304" pitchFamily="18"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p"/>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 1"/>
          <p:cNvSpPr>
            <a:spLocks noGrp="1"/>
          </p:cNvSpPr>
          <p:nvPr>
            <p:ph type="title"/>
          </p:nvPr>
        </p:nvSpPr>
        <p:spPr bwMode="auto">
          <a:xfrm>
            <a:off x="508000" y="304800"/>
            <a:ext cx="91440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051" name="テキスト プレースホルダ 2"/>
          <p:cNvSpPr>
            <a:spLocks noGrp="1"/>
          </p:cNvSpPr>
          <p:nvPr>
            <p:ph type="body" idx="1"/>
          </p:nvPr>
        </p:nvSpPr>
        <p:spPr bwMode="auto">
          <a:xfrm>
            <a:off x="508000" y="1778000"/>
            <a:ext cx="91440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508000" y="7062788"/>
            <a:ext cx="2370138" cy="404812"/>
          </a:xfrm>
          <a:prstGeom prst="rect">
            <a:avLst/>
          </a:prstGeom>
        </p:spPr>
        <p:txBody>
          <a:bodyPr vert="horz" lIns="91440" tIns="45720" rIns="91440" bIns="45720" rtlCol="0" anchor="ctr"/>
          <a:lstStyle>
            <a:lvl1pPr algn="l" eaLnBrk="1" hangingPunct="1">
              <a:defRPr kumimoji="1" sz="1200" smtClean="0">
                <a:solidFill>
                  <a:schemeClr val="tx1">
                    <a:tint val="75000"/>
                  </a:schemeClr>
                </a:solidFill>
              </a:defRPr>
            </a:lvl1pPr>
          </a:lstStyle>
          <a:p>
            <a:pPr>
              <a:defRPr/>
            </a:pPr>
            <a:r>
              <a:rPr lang="en-US" altLang="ja-JP" smtClean="0"/>
              <a:t>2020/7/8</a:t>
            </a:r>
            <a:endParaRPr lang="ja-JP" altLang="en-US"/>
          </a:p>
        </p:txBody>
      </p:sp>
      <p:sp>
        <p:nvSpPr>
          <p:cNvPr id="5" name="フッター プレースホルダ 4"/>
          <p:cNvSpPr>
            <a:spLocks noGrp="1"/>
          </p:cNvSpPr>
          <p:nvPr>
            <p:ph type="ftr" sz="quarter" idx="3"/>
          </p:nvPr>
        </p:nvSpPr>
        <p:spPr>
          <a:xfrm>
            <a:off x="3471863" y="7062788"/>
            <a:ext cx="3216275" cy="404812"/>
          </a:xfrm>
          <a:prstGeom prst="rect">
            <a:avLst/>
          </a:prstGeom>
        </p:spPr>
        <p:txBody>
          <a:bodyPr vert="horz" lIns="91440" tIns="45720" rIns="91440" bIns="45720" rtlCol="0" anchor="ctr"/>
          <a:lstStyle>
            <a:lvl1pPr algn="ctr" eaLnBrk="1" hangingPunct="1">
              <a:defRPr kumimoji="1" sz="1200" smtClean="0">
                <a:solidFill>
                  <a:schemeClr val="tx1">
                    <a:tint val="75000"/>
                  </a:schemeClr>
                </a:solidFill>
              </a:defRPr>
            </a:lvl1pPr>
          </a:lstStyle>
          <a:p>
            <a:pPr>
              <a:defRPr/>
            </a:pPr>
            <a:r>
              <a:rPr lang="ja-JP" altLang="en-US" smtClean="0"/>
              <a:t>医療経済学</a:t>
            </a:r>
            <a:r>
              <a:rPr lang="en-US" altLang="ja-JP" smtClean="0"/>
              <a:t>A 7</a:t>
            </a:r>
            <a:endParaRPr lang="ja-JP" altLang="en-US"/>
          </a:p>
        </p:txBody>
      </p:sp>
      <p:sp>
        <p:nvSpPr>
          <p:cNvPr id="6" name="スライド番号プレースホルダ 5"/>
          <p:cNvSpPr>
            <a:spLocks noGrp="1"/>
          </p:cNvSpPr>
          <p:nvPr>
            <p:ph type="sldNum" sz="quarter" idx="4"/>
          </p:nvPr>
        </p:nvSpPr>
        <p:spPr>
          <a:xfrm>
            <a:off x="7281863" y="7062788"/>
            <a:ext cx="2370137" cy="404812"/>
          </a:xfrm>
          <a:prstGeom prst="rect">
            <a:avLst/>
          </a:prstGeom>
        </p:spPr>
        <p:txBody>
          <a:bodyPr vert="horz" wrap="square" lIns="91440" tIns="45720" rIns="91440" bIns="45720" numCol="1" anchor="ctr" anchorCtr="0" compatLnSpc="1">
            <a:prstTxWarp prst="textNoShape">
              <a:avLst/>
            </a:prstTxWarp>
          </a:bodyPr>
          <a:lstStyle>
            <a:lvl1pPr algn="r" eaLnBrk="1" hangingPunct="1">
              <a:defRPr kumimoji="1" sz="1200">
                <a:solidFill>
                  <a:srgbClr val="898989"/>
                </a:solidFill>
              </a:defRPr>
            </a:lvl1pPr>
          </a:lstStyle>
          <a:p>
            <a:pPr>
              <a:defRPr/>
            </a:pPr>
            <a:fld id="{0467573E-F7DD-4EB8-8C82-39C8E66769A9}"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4640" r:id="rId1"/>
    <p:sldLayoutId id="2147484641" r:id="rId2"/>
    <p:sldLayoutId id="2147484642" r:id="rId3"/>
    <p:sldLayoutId id="2147484643" r:id="rId4"/>
    <p:sldLayoutId id="2147484644" r:id="rId5"/>
    <p:sldLayoutId id="2147484645" r:id="rId6"/>
    <p:sldLayoutId id="2147484646" r:id="rId7"/>
    <p:sldLayoutId id="2147484647" r:id="rId8"/>
    <p:sldLayoutId id="2147484648" r:id="rId9"/>
    <p:sldLayoutId id="2147484649" r:id="rId10"/>
    <p:sldLayoutId id="2147484650" r:id="rId11"/>
  </p:sldLayoutIdLst>
  <p:hf hdr="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defRPr>
      </a:lvl2pPr>
      <a:lvl3pPr algn="ctr" rtl="0" eaLnBrk="0" fontAlgn="base" hangingPunct="0">
        <a:spcBef>
          <a:spcPct val="0"/>
        </a:spcBef>
        <a:spcAft>
          <a:spcPct val="0"/>
        </a:spcAft>
        <a:defRPr kumimoji="1" sz="4400">
          <a:solidFill>
            <a:schemeClr val="tx1"/>
          </a:solidFill>
          <a:latin typeface="Calibri" pitchFamily="34" charset="0"/>
        </a:defRPr>
      </a:lvl3pPr>
      <a:lvl4pPr algn="ctr" rtl="0" eaLnBrk="0" fontAlgn="base" hangingPunct="0">
        <a:spcBef>
          <a:spcPct val="0"/>
        </a:spcBef>
        <a:spcAft>
          <a:spcPct val="0"/>
        </a:spcAft>
        <a:defRPr kumimoji="1" sz="4400">
          <a:solidFill>
            <a:schemeClr val="tx1"/>
          </a:solidFill>
          <a:latin typeface="Calibri" pitchFamily="34" charset="0"/>
        </a:defRPr>
      </a:lvl4pPr>
      <a:lvl5pPr algn="ctr" rtl="0" eaLnBrk="0" fontAlgn="base" hangingPunct="0">
        <a:spcBef>
          <a:spcPct val="0"/>
        </a:spcBef>
        <a:spcAft>
          <a:spcPct val="0"/>
        </a:spcAft>
        <a:defRPr kumimoji="1" sz="4400">
          <a:solidFill>
            <a:schemeClr val="tx1"/>
          </a:solidFill>
          <a:latin typeface="Calibri" pitchFamily="34" charset="0"/>
        </a:defRPr>
      </a:lvl5pPr>
      <a:lvl6pPr marL="457200" algn="ctr" rtl="0" fontAlgn="base">
        <a:spcBef>
          <a:spcPct val="0"/>
        </a:spcBef>
        <a:spcAft>
          <a:spcPct val="0"/>
        </a:spcAft>
        <a:defRPr kumimoji="1" sz="4400">
          <a:solidFill>
            <a:schemeClr val="tx1"/>
          </a:solidFill>
          <a:latin typeface="Calibri" pitchFamily="34" charset="0"/>
        </a:defRPr>
      </a:lvl6pPr>
      <a:lvl7pPr marL="914400" algn="ctr" rtl="0" fontAlgn="base">
        <a:spcBef>
          <a:spcPct val="0"/>
        </a:spcBef>
        <a:spcAft>
          <a:spcPct val="0"/>
        </a:spcAft>
        <a:defRPr kumimoji="1" sz="4400">
          <a:solidFill>
            <a:schemeClr val="tx1"/>
          </a:solidFill>
          <a:latin typeface="Calibri" pitchFamily="34" charset="0"/>
        </a:defRPr>
      </a:lvl7pPr>
      <a:lvl8pPr marL="1371600" algn="ctr" rtl="0" fontAlgn="base">
        <a:spcBef>
          <a:spcPct val="0"/>
        </a:spcBef>
        <a:spcAft>
          <a:spcPct val="0"/>
        </a:spcAft>
        <a:defRPr kumimoji="1" sz="4400">
          <a:solidFill>
            <a:schemeClr val="tx1"/>
          </a:solidFill>
          <a:latin typeface="Calibri" pitchFamily="34" charset="0"/>
        </a:defRPr>
      </a:lvl8pPr>
      <a:lvl9pPr marL="1828800" algn="ctr" rtl="0" fontAlgn="base">
        <a:spcBef>
          <a:spcPct val="0"/>
        </a:spcBef>
        <a:spcAft>
          <a:spcPct val="0"/>
        </a:spcAft>
        <a:defRPr kumimoji="1"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760413" y="1625600"/>
            <a:ext cx="8397875" cy="2327275"/>
          </a:xfrm>
        </p:spPr>
        <p:txBody>
          <a:bodyPr/>
          <a:lstStyle/>
          <a:p>
            <a:pPr algn="ctr"/>
            <a:r>
              <a:rPr lang="ja-JP" altLang="en-US" smtClean="0"/>
              <a:t>医療経済学</a:t>
            </a:r>
            <a:r>
              <a:rPr lang="en-US" altLang="ja-JP" smtClean="0"/>
              <a:t>A</a:t>
            </a:r>
            <a:br>
              <a:rPr lang="en-US" altLang="ja-JP" smtClean="0"/>
            </a:br>
            <a:r>
              <a:rPr lang="en-US" altLang="ja-JP" smtClean="0"/>
              <a:t/>
            </a:r>
            <a:br>
              <a:rPr lang="en-US" altLang="ja-JP" smtClean="0"/>
            </a:br>
            <a:r>
              <a:rPr lang="en-US" altLang="ja-JP" sz="3200" smtClean="0"/>
              <a:t>(7) </a:t>
            </a:r>
            <a:r>
              <a:rPr lang="ja-JP" altLang="en-US" sz="3200" smtClean="0"/>
              <a:t>混合診療</a:t>
            </a:r>
            <a:endParaRPr lang="en-US" altLang="ja-JP" smtClean="0"/>
          </a:p>
        </p:txBody>
      </p:sp>
      <p:sp>
        <p:nvSpPr>
          <p:cNvPr id="6147" name="Rectangle 3"/>
          <p:cNvSpPr>
            <a:spLocks noGrp="1" noChangeArrowheads="1"/>
          </p:cNvSpPr>
          <p:nvPr>
            <p:ph type="subTitle" idx="1"/>
          </p:nvPr>
        </p:nvSpPr>
        <p:spPr>
          <a:xfrm>
            <a:off x="1524000" y="4318000"/>
            <a:ext cx="7112000" cy="2773363"/>
          </a:xfrm>
        </p:spPr>
        <p:txBody>
          <a:bodyPr/>
          <a:lstStyle/>
          <a:p>
            <a:pPr>
              <a:lnSpc>
                <a:spcPct val="90000"/>
              </a:lnSpc>
            </a:pPr>
            <a:endParaRPr lang="ja-JP" altLang="en-US" sz="3100" smtClean="0"/>
          </a:p>
          <a:p>
            <a:pPr>
              <a:lnSpc>
                <a:spcPct val="90000"/>
              </a:lnSpc>
            </a:pPr>
            <a:r>
              <a:rPr lang="ja-JP" altLang="en-US" sz="3100" smtClean="0"/>
              <a:t>丹野忠晋</a:t>
            </a:r>
          </a:p>
          <a:p>
            <a:pPr>
              <a:lnSpc>
                <a:spcPct val="90000"/>
              </a:lnSpc>
            </a:pPr>
            <a:r>
              <a:rPr lang="ja-JP" altLang="en-US" sz="3100" smtClean="0"/>
              <a:t>拓殖大学政経学部</a:t>
            </a:r>
          </a:p>
          <a:p>
            <a:pPr>
              <a:lnSpc>
                <a:spcPct val="90000"/>
              </a:lnSpc>
            </a:pPr>
            <a:r>
              <a:rPr lang="en-US" altLang="ja-JP" sz="3100" smtClean="0"/>
              <a:t>2020</a:t>
            </a:r>
            <a:r>
              <a:rPr lang="ja-JP" altLang="en-US" sz="3100" smtClean="0"/>
              <a:t>年</a:t>
            </a:r>
            <a:r>
              <a:rPr lang="en-US" altLang="ja-JP" sz="3100"/>
              <a:t>7</a:t>
            </a:r>
            <a:r>
              <a:rPr lang="ja-JP" altLang="en-US" sz="3100" smtClean="0"/>
              <a:t>月</a:t>
            </a:r>
            <a:r>
              <a:rPr lang="en-US" altLang="ja-JP" sz="3100" smtClean="0"/>
              <a:t>8</a:t>
            </a:r>
            <a:r>
              <a:rPr lang="ja-JP" altLang="en-US" sz="3100" smtClean="0"/>
              <a:t>日</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79A40E01-F256-4856-99C9-AC8ABA2C5A31}"/>
              </a:ext>
            </a:extLst>
          </p:cNvPr>
          <p:cNvSpPr>
            <a:spLocks noGrp="1" noChangeArrowheads="1"/>
          </p:cNvSpPr>
          <p:nvPr>
            <p:ph type="title"/>
          </p:nvPr>
        </p:nvSpPr>
        <p:spPr/>
        <p:txBody>
          <a:bodyPr/>
          <a:lstStyle/>
          <a:p>
            <a:pPr eaLnBrk="1" hangingPunct="1"/>
            <a:r>
              <a:rPr lang="ja-JP" altLang="en-US"/>
              <a:t>混合診療禁止の根拠</a:t>
            </a:r>
          </a:p>
        </p:txBody>
      </p:sp>
      <p:sp>
        <p:nvSpPr>
          <p:cNvPr id="61443" name="Rectangle 3">
            <a:extLst>
              <a:ext uri="{FF2B5EF4-FFF2-40B4-BE49-F238E27FC236}">
                <a16:creationId xmlns:a16="http://schemas.microsoft.com/office/drawing/2014/main" id="{C2E5D721-6832-46E0-9A1D-018733F9F25E}"/>
              </a:ext>
            </a:extLst>
          </p:cNvPr>
          <p:cNvSpPr>
            <a:spLocks noGrp="1" noChangeArrowheads="1"/>
          </p:cNvSpPr>
          <p:nvPr>
            <p:ph idx="1"/>
          </p:nvPr>
        </p:nvSpPr>
        <p:spPr>
          <a:xfrm>
            <a:off x="595282" y="1505870"/>
            <a:ext cx="9237246" cy="5609167"/>
          </a:xfrm>
        </p:spPr>
        <p:txBody>
          <a:bodyPr/>
          <a:lstStyle/>
          <a:p>
            <a:pPr eaLnBrk="1" hangingPunct="1"/>
            <a:r>
              <a:rPr lang="ja-JP" altLang="en-US" dirty="0">
                <a:latin typeface="+mn-ea"/>
                <a:ea typeface="+mn-ea"/>
              </a:rPr>
              <a:t>医療の</a:t>
            </a:r>
            <a:r>
              <a:rPr lang="ja-JP" altLang="en-US" u="sng" dirty="0">
                <a:solidFill>
                  <a:srgbClr val="FF0000"/>
                </a:solidFill>
                <a:latin typeface="+mn-ea"/>
                <a:ea typeface="+mn-ea"/>
              </a:rPr>
              <a:t>安全性</a:t>
            </a:r>
            <a:r>
              <a:rPr lang="ja-JP" altLang="en-US" dirty="0">
                <a:latin typeface="+mn-ea"/>
                <a:ea typeface="+mn-ea"/>
              </a:rPr>
              <a:t>を確保</a:t>
            </a:r>
            <a:endParaRPr lang="en-US" altLang="ja-JP" dirty="0">
              <a:latin typeface="+mn-ea"/>
              <a:ea typeface="+mn-ea"/>
            </a:endParaRPr>
          </a:p>
          <a:p>
            <a:pPr lvl="1" eaLnBrk="1" hangingPunct="1"/>
            <a:r>
              <a:rPr lang="ja-JP" altLang="en-US" dirty="0">
                <a:latin typeface="+mn-ea"/>
                <a:ea typeface="+mn-ea"/>
              </a:rPr>
              <a:t>保険外診療</a:t>
            </a:r>
            <a:r>
              <a:rPr lang="ja-JP" altLang="en-US">
                <a:latin typeface="+mn-ea"/>
                <a:ea typeface="+mn-ea"/>
              </a:rPr>
              <a:t>は</a:t>
            </a:r>
            <a:r>
              <a:rPr lang="ja-JP" altLang="en-US" smtClean="0">
                <a:latin typeface="+mn-ea"/>
                <a:ea typeface="+mn-ea"/>
              </a:rPr>
              <a:t>危険が高い</a:t>
            </a:r>
            <a:endParaRPr lang="en-US" altLang="ja-JP" smtClean="0">
              <a:latin typeface="+mn-ea"/>
              <a:ea typeface="+mn-ea"/>
            </a:endParaRPr>
          </a:p>
          <a:p>
            <a:pPr lvl="1" eaLnBrk="1" hangingPunct="1"/>
            <a:r>
              <a:rPr lang="ja-JP" altLang="en-US" smtClean="0">
                <a:latin typeface="+mn-ea"/>
                <a:ea typeface="+mn-ea"/>
              </a:rPr>
              <a:t>情報</a:t>
            </a:r>
            <a:r>
              <a:rPr lang="ja-JP" altLang="en-US" dirty="0">
                <a:latin typeface="+mn-ea"/>
                <a:ea typeface="+mn-ea"/>
              </a:rPr>
              <a:t>の非対称性，不確実性も強い</a:t>
            </a:r>
          </a:p>
          <a:p>
            <a:pPr lvl="1" eaLnBrk="1" hangingPunct="1"/>
            <a:r>
              <a:rPr lang="ja-JP" altLang="en-US" dirty="0">
                <a:latin typeface="+mn-ea"/>
                <a:ea typeface="+mn-ea"/>
              </a:rPr>
              <a:t>安易な</a:t>
            </a:r>
            <a:r>
              <a:rPr lang="ja-JP" altLang="en-US" u="sng" dirty="0">
                <a:solidFill>
                  <a:srgbClr val="FF0000"/>
                </a:solidFill>
                <a:latin typeface="+mn-ea"/>
                <a:ea typeface="+mn-ea"/>
              </a:rPr>
              <a:t>保険外診療</a:t>
            </a:r>
            <a:r>
              <a:rPr lang="ja-JP" altLang="en-US" dirty="0">
                <a:latin typeface="+mn-ea"/>
                <a:ea typeface="+mn-ea"/>
              </a:rPr>
              <a:t>の受診を抑制</a:t>
            </a:r>
            <a:endParaRPr lang="en-US" altLang="ja-JP" dirty="0">
              <a:latin typeface="+mn-ea"/>
              <a:ea typeface="+mn-ea"/>
            </a:endParaRPr>
          </a:p>
          <a:p>
            <a:pPr eaLnBrk="1" hangingPunct="1"/>
            <a:r>
              <a:rPr lang="ja-JP" altLang="en-US" smtClean="0">
                <a:latin typeface="+mn-ea"/>
                <a:ea typeface="+mn-ea"/>
              </a:rPr>
              <a:t>患者間</a:t>
            </a:r>
            <a:r>
              <a:rPr lang="ja-JP" altLang="en-US" dirty="0">
                <a:latin typeface="+mn-ea"/>
                <a:ea typeface="+mn-ea"/>
              </a:rPr>
              <a:t>での</a:t>
            </a:r>
            <a:r>
              <a:rPr lang="ja-JP" altLang="en-US" u="sng" dirty="0">
                <a:solidFill>
                  <a:srgbClr val="FF0000"/>
                </a:solidFill>
                <a:latin typeface="+mn-ea"/>
                <a:ea typeface="+mn-ea"/>
              </a:rPr>
              <a:t>平等性</a:t>
            </a:r>
            <a:r>
              <a:rPr lang="ja-JP" altLang="en-US" dirty="0">
                <a:latin typeface="+mn-ea"/>
                <a:ea typeface="+mn-ea"/>
              </a:rPr>
              <a:t>を確保</a:t>
            </a:r>
            <a:endParaRPr lang="en-US" altLang="ja-JP" dirty="0">
              <a:latin typeface="+mn-ea"/>
              <a:ea typeface="+mn-ea"/>
            </a:endParaRPr>
          </a:p>
          <a:p>
            <a:pPr lvl="1" eaLnBrk="1" hangingPunct="1"/>
            <a:r>
              <a:rPr lang="ja-JP" altLang="en-US" dirty="0">
                <a:latin typeface="+mn-ea"/>
                <a:ea typeface="+mn-ea"/>
              </a:rPr>
              <a:t>混合診療を認めると，自由診療を</a:t>
            </a:r>
            <a:r>
              <a:rPr lang="ja-JP" altLang="en-US">
                <a:latin typeface="+mn-ea"/>
                <a:ea typeface="+mn-ea"/>
              </a:rPr>
              <a:t>受けられる</a:t>
            </a:r>
            <a:r>
              <a:rPr lang="ja-JP" altLang="en-US" smtClean="0">
                <a:latin typeface="+mn-ea"/>
                <a:ea typeface="+mn-ea"/>
              </a:rPr>
              <a:t>人と受けられない</a:t>
            </a:r>
            <a:r>
              <a:rPr lang="ja-JP" altLang="en-US" dirty="0">
                <a:latin typeface="+mn-ea"/>
                <a:ea typeface="+mn-ea"/>
              </a:rPr>
              <a:t>人が出る</a:t>
            </a:r>
          </a:p>
          <a:p>
            <a:pPr lvl="1" eaLnBrk="1" hangingPunct="1"/>
            <a:r>
              <a:rPr lang="ja-JP" altLang="en-US" dirty="0">
                <a:latin typeface="+mn-ea"/>
                <a:ea typeface="+mn-ea"/>
              </a:rPr>
              <a:t>階層消費化＝</a:t>
            </a:r>
            <a:r>
              <a:rPr lang="ja-JP" altLang="en-US" u="sng" dirty="0">
                <a:solidFill>
                  <a:srgbClr val="FF0000"/>
                </a:solidFill>
                <a:latin typeface="+mn-ea"/>
                <a:ea typeface="+mn-ea"/>
              </a:rPr>
              <a:t>医療の平等性</a:t>
            </a:r>
            <a:r>
              <a:rPr lang="ja-JP" altLang="en-US" dirty="0">
                <a:latin typeface="+mn-ea"/>
                <a:ea typeface="+mn-ea"/>
              </a:rPr>
              <a:t>が崩壊</a:t>
            </a:r>
          </a:p>
          <a:p>
            <a:pPr lvl="1" eaLnBrk="1" hangingPunct="1"/>
            <a:r>
              <a:rPr lang="ja-JP" altLang="en-US" dirty="0">
                <a:latin typeface="+mn-ea"/>
                <a:ea typeface="+mn-ea"/>
              </a:rPr>
              <a:t>患者間での平等性を保障する必要</a:t>
            </a:r>
          </a:p>
        </p:txBody>
      </p:sp>
      <p:sp>
        <p:nvSpPr>
          <p:cNvPr id="3" name="スライド番号プレースホルダー 2">
            <a:extLst>
              <a:ext uri="{FF2B5EF4-FFF2-40B4-BE49-F238E27FC236}">
                <a16:creationId xmlns:a16="http://schemas.microsoft.com/office/drawing/2014/main" id="{81144E7E-BF60-47F2-841D-757496DD8EA1}"/>
              </a:ext>
            </a:extLst>
          </p:cNvPr>
          <p:cNvSpPr>
            <a:spLocks noGrp="1"/>
          </p:cNvSpPr>
          <p:nvPr>
            <p:ph type="sldNum" sz="quarter" idx="12"/>
          </p:nvPr>
        </p:nvSpPr>
        <p:spPr/>
        <p:txBody>
          <a:bodyPr/>
          <a:lstStyle/>
          <a:p>
            <a:pPr>
              <a:defRPr/>
            </a:pPr>
            <a:fld id="{D5CE835C-E1CD-4033-8179-53098DC750B8}" type="slidenum">
              <a:rPr lang="en-US" altLang="ja-JP"/>
              <a:pPr>
                <a:defRPr/>
              </a:pPr>
              <a:t>10</a:t>
            </a:fld>
            <a:endParaRPr lang="en-US" altLang="ja-JP"/>
          </a:p>
        </p:txBody>
      </p:sp>
      <p:sp>
        <p:nvSpPr>
          <p:cNvPr id="2" name="日付プレースホルダー 1"/>
          <p:cNvSpPr>
            <a:spLocks noGrp="1"/>
          </p:cNvSpPr>
          <p:nvPr>
            <p:ph type="dt" sz="half" idx="10"/>
          </p:nvPr>
        </p:nvSpPr>
        <p:spPr/>
        <p:txBody>
          <a:bodyPr/>
          <a:lstStyle/>
          <a:p>
            <a:pPr>
              <a:defRPr/>
            </a:pPr>
            <a:r>
              <a:rPr lang="en-US" altLang="ja-JP" smtClean="0"/>
              <a:t>2020/7/8</a:t>
            </a:r>
            <a:endParaRPr lang="en-US" altLang="ja-JP"/>
          </a:p>
        </p:txBody>
      </p:sp>
      <p:sp>
        <p:nvSpPr>
          <p:cNvPr id="4" name="フッター プレースホルダー 3"/>
          <p:cNvSpPr>
            <a:spLocks noGrp="1"/>
          </p:cNvSpPr>
          <p:nvPr>
            <p:ph type="ftr" sz="quarter" idx="11"/>
          </p:nvPr>
        </p:nvSpPr>
        <p:spPr/>
        <p:txBody>
          <a:bodyPr/>
          <a:lstStyle/>
          <a:p>
            <a:pPr>
              <a:defRPr/>
            </a:pPr>
            <a:r>
              <a:rPr lang="ja-JP" altLang="en-US" smtClean="0"/>
              <a:t>医療経済学</a:t>
            </a:r>
            <a:r>
              <a:rPr lang="en-US" altLang="ja-JP" smtClean="0"/>
              <a:t>A 7</a:t>
            </a:r>
            <a:endParaRPr lang="en-US" altLang="ja-JP"/>
          </a:p>
        </p:txBody>
      </p:sp>
    </p:spTree>
    <p:extLst>
      <p:ext uri="{BB962C8B-B14F-4D97-AF65-F5344CB8AC3E}">
        <p14:creationId xmlns:p14="http://schemas.microsoft.com/office/powerpoint/2010/main" val="24832190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8652598-8C08-4860-818E-11782822BE0E}"/>
              </a:ext>
            </a:extLst>
          </p:cNvPr>
          <p:cNvSpPr>
            <a:spLocks noGrp="1"/>
          </p:cNvSpPr>
          <p:nvPr>
            <p:ph type="title"/>
          </p:nvPr>
        </p:nvSpPr>
        <p:spPr/>
        <p:txBody>
          <a:bodyPr/>
          <a:lstStyle/>
          <a:p>
            <a:r>
              <a:rPr kumimoji="1" lang="ja-JP" altLang="en-US" dirty="0"/>
              <a:t>混合診療の禁止の問題</a:t>
            </a:r>
          </a:p>
        </p:txBody>
      </p:sp>
      <p:sp>
        <p:nvSpPr>
          <p:cNvPr id="3" name="コンテンツ プレースホルダー 2">
            <a:extLst>
              <a:ext uri="{FF2B5EF4-FFF2-40B4-BE49-F238E27FC236}">
                <a16:creationId xmlns:a16="http://schemas.microsoft.com/office/drawing/2014/main" id="{2E0CCC99-0EF4-4776-A4F4-5BF434B871D0}"/>
              </a:ext>
            </a:extLst>
          </p:cNvPr>
          <p:cNvSpPr>
            <a:spLocks noGrp="1"/>
          </p:cNvSpPr>
          <p:nvPr>
            <p:ph idx="1"/>
          </p:nvPr>
        </p:nvSpPr>
        <p:spPr/>
        <p:txBody>
          <a:bodyPr/>
          <a:lstStyle/>
          <a:p>
            <a:r>
              <a:rPr kumimoji="1" lang="ja-JP" altLang="en-US" sz="3600" dirty="0">
                <a:latin typeface="+mn-ea"/>
                <a:ea typeface="+mn-ea"/>
              </a:rPr>
              <a:t>患者が保険適用外のサービスを受診したくても、高い自己負担から受診できない</a:t>
            </a:r>
            <a:r>
              <a:rPr kumimoji="1" lang="en-US" altLang="ja-JP" sz="3600" dirty="0">
                <a:latin typeface="+mn-ea"/>
                <a:ea typeface="+mn-ea"/>
              </a:rPr>
              <a:t/>
            </a:r>
            <a:br>
              <a:rPr kumimoji="1" lang="en-US" altLang="ja-JP" sz="3600" dirty="0">
                <a:latin typeface="+mn-ea"/>
                <a:ea typeface="+mn-ea"/>
              </a:rPr>
            </a:br>
            <a:r>
              <a:rPr kumimoji="1" lang="ja-JP" altLang="en-US" sz="3600" dirty="0">
                <a:latin typeface="+mn-ea"/>
                <a:ea typeface="+mn-ea"/>
              </a:rPr>
              <a:t>⇒　</a:t>
            </a:r>
            <a:r>
              <a:rPr kumimoji="1" lang="ja-JP" altLang="en-US" sz="3600" u="sng" dirty="0">
                <a:solidFill>
                  <a:srgbClr val="FF0000"/>
                </a:solidFill>
                <a:latin typeface="+mn-ea"/>
                <a:ea typeface="+mn-ea"/>
              </a:rPr>
              <a:t>患者の権利を侵害</a:t>
            </a:r>
            <a:endParaRPr kumimoji="1" lang="en-US" altLang="ja-JP" sz="3600" u="sng" dirty="0">
              <a:solidFill>
                <a:srgbClr val="FF0000"/>
              </a:solidFill>
              <a:latin typeface="+mn-ea"/>
              <a:ea typeface="+mn-ea"/>
            </a:endParaRPr>
          </a:p>
          <a:p>
            <a:r>
              <a:rPr kumimoji="1" lang="ja-JP" altLang="en-US" sz="3600" smtClean="0">
                <a:latin typeface="+mn-ea"/>
                <a:ea typeface="+mn-ea"/>
              </a:rPr>
              <a:t>日本</a:t>
            </a:r>
            <a:r>
              <a:rPr kumimoji="1" lang="ja-JP" altLang="en-US" sz="3600">
                <a:latin typeface="+mn-ea"/>
                <a:ea typeface="+mn-ea"/>
              </a:rPr>
              <a:t>で</a:t>
            </a:r>
            <a:r>
              <a:rPr kumimoji="1" lang="ja-JP" altLang="en-US" sz="3600" smtClean="0">
                <a:latin typeface="+mn-ea"/>
                <a:ea typeface="+mn-ea"/>
              </a:rPr>
              <a:t>は</a:t>
            </a:r>
            <a:r>
              <a:rPr lang="ja-JP" altLang="en-US" sz="3600" smtClean="0">
                <a:latin typeface="+mn-ea"/>
                <a:ea typeface="+mn-ea"/>
              </a:rPr>
              <a:t>ドラッグ</a:t>
            </a:r>
            <a:r>
              <a:rPr lang="ja-JP" altLang="en-US" sz="3600" dirty="0">
                <a:latin typeface="+mn-ea"/>
                <a:ea typeface="+mn-ea"/>
              </a:rPr>
              <a:t>・ラグやデバイス・ラグ</a:t>
            </a:r>
            <a:r>
              <a:rPr lang="ja-JP" altLang="en-US" sz="3600">
                <a:latin typeface="+mn-ea"/>
                <a:ea typeface="+mn-ea"/>
              </a:rPr>
              <a:t>の</a:t>
            </a:r>
            <a:r>
              <a:rPr lang="ja-JP" altLang="en-US" sz="3600" smtClean="0">
                <a:latin typeface="+mn-ea"/>
                <a:ea typeface="+mn-ea"/>
              </a:rPr>
              <a:t>問題</a:t>
            </a:r>
            <a:endParaRPr lang="en-US" altLang="ja-JP" sz="3600" smtClean="0">
              <a:latin typeface="+mn-ea"/>
              <a:ea typeface="+mn-ea"/>
            </a:endParaRPr>
          </a:p>
          <a:p>
            <a:r>
              <a:rPr kumimoji="1" lang="ja-JP" altLang="en-US" sz="3200" smtClean="0">
                <a:latin typeface="+mn-ea"/>
                <a:ea typeface="+mn-ea"/>
              </a:rPr>
              <a:t>アメリカ</a:t>
            </a:r>
            <a:r>
              <a:rPr kumimoji="1" lang="ja-JP" altLang="en-US" sz="3200" dirty="0">
                <a:latin typeface="+mn-ea"/>
                <a:ea typeface="+mn-ea"/>
              </a:rPr>
              <a:t>や欧州で普通に使用されている薬や機器が、</a:t>
            </a:r>
            <a:r>
              <a:rPr kumimoji="1" lang="ja-JP" altLang="en-US" sz="3200" u="sng" dirty="0">
                <a:solidFill>
                  <a:srgbClr val="FF0000"/>
                </a:solidFill>
                <a:latin typeface="+mn-ea"/>
                <a:ea typeface="+mn-ea"/>
              </a:rPr>
              <a:t>日本では保険適用されていない</a:t>
            </a:r>
            <a:r>
              <a:rPr lang="ja-JP" altLang="en-US" sz="3200" dirty="0">
                <a:latin typeface="+mn-ea"/>
                <a:ea typeface="+mn-ea"/>
              </a:rPr>
              <a:t>ものが多い</a:t>
            </a:r>
            <a:endParaRPr kumimoji="1" lang="en-US" altLang="ja-JP" sz="3200" dirty="0">
              <a:latin typeface="+mn-ea"/>
              <a:ea typeface="+mn-ea"/>
            </a:endParaRPr>
          </a:p>
        </p:txBody>
      </p:sp>
      <p:sp>
        <p:nvSpPr>
          <p:cNvPr id="7" name="スライド番号プレースホルダー 6">
            <a:extLst>
              <a:ext uri="{FF2B5EF4-FFF2-40B4-BE49-F238E27FC236}">
                <a16:creationId xmlns:a16="http://schemas.microsoft.com/office/drawing/2014/main" id="{E15F368E-0948-400C-B5BF-7C2E661E851C}"/>
              </a:ext>
            </a:extLst>
          </p:cNvPr>
          <p:cNvSpPr>
            <a:spLocks noGrp="1"/>
          </p:cNvSpPr>
          <p:nvPr>
            <p:ph type="sldNum" sz="quarter" idx="12"/>
          </p:nvPr>
        </p:nvSpPr>
        <p:spPr/>
        <p:txBody>
          <a:bodyPr/>
          <a:lstStyle/>
          <a:p>
            <a:fld id="{3554B9F7-EF8B-453C-B515-9A9C790301A1}" type="slidenum">
              <a:rPr kumimoji="1" lang="ja-JP" altLang="en-US" smtClean="0"/>
              <a:t>11</a:t>
            </a:fld>
            <a:endParaRPr kumimoji="1" lang="ja-JP" altLang="en-US"/>
          </a:p>
        </p:txBody>
      </p:sp>
      <p:sp>
        <p:nvSpPr>
          <p:cNvPr id="4" name="日付プレースホルダー 3"/>
          <p:cNvSpPr>
            <a:spLocks noGrp="1"/>
          </p:cNvSpPr>
          <p:nvPr>
            <p:ph type="dt" sz="half" idx="10"/>
          </p:nvPr>
        </p:nvSpPr>
        <p:spPr/>
        <p:txBody>
          <a:bodyPr/>
          <a:lstStyle/>
          <a:p>
            <a:pPr>
              <a:defRPr/>
            </a:pPr>
            <a:r>
              <a:rPr lang="en-US" altLang="ja-JP" smtClean="0"/>
              <a:t>2020/7/8</a:t>
            </a:r>
            <a:endParaRPr lang="en-US" altLang="ja-JP"/>
          </a:p>
        </p:txBody>
      </p:sp>
      <p:sp>
        <p:nvSpPr>
          <p:cNvPr id="5" name="フッター プレースホルダー 4"/>
          <p:cNvSpPr>
            <a:spLocks noGrp="1"/>
          </p:cNvSpPr>
          <p:nvPr>
            <p:ph type="ftr" sz="quarter" idx="11"/>
          </p:nvPr>
        </p:nvSpPr>
        <p:spPr/>
        <p:txBody>
          <a:bodyPr/>
          <a:lstStyle/>
          <a:p>
            <a:pPr>
              <a:defRPr/>
            </a:pPr>
            <a:r>
              <a:rPr lang="ja-JP" altLang="en-US" smtClean="0"/>
              <a:t>医療経済学</a:t>
            </a:r>
            <a:r>
              <a:rPr lang="en-US" altLang="ja-JP" smtClean="0"/>
              <a:t>A 7</a:t>
            </a:r>
            <a:endParaRPr lang="en-US" altLang="ja-JP"/>
          </a:p>
        </p:txBody>
      </p:sp>
    </p:spTree>
    <p:extLst>
      <p:ext uri="{BB962C8B-B14F-4D97-AF65-F5344CB8AC3E}">
        <p14:creationId xmlns:p14="http://schemas.microsoft.com/office/powerpoint/2010/main" val="35137508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747957305"/>
              </p:ext>
            </p:extLst>
          </p:nvPr>
        </p:nvGraphicFramePr>
        <p:xfrm>
          <a:off x="508000" y="1778000"/>
          <a:ext cx="9391631" cy="5545262"/>
        </p:xfrm>
        <a:graphic>
          <a:graphicData uri="http://schemas.openxmlformats.org/drawingml/2006/chart">
            <c:chart xmlns:c="http://schemas.openxmlformats.org/drawingml/2006/chart" xmlns:r="http://schemas.openxmlformats.org/officeDocument/2006/relationships" r:id="rId3"/>
          </a:graphicData>
        </a:graphic>
      </p:graphicFrame>
      <p:sp>
        <p:nvSpPr>
          <p:cNvPr id="5" name="スライド番号プレースホルダー 4" hidden="1"/>
          <p:cNvSpPr>
            <a:spLocks noGrp="1"/>
          </p:cNvSpPr>
          <p:nvPr>
            <p:ph type="sldNum" sz="quarter" idx="12"/>
          </p:nvPr>
        </p:nvSpPr>
        <p:spPr/>
        <p:txBody>
          <a:bodyPr/>
          <a:lstStyle/>
          <a:p>
            <a:fld id="{958B2A89-D943-084D-A20E-7B598FBA1B24}" type="slidenum">
              <a:rPr kumimoji="1" lang="ja-JP" altLang="en-US" smtClean="0"/>
              <a:t>12</a:t>
            </a:fld>
            <a:endParaRPr kumimoji="1" lang="ja-JP" altLang="en-US"/>
          </a:p>
        </p:txBody>
      </p:sp>
      <p:sp>
        <p:nvSpPr>
          <p:cNvPr id="6" name="日付プレースホルダー 5" hidden="1"/>
          <p:cNvSpPr>
            <a:spLocks noGrp="1"/>
          </p:cNvSpPr>
          <p:nvPr>
            <p:ph type="dt" sz="half" idx="10"/>
          </p:nvPr>
        </p:nvSpPr>
        <p:spPr/>
        <p:txBody>
          <a:bodyPr/>
          <a:lstStyle/>
          <a:p>
            <a:pPr>
              <a:defRPr/>
            </a:pPr>
            <a:r>
              <a:rPr lang="en-US" altLang="ja-JP" smtClean="0"/>
              <a:t>2020/7/8</a:t>
            </a:r>
            <a:endParaRPr lang="en-US" altLang="ja-JP"/>
          </a:p>
        </p:txBody>
      </p:sp>
      <p:sp>
        <p:nvSpPr>
          <p:cNvPr id="7" name="フッター プレースホルダー 6" hidden="1"/>
          <p:cNvSpPr>
            <a:spLocks noGrp="1"/>
          </p:cNvSpPr>
          <p:nvPr>
            <p:ph type="ftr" sz="quarter" idx="11"/>
          </p:nvPr>
        </p:nvSpPr>
        <p:spPr/>
        <p:txBody>
          <a:bodyPr/>
          <a:lstStyle/>
          <a:p>
            <a:pPr>
              <a:defRPr/>
            </a:pPr>
            <a:r>
              <a:rPr lang="ja-JP" altLang="en-US" smtClean="0"/>
              <a:t>医療経済学</a:t>
            </a:r>
            <a:r>
              <a:rPr lang="en-US" altLang="ja-JP" smtClean="0"/>
              <a:t>A 7</a:t>
            </a:r>
            <a:endParaRPr lang="en-US" altLang="ja-JP"/>
          </a:p>
        </p:txBody>
      </p:sp>
      <p:sp>
        <p:nvSpPr>
          <p:cNvPr id="2" name="タイトル 1"/>
          <p:cNvSpPr>
            <a:spLocks noGrp="1"/>
          </p:cNvSpPr>
          <p:nvPr>
            <p:ph type="title"/>
          </p:nvPr>
        </p:nvSpPr>
        <p:spPr/>
        <p:txBody>
          <a:bodyPr>
            <a:noAutofit/>
          </a:bodyPr>
          <a:lstStyle/>
          <a:p>
            <a:r>
              <a:rPr lang="ja-JP" altLang="en-US" sz="3111" dirty="0">
                <a:solidFill>
                  <a:srgbClr val="000000"/>
                </a:solidFill>
              </a:rPr>
              <a:t>先進国5カ国での</a:t>
            </a:r>
            <a:r>
              <a:rPr lang="en-US" altLang="ja-JP" sz="3111" dirty="0">
                <a:solidFill>
                  <a:srgbClr val="000000"/>
                </a:solidFill>
              </a:rPr>
              <a:t/>
            </a:r>
            <a:br>
              <a:rPr lang="en-US" altLang="ja-JP" sz="3111" dirty="0">
                <a:solidFill>
                  <a:srgbClr val="000000"/>
                </a:solidFill>
              </a:rPr>
            </a:br>
            <a:r>
              <a:rPr lang="ja-JP" altLang="en-US" sz="3111" dirty="0">
                <a:solidFill>
                  <a:srgbClr val="000000"/>
                </a:solidFill>
              </a:rPr>
              <a:t>世界売上上位</a:t>
            </a:r>
            <a:r>
              <a:rPr lang="en-US" altLang="ja-JP" sz="3111" dirty="0">
                <a:solidFill>
                  <a:srgbClr val="000000"/>
                </a:solidFill>
              </a:rPr>
              <a:t>150</a:t>
            </a:r>
            <a:r>
              <a:rPr lang="ja-JP" altLang="en-US" sz="3111" dirty="0">
                <a:solidFill>
                  <a:srgbClr val="000000"/>
                </a:solidFill>
              </a:rPr>
              <a:t>品目の上市順位（</a:t>
            </a:r>
            <a:r>
              <a:rPr lang="en-US" altLang="ja-JP" sz="3111" dirty="0">
                <a:solidFill>
                  <a:srgbClr val="000000"/>
                </a:solidFill>
              </a:rPr>
              <a:t>2011</a:t>
            </a:r>
            <a:r>
              <a:rPr lang="ja-JP" altLang="en-US" sz="3111" dirty="0">
                <a:solidFill>
                  <a:srgbClr val="000000"/>
                </a:solidFill>
              </a:rPr>
              <a:t>年）</a:t>
            </a:r>
            <a:endParaRPr kumimoji="1" lang="ja-JP" altLang="en-US" sz="4000" dirty="0"/>
          </a:p>
        </p:txBody>
      </p:sp>
      <p:sp>
        <p:nvSpPr>
          <p:cNvPr id="3" name="テキスト ボックス 2">
            <a:extLst>
              <a:ext uri="{FF2B5EF4-FFF2-40B4-BE49-F238E27FC236}">
                <a16:creationId xmlns:a16="http://schemas.microsoft.com/office/drawing/2014/main" id="{CC55A25C-BE58-4A0D-A890-1ACB13430A8B}"/>
              </a:ext>
            </a:extLst>
          </p:cNvPr>
          <p:cNvSpPr txBox="1"/>
          <p:nvPr/>
        </p:nvSpPr>
        <p:spPr>
          <a:xfrm>
            <a:off x="6701872" y="7233175"/>
            <a:ext cx="4026716" cy="331757"/>
          </a:xfrm>
          <a:prstGeom prst="rect">
            <a:avLst/>
          </a:prstGeom>
          <a:noFill/>
        </p:spPr>
        <p:txBody>
          <a:bodyPr wrap="square" rtlCol="0">
            <a:spAutoFit/>
          </a:bodyPr>
          <a:lstStyle/>
          <a:p>
            <a:r>
              <a:rPr kumimoji="1" lang="ja-JP" altLang="en-US" sz="1556" dirty="0"/>
              <a:t>厚生労働省資料より作成</a:t>
            </a:r>
          </a:p>
        </p:txBody>
      </p:sp>
    </p:spTree>
    <p:extLst>
      <p:ext uri="{BB962C8B-B14F-4D97-AF65-F5344CB8AC3E}">
        <p14:creationId xmlns:p14="http://schemas.microsoft.com/office/powerpoint/2010/main" val="35373951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タイトル 1">
            <a:extLst>
              <a:ext uri="{FF2B5EF4-FFF2-40B4-BE49-F238E27FC236}">
                <a16:creationId xmlns:a16="http://schemas.microsoft.com/office/drawing/2014/main" id="{5B95C609-1558-4FBC-A637-2A5AA03B671C}"/>
              </a:ext>
            </a:extLst>
          </p:cNvPr>
          <p:cNvSpPr>
            <a:spLocks noGrp="1" noChangeArrowheads="1"/>
          </p:cNvSpPr>
          <p:nvPr>
            <p:ph type="title"/>
          </p:nvPr>
        </p:nvSpPr>
        <p:spPr/>
        <p:txBody>
          <a:bodyPr/>
          <a:lstStyle/>
          <a:p>
            <a:pPr eaLnBrk="1" hangingPunct="1"/>
            <a:r>
              <a:rPr lang="ja-JP" altLang="en-US"/>
              <a:t>保険外併用療養費制度</a:t>
            </a:r>
          </a:p>
        </p:txBody>
      </p:sp>
      <p:sp>
        <p:nvSpPr>
          <p:cNvPr id="3" name="コンテンツ プレースホルダー 2">
            <a:extLst>
              <a:ext uri="{FF2B5EF4-FFF2-40B4-BE49-F238E27FC236}">
                <a16:creationId xmlns:a16="http://schemas.microsoft.com/office/drawing/2014/main" id="{1E06388C-4BA1-4E16-83DC-0182DFE5F39D}"/>
              </a:ext>
            </a:extLst>
          </p:cNvPr>
          <p:cNvSpPr>
            <a:spLocks noGrp="1"/>
          </p:cNvSpPr>
          <p:nvPr>
            <p:ph idx="1"/>
          </p:nvPr>
        </p:nvSpPr>
        <p:spPr>
          <a:xfrm>
            <a:off x="698500" y="1878542"/>
            <a:ext cx="8763000" cy="5397500"/>
          </a:xfrm>
        </p:spPr>
        <p:txBody>
          <a:bodyPr rtlCol="0">
            <a:normAutofit/>
          </a:bodyPr>
          <a:lstStyle/>
          <a:p>
            <a:pPr eaLnBrk="1" fontAlgn="auto" hangingPunct="1">
              <a:spcAft>
                <a:spcPts val="0"/>
              </a:spcAft>
              <a:defRPr/>
            </a:pPr>
            <a:r>
              <a:rPr lang="ja-JP" altLang="en-US" dirty="0"/>
              <a:t>混合診療を例外的に認める制度</a:t>
            </a:r>
            <a:endParaRPr lang="en-US" altLang="ja-JP" dirty="0"/>
          </a:p>
          <a:p>
            <a:pPr marL="0" indent="0" eaLnBrk="1" fontAlgn="auto" hangingPunct="1">
              <a:spcAft>
                <a:spcPts val="0"/>
              </a:spcAft>
              <a:buNone/>
              <a:defRPr/>
            </a:pPr>
            <a:r>
              <a:rPr lang="ja-JP" altLang="en-US" dirty="0"/>
              <a:t>　⇒　</a:t>
            </a:r>
            <a:r>
              <a:rPr lang="ja-JP" altLang="en-US" b="1" dirty="0">
                <a:solidFill>
                  <a:srgbClr val="FF0000"/>
                </a:solidFill>
              </a:rPr>
              <a:t>保険外併用療養費制度</a:t>
            </a:r>
            <a:endParaRPr lang="en-US" altLang="ja-JP" b="1" dirty="0">
              <a:solidFill>
                <a:srgbClr val="FF0000"/>
              </a:solidFill>
            </a:endParaRPr>
          </a:p>
          <a:p>
            <a:pPr eaLnBrk="1" fontAlgn="auto" hangingPunct="1">
              <a:spcAft>
                <a:spcPts val="0"/>
              </a:spcAft>
              <a:defRPr/>
            </a:pPr>
            <a:r>
              <a:rPr lang="ja-JP" altLang="en-US" smtClean="0"/>
              <a:t>保険外</a:t>
            </a:r>
            <a:r>
              <a:rPr lang="ja-JP" altLang="en-US" dirty="0"/>
              <a:t>併用療養費制度の</a:t>
            </a:r>
            <a:r>
              <a:rPr lang="en-US" altLang="ja-JP" dirty="0"/>
              <a:t>2</a:t>
            </a:r>
            <a:r>
              <a:rPr lang="ja-JP" altLang="en-US" dirty="0" err="1"/>
              <a:t>つの</a:t>
            </a:r>
            <a:r>
              <a:rPr lang="ja-JP" altLang="en-US" dirty="0"/>
              <a:t>区分</a:t>
            </a:r>
            <a:endParaRPr lang="en-US" altLang="ja-JP" dirty="0"/>
          </a:p>
          <a:p>
            <a:pPr lvl="1" eaLnBrk="1" fontAlgn="auto" hangingPunct="1">
              <a:spcAft>
                <a:spcPts val="0"/>
              </a:spcAft>
              <a:defRPr/>
            </a:pPr>
            <a:r>
              <a:rPr lang="ja-JP" altLang="en-US" dirty="0">
                <a:solidFill>
                  <a:srgbClr val="FF0000"/>
                </a:solidFill>
                <a:latin typeface="+mn-ea"/>
                <a:ea typeface="+mn-ea"/>
              </a:rPr>
              <a:t>評価療養</a:t>
            </a:r>
            <a:r>
              <a:rPr lang="ja-JP" altLang="en-US" dirty="0">
                <a:latin typeface="+mn-ea"/>
                <a:ea typeface="+mn-ea"/>
              </a:rPr>
              <a:t>：保険導入のための評価</a:t>
            </a:r>
          </a:p>
          <a:p>
            <a:pPr lvl="1" eaLnBrk="1" fontAlgn="auto" hangingPunct="1">
              <a:spcAft>
                <a:spcPts val="0"/>
              </a:spcAft>
              <a:defRPr/>
            </a:pPr>
            <a:r>
              <a:rPr lang="ja-JP" altLang="en-US" dirty="0">
                <a:solidFill>
                  <a:srgbClr val="FF0000"/>
                </a:solidFill>
                <a:latin typeface="+mn-ea"/>
                <a:ea typeface="+mn-ea"/>
              </a:rPr>
              <a:t>選定療養</a:t>
            </a:r>
            <a:r>
              <a:rPr lang="ja-JP" altLang="en-US" dirty="0">
                <a:latin typeface="+mn-ea"/>
                <a:ea typeface="+mn-ea"/>
              </a:rPr>
              <a:t>：保険導入を前提</a:t>
            </a:r>
            <a:r>
              <a:rPr lang="ja-JP" altLang="en-US">
                <a:latin typeface="+mn-ea"/>
                <a:ea typeface="+mn-ea"/>
              </a:rPr>
              <a:t>と</a:t>
            </a:r>
            <a:r>
              <a:rPr lang="ja-JP" altLang="en-US" smtClean="0">
                <a:latin typeface="+mn-ea"/>
                <a:ea typeface="+mn-ea"/>
              </a:rPr>
              <a:t>しない</a:t>
            </a:r>
            <a:endParaRPr lang="en-US" altLang="ja-JP" smtClean="0">
              <a:latin typeface="+mn-ea"/>
              <a:ea typeface="+mn-ea"/>
            </a:endParaRPr>
          </a:p>
          <a:p>
            <a:pPr marL="914400" lvl="2" indent="0" eaLnBrk="1" fontAlgn="auto" hangingPunct="1">
              <a:spcAft>
                <a:spcPts val="0"/>
              </a:spcAft>
              <a:buNone/>
              <a:defRPr/>
            </a:pPr>
            <a:r>
              <a:rPr lang="ja-JP" altLang="en-US" smtClean="0">
                <a:latin typeface="+mn-ea"/>
                <a:ea typeface="+mn-ea"/>
              </a:rPr>
              <a:t>国が認めたぜいたく部分</a:t>
            </a:r>
            <a:endParaRPr lang="en-US" altLang="ja-JP">
              <a:latin typeface="+mn-ea"/>
              <a:ea typeface="+mn-ea"/>
            </a:endParaRPr>
          </a:p>
          <a:p>
            <a:pPr eaLnBrk="1" fontAlgn="auto" hangingPunct="1">
              <a:spcAft>
                <a:spcPts val="0"/>
              </a:spcAft>
              <a:defRPr/>
            </a:pPr>
            <a:r>
              <a:rPr lang="ja-JP" altLang="en-US" smtClean="0"/>
              <a:t>保険外</a:t>
            </a:r>
            <a:r>
              <a:rPr lang="ja-JP" altLang="en-US" dirty="0"/>
              <a:t>併用療養費制度を活用して、混合診療は拡大する方向性</a:t>
            </a:r>
            <a:endParaRPr lang="en-US" altLang="ja-JP" dirty="0"/>
          </a:p>
        </p:txBody>
      </p:sp>
      <p:sp>
        <p:nvSpPr>
          <p:cNvPr id="4" name="スライド番号プレースホルダー 3">
            <a:extLst>
              <a:ext uri="{FF2B5EF4-FFF2-40B4-BE49-F238E27FC236}">
                <a16:creationId xmlns:a16="http://schemas.microsoft.com/office/drawing/2014/main" id="{D79BF6E2-04B8-4C4A-8AAE-F4C3F36B03BC}"/>
              </a:ext>
            </a:extLst>
          </p:cNvPr>
          <p:cNvSpPr>
            <a:spLocks noGrp="1"/>
          </p:cNvSpPr>
          <p:nvPr>
            <p:ph type="sldNum" sz="quarter" idx="12"/>
          </p:nvPr>
        </p:nvSpPr>
        <p:spPr/>
        <p:txBody>
          <a:bodyPr/>
          <a:lstStyle/>
          <a:p>
            <a:pPr>
              <a:defRPr/>
            </a:pPr>
            <a:fld id="{68032051-6089-4055-957F-6F7D844FC4C7}" type="slidenum">
              <a:rPr lang="ja-JP" altLang="en-US"/>
              <a:pPr>
                <a:defRPr/>
              </a:pPr>
              <a:t>13</a:t>
            </a:fld>
            <a:endParaRPr lang="ja-JP" altLang="en-US"/>
          </a:p>
        </p:txBody>
      </p:sp>
      <p:sp>
        <p:nvSpPr>
          <p:cNvPr id="2" name="日付プレースホルダー 1"/>
          <p:cNvSpPr>
            <a:spLocks noGrp="1"/>
          </p:cNvSpPr>
          <p:nvPr>
            <p:ph type="dt" sz="half" idx="10"/>
          </p:nvPr>
        </p:nvSpPr>
        <p:spPr/>
        <p:txBody>
          <a:bodyPr/>
          <a:lstStyle/>
          <a:p>
            <a:pPr>
              <a:defRPr/>
            </a:pPr>
            <a:r>
              <a:rPr lang="en-US" altLang="ja-JP" smtClean="0"/>
              <a:t>2020/7/8</a:t>
            </a:r>
            <a:endParaRPr lang="en-US" altLang="ja-JP"/>
          </a:p>
        </p:txBody>
      </p:sp>
      <p:sp>
        <p:nvSpPr>
          <p:cNvPr id="6" name="フッター プレースホルダー 5"/>
          <p:cNvSpPr>
            <a:spLocks noGrp="1"/>
          </p:cNvSpPr>
          <p:nvPr>
            <p:ph type="ftr" sz="quarter" idx="11"/>
          </p:nvPr>
        </p:nvSpPr>
        <p:spPr/>
        <p:txBody>
          <a:bodyPr/>
          <a:lstStyle/>
          <a:p>
            <a:pPr>
              <a:defRPr/>
            </a:pPr>
            <a:r>
              <a:rPr lang="ja-JP" altLang="en-US" smtClean="0"/>
              <a:t>医療経済学</a:t>
            </a:r>
            <a:r>
              <a:rPr lang="en-US" altLang="ja-JP" smtClean="0"/>
              <a:t>A 7</a:t>
            </a:r>
            <a:endParaRPr lang="en-US" altLang="ja-JP"/>
          </a:p>
        </p:txBody>
      </p:sp>
    </p:spTree>
    <p:extLst>
      <p:ext uri="{BB962C8B-B14F-4D97-AF65-F5344CB8AC3E}">
        <p14:creationId xmlns:p14="http://schemas.microsoft.com/office/powerpoint/2010/main" val="11654632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id="{E991F944-31E5-4E3C-A93C-00AFA41FD2E2}"/>
              </a:ext>
            </a:extLst>
          </p:cNvPr>
          <p:cNvSpPr>
            <a:spLocks noGrp="1" noChangeArrowheads="1"/>
          </p:cNvSpPr>
          <p:nvPr>
            <p:ph type="title"/>
          </p:nvPr>
        </p:nvSpPr>
        <p:spPr/>
        <p:txBody>
          <a:bodyPr>
            <a:normAutofit/>
          </a:bodyPr>
          <a:lstStyle/>
          <a:p>
            <a:pPr eaLnBrk="1" hangingPunct="1"/>
            <a:r>
              <a:rPr lang="ja-JP" altLang="en-US" sz="4444" dirty="0"/>
              <a:t>保険外併用療養費制度（現在）</a:t>
            </a:r>
          </a:p>
        </p:txBody>
      </p:sp>
      <p:sp>
        <p:nvSpPr>
          <p:cNvPr id="10244" name="Rectangle 3">
            <a:extLst>
              <a:ext uri="{FF2B5EF4-FFF2-40B4-BE49-F238E27FC236}">
                <a16:creationId xmlns:a16="http://schemas.microsoft.com/office/drawing/2014/main" id="{4FE8C591-FADE-4796-A2C7-DFE292E3DAE9}"/>
              </a:ext>
            </a:extLst>
          </p:cNvPr>
          <p:cNvSpPr>
            <a:spLocks noGrp="1" noChangeArrowheads="1"/>
          </p:cNvSpPr>
          <p:nvPr>
            <p:ph idx="1"/>
          </p:nvPr>
        </p:nvSpPr>
        <p:spPr>
          <a:xfrm>
            <a:off x="508000" y="1715083"/>
            <a:ext cx="9144000" cy="5753223"/>
          </a:xfrm>
        </p:spPr>
        <p:txBody>
          <a:bodyPr rtlCol="0">
            <a:normAutofit/>
          </a:bodyPr>
          <a:lstStyle/>
          <a:p>
            <a:pPr eaLnBrk="1" fontAlgn="auto" hangingPunct="1">
              <a:lnSpc>
                <a:spcPct val="80000"/>
              </a:lnSpc>
              <a:spcAft>
                <a:spcPts val="0"/>
              </a:spcAft>
              <a:defRPr/>
            </a:pPr>
            <a:r>
              <a:rPr lang="ja-JP" altLang="en-US" sz="2111" b="1" dirty="0">
                <a:solidFill>
                  <a:srgbClr val="FF0000"/>
                </a:solidFill>
              </a:rPr>
              <a:t>評価療養</a:t>
            </a:r>
            <a:r>
              <a:rPr lang="ja-JP" altLang="en-US" sz="2111" dirty="0">
                <a:solidFill>
                  <a:srgbClr val="FF0000"/>
                </a:solidFill>
              </a:rPr>
              <a:t> </a:t>
            </a:r>
          </a:p>
          <a:p>
            <a:pPr lvl="1" eaLnBrk="1" fontAlgn="auto" hangingPunct="1">
              <a:lnSpc>
                <a:spcPct val="80000"/>
              </a:lnSpc>
              <a:spcAft>
                <a:spcPts val="0"/>
              </a:spcAft>
              <a:defRPr/>
            </a:pPr>
            <a:r>
              <a:rPr lang="ja-JP" altLang="en-US" sz="1889" dirty="0"/>
              <a:t>先進医療（高度医療を含む）</a:t>
            </a:r>
          </a:p>
          <a:p>
            <a:pPr lvl="1" eaLnBrk="1" fontAlgn="auto" hangingPunct="1">
              <a:lnSpc>
                <a:spcPct val="80000"/>
              </a:lnSpc>
              <a:spcAft>
                <a:spcPts val="0"/>
              </a:spcAft>
              <a:defRPr/>
            </a:pPr>
            <a:r>
              <a:rPr lang="ja-JP" altLang="en-US" sz="1889" dirty="0"/>
              <a:t>医薬品の治験に係る診療</a:t>
            </a:r>
          </a:p>
          <a:p>
            <a:pPr lvl="1" eaLnBrk="1" fontAlgn="auto" hangingPunct="1">
              <a:lnSpc>
                <a:spcPct val="80000"/>
              </a:lnSpc>
              <a:spcAft>
                <a:spcPts val="0"/>
              </a:spcAft>
              <a:defRPr/>
            </a:pPr>
            <a:r>
              <a:rPr lang="ja-JP" altLang="en-US" sz="1889" dirty="0"/>
              <a:t>医療機器の治験に係る診療</a:t>
            </a:r>
          </a:p>
          <a:p>
            <a:pPr lvl="1" eaLnBrk="1" fontAlgn="auto" hangingPunct="1">
              <a:lnSpc>
                <a:spcPct val="80000"/>
              </a:lnSpc>
              <a:spcAft>
                <a:spcPts val="0"/>
              </a:spcAft>
              <a:defRPr/>
            </a:pPr>
            <a:r>
              <a:rPr lang="ja-JP" altLang="en-US" sz="1889" dirty="0"/>
              <a:t>薬事法承認後で保険収載前の医薬品の使用</a:t>
            </a:r>
          </a:p>
          <a:p>
            <a:pPr lvl="1" eaLnBrk="1" fontAlgn="auto" hangingPunct="1">
              <a:lnSpc>
                <a:spcPct val="80000"/>
              </a:lnSpc>
              <a:spcAft>
                <a:spcPts val="0"/>
              </a:spcAft>
              <a:defRPr/>
            </a:pPr>
            <a:r>
              <a:rPr lang="ja-JP" altLang="en-US" sz="1889" dirty="0"/>
              <a:t>薬事法承認後で保険収載前の医療機器の使用 </a:t>
            </a:r>
          </a:p>
          <a:p>
            <a:pPr lvl="1" eaLnBrk="1" fontAlgn="auto" hangingPunct="1">
              <a:lnSpc>
                <a:spcPct val="80000"/>
              </a:lnSpc>
              <a:spcAft>
                <a:spcPts val="0"/>
              </a:spcAft>
              <a:defRPr/>
            </a:pPr>
            <a:r>
              <a:rPr lang="ja-JP" altLang="en-US" sz="1889" dirty="0"/>
              <a:t>適応外の医薬品の使用・適応外の医療機器の使用　など</a:t>
            </a:r>
          </a:p>
          <a:p>
            <a:pPr eaLnBrk="1" fontAlgn="auto" hangingPunct="1">
              <a:lnSpc>
                <a:spcPct val="80000"/>
              </a:lnSpc>
              <a:spcAft>
                <a:spcPts val="0"/>
              </a:spcAft>
              <a:defRPr/>
            </a:pPr>
            <a:r>
              <a:rPr lang="ja-JP" altLang="en-US" sz="2111" b="1" dirty="0">
                <a:solidFill>
                  <a:srgbClr val="FF0000"/>
                </a:solidFill>
              </a:rPr>
              <a:t>選定療養</a:t>
            </a:r>
          </a:p>
          <a:p>
            <a:pPr lvl="1" eaLnBrk="1" fontAlgn="auto" hangingPunct="1">
              <a:lnSpc>
                <a:spcPct val="80000"/>
              </a:lnSpc>
              <a:spcAft>
                <a:spcPts val="0"/>
              </a:spcAft>
              <a:defRPr/>
            </a:pPr>
            <a:r>
              <a:rPr lang="ja-JP" altLang="en-US" sz="1889" dirty="0"/>
              <a:t>特別の療養環境（差額ベッド）</a:t>
            </a:r>
            <a:endParaRPr lang="en-US" altLang="ja-JP" sz="1889" dirty="0"/>
          </a:p>
          <a:p>
            <a:pPr lvl="1" eaLnBrk="1" fontAlgn="auto" hangingPunct="1">
              <a:lnSpc>
                <a:spcPct val="80000"/>
              </a:lnSpc>
              <a:spcAft>
                <a:spcPts val="0"/>
              </a:spcAft>
              <a:defRPr/>
            </a:pPr>
            <a:r>
              <a:rPr lang="ja-JP" altLang="en-US" sz="1889" dirty="0"/>
              <a:t>紹介状のない</a:t>
            </a:r>
            <a:r>
              <a:rPr lang="en-US" altLang="ja-JP" sz="1889" dirty="0"/>
              <a:t>200</a:t>
            </a:r>
            <a:r>
              <a:rPr lang="ja-JP" altLang="en-US" sz="1889" dirty="0"/>
              <a:t>床以上の病院の初診・再診 </a:t>
            </a:r>
          </a:p>
          <a:p>
            <a:pPr lvl="1" eaLnBrk="1" fontAlgn="auto" hangingPunct="1">
              <a:lnSpc>
                <a:spcPct val="80000"/>
              </a:lnSpc>
              <a:spcAft>
                <a:spcPts val="0"/>
              </a:spcAft>
              <a:defRPr/>
            </a:pPr>
            <a:r>
              <a:rPr lang="ja-JP" altLang="en-US" sz="1889" dirty="0"/>
              <a:t>歯科の金合金等</a:t>
            </a:r>
          </a:p>
          <a:p>
            <a:pPr lvl="1" eaLnBrk="1" fontAlgn="auto" hangingPunct="1">
              <a:lnSpc>
                <a:spcPct val="80000"/>
              </a:lnSpc>
              <a:spcAft>
                <a:spcPts val="0"/>
              </a:spcAft>
              <a:defRPr/>
            </a:pPr>
            <a:r>
              <a:rPr lang="ja-JP" altLang="en-US" sz="1889" dirty="0"/>
              <a:t>金属床総義歯</a:t>
            </a:r>
          </a:p>
          <a:p>
            <a:pPr lvl="1" eaLnBrk="1" fontAlgn="auto" hangingPunct="1">
              <a:lnSpc>
                <a:spcPct val="80000"/>
              </a:lnSpc>
              <a:spcAft>
                <a:spcPts val="0"/>
              </a:spcAft>
              <a:defRPr/>
            </a:pPr>
            <a:r>
              <a:rPr lang="ja-JP" altLang="en-US" sz="1889" dirty="0"/>
              <a:t>予約診療</a:t>
            </a:r>
          </a:p>
          <a:p>
            <a:pPr lvl="1" eaLnBrk="1" fontAlgn="auto" hangingPunct="1">
              <a:lnSpc>
                <a:spcPct val="80000"/>
              </a:lnSpc>
              <a:spcAft>
                <a:spcPts val="0"/>
              </a:spcAft>
              <a:defRPr/>
            </a:pPr>
            <a:r>
              <a:rPr lang="ja-JP" altLang="en-US" sz="1889" dirty="0"/>
              <a:t>時間外診療</a:t>
            </a:r>
          </a:p>
          <a:p>
            <a:pPr lvl="1" eaLnBrk="1" fontAlgn="auto" hangingPunct="1">
              <a:lnSpc>
                <a:spcPct val="80000"/>
              </a:lnSpc>
              <a:spcAft>
                <a:spcPts val="0"/>
              </a:spcAft>
              <a:defRPr/>
            </a:pPr>
            <a:r>
              <a:rPr lang="ja-JP" altLang="en-US" sz="1889" dirty="0"/>
              <a:t>大病院の初診 </a:t>
            </a:r>
          </a:p>
          <a:p>
            <a:pPr lvl="1" eaLnBrk="1" fontAlgn="auto" hangingPunct="1">
              <a:lnSpc>
                <a:spcPct val="80000"/>
              </a:lnSpc>
              <a:spcAft>
                <a:spcPts val="0"/>
              </a:spcAft>
              <a:defRPr/>
            </a:pPr>
            <a:r>
              <a:rPr lang="ja-JP" altLang="en-US" sz="1889" dirty="0"/>
              <a:t>小児</a:t>
            </a:r>
            <a:r>
              <a:rPr lang="ja-JP" altLang="en-US" sz="1889" dirty="0" err="1"/>
              <a:t>う触の</a:t>
            </a:r>
            <a:r>
              <a:rPr lang="ja-JP" altLang="en-US" sz="1889" dirty="0"/>
              <a:t>指導管理 </a:t>
            </a:r>
          </a:p>
          <a:p>
            <a:pPr lvl="1" eaLnBrk="1" fontAlgn="auto" hangingPunct="1">
              <a:lnSpc>
                <a:spcPct val="80000"/>
              </a:lnSpc>
              <a:spcAft>
                <a:spcPts val="0"/>
              </a:spcAft>
              <a:defRPr/>
            </a:pPr>
            <a:r>
              <a:rPr lang="ja-JP" altLang="en-US" sz="1889" dirty="0"/>
              <a:t>大病院の再診</a:t>
            </a:r>
          </a:p>
          <a:p>
            <a:pPr lvl="1" eaLnBrk="1" fontAlgn="auto" hangingPunct="1">
              <a:lnSpc>
                <a:spcPct val="80000"/>
              </a:lnSpc>
              <a:spcAft>
                <a:spcPts val="0"/>
              </a:spcAft>
              <a:defRPr/>
            </a:pPr>
            <a:r>
              <a:rPr lang="en-US" altLang="ja-JP" sz="1889" dirty="0"/>
              <a:t>180</a:t>
            </a:r>
            <a:r>
              <a:rPr lang="ja-JP" altLang="en-US" sz="1889" dirty="0"/>
              <a:t>日以上の入院</a:t>
            </a:r>
          </a:p>
          <a:p>
            <a:pPr lvl="1" eaLnBrk="1" fontAlgn="auto" hangingPunct="1">
              <a:lnSpc>
                <a:spcPct val="80000"/>
              </a:lnSpc>
              <a:spcAft>
                <a:spcPts val="0"/>
              </a:spcAft>
              <a:defRPr/>
            </a:pPr>
            <a:r>
              <a:rPr lang="ja-JP" altLang="en-US" sz="1889" dirty="0"/>
              <a:t>制限回数を超える医療行為</a:t>
            </a:r>
          </a:p>
        </p:txBody>
      </p:sp>
      <p:sp>
        <p:nvSpPr>
          <p:cNvPr id="2" name="スライド番号プレースホルダー 1" hidden="1">
            <a:extLst>
              <a:ext uri="{FF2B5EF4-FFF2-40B4-BE49-F238E27FC236}">
                <a16:creationId xmlns:a16="http://schemas.microsoft.com/office/drawing/2014/main" id="{DA5A2CD5-AB75-443A-8234-310EB1C321FF}"/>
              </a:ext>
            </a:extLst>
          </p:cNvPr>
          <p:cNvSpPr>
            <a:spLocks noGrp="1"/>
          </p:cNvSpPr>
          <p:nvPr>
            <p:ph type="sldNum" sz="quarter" idx="12"/>
          </p:nvPr>
        </p:nvSpPr>
        <p:spPr>
          <a:xfrm>
            <a:off x="7243701" y="6942138"/>
            <a:ext cx="2119313" cy="509587"/>
          </a:xfrm>
        </p:spPr>
        <p:txBody>
          <a:bodyPr/>
          <a:lstStyle/>
          <a:p>
            <a:pPr>
              <a:defRPr/>
            </a:pPr>
            <a:fld id="{7CC807CC-EB92-4B8D-AC6A-0568D491328A}" type="slidenum">
              <a:rPr lang="en-US" altLang="ja-JP"/>
              <a:pPr>
                <a:defRPr/>
              </a:pPr>
              <a:t>14</a:t>
            </a:fld>
            <a:endParaRPr lang="en-US" altLang="ja-JP"/>
          </a:p>
        </p:txBody>
      </p:sp>
      <p:sp>
        <p:nvSpPr>
          <p:cNvPr id="3" name="日付プレースホルダー 2" hidden="1"/>
          <p:cNvSpPr>
            <a:spLocks noGrp="1"/>
          </p:cNvSpPr>
          <p:nvPr>
            <p:ph type="dt" sz="half" idx="10"/>
          </p:nvPr>
        </p:nvSpPr>
        <p:spPr/>
        <p:txBody>
          <a:bodyPr/>
          <a:lstStyle/>
          <a:p>
            <a:pPr>
              <a:defRPr/>
            </a:pPr>
            <a:r>
              <a:rPr lang="en-US" altLang="ja-JP" smtClean="0"/>
              <a:t>2020/7/8</a:t>
            </a:r>
            <a:endParaRPr lang="en-US" altLang="ja-JP"/>
          </a:p>
        </p:txBody>
      </p:sp>
      <p:sp>
        <p:nvSpPr>
          <p:cNvPr id="4" name="フッター プレースホルダー 3" hidden="1"/>
          <p:cNvSpPr>
            <a:spLocks noGrp="1"/>
          </p:cNvSpPr>
          <p:nvPr>
            <p:ph type="ftr" sz="quarter" idx="11"/>
          </p:nvPr>
        </p:nvSpPr>
        <p:spPr/>
        <p:txBody>
          <a:bodyPr/>
          <a:lstStyle/>
          <a:p>
            <a:pPr>
              <a:defRPr/>
            </a:pPr>
            <a:r>
              <a:rPr lang="ja-JP" altLang="en-US" smtClean="0"/>
              <a:t>医療経済学</a:t>
            </a:r>
            <a:r>
              <a:rPr lang="en-US" altLang="ja-JP" smtClean="0"/>
              <a:t>A 7</a:t>
            </a:r>
            <a:endParaRPr lang="en-US" altLang="ja-JP"/>
          </a:p>
        </p:txBody>
      </p:sp>
    </p:spTree>
    <p:extLst>
      <p:ext uri="{BB962C8B-B14F-4D97-AF65-F5344CB8AC3E}">
        <p14:creationId xmlns:p14="http://schemas.microsoft.com/office/powerpoint/2010/main" val="17275508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タイトル 1">
            <a:extLst>
              <a:ext uri="{FF2B5EF4-FFF2-40B4-BE49-F238E27FC236}">
                <a16:creationId xmlns:a16="http://schemas.microsoft.com/office/drawing/2014/main" id="{CDFE96A1-345E-4DE9-A9AE-19BC3D1AF8F0}"/>
              </a:ext>
            </a:extLst>
          </p:cNvPr>
          <p:cNvSpPr>
            <a:spLocks noGrp="1" noChangeArrowheads="1"/>
          </p:cNvSpPr>
          <p:nvPr>
            <p:ph type="title"/>
          </p:nvPr>
        </p:nvSpPr>
        <p:spPr>
          <a:xfrm>
            <a:off x="698500" y="405695"/>
            <a:ext cx="8763000" cy="903111"/>
          </a:xfrm>
        </p:spPr>
        <p:txBody>
          <a:bodyPr/>
          <a:lstStyle/>
          <a:p>
            <a:pPr eaLnBrk="1" hangingPunct="1"/>
            <a:r>
              <a:rPr lang="ja-JP" altLang="en-US"/>
              <a:t>保険外併用療養費制度</a:t>
            </a:r>
          </a:p>
        </p:txBody>
      </p:sp>
      <p:sp>
        <p:nvSpPr>
          <p:cNvPr id="4" name="スライド番号プレースホルダー 3" hidden="1">
            <a:extLst>
              <a:ext uri="{FF2B5EF4-FFF2-40B4-BE49-F238E27FC236}">
                <a16:creationId xmlns:a16="http://schemas.microsoft.com/office/drawing/2014/main" id="{7BA37224-6F3F-4951-9D6D-AC685A0B31D1}"/>
              </a:ext>
            </a:extLst>
          </p:cNvPr>
          <p:cNvSpPr>
            <a:spLocks noGrp="1"/>
          </p:cNvSpPr>
          <p:nvPr>
            <p:ph type="sldNum" sz="quarter" idx="12"/>
          </p:nvPr>
        </p:nvSpPr>
        <p:spPr/>
        <p:txBody>
          <a:bodyPr/>
          <a:lstStyle/>
          <a:p>
            <a:pPr>
              <a:defRPr/>
            </a:pPr>
            <a:fld id="{5FA702F5-7334-4492-8017-E999D44A4461}" type="slidenum">
              <a:rPr lang="ja-JP" altLang="en-US"/>
              <a:pPr>
                <a:defRPr/>
              </a:pPr>
              <a:t>15</a:t>
            </a:fld>
            <a:endParaRPr lang="ja-JP" altLang="en-US"/>
          </a:p>
        </p:txBody>
      </p:sp>
      <p:sp>
        <p:nvSpPr>
          <p:cNvPr id="5" name="角丸四角形 4">
            <a:extLst>
              <a:ext uri="{FF2B5EF4-FFF2-40B4-BE49-F238E27FC236}">
                <a16:creationId xmlns:a16="http://schemas.microsoft.com/office/drawing/2014/main" id="{CE696FFA-8E31-46A5-9B8C-073E9AD93FF3}"/>
              </a:ext>
            </a:extLst>
          </p:cNvPr>
          <p:cNvSpPr/>
          <p:nvPr/>
        </p:nvSpPr>
        <p:spPr>
          <a:xfrm>
            <a:off x="719667" y="1931460"/>
            <a:ext cx="8560153" cy="4998861"/>
          </a:xfrm>
          <a:prstGeom prst="roundRect">
            <a:avLst/>
          </a:prstGeom>
          <a:noFill/>
          <a:ln w="7620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sz="2667"/>
          </a:p>
        </p:txBody>
      </p:sp>
      <p:sp>
        <p:nvSpPr>
          <p:cNvPr id="6" name="角丸四角形 5">
            <a:extLst>
              <a:ext uri="{FF2B5EF4-FFF2-40B4-BE49-F238E27FC236}">
                <a16:creationId xmlns:a16="http://schemas.microsoft.com/office/drawing/2014/main" id="{629474B5-6850-4A9C-89AE-DBF5269DAFB7}"/>
              </a:ext>
            </a:extLst>
          </p:cNvPr>
          <p:cNvSpPr/>
          <p:nvPr/>
        </p:nvSpPr>
        <p:spPr>
          <a:xfrm>
            <a:off x="3665361" y="3660071"/>
            <a:ext cx="5439833" cy="2880430"/>
          </a:xfrm>
          <a:prstGeom prst="roundRect">
            <a:avLst/>
          </a:prstGeom>
          <a:ln w="76200"/>
        </p:spPr>
        <p:style>
          <a:lnRef idx="2">
            <a:schemeClr val="accent2"/>
          </a:lnRef>
          <a:fillRef idx="1">
            <a:schemeClr val="lt1"/>
          </a:fillRef>
          <a:effectRef idx="0">
            <a:schemeClr val="accent2"/>
          </a:effectRef>
          <a:fontRef idx="minor">
            <a:schemeClr val="dk1"/>
          </a:fontRef>
        </p:style>
        <p:txBody>
          <a:bodyPr anchor="ctr"/>
          <a:lstStyle/>
          <a:p>
            <a:pPr algn="ctr" eaLnBrk="1" fontAlgn="auto" hangingPunct="1">
              <a:spcBef>
                <a:spcPts val="0"/>
              </a:spcBef>
              <a:spcAft>
                <a:spcPts val="0"/>
              </a:spcAft>
              <a:defRPr/>
            </a:pPr>
            <a:endParaRPr lang="ja-JP" altLang="en-US" sz="2667" dirty="0">
              <a:solidFill>
                <a:srgbClr val="002060"/>
              </a:solidFill>
              <a:latin typeface="メイリオ" pitchFamily="50" charset="-128"/>
              <a:ea typeface="メイリオ" pitchFamily="50" charset="-128"/>
              <a:cs typeface="メイリオ" pitchFamily="50" charset="-128"/>
            </a:endParaRPr>
          </a:p>
        </p:txBody>
      </p:sp>
      <p:sp>
        <p:nvSpPr>
          <p:cNvPr id="66566" name="テキスト ボックス 6">
            <a:extLst>
              <a:ext uri="{FF2B5EF4-FFF2-40B4-BE49-F238E27FC236}">
                <a16:creationId xmlns:a16="http://schemas.microsoft.com/office/drawing/2014/main" id="{774A1C3C-E57A-4689-A79D-A95BE140139F}"/>
              </a:ext>
            </a:extLst>
          </p:cNvPr>
          <p:cNvSpPr txBox="1">
            <a:spLocks noChangeArrowheads="1"/>
          </p:cNvSpPr>
          <p:nvPr/>
        </p:nvSpPr>
        <p:spPr bwMode="auto">
          <a:xfrm>
            <a:off x="3665362" y="7026552"/>
            <a:ext cx="3360208" cy="571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ct val="0"/>
              </a:spcBef>
              <a:buFontTx/>
              <a:buNone/>
            </a:pPr>
            <a:r>
              <a:rPr lang="ja-JP" altLang="en-US" sz="3111" dirty="0">
                <a:latin typeface="メイリオ" panose="020B0604030504040204" pitchFamily="50" charset="-128"/>
                <a:ea typeface="メイリオ" panose="020B0604030504040204" pitchFamily="50" charset="-128"/>
              </a:rPr>
              <a:t>医療の範囲</a:t>
            </a:r>
          </a:p>
        </p:txBody>
      </p:sp>
      <p:sp>
        <p:nvSpPr>
          <p:cNvPr id="8" name="円/楕円 7">
            <a:extLst>
              <a:ext uri="{FF2B5EF4-FFF2-40B4-BE49-F238E27FC236}">
                <a16:creationId xmlns:a16="http://schemas.microsoft.com/office/drawing/2014/main" id="{84377A3D-D5CC-4533-904C-6B073FB98E1F}"/>
              </a:ext>
            </a:extLst>
          </p:cNvPr>
          <p:cNvSpPr/>
          <p:nvPr/>
        </p:nvSpPr>
        <p:spPr>
          <a:xfrm>
            <a:off x="4157487" y="3889376"/>
            <a:ext cx="638528" cy="72143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altLang="ja-JP" sz="2667" dirty="0"/>
              <a:t>A</a:t>
            </a:r>
            <a:endParaRPr lang="ja-JP" altLang="en-US" sz="2667" dirty="0"/>
          </a:p>
        </p:txBody>
      </p:sp>
      <p:sp>
        <p:nvSpPr>
          <p:cNvPr id="9" name="円/楕円 8">
            <a:extLst>
              <a:ext uri="{FF2B5EF4-FFF2-40B4-BE49-F238E27FC236}">
                <a16:creationId xmlns:a16="http://schemas.microsoft.com/office/drawing/2014/main" id="{B5E2D603-1262-48D0-B9BF-5457EA76C0D6}"/>
              </a:ext>
            </a:extLst>
          </p:cNvPr>
          <p:cNvSpPr/>
          <p:nvPr/>
        </p:nvSpPr>
        <p:spPr>
          <a:xfrm>
            <a:off x="2760487" y="3850570"/>
            <a:ext cx="638528" cy="71966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altLang="ja-JP" sz="2667" dirty="0"/>
              <a:t>B</a:t>
            </a:r>
            <a:endParaRPr lang="ja-JP" altLang="en-US" sz="2667" dirty="0"/>
          </a:p>
        </p:txBody>
      </p:sp>
      <p:sp>
        <p:nvSpPr>
          <p:cNvPr id="10" name="角丸四角形 9">
            <a:extLst>
              <a:ext uri="{FF2B5EF4-FFF2-40B4-BE49-F238E27FC236}">
                <a16:creationId xmlns:a16="http://schemas.microsoft.com/office/drawing/2014/main" id="{8269C27C-BC59-4567-A5A4-1220D57B4A09}"/>
              </a:ext>
            </a:extLst>
          </p:cNvPr>
          <p:cNvSpPr/>
          <p:nvPr/>
        </p:nvSpPr>
        <p:spPr>
          <a:xfrm>
            <a:off x="2439459" y="3810000"/>
            <a:ext cx="2719917" cy="800806"/>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sz="2667"/>
          </a:p>
        </p:txBody>
      </p:sp>
      <p:sp>
        <p:nvSpPr>
          <p:cNvPr id="66570" name="テキスト ボックス 10">
            <a:extLst>
              <a:ext uri="{FF2B5EF4-FFF2-40B4-BE49-F238E27FC236}">
                <a16:creationId xmlns:a16="http://schemas.microsoft.com/office/drawing/2014/main" id="{840EA8D7-6B8E-4691-A53C-2D6CCB33364E}"/>
              </a:ext>
            </a:extLst>
          </p:cNvPr>
          <p:cNvSpPr txBox="1">
            <a:spLocks noChangeArrowheads="1"/>
          </p:cNvSpPr>
          <p:nvPr/>
        </p:nvSpPr>
        <p:spPr bwMode="auto">
          <a:xfrm>
            <a:off x="5099056" y="4057276"/>
            <a:ext cx="3379611" cy="502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ct val="0"/>
              </a:spcBef>
              <a:buFontTx/>
              <a:buNone/>
            </a:pPr>
            <a:r>
              <a:rPr lang="ja-JP" altLang="en-US" sz="2667" dirty="0">
                <a:solidFill>
                  <a:srgbClr val="FF0000"/>
                </a:solidFill>
                <a:latin typeface="メイリオ" panose="020B0604030504040204" pitchFamily="50" charset="-128"/>
                <a:ea typeface="メイリオ" panose="020B0604030504040204" pitchFamily="50" charset="-128"/>
              </a:rPr>
              <a:t>混合診療</a:t>
            </a:r>
            <a:r>
              <a:rPr lang="en-US" altLang="ja-JP" sz="2667" dirty="0">
                <a:solidFill>
                  <a:srgbClr val="FF0000"/>
                </a:solidFill>
                <a:latin typeface="メイリオ" panose="020B0604030504040204" pitchFamily="50" charset="-128"/>
                <a:ea typeface="メイリオ" panose="020B0604030504040204" pitchFamily="50" charset="-128"/>
              </a:rPr>
              <a:t>OK</a:t>
            </a:r>
            <a:endParaRPr lang="ja-JP" altLang="en-US" sz="1778" dirty="0">
              <a:solidFill>
                <a:srgbClr val="FF0000"/>
              </a:solidFill>
              <a:latin typeface="メイリオ" panose="020B0604030504040204" pitchFamily="50" charset="-128"/>
              <a:ea typeface="メイリオ" panose="020B0604030504040204" pitchFamily="50" charset="-128"/>
            </a:endParaRPr>
          </a:p>
        </p:txBody>
      </p:sp>
      <p:sp>
        <p:nvSpPr>
          <p:cNvPr id="3" name="角丸四角形 2">
            <a:extLst>
              <a:ext uri="{FF2B5EF4-FFF2-40B4-BE49-F238E27FC236}">
                <a16:creationId xmlns:a16="http://schemas.microsoft.com/office/drawing/2014/main" id="{D9A9BD88-8701-4DDE-8C9B-3E0F40B88058}"/>
              </a:ext>
            </a:extLst>
          </p:cNvPr>
          <p:cNvSpPr/>
          <p:nvPr/>
        </p:nvSpPr>
        <p:spPr>
          <a:xfrm>
            <a:off x="2278945" y="2779890"/>
            <a:ext cx="6889750" cy="3884083"/>
          </a:xfrm>
          <a:prstGeom prst="roundRect">
            <a:avLst/>
          </a:prstGeom>
          <a:noFill/>
          <a:ln w="762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sz="2667"/>
          </a:p>
        </p:txBody>
      </p:sp>
      <p:sp>
        <p:nvSpPr>
          <p:cNvPr id="16" name="テキスト ボックス 15">
            <a:extLst>
              <a:ext uri="{FF2B5EF4-FFF2-40B4-BE49-F238E27FC236}">
                <a16:creationId xmlns:a16="http://schemas.microsoft.com/office/drawing/2014/main" id="{C121E014-9D97-4FDD-998C-4823BBA57A03}"/>
              </a:ext>
            </a:extLst>
          </p:cNvPr>
          <p:cNvSpPr txBox="1">
            <a:spLocks noChangeArrowheads="1"/>
          </p:cNvSpPr>
          <p:nvPr/>
        </p:nvSpPr>
        <p:spPr bwMode="auto">
          <a:xfrm>
            <a:off x="2439459" y="2146012"/>
            <a:ext cx="6217709" cy="571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ct val="0"/>
              </a:spcBef>
              <a:buFontTx/>
              <a:buNone/>
            </a:pPr>
            <a:r>
              <a:rPr lang="ja-JP" altLang="en-US" sz="3111" dirty="0">
                <a:latin typeface="メイリオ" panose="020B0604030504040204" pitchFamily="50" charset="-128"/>
                <a:ea typeface="メイリオ" panose="020B0604030504040204" pitchFamily="50" charset="-128"/>
              </a:rPr>
              <a:t>保険外併用療養費制度の範囲</a:t>
            </a:r>
          </a:p>
        </p:txBody>
      </p:sp>
      <p:sp>
        <p:nvSpPr>
          <p:cNvPr id="18" name="円/楕円 17">
            <a:extLst>
              <a:ext uri="{FF2B5EF4-FFF2-40B4-BE49-F238E27FC236}">
                <a16:creationId xmlns:a16="http://schemas.microsoft.com/office/drawing/2014/main" id="{3A514323-C905-4543-A4A1-DB7B19FBA929}"/>
              </a:ext>
            </a:extLst>
          </p:cNvPr>
          <p:cNvSpPr/>
          <p:nvPr/>
        </p:nvSpPr>
        <p:spPr>
          <a:xfrm>
            <a:off x="4157487" y="5120570"/>
            <a:ext cx="638528" cy="71966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altLang="ja-JP" sz="2667" dirty="0"/>
              <a:t>C</a:t>
            </a:r>
            <a:endParaRPr lang="ja-JP" altLang="en-US" sz="2667" dirty="0"/>
          </a:p>
        </p:txBody>
      </p:sp>
      <p:sp>
        <p:nvSpPr>
          <p:cNvPr id="19" name="円/楕円 18">
            <a:extLst>
              <a:ext uri="{FF2B5EF4-FFF2-40B4-BE49-F238E27FC236}">
                <a16:creationId xmlns:a16="http://schemas.microsoft.com/office/drawing/2014/main" id="{FB7ABB1A-C519-494B-889E-20847E38F672}"/>
              </a:ext>
            </a:extLst>
          </p:cNvPr>
          <p:cNvSpPr/>
          <p:nvPr/>
        </p:nvSpPr>
        <p:spPr>
          <a:xfrm>
            <a:off x="1105959" y="5120570"/>
            <a:ext cx="640291" cy="71966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altLang="ja-JP" sz="2667" dirty="0"/>
              <a:t>D</a:t>
            </a:r>
            <a:endParaRPr lang="ja-JP" altLang="en-US" sz="2667" dirty="0"/>
          </a:p>
        </p:txBody>
      </p:sp>
      <p:sp>
        <p:nvSpPr>
          <p:cNvPr id="20" name="角丸四角形 19">
            <a:extLst>
              <a:ext uri="{FF2B5EF4-FFF2-40B4-BE49-F238E27FC236}">
                <a16:creationId xmlns:a16="http://schemas.microsoft.com/office/drawing/2014/main" id="{D83BDEEE-4B40-41FC-828E-28BCB5475332}"/>
              </a:ext>
            </a:extLst>
          </p:cNvPr>
          <p:cNvSpPr/>
          <p:nvPr/>
        </p:nvSpPr>
        <p:spPr>
          <a:xfrm>
            <a:off x="970139" y="5101167"/>
            <a:ext cx="3954639" cy="799042"/>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sz="2667"/>
          </a:p>
        </p:txBody>
      </p:sp>
      <p:sp>
        <p:nvSpPr>
          <p:cNvPr id="66576" name="テキスト ボックス 20">
            <a:extLst>
              <a:ext uri="{FF2B5EF4-FFF2-40B4-BE49-F238E27FC236}">
                <a16:creationId xmlns:a16="http://schemas.microsoft.com/office/drawing/2014/main" id="{261E7000-DA0E-4A0E-AE38-75B7C1297A73}"/>
              </a:ext>
            </a:extLst>
          </p:cNvPr>
          <p:cNvSpPr txBox="1">
            <a:spLocks noChangeArrowheads="1"/>
          </p:cNvSpPr>
          <p:nvPr/>
        </p:nvSpPr>
        <p:spPr bwMode="auto">
          <a:xfrm>
            <a:off x="4948000" y="5431353"/>
            <a:ext cx="3379611" cy="502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ct val="0"/>
              </a:spcBef>
              <a:buFontTx/>
              <a:buNone/>
            </a:pPr>
            <a:r>
              <a:rPr lang="ja-JP" altLang="en-US" sz="2667" dirty="0">
                <a:solidFill>
                  <a:srgbClr val="FF0000"/>
                </a:solidFill>
                <a:latin typeface="メイリオ" panose="020B0604030504040204" pitchFamily="50" charset="-128"/>
                <a:ea typeface="メイリオ" panose="020B0604030504040204" pitchFamily="50" charset="-128"/>
              </a:rPr>
              <a:t>混合診療</a:t>
            </a:r>
            <a:r>
              <a:rPr lang="en-US" altLang="ja-JP" sz="2667" dirty="0">
                <a:solidFill>
                  <a:srgbClr val="FF0000"/>
                </a:solidFill>
                <a:latin typeface="メイリオ" panose="020B0604030504040204" pitchFamily="50" charset="-128"/>
                <a:ea typeface="メイリオ" panose="020B0604030504040204" pitchFamily="50" charset="-128"/>
              </a:rPr>
              <a:t>NG</a:t>
            </a:r>
            <a:endParaRPr lang="ja-JP" altLang="en-US" sz="1778" dirty="0">
              <a:solidFill>
                <a:srgbClr val="FF0000"/>
              </a:solidFill>
              <a:latin typeface="メイリオ" panose="020B0604030504040204" pitchFamily="50" charset="-128"/>
              <a:ea typeface="メイリオ" panose="020B0604030504040204" pitchFamily="50" charset="-128"/>
            </a:endParaRPr>
          </a:p>
        </p:txBody>
      </p:sp>
      <p:sp>
        <p:nvSpPr>
          <p:cNvPr id="22" name="テキスト ボックス 21">
            <a:extLst>
              <a:ext uri="{FF2B5EF4-FFF2-40B4-BE49-F238E27FC236}">
                <a16:creationId xmlns:a16="http://schemas.microsoft.com/office/drawing/2014/main" id="{2373A170-2025-444A-AF4F-64DA3C8E9991}"/>
              </a:ext>
            </a:extLst>
          </p:cNvPr>
          <p:cNvSpPr txBox="1">
            <a:spLocks noChangeArrowheads="1"/>
          </p:cNvSpPr>
          <p:nvPr/>
        </p:nvSpPr>
        <p:spPr bwMode="auto">
          <a:xfrm>
            <a:off x="4134265" y="4622506"/>
            <a:ext cx="1680986" cy="502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ja-JP" sz="2667" dirty="0">
                <a:latin typeface="メイリオ" panose="020B0604030504040204" pitchFamily="50" charset="-128"/>
                <a:ea typeface="メイリオ" panose="020B0604030504040204" pitchFamily="50" charset="-128"/>
              </a:rPr>
              <a:t>10</a:t>
            </a:r>
            <a:r>
              <a:rPr lang="ja-JP" altLang="en-US" sz="2667" dirty="0">
                <a:latin typeface="メイリオ" panose="020B0604030504040204" pitchFamily="50" charset="-128"/>
                <a:ea typeface="メイリオ" panose="020B0604030504040204" pitchFamily="50" charset="-128"/>
              </a:rPr>
              <a:t>万円</a:t>
            </a:r>
          </a:p>
        </p:txBody>
      </p:sp>
      <p:sp>
        <p:nvSpPr>
          <p:cNvPr id="23" name="テキスト ボックス 22">
            <a:extLst>
              <a:ext uri="{FF2B5EF4-FFF2-40B4-BE49-F238E27FC236}">
                <a16:creationId xmlns:a16="http://schemas.microsoft.com/office/drawing/2014/main" id="{02212F4C-8097-4122-BBA8-E987D6061081}"/>
              </a:ext>
            </a:extLst>
          </p:cNvPr>
          <p:cNvSpPr txBox="1">
            <a:spLocks noChangeArrowheads="1"/>
          </p:cNvSpPr>
          <p:nvPr/>
        </p:nvSpPr>
        <p:spPr bwMode="auto">
          <a:xfrm>
            <a:off x="4072344" y="5959267"/>
            <a:ext cx="1680986" cy="502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ja-JP" sz="2667" dirty="0">
                <a:latin typeface="メイリオ" panose="020B0604030504040204" pitchFamily="50" charset="-128"/>
                <a:ea typeface="メイリオ" panose="020B0604030504040204" pitchFamily="50" charset="-128"/>
              </a:rPr>
              <a:t>10</a:t>
            </a:r>
            <a:r>
              <a:rPr lang="ja-JP" altLang="en-US" sz="2667" dirty="0">
                <a:latin typeface="メイリオ" panose="020B0604030504040204" pitchFamily="50" charset="-128"/>
                <a:ea typeface="メイリオ" panose="020B0604030504040204" pitchFamily="50" charset="-128"/>
              </a:rPr>
              <a:t>万円</a:t>
            </a:r>
          </a:p>
        </p:txBody>
      </p:sp>
      <p:sp>
        <p:nvSpPr>
          <p:cNvPr id="24" name="テキスト ボックス 23">
            <a:extLst>
              <a:ext uri="{FF2B5EF4-FFF2-40B4-BE49-F238E27FC236}">
                <a16:creationId xmlns:a16="http://schemas.microsoft.com/office/drawing/2014/main" id="{E745D7F3-CA5C-4B5D-BCEC-4B514BEF3863}"/>
              </a:ext>
            </a:extLst>
          </p:cNvPr>
          <p:cNvSpPr txBox="1">
            <a:spLocks noChangeArrowheads="1"/>
          </p:cNvSpPr>
          <p:nvPr/>
        </p:nvSpPr>
        <p:spPr bwMode="auto">
          <a:xfrm>
            <a:off x="2482181" y="3336947"/>
            <a:ext cx="1679222" cy="502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ja-JP" sz="2667" dirty="0">
                <a:latin typeface="メイリオ" panose="020B0604030504040204" pitchFamily="50" charset="-128"/>
                <a:ea typeface="メイリオ" panose="020B0604030504040204" pitchFamily="50" charset="-128"/>
              </a:rPr>
              <a:t>1</a:t>
            </a:r>
            <a:r>
              <a:rPr lang="ja-JP" altLang="en-US" sz="2667" dirty="0">
                <a:latin typeface="メイリオ" panose="020B0604030504040204" pitchFamily="50" charset="-128"/>
                <a:ea typeface="メイリオ" panose="020B0604030504040204" pitchFamily="50" charset="-128"/>
              </a:rPr>
              <a:t>万円</a:t>
            </a:r>
          </a:p>
        </p:txBody>
      </p:sp>
      <p:sp>
        <p:nvSpPr>
          <p:cNvPr id="25" name="テキスト ボックス 24">
            <a:extLst>
              <a:ext uri="{FF2B5EF4-FFF2-40B4-BE49-F238E27FC236}">
                <a16:creationId xmlns:a16="http://schemas.microsoft.com/office/drawing/2014/main" id="{DF9DFB7A-9D6E-4300-A426-51F4363F2A44}"/>
              </a:ext>
            </a:extLst>
          </p:cNvPr>
          <p:cNvSpPr txBox="1">
            <a:spLocks noChangeArrowheads="1"/>
          </p:cNvSpPr>
          <p:nvPr/>
        </p:nvSpPr>
        <p:spPr bwMode="auto">
          <a:xfrm>
            <a:off x="686153" y="4631972"/>
            <a:ext cx="1679222" cy="502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ja-JP" sz="2667" dirty="0">
                <a:latin typeface="メイリオ" panose="020B0604030504040204" pitchFamily="50" charset="-128"/>
                <a:ea typeface="メイリオ" panose="020B0604030504040204" pitchFamily="50" charset="-128"/>
              </a:rPr>
              <a:t>1</a:t>
            </a:r>
            <a:r>
              <a:rPr lang="ja-JP" altLang="en-US" sz="2667" dirty="0">
                <a:latin typeface="メイリオ" panose="020B0604030504040204" pitchFamily="50" charset="-128"/>
                <a:ea typeface="メイリオ" panose="020B0604030504040204" pitchFamily="50" charset="-128"/>
              </a:rPr>
              <a:t>万円</a:t>
            </a:r>
          </a:p>
        </p:txBody>
      </p:sp>
      <p:sp>
        <p:nvSpPr>
          <p:cNvPr id="21" name="テキスト ボックス 20">
            <a:extLst>
              <a:ext uri="{FF2B5EF4-FFF2-40B4-BE49-F238E27FC236}">
                <a16:creationId xmlns:a16="http://schemas.microsoft.com/office/drawing/2014/main" id="{156BFA4D-1A75-4D12-A0AE-716F01D190BE}"/>
              </a:ext>
            </a:extLst>
          </p:cNvPr>
          <p:cNvSpPr txBox="1">
            <a:spLocks noChangeArrowheads="1"/>
          </p:cNvSpPr>
          <p:nvPr/>
        </p:nvSpPr>
        <p:spPr bwMode="auto">
          <a:xfrm>
            <a:off x="5931958" y="3153316"/>
            <a:ext cx="3751597" cy="571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ct val="0"/>
              </a:spcBef>
              <a:buFontTx/>
              <a:buNone/>
            </a:pPr>
            <a:r>
              <a:rPr lang="ja-JP" altLang="en-US" sz="3111" dirty="0">
                <a:latin typeface="メイリオ" panose="020B0604030504040204" pitchFamily="50" charset="-128"/>
                <a:ea typeface="メイリオ" panose="020B0604030504040204" pitchFamily="50" charset="-128"/>
              </a:rPr>
              <a:t>医療保険の範囲</a:t>
            </a:r>
          </a:p>
        </p:txBody>
      </p:sp>
      <p:sp>
        <p:nvSpPr>
          <p:cNvPr id="2" name="日付プレースホルダー 1" hidden="1"/>
          <p:cNvSpPr>
            <a:spLocks noGrp="1"/>
          </p:cNvSpPr>
          <p:nvPr>
            <p:ph type="dt" sz="half" idx="10"/>
          </p:nvPr>
        </p:nvSpPr>
        <p:spPr/>
        <p:txBody>
          <a:bodyPr/>
          <a:lstStyle/>
          <a:p>
            <a:pPr>
              <a:defRPr/>
            </a:pPr>
            <a:r>
              <a:rPr lang="en-US" altLang="ja-JP" smtClean="0"/>
              <a:t>2020/7/8</a:t>
            </a:r>
            <a:endParaRPr lang="en-US" altLang="ja-JP"/>
          </a:p>
        </p:txBody>
      </p:sp>
      <p:sp>
        <p:nvSpPr>
          <p:cNvPr id="7" name="フッター プレースホルダー 6" hidden="1"/>
          <p:cNvSpPr>
            <a:spLocks noGrp="1"/>
          </p:cNvSpPr>
          <p:nvPr>
            <p:ph type="ftr" sz="quarter" idx="11"/>
          </p:nvPr>
        </p:nvSpPr>
        <p:spPr/>
        <p:txBody>
          <a:bodyPr/>
          <a:lstStyle/>
          <a:p>
            <a:pPr>
              <a:defRPr/>
            </a:pPr>
            <a:r>
              <a:rPr lang="ja-JP" altLang="en-US" smtClean="0"/>
              <a:t>医療経済学</a:t>
            </a:r>
            <a:r>
              <a:rPr lang="en-US" altLang="ja-JP" smtClean="0"/>
              <a:t>A 7</a:t>
            </a:r>
            <a:endParaRPr lang="en-US" altLang="ja-JP"/>
          </a:p>
        </p:txBody>
      </p:sp>
    </p:spTree>
    <p:extLst>
      <p:ext uri="{BB962C8B-B14F-4D97-AF65-F5344CB8AC3E}">
        <p14:creationId xmlns:p14="http://schemas.microsoft.com/office/powerpoint/2010/main" val="250908752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2"/>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4"/>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6" grpId="0"/>
      <p:bldP spid="22" grpId="0"/>
      <p:bldP spid="23" grpId="0"/>
      <p:bldP spid="24" grpId="0"/>
      <p:bldP spid="25" grpId="0"/>
      <p:bldP spid="2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ja-JP" altLang="en-US" dirty="0" smtClean="0"/>
              <a:t>混合診療を巡る裁判</a:t>
            </a:r>
          </a:p>
        </p:txBody>
      </p:sp>
      <p:sp>
        <p:nvSpPr>
          <p:cNvPr id="11268" name="Rectangle 3"/>
          <p:cNvSpPr>
            <a:spLocks noGrp="1" noChangeArrowheads="1"/>
          </p:cNvSpPr>
          <p:nvPr>
            <p:ph idx="1"/>
          </p:nvPr>
        </p:nvSpPr>
        <p:spPr>
          <a:xfrm>
            <a:off x="558800" y="1505744"/>
            <a:ext cx="9417744" cy="5072098"/>
          </a:xfrm>
        </p:spPr>
        <p:txBody>
          <a:bodyPr rtlCol="0">
            <a:noAutofit/>
          </a:bodyPr>
          <a:lstStyle/>
          <a:p>
            <a:pPr eaLnBrk="1" fontAlgn="auto" hangingPunct="1">
              <a:spcAft>
                <a:spcPts val="0"/>
              </a:spcAft>
              <a:defRPr/>
            </a:pPr>
            <a:r>
              <a:rPr lang="en-US" altLang="ja-JP" sz="3111" dirty="0"/>
              <a:t>2007</a:t>
            </a:r>
            <a:r>
              <a:rPr lang="ja-JP" altLang="en-US" sz="3111" dirty="0"/>
              <a:t>年</a:t>
            </a:r>
            <a:r>
              <a:rPr lang="en-US" altLang="ja-JP" sz="3111" dirty="0"/>
              <a:t>11</a:t>
            </a:r>
            <a:r>
              <a:rPr lang="ja-JP" altLang="en-US" sz="3111" dirty="0"/>
              <a:t>月</a:t>
            </a:r>
          </a:p>
          <a:p>
            <a:pPr lvl="1" eaLnBrk="1" fontAlgn="auto" hangingPunct="1">
              <a:defRPr/>
            </a:pPr>
            <a:r>
              <a:rPr lang="ja-JP" altLang="en-US" sz="2667" dirty="0"/>
              <a:t>がん患者が国を訴えた裁判の判決が出た</a:t>
            </a:r>
          </a:p>
          <a:p>
            <a:pPr lvl="1" eaLnBrk="1" fontAlgn="auto" hangingPunct="1">
              <a:defRPr/>
            </a:pPr>
            <a:r>
              <a:rPr lang="ja-JP" altLang="en-US" sz="2667" dirty="0"/>
              <a:t>患者の訴え：</a:t>
            </a:r>
            <a:r>
              <a:rPr lang="en-US" altLang="ja-JP" sz="2667" dirty="0"/>
              <a:t/>
            </a:r>
            <a:br>
              <a:rPr lang="en-US" altLang="ja-JP" sz="2667" dirty="0"/>
            </a:br>
            <a:r>
              <a:rPr lang="ja-JP" altLang="en-US" sz="2667" dirty="0"/>
              <a:t>「混合診療をすると，全額負担となるのは不当」</a:t>
            </a:r>
          </a:p>
          <a:p>
            <a:pPr lvl="1" eaLnBrk="1" fontAlgn="auto" hangingPunct="1">
              <a:defRPr/>
            </a:pPr>
            <a:r>
              <a:rPr lang="ja-JP" altLang="en-US" sz="2667" dirty="0"/>
              <a:t>東京地裁判決</a:t>
            </a:r>
          </a:p>
          <a:p>
            <a:pPr lvl="2" eaLnBrk="1" fontAlgn="auto" hangingPunct="1">
              <a:defRPr/>
            </a:pPr>
            <a:r>
              <a:rPr lang="ja-JP" altLang="en-US" sz="2000" dirty="0"/>
              <a:t>「保険適用は個別の診療行為に限定され，混合診療を</a:t>
            </a:r>
            <a:r>
              <a:rPr lang="en-US" altLang="ja-JP" sz="2000" dirty="0"/>
              <a:t/>
            </a:r>
            <a:br>
              <a:rPr lang="en-US" altLang="ja-JP" sz="2000" dirty="0"/>
            </a:br>
            <a:r>
              <a:rPr lang="ja-JP" altLang="en-US" sz="2000" dirty="0"/>
              <a:t>　法的に禁止する法的根拠はない」</a:t>
            </a:r>
            <a:r>
              <a:rPr lang="en-US" altLang="ja-JP" sz="2000" dirty="0"/>
              <a:t/>
            </a:r>
            <a:br>
              <a:rPr lang="en-US" altLang="ja-JP" sz="2000" dirty="0"/>
            </a:br>
            <a:r>
              <a:rPr lang="ja-JP" altLang="en-US" sz="2000" dirty="0"/>
              <a:t>⇒　患者の勝訴</a:t>
            </a:r>
            <a:r>
              <a:rPr lang="en-US" altLang="ja-JP" sz="2000" dirty="0"/>
              <a:t/>
            </a:r>
            <a:br>
              <a:rPr lang="en-US" altLang="ja-JP" sz="2000" dirty="0"/>
            </a:br>
            <a:r>
              <a:rPr lang="ja-JP" altLang="en-US" sz="2000" dirty="0"/>
              <a:t>⇒　厚生労働省</a:t>
            </a:r>
            <a:r>
              <a:rPr lang="ja-JP" altLang="en-US" sz="2000"/>
              <a:t>は</a:t>
            </a:r>
            <a:r>
              <a:rPr lang="ja-JP" altLang="en-US" sz="2000" smtClean="0"/>
              <a:t>控訴</a:t>
            </a:r>
            <a:endParaRPr lang="en-US" altLang="ja-JP" sz="3111" dirty="0"/>
          </a:p>
          <a:p>
            <a:pPr eaLnBrk="1" fontAlgn="auto" hangingPunct="1">
              <a:spcAft>
                <a:spcPts val="0"/>
              </a:spcAft>
              <a:defRPr/>
            </a:pPr>
            <a:r>
              <a:rPr lang="en-US" altLang="ja-JP" sz="3111" dirty="0"/>
              <a:t>2011</a:t>
            </a:r>
            <a:r>
              <a:rPr lang="ja-JP" altLang="en-US" sz="3111" dirty="0"/>
              <a:t>年</a:t>
            </a:r>
            <a:r>
              <a:rPr lang="en-US" altLang="ja-JP" sz="3111" dirty="0"/>
              <a:t>10</a:t>
            </a:r>
            <a:r>
              <a:rPr lang="ja-JP" altLang="en-US" sz="3111" dirty="0"/>
              <a:t>月</a:t>
            </a:r>
            <a:r>
              <a:rPr lang="en-US" altLang="ja-JP" sz="3111" dirty="0"/>
              <a:t>25</a:t>
            </a:r>
            <a:r>
              <a:rPr lang="ja-JP" altLang="en-US" sz="3111" dirty="0"/>
              <a:t>日　最高裁判決</a:t>
            </a:r>
          </a:p>
          <a:p>
            <a:pPr lvl="1" eaLnBrk="1" fontAlgn="auto" hangingPunct="1">
              <a:defRPr/>
            </a:pPr>
            <a:r>
              <a:rPr lang="ja-JP" altLang="en-US" sz="2667" b="1" dirty="0">
                <a:solidFill>
                  <a:srgbClr val="0070C0"/>
                </a:solidFill>
              </a:rPr>
              <a:t>混合診療禁止は健康保険法上「合法」</a:t>
            </a:r>
          </a:p>
        </p:txBody>
      </p:sp>
      <p:sp>
        <p:nvSpPr>
          <p:cNvPr id="2" name="スライド番号プレースホルダー 1"/>
          <p:cNvSpPr>
            <a:spLocks noGrp="1"/>
          </p:cNvSpPr>
          <p:nvPr>
            <p:ph type="sldNum" sz="quarter" idx="12"/>
          </p:nvPr>
        </p:nvSpPr>
        <p:spPr/>
        <p:txBody>
          <a:bodyPr/>
          <a:lstStyle/>
          <a:p>
            <a:pPr>
              <a:defRPr/>
            </a:pPr>
            <a:fld id="{9A495056-C605-401A-88F7-6A36F79DFE15}" type="slidenum">
              <a:rPr lang="en-US" altLang="ja-JP"/>
              <a:pPr>
                <a:defRPr/>
              </a:pPr>
              <a:t>16</a:t>
            </a:fld>
            <a:endParaRPr lang="en-US" altLang="ja-JP"/>
          </a:p>
        </p:txBody>
      </p:sp>
      <p:sp>
        <p:nvSpPr>
          <p:cNvPr id="3" name="日付プレースホルダー 2"/>
          <p:cNvSpPr>
            <a:spLocks noGrp="1"/>
          </p:cNvSpPr>
          <p:nvPr>
            <p:ph type="dt" sz="half" idx="10"/>
          </p:nvPr>
        </p:nvSpPr>
        <p:spPr/>
        <p:txBody>
          <a:bodyPr/>
          <a:lstStyle/>
          <a:p>
            <a:pPr>
              <a:defRPr/>
            </a:pPr>
            <a:r>
              <a:rPr lang="en-US" altLang="ja-JP" smtClean="0"/>
              <a:t>2020/7/8</a:t>
            </a:r>
            <a:endParaRPr lang="en-US" altLang="ja-JP"/>
          </a:p>
        </p:txBody>
      </p:sp>
      <p:sp>
        <p:nvSpPr>
          <p:cNvPr id="4" name="フッター プレースホルダー 3"/>
          <p:cNvSpPr>
            <a:spLocks noGrp="1"/>
          </p:cNvSpPr>
          <p:nvPr>
            <p:ph type="ftr" sz="quarter" idx="11"/>
          </p:nvPr>
        </p:nvSpPr>
        <p:spPr/>
        <p:txBody>
          <a:bodyPr/>
          <a:lstStyle/>
          <a:p>
            <a:pPr>
              <a:defRPr/>
            </a:pPr>
            <a:r>
              <a:rPr lang="ja-JP" altLang="en-US" smtClean="0"/>
              <a:t>医療経済学</a:t>
            </a:r>
            <a:r>
              <a:rPr lang="en-US" altLang="ja-JP" smtClean="0"/>
              <a:t>A 7</a:t>
            </a:r>
            <a:endParaRPr lang="en-US" altLang="ja-JP"/>
          </a:p>
        </p:txBody>
      </p:sp>
    </p:spTree>
    <p:extLst>
      <p:ext uri="{BB962C8B-B14F-4D97-AF65-F5344CB8AC3E}">
        <p14:creationId xmlns:p14="http://schemas.microsoft.com/office/powerpoint/2010/main" val="41680945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ja-JP" altLang="en-US" smtClean="0"/>
              <a:t>混合診療解禁を巡る議論</a:t>
            </a:r>
          </a:p>
        </p:txBody>
      </p:sp>
      <p:sp>
        <p:nvSpPr>
          <p:cNvPr id="12292" name="Rectangle 3"/>
          <p:cNvSpPr>
            <a:spLocks noGrp="1" noChangeArrowheads="1"/>
          </p:cNvSpPr>
          <p:nvPr>
            <p:ph idx="1"/>
          </p:nvPr>
        </p:nvSpPr>
        <p:spPr>
          <a:xfrm>
            <a:off x="495300" y="1433736"/>
            <a:ext cx="8763000" cy="5439833"/>
          </a:xfrm>
        </p:spPr>
        <p:txBody>
          <a:bodyPr rtlCol="0">
            <a:normAutofit/>
          </a:bodyPr>
          <a:lstStyle/>
          <a:p>
            <a:pPr eaLnBrk="1" fontAlgn="auto" hangingPunct="1">
              <a:spcAft>
                <a:spcPts val="0"/>
              </a:spcAft>
              <a:defRPr/>
            </a:pPr>
            <a:r>
              <a:rPr lang="ja-JP" altLang="en-US" dirty="0" smtClean="0"/>
              <a:t>推進派</a:t>
            </a:r>
          </a:p>
          <a:p>
            <a:pPr lvl="1" eaLnBrk="1" fontAlgn="auto" hangingPunct="1">
              <a:defRPr/>
            </a:pPr>
            <a:r>
              <a:rPr lang="ja-JP" altLang="en-US" dirty="0"/>
              <a:t>経済</a:t>
            </a:r>
            <a:r>
              <a:rPr lang="ja-JP" altLang="en-US" dirty="0" smtClean="0"/>
              <a:t>界など</a:t>
            </a:r>
          </a:p>
          <a:p>
            <a:pPr lvl="2" eaLnBrk="1" fontAlgn="auto" hangingPunct="1">
              <a:defRPr/>
            </a:pPr>
            <a:r>
              <a:rPr lang="ja-JP" altLang="en-US" b="1" dirty="0" smtClean="0"/>
              <a:t>患者ニーズに対応する　</a:t>
            </a:r>
          </a:p>
          <a:p>
            <a:pPr lvl="2" eaLnBrk="1" fontAlgn="auto" hangingPunct="1">
              <a:defRPr/>
            </a:pPr>
            <a:r>
              <a:rPr lang="ja-JP" altLang="en-US" b="1" dirty="0" smtClean="0"/>
              <a:t>医療の市場化（競争原理の導入）</a:t>
            </a:r>
          </a:p>
          <a:p>
            <a:pPr lvl="2" eaLnBrk="1" fontAlgn="auto" hangingPunct="1">
              <a:defRPr/>
            </a:pPr>
            <a:r>
              <a:rPr lang="ja-JP" altLang="en-US" b="1" dirty="0" smtClean="0"/>
              <a:t>解禁はむしろ平等性</a:t>
            </a:r>
            <a:r>
              <a:rPr lang="ja-JP" altLang="en-US" b="1" smtClean="0"/>
              <a:t>を保障</a:t>
            </a:r>
            <a:endParaRPr lang="en-US" altLang="ja-JP" dirty="0" smtClean="0"/>
          </a:p>
          <a:p>
            <a:pPr eaLnBrk="1" fontAlgn="auto" hangingPunct="1">
              <a:spcAft>
                <a:spcPts val="0"/>
              </a:spcAft>
              <a:defRPr/>
            </a:pPr>
            <a:r>
              <a:rPr lang="ja-JP" altLang="en-US" dirty="0" smtClean="0"/>
              <a:t>反対派</a:t>
            </a:r>
          </a:p>
          <a:p>
            <a:pPr lvl="1" eaLnBrk="1" fontAlgn="auto" hangingPunct="1">
              <a:defRPr/>
            </a:pPr>
            <a:r>
              <a:rPr lang="ja-JP" altLang="en-US" dirty="0" smtClean="0"/>
              <a:t>日本医師会，厚生労働省など</a:t>
            </a:r>
          </a:p>
          <a:p>
            <a:pPr lvl="2" eaLnBrk="1" fontAlgn="auto" hangingPunct="1">
              <a:defRPr/>
            </a:pPr>
            <a:r>
              <a:rPr lang="ja-JP" altLang="en-US" b="1" dirty="0" smtClean="0"/>
              <a:t>患者負担，医療格差の拡大</a:t>
            </a:r>
          </a:p>
          <a:p>
            <a:pPr lvl="2" eaLnBrk="1" fontAlgn="auto" hangingPunct="1">
              <a:defRPr/>
            </a:pPr>
            <a:r>
              <a:rPr lang="ja-JP" altLang="en-US" b="1" dirty="0" smtClean="0"/>
              <a:t>安全性の保証のない医療の提供</a:t>
            </a:r>
          </a:p>
          <a:p>
            <a:pPr lvl="2" eaLnBrk="1" fontAlgn="auto" hangingPunct="1">
              <a:defRPr/>
            </a:pPr>
            <a:r>
              <a:rPr lang="ja-JP" altLang="en-US" b="1" dirty="0" smtClean="0"/>
              <a:t>医療費の増大＝国民皆保険の形骸化</a:t>
            </a:r>
          </a:p>
          <a:p>
            <a:pPr eaLnBrk="1" fontAlgn="auto" hangingPunct="1">
              <a:spcAft>
                <a:spcPts val="0"/>
              </a:spcAft>
              <a:defRPr/>
            </a:pPr>
            <a:endParaRPr lang="en-US" altLang="ja-JP" b="1" dirty="0">
              <a:solidFill>
                <a:srgbClr val="0070C0"/>
              </a:solidFill>
            </a:endParaRPr>
          </a:p>
        </p:txBody>
      </p:sp>
      <p:sp>
        <p:nvSpPr>
          <p:cNvPr id="2" name="スライド番号プレースホルダー 1"/>
          <p:cNvSpPr>
            <a:spLocks noGrp="1"/>
          </p:cNvSpPr>
          <p:nvPr>
            <p:ph type="sldNum" sz="quarter" idx="12"/>
          </p:nvPr>
        </p:nvSpPr>
        <p:spPr/>
        <p:txBody>
          <a:bodyPr/>
          <a:lstStyle/>
          <a:p>
            <a:pPr>
              <a:defRPr/>
            </a:pPr>
            <a:fld id="{6C3FC70E-8547-43A7-9904-51885C1AE168}" type="slidenum">
              <a:rPr lang="en-US" altLang="ja-JP"/>
              <a:pPr>
                <a:defRPr/>
              </a:pPr>
              <a:t>17</a:t>
            </a:fld>
            <a:endParaRPr lang="en-US" altLang="ja-JP"/>
          </a:p>
        </p:txBody>
      </p:sp>
      <p:sp>
        <p:nvSpPr>
          <p:cNvPr id="3" name="日付プレースホルダー 2"/>
          <p:cNvSpPr>
            <a:spLocks noGrp="1"/>
          </p:cNvSpPr>
          <p:nvPr>
            <p:ph type="dt" sz="half" idx="10"/>
          </p:nvPr>
        </p:nvSpPr>
        <p:spPr/>
        <p:txBody>
          <a:bodyPr/>
          <a:lstStyle/>
          <a:p>
            <a:pPr>
              <a:defRPr/>
            </a:pPr>
            <a:r>
              <a:rPr lang="en-US" altLang="ja-JP" smtClean="0"/>
              <a:t>2020/7/8</a:t>
            </a:r>
            <a:endParaRPr lang="en-US" altLang="ja-JP"/>
          </a:p>
        </p:txBody>
      </p:sp>
      <p:sp>
        <p:nvSpPr>
          <p:cNvPr id="4" name="フッター プレースホルダー 3"/>
          <p:cNvSpPr>
            <a:spLocks noGrp="1"/>
          </p:cNvSpPr>
          <p:nvPr>
            <p:ph type="ftr" sz="quarter" idx="11"/>
          </p:nvPr>
        </p:nvSpPr>
        <p:spPr/>
        <p:txBody>
          <a:bodyPr/>
          <a:lstStyle/>
          <a:p>
            <a:pPr>
              <a:defRPr/>
            </a:pPr>
            <a:r>
              <a:rPr lang="ja-JP" altLang="en-US" smtClean="0"/>
              <a:t>医療経済学</a:t>
            </a:r>
            <a:r>
              <a:rPr lang="en-US" altLang="ja-JP" smtClean="0"/>
              <a:t>A 7</a:t>
            </a:r>
            <a:endParaRPr lang="en-US" altLang="ja-JP"/>
          </a:p>
        </p:txBody>
      </p:sp>
    </p:spTree>
    <p:extLst>
      <p:ext uri="{BB962C8B-B14F-4D97-AF65-F5344CB8AC3E}">
        <p14:creationId xmlns:p14="http://schemas.microsoft.com/office/powerpoint/2010/main" val="6442992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混合診療の拡大</a:t>
            </a:r>
          </a:p>
        </p:txBody>
      </p:sp>
      <p:sp>
        <p:nvSpPr>
          <p:cNvPr id="3" name="コンテンツ プレースホルダー 2"/>
          <p:cNvSpPr>
            <a:spLocks noGrp="1"/>
          </p:cNvSpPr>
          <p:nvPr>
            <p:ph idx="1"/>
          </p:nvPr>
        </p:nvSpPr>
        <p:spPr>
          <a:xfrm>
            <a:off x="650844" y="1738298"/>
            <a:ext cx="8965660" cy="5072098"/>
          </a:xfrm>
        </p:spPr>
        <p:txBody>
          <a:bodyPr>
            <a:normAutofit/>
          </a:bodyPr>
          <a:lstStyle/>
          <a:p>
            <a:r>
              <a:rPr kumimoji="1" lang="en-US" altLang="ja-JP" dirty="0"/>
              <a:t>2015</a:t>
            </a:r>
            <a:r>
              <a:rPr kumimoji="1" lang="ja-JP" altLang="en-US" dirty="0"/>
              <a:t>年</a:t>
            </a:r>
            <a:r>
              <a:rPr kumimoji="1" lang="en-US" altLang="ja-JP" dirty="0"/>
              <a:t>5</a:t>
            </a:r>
            <a:r>
              <a:rPr kumimoji="1" lang="ja-JP" altLang="en-US" dirty="0"/>
              <a:t>月</a:t>
            </a:r>
            <a:r>
              <a:rPr kumimoji="1" lang="en-US" altLang="ja-JP" dirty="0"/>
              <a:t>27</a:t>
            </a:r>
            <a:r>
              <a:rPr kumimoji="1" lang="ja-JP" altLang="en-US" dirty="0"/>
              <a:t>日に</a:t>
            </a:r>
            <a:r>
              <a:rPr kumimoji="1" lang="en-US" altLang="ja-JP" dirty="0"/>
              <a:t/>
            </a:r>
            <a:br>
              <a:rPr kumimoji="1" lang="en-US" altLang="ja-JP" dirty="0"/>
            </a:br>
            <a:r>
              <a:rPr kumimoji="1" lang="ja-JP" altLang="en-US" dirty="0"/>
              <a:t>　</a:t>
            </a:r>
            <a:r>
              <a:rPr kumimoji="1" lang="ja-JP" altLang="en-US"/>
              <a:t>　</a:t>
            </a:r>
            <a:r>
              <a:rPr kumimoji="1" lang="ja-JP" altLang="en-US" smtClean="0">
                <a:solidFill>
                  <a:srgbClr val="FF0000"/>
                </a:solidFill>
              </a:rPr>
              <a:t>医療</a:t>
            </a:r>
            <a:r>
              <a:rPr kumimoji="1" lang="ja-JP" altLang="en-US" dirty="0">
                <a:solidFill>
                  <a:srgbClr val="FF0000"/>
                </a:solidFill>
              </a:rPr>
              <a:t>制度</a:t>
            </a:r>
            <a:r>
              <a:rPr kumimoji="1" lang="ja-JP" altLang="en-US">
                <a:solidFill>
                  <a:srgbClr val="FF0000"/>
                </a:solidFill>
              </a:rPr>
              <a:t>改革</a:t>
            </a:r>
            <a:r>
              <a:rPr kumimoji="1" lang="ja-JP" altLang="en-US" smtClean="0">
                <a:solidFill>
                  <a:srgbClr val="FF0000"/>
                </a:solidFill>
              </a:rPr>
              <a:t>関連法</a:t>
            </a:r>
            <a:r>
              <a:rPr kumimoji="1" lang="ja-JP" altLang="en-US" smtClean="0"/>
              <a:t>が</a:t>
            </a:r>
            <a:r>
              <a:rPr kumimoji="1" lang="ja-JP" altLang="en-US" dirty="0"/>
              <a:t>成立</a:t>
            </a:r>
            <a:endParaRPr kumimoji="1" lang="en-US" altLang="ja-JP" dirty="0"/>
          </a:p>
          <a:p>
            <a:r>
              <a:rPr lang="ja-JP" altLang="en-US" dirty="0"/>
              <a:t>主な内容</a:t>
            </a:r>
            <a:endParaRPr lang="en-US" altLang="ja-JP" dirty="0"/>
          </a:p>
          <a:p>
            <a:pPr lvl="1"/>
            <a:r>
              <a:rPr kumimoji="1" lang="en-US" altLang="ja-JP" dirty="0">
                <a:solidFill>
                  <a:srgbClr val="0070C0"/>
                </a:solidFill>
              </a:rPr>
              <a:t>2018</a:t>
            </a:r>
            <a:r>
              <a:rPr kumimoji="1" lang="ja-JP" altLang="en-US" dirty="0">
                <a:solidFill>
                  <a:srgbClr val="0070C0"/>
                </a:solidFill>
              </a:rPr>
              <a:t>年までに国保を都道府県へ移行</a:t>
            </a:r>
            <a:endParaRPr kumimoji="1" lang="en-US" altLang="ja-JP" dirty="0">
              <a:solidFill>
                <a:srgbClr val="0070C0"/>
              </a:solidFill>
            </a:endParaRPr>
          </a:p>
          <a:p>
            <a:pPr lvl="1"/>
            <a:r>
              <a:rPr lang="ja-JP" altLang="en-US" dirty="0">
                <a:solidFill>
                  <a:srgbClr val="0070C0"/>
                </a:solidFill>
              </a:rPr>
              <a:t>入院時の食事代の値上げ</a:t>
            </a:r>
            <a:endParaRPr lang="en-US" altLang="ja-JP" dirty="0">
              <a:solidFill>
                <a:srgbClr val="0070C0"/>
              </a:solidFill>
            </a:endParaRPr>
          </a:p>
          <a:p>
            <a:pPr lvl="2"/>
            <a:r>
              <a:rPr kumimoji="1" lang="ja-JP" altLang="en-US" dirty="0"/>
              <a:t>現在，全国一律</a:t>
            </a:r>
            <a:r>
              <a:rPr kumimoji="1" lang="en-US" altLang="ja-JP" dirty="0"/>
              <a:t>640</a:t>
            </a:r>
            <a:r>
              <a:rPr kumimoji="1" lang="ja-JP" altLang="en-US" dirty="0"/>
              <a:t>円で自己負担</a:t>
            </a:r>
            <a:r>
              <a:rPr kumimoji="1" lang="en-US" altLang="ja-JP" dirty="0"/>
              <a:t>260</a:t>
            </a:r>
            <a:r>
              <a:rPr kumimoji="1" lang="ja-JP" altLang="en-US" dirty="0"/>
              <a:t>円</a:t>
            </a:r>
            <a:r>
              <a:rPr kumimoji="1" lang="en-US" altLang="ja-JP" dirty="0"/>
              <a:t/>
            </a:r>
            <a:br>
              <a:rPr kumimoji="1" lang="en-US" altLang="ja-JP" dirty="0"/>
            </a:br>
            <a:r>
              <a:rPr kumimoji="1" lang="ja-JP" altLang="en-US" dirty="0"/>
              <a:t>⇒　</a:t>
            </a:r>
            <a:r>
              <a:rPr kumimoji="1" lang="en-US" altLang="ja-JP" dirty="0"/>
              <a:t>2016</a:t>
            </a:r>
            <a:r>
              <a:rPr kumimoji="1" lang="ja-JP" altLang="en-US" dirty="0"/>
              <a:t>年に</a:t>
            </a:r>
            <a:r>
              <a:rPr kumimoji="1" lang="en-US" altLang="ja-JP" dirty="0"/>
              <a:t>360</a:t>
            </a:r>
            <a:r>
              <a:rPr kumimoji="1" lang="ja-JP" altLang="en-US" dirty="0"/>
              <a:t>円，</a:t>
            </a:r>
            <a:r>
              <a:rPr kumimoji="1" lang="en-US" altLang="ja-JP" dirty="0"/>
              <a:t>2018</a:t>
            </a:r>
            <a:r>
              <a:rPr kumimoji="1" lang="ja-JP" altLang="en-US" dirty="0"/>
              <a:t>年に</a:t>
            </a:r>
            <a:r>
              <a:rPr kumimoji="1" lang="en-US" altLang="ja-JP" dirty="0"/>
              <a:t>460</a:t>
            </a:r>
            <a:r>
              <a:rPr kumimoji="1" lang="ja-JP" altLang="en-US" dirty="0"/>
              <a:t>円へ</a:t>
            </a:r>
            <a:endParaRPr kumimoji="1" lang="en-US" altLang="ja-JP" dirty="0"/>
          </a:p>
          <a:p>
            <a:pPr lvl="1"/>
            <a:r>
              <a:rPr lang="ja-JP" altLang="en-US" b="1" smtClean="0">
                <a:solidFill>
                  <a:srgbClr val="FF0000"/>
                </a:solidFill>
              </a:rPr>
              <a:t>患者</a:t>
            </a:r>
            <a:r>
              <a:rPr lang="ja-JP" altLang="en-US" b="1">
                <a:solidFill>
                  <a:srgbClr val="FF0000"/>
                </a:solidFill>
              </a:rPr>
              <a:t>申出</a:t>
            </a:r>
            <a:r>
              <a:rPr lang="ja-JP" altLang="en-US" b="1" smtClean="0">
                <a:solidFill>
                  <a:srgbClr val="FF0000"/>
                </a:solidFill>
              </a:rPr>
              <a:t>療養</a:t>
            </a:r>
            <a:r>
              <a:rPr lang="ja-JP" altLang="en-US" smtClean="0"/>
              <a:t>が</a:t>
            </a:r>
            <a:r>
              <a:rPr lang="en-US" altLang="ja-JP" dirty="0"/>
              <a:t>2016</a:t>
            </a:r>
            <a:r>
              <a:rPr lang="ja-JP" altLang="en-US" dirty="0"/>
              <a:t>年からスタート</a:t>
            </a:r>
            <a:endParaRPr lang="en-US" altLang="ja-JP" dirty="0"/>
          </a:p>
          <a:p>
            <a:pPr lvl="2"/>
            <a:r>
              <a:rPr lang="ja-JP" altLang="en-US" dirty="0"/>
              <a:t>患者の申し出を受け、審査を経て混合診療を認める制度</a:t>
            </a:r>
            <a:endParaRPr lang="en-US" altLang="ja-JP" dirty="0"/>
          </a:p>
          <a:p>
            <a:pPr lvl="2"/>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8BE4D7DF-D362-4AB9-B288-CF28AB753082}" type="slidenum">
              <a:rPr lang="ja-JP" altLang="en-US" smtClean="0"/>
              <a:pPr>
                <a:defRPr/>
              </a:pPr>
              <a:t>18</a:t>
            </a:fld>
            <a:endParaRPr lang="ja-JP" altLang="en-US"/>
          </a:p>
        </p:txBody>
      </p:sp>
      <p:sp>
        <p:nvSpPr>
          <p:cNvPr id="5" name="日付プレースホルダー 4"/>
          <p:cNvSpPr>
            <a:spLocks noGrp="1"/>
          </p:cNvSpPr>
          <p:nvPr>
            <p:ph type="dt" sz="half" idx="10"/>
          </p:nvPr>
        </p:nvSpPr>
        <p:spPr/>
        <p:txBody>
          <a:bodyPr/>
          <a:lstStyle/>
          <a:p>
            <a:pPr>
              <a:defRPr/>
            </a:pPr>
            <a:r>
              <a:rPr lang="en-US" altLang="ja-JP" smtClean="0"/>
              <a:t>2020/7/8</a:t>
            </a:r>
            <a:endParaRPr lang="en-US" altLang="ja-JP"/>
          </a:p>
        </p:txBody>
      </p:sp>
      <p:sp>
        <p:nvSpPr>
          <p:cNvPr id="7" name="フッター プレースホルダー 6"/>
          <p:cNvSpPr>
            <a:spLocks noGrp="1"/>
          </p:cNvSpPr>
          <p:nvPr>
            <p:ph type="ftr" sz="quarter" idx="11"/>
          </p:nvPr>
        </p:nvSpPr>
        <p:spPr/>
        <p:txBody>
          <a:bodyPr/>
          <a:lstStyle/>
          <a:p>
            <a:pPr>
              <a:defRPr/>
            </a:pPr>
            <a:r>
              <a:rPr lang="ja-JP" altLang="en-US" smtClean="0"/>
              <a:t>医療経済学</a:t>
            </a:r>
            <a:r>
              <a:rPr lang="en-US" altLang="ja-JP" smtClean="0"/>
              <a:t>A 7</a:t>
            </a:r>
            <a:endParaRPr lang="en-US" altLang="ja-JP"/>
          </a:p>
        </p:txBody>
      </p:sp>
    </p:spTree>
    <p:extLst>
      <p:ext uri="{BB962C8B-B14F-4D97-AF65-F5344CB8AC3E}">
        <p14:creationId xmlns:p14="http://schemas.microsoft.com/office/powerpoint/2010/main" val="12268026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DCC6D0D-0BE6-4464-A07B-6D60D0EDE64F}"/>
              </a:ext>
            </a:extLst>
          </p:cNvPr>
          <p:cNvSpPr>
            <a:spLocks noGrp="1"/>
          </p:cNvSpPr>
          <p:nvPr>
            <p:ph type="title"/>
          </p:nvPr>
        </p:nvSpPr>
        <p:spPr/>
        <p:txBody>
          <a:bodyPr>
            <a:normAutofit/>
          </a:bodyPr>
          <a:lstStyle/>
          <a:p>
            <a:r>
              <a:rPr kumimoji="1" lang="ja-JP" altLang="en-US" sz="4444" dirty="0"/>
              <a:t>混合診療の禁止の場合のイメージ</a:t>
            </a:r>
          </a:p>
        </p:txBody>
      </p:sp>
      <p:cxnSp>
        <p:nvCxnSpPr>
          <p:cNvPr id="5" name="直線矢印コネクタ 4">
            <a:extLst>
              <a:ext uri="{FF2B5EF4-FFF2-40B4-BE49-F238E27FC236}">
                <a16:creationId xmlns:a16="http://schemas.microsoft.com/office/drawing/2014/main" id="{3A4E91AD-5298-4B75-B36E-A5780C8E74CE}"/>
              </a:ext>
            </a:extLst>
          </p:cNvPr>
          <p:cNvCxnSpPr/>
          <p:nvPr/>
        </p:nvCxnSpPr>
        <p:spPr>
          <a:xfrm>
            <a:off x="1062606" y="7018789"/>
            <a:ext cx="785768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7" name="直線矢印コネクタ 6">
            <a:extLst>
              <a:ext uri="{FF2B5EF4-FFF2-40B4-BE49-F238E27FC236}">
                <a16:creationId xmlns:a16="http://schemas.microsoft.com/office/drawing/2014/main" id="{C1056034-EDCA-4A58-B575-71154DBFF057}"/>
              </a:ext>
            </a:extLst>
          </p:cNvPr>
          <p:cNvCxnSpPr/>
          <p:nvPr/>
        </p:nvCxnSpPr>
        <p:spPr>
          <a:xfrm flipV="1">
            <a:off x="1053284" y="2255707"/>
            <a:ext cx="0" cy="476308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9" name="直線コネクタ 8">
            <a:extLst>
              <a:ext uri="{FF2B5EF4-FFF2-40B4-BE49-F238E27FC236}">
                <a16:creationId xmlns:a16="http://schemas.microsoft.com/office/drawing/2014/main" id="{A49DF351-7CDD-4275-9BF3-D0A4D594E91B}"/>
              </a:ext>
            </a:extLst>
          </p:cNvPr>
          <p:cNvCxnSpPr>
            <a:cxnSpLocks/>
          </p:cNvCxnSpPr>
          <p:nvPr/>
        </p:nvCxnSpPr>
        <p:spPr>
          <a:xfrm flipV="1">
            <a:off x="1062606" y="3672514"/>
            <a:ext cx="4828330" cy="3346277"/>
          </a:xfrm>
          <a:prstGeom prst="line">
            <a:avLst/>
          </a:prstGeom>
          <a:ln>
            <a:solidFill>
              <a:schemeClr val="tx1"/>
            </a:solidFill>
            <a:prstDash val="dash"/>
            <a:headEnd type="none"/>
          </a:ln>
        </p:spPr>
        <p:style>
          <a:lnRef idx="1">
            <a:schemeClr val="dk1"/>
          </a:lnRef>
          <a:fillRef idx="0">
            <a:schemeClr val="dk1"/>
          </a:fillRef>
          <a:effectRef idx="0">
            <a:schemeClr val="dk1"/>
          </a:effectRef>
          <a:fontRef idx="minor">
            <a:schemeClr val="tx1"/>
          </a:fontRef>
        </p:style>
      </p:cxnSp>
      <p:cxnSp>
        <p:nvCxnSpPr>
          <p:cNvPr id="11" name="直線コネクタ 10">
            <a:extLst>
              <a:ext uri="{FF2B5EF4-FFF2-40B4-BE49-F238E27FC236}">
                <a16:creationId xmlns:a16="http://schemas.microsoft.com/office/drawing/2014/main" id="{C1F75BFA-AB6E-49FF-9946-E0E910BD39BF}"/>
              </a:ext>
            </a:extLst>
          </p:cNvPr>
          <p:cNvCxnSpPr/>
          <p:nvPr/>
        </p:nvCxnSpPr>
        <p:spPr>
          <a:xfrm flipV="1">
            <a:off x="1053285" y="6114642"/>
            <a:ext cx="4837651" cy="904147"/>
          </a:xfrm>
          <a:prstGeom prst="line">
            <a:avLst/>
          </a:prstGeom>
          <a:ln w="22225">
            <a:solidFill>
              <a:srgbClr val="FF0000"/>
            </a:solidFill>
          </a:ln>
        </p:spPr>
        <p:style>
          <a:lnRef idx="1">
            <a:schemeClr val="dk1"/>
          </a:lnRef>
          <a:fillRef idx="0">
            <a:schemeClr val="dk1"/>
          </a:fillRef>
          <a:effectRef idx="0">
            <a:schemeClr val="dk1"/>
          </a:effectRef>
          <a:fontRef idx="minor">
            <a:schemeClr val="tx1"/>
          </a:fontRef>
        </p:style>
      </p:cxnSp>
      <p:cxnSp>
        <p:nvCxnSpPr>
          <p:cNvPr id="14" name="直線コネクタ 13">
            <a:extLst>
              <a:ext uri="{FF2B5EF4-FFF2-40B4-BE49-F238E27FC236}">
                <a16:creationId xmlns:a16="http://schemas.microsoft.com/office/drawing/2014/main" id="{37341E66-A1FA-402A-B289-82EA65869DD4}"/>
              </a:ext>
            </a:extLst>
          </p:cNvPr>
          <p:cNvCxnSpPr/>
          <p:nvPr/>
        </p:nvCxnSpPr>
        <p:spPr>
          <a:xfrm flipV="1">
            <a:off x="5890936" y="2255707"/>
            <a:ext cx="2134532" cy="1407486"/>
          </a:xfrm>
          <a:prstGeom prst="line">
            <a:avLst/>
          </a:prstGeom>
          <a:ln w="22225">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16" name="直線コネクタ 15">
            <a:extLst>
              <a:ext uri="{FF2B5EF4-FFF2-40B4-BE49-F238E27FC236}">
                <a16:creationId xmlns:a16="http://schemas.microsoft.com/office/drawing/2014/main" id="{321F50FD-6A3D-441A-B7B4-DFE417BCF15F}"/>
              </a:ext>
            </a:extLst>
          </p:cNvPr>
          <p:cNvCxnSpPr>
            <a:cxnSpLocks/>
          </p:cNvCxnSpPr>
          <p:nvPr/>
        </p:nvCxnSpPr>
        <p:spPr>
          <a:xfrm>
            <a:off x="5890936" y="3663193"/>
            <a:ext cx="0" cy="2451450"/>
          </a:xfrm>
          <a:prstGeom prst="line">
            <a:avLst/>
          </a:prstGeom>
          <a:ln>
            <a:solidFill>
              <a:schemeClr val="tx1"/>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FA0B1A0F-EBF3-46BB-B380-AE25A6938C3B}"/>
              </a:ext>
            </a:extLst>
          </p:cNvPr>
          <p:cNvCxnSpPr/>
          <p:nvPr/>
        </p:nvCxnSpPr>
        <p:spPr>
          <a:xfrm>
            <a:off x="5890936" y="6114642"/>
            <a:ext cx="0" cy="90414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0" name="テキスト ボックス 19">
            <a:extLst>
              <a:ext uri="{FF2B5EF4-FFF2-40B4-BE49-F238E27FC236}">
                <a16:creationId xmlns:a16="http://schemas.microsoft.com/office/drawing/2014/main" id="{AEA78DB2-9A24-4106-B47F-EB5C655DCE25}"/>
              </a:ext>
            </a:extLst>
          </p:cNvPr>
          <p:cNvSpPr txBox="1"/>
          <p:nvPr/>
        </p:nvSpPr>
        <p:spPr>
          <a:xfrm>
            <a:off x="559266" y="1798973"/>
            <a:ext cx="2144470" cy="502766"/>
          </a:xfrm>
          <a:prstGeom prst="rect">
            <a:avLst/>
          </a:prstGeom>
          <a:noFill/>
        </p:spPr>
        <p:txBody>
          <a:bodyPr wrap="square" rtlCol="0">
            <a:spAutoFit/>
          </a:bodyPr>
          <a:lstStyle/>
          <a:p>
            <a:r>
              <a:rPr kumimoji="1" lang="ja-JP" altLang="en-US" sz="2667" dirty="0"/>
              <a:t>自己負担</a:t>
            </a:r>
          </a:p>
        </p:txBody>
      </p:sp>
      <p:sp>
        <p:nvSpPr>
          <p:cNvPr id="21" name="テキスト ボックス 20">
            <a:extLst>
              <a:ext uri="{FF2B5EF4-FFF2-40B4-BE49-F238E27FC236}">
                <a16:creationId xmlns:a16="http://schemas.microsoft.com/office/drawing/2014/main" id="{C8176713-E3D8-45F0-9956-59DAC185D158}"/>
              </a:ext>
            </a:extLst>
          </p:cNvPr>
          <p:cNvSpPr txBox="1"/>
          <p:nvPr/>
        </p:nvSpPr>
        <p:spPr>
          <a:xfrm>
            <a:off x="7223853" y="6608420"/>
            <a:ext cx="2936147" cy="502766"/>
          </a:xfrm>
          <a:prstGeom prst="rect">
            <a:avLst/>
          </a:prstGeom>
          <a:noFill/>
        </p:spPr>
        <p:txBody>
          <a:bodyPr wrap="square" rtlCol="0">
            <a:spAutoFit/>
          </a:bodyPr>
          <a:lstStyle/>
          <a:p>
            <a:r>
              <a:rPr kumimoji="1" lang="ja-JP" altLang="en-US" sz="2667" dirty="0"/>
              <a:t>医療サービス消費</a:t>
            </a:r>
          </a:p>
        </p:txBody>
      </p:sp>
      <p:sp>
        <p:nvSpPr>
          <p:cNvPr id="22" name="テキスト ボックス 21">
            <a:extLst>
              <a:ext uri="{FF2B5EF4-FFF2-40B4-BE49-F238E27FC236}">
                <a16:creationId xmlns:a16="http://schemas.microsoft.com/office/drawing/2014/main" id="{2B21BDA2-E271-4941-9227-DC9A7FBA784D}"/>
              </a:ext>
            </a:extLst>
          </p:cNvPr>
          <p:cNvSpPr txBox="1"/>
          <p:nvPr/>
        </p:nvSpPr>
        <p:spPr>
          <a:xfrm>
            <a:off x="4773957" y="7111759"/>
            <a:ext cx="3762427" cy="502766"/>
          </a:xfrm>
          <a:prstGeom prst="rect">
            <a:avLst/>
          </a:prstGeom>
          <a:noFill/>
        </p:spPr>
        <p:txBody>
          <a:bodyPr wrap="square" rtlCol="0">
            <a:spAutoFit/>
          </a:bodyPr>
          <a:lstStyle/>
          <a:p>
            <a:r>
              <a:rPr lang="ja-JP" altLang="en-US" sz="2667" dirty="0"/>
              <a:t>保険範囲の限度水準</a:t>
            </a:r>
            <a:endParaRPr kumimoji="1" lang="ja-JP" altLang="en-US" sz="2667" dirty="0"/>
          </a:p>
        </p:txBody>
      </p:sp>
      <p:sp>
        <p:nvSpPr>
          <p:cNvPr id="23" name="四角形: 角を丸くする 22">
            <a:extLst>
              <a:ext uri="{FF2B5EF4-FFF2-40B4-BE49-F238E27FC236}">
                <a16:creationId xmlns:a16="http://schemas.microsoft.com/office/drawing/2014/main" id="{B1BB215B-F9B7-40E7-B7D9-C57C049EA403}"/>
              </a:ext>
            </a:extLst>
          </p:cNvPr>
          <p:cNvSpPr/>
          <p:nvPr/>
        </p:nvSpPr>
        <p:spPr>
          <a:xfrm>
            <a:off x="1313109" y="2394707"/>
            <a:ext cx="4392488" cy="129561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667" dirty="0">
                <a:solidFill>
                  <a:srgbClr val="FF0000"/>
                </a:solidFill>
              </a:rPr>
              <a:t>保険適用範囲を超えると</a:t>
            </a:r>
            <a:r>
              <a:rPr kumimoji="1" lang="en-US" altLang="ja-JP" sz="2667" dirty="0">
                <a:solidFill>
                  <a:srgbClr val="FF0000"/>
                </a:solidFill>
              </a:rPr>
              <a:t/>
            </a:r>
            <a:br>
              <a:rPr kumimoji="1" lang="en-US" altLang="ja-JP" sz="2667" dirty="0">
                <a:solidFill>
                  <a:srgbClr val="FF0000"/>
                </a:solidFill>
              </a:rPr>
            </a:br>
            <a:r>
              <a:rPr kumimoji="1" lang="ja-JP" altLang="en-US" sz="2667" dirty="0">
                <a:solidFill>
                  <a:srgbClr val="FF0000"/>
                </a:solidFill>
              </a:rPr>
              <a:t>急激に自己負担が上がる</a:t>
            </a:r>
          </a:p>
        </p:txBody>
      </p:sp>
      <p:sp>
        <p:nvSpPr>
          <p:cNvPr id="24" name="スライド番号プレースホルダー 23" hidden="1">
            <a:extLst>
              <a:ext uri="{FF2B5EF4-FFF2-40B4-BE49-F238E27FC236}">
                <a16:creationId xmlns:a16="http://schemas.microsoft.com/office/drawing/2014/main" id="{23DB8273-3A0E-49A6-8018-138A8C1C03A8}"/>
              </a:ext>
            </a:extLst>
          </p:cNvPr>
          <p:cNvSpPr>
            <a:spLocks noGrp="1"/>
          </p:cNvSpPr>
          <p:nvPr>
            <p:ph type="sldNum" sz="quarter" idx="12"/>
          </p:nvPr>
        </p:nvSpPr>
        <p:spPr/>
        <p:txBody>
          <a:bodyPr/>
          <a:lstStyle/>
          <a:p>
            <a:fld id="{3554B9F7-EF8B-453C-B515-9A9C790301A1}" type="slidenum">
              <a:rPr kumimoji="1" lang="ja-JP" altLang="en-US" smtClean="0"/>
              <a:t>19</a:t>
            </a:fld>
            <a:endParaRPr kumimoji="1" lang="ja-JP" altLang="en-US"/>
          </a:p>
        </p:txBody>
      </p:sp>
      <p:sp>
        <p:nvSpPr>
          <p:cNvPr id="3" name="日付プレースホルダー 2" hidden="1"/>
          <p:cNvSpPr>
            <a:spLocks noGrp="1"/>
          </p:cNvSpPr>
          <p:nvPr>
            <p:ph type="dt" sz="half" idx="10"/>
          </p:nvPr>
        </p:nvSpPr>
        <p:spPr/>
        <p:txBody>
          <a:bodyPr/>
          <a:lstStyle/>
          <a:p>
            <a:pPr>
              <a:defRPr/>
            </a:pPr>
            <a:r>
              <a:rPr lang="en-US" altLang="ja-JP" smtClean="0"/>
              <a:t>2020/7/8</a:t>
            </a:r>
            <a:endParaRPr lang="en-US" altLang="ja-JP"/>
          </a:p>
        </p:txBody>
      </p:sp>
      <p:sp>
        <p:nvSpPr>
          <p:cNvPr id="4" name="フッター プレースホルダー 3" hidden="1"/>
          <p:cNvSpPr>
            <a:spLocks noGrp="1"/>
          </p:cNvSpPr>
          <p:nvPr>
            <p:ph type="ftr" sz="quarter" idx="11"/>
          </p:nvPr>
        </p:nvSpPr>
        <p:spPr/>
        <p:txBody>
          <a:bodyPr/>
          <a:lstStyle/>
          <a:p>
            <a:pPr>
              <a:defRPr/>
            </a:pPr>
            <a:r>
              <a:rPr lang="ja-JP" altLang="en-US" smtClean="0"/>
              <a:t>医療経済学</a:t>
            </a:r>
            <a:r>
              <a:rPr lang="en-US" altLang="ja-JP" smtClean="0"/>
              <a:t>A 7</a:t>
            </a:r>
            <a:endParaRPr lang="en-US" altLang="ja-JP"/>
          </a:p>
        </p:txBody>
      </p:sp>
    </p:spTree>
    <p:extLst>
      <p:ext uri="{BB962C8B-B14F-4D97-AF65-F5344CB8AC3E}">
        <p14:creationId xmlns:p14="http://schemas.microsoft.com/office/powerpoint/2010/main" val="2962963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a:xfrm>
            <a:off x="762000" y="209550"/>
            <a:ext cx="8636000" cy="1271588"/>
          </a:xfrm>
        </p:spPr>
        <p:txBody>
          <a:bodyPr/>
          <a:lstStyle/>
          <a:p>
            <a:r>
              <a:rPr kumimoji="1" lang="ja-JP" altLang="en-US" smtClean="0"/>
              <a:t>講義の進め方．使い方</a:t>
            </a:r>
          </a:p>
        </p:txBody>
      </p:sp>
      <p:sp>
        <p:nvSpPr>
          <p:cNvPr id="3" name="コンテンツ プレースホルダー 2"/>
          <p:cNvSpPr>
            <a:spLocks noGrp="1"/>
          </p:cNvSpPr>
          <p:nvPr>
            <p:ph idx="1"/>
          </p:nvPr>
        </p:nvSpPr>
        <p:spPr>
          <a:xfrm>
            <a:off x="542925" y="1217613"/>
            <a:ext cx="9290050" cy="5508625"/>
          </a:xfrm>
        </p:spPr>
        <p:txBody>
          <a:bodyPr/>
          <a:lstStyle/>
          <a:p>
            <a:pPr>
              <a:defRPr/>
            </a:pPr>
            <a:r>
              <a:rPr kumimoji="1" lang="ja-JP" altLang="en-US" sz="2800" smtClean="0"/>
              <a:t>シラバスにある教科書を用意してください．自分のノートと筆記用具を用意してください</a:t>
            </a:r>
            <a:endParaRPr kumimoji="1" lang="en-US" altLang="ja-JP" sz="2800" smtClean="0"/>
          </a:p>
          <a:p>
            <a:pPr>
              <a:defRPr/>
            </a:pPr>
            <a:r>
              <a:rPr kumimoji="1" lang="ja-JP" altLang="en-US" sz="2800" smtClean="0"/>
              <a:t>どちらの講義を受けても</a:t>
            </a:r>
            <a:r>
              <a:rPr kumimoji="1" lang="en-US" altLang="ja-JP" sz="2800" smtClean="0"/>
              <a:t>OK</a:t>
            </a:r>
            <a:r>
              <a:rPr kumimoji="1" lang="ja-JP" altLang="en-US" sz="2800" smtClean="0"/>
              <a:t>です．</a:t>
            </a:r>
            <a:r>
              <a:rPr kumimoji="1" lang="en-US" altLang="ja-JP" sz="2800" smtClean="0"/>
              <a:t>teams</a:t>
            </a:r>
            <a:r>
              <a:rPr kumimoji="1" lang="ja-JP" altLang="en-US" sz="2800" smtClean="0"/>
              <a:t>の会議に参加できないオンデマンド型の受講者の資料を解説します</a:t>
            </a:r>
            <a:endParaRPr kumimoji="1" lang="en-US" altLang="ja-JP" sz="2800" smtClean="0"/>
          </a:p>
          <a:p>
            <a:pPr>
              <a:defRPr/>
            </a:pPr>
            <a:r>
              <a:rPr kumimoji="1" lang="ja-JP" altLang="en-US" sz="2800" smtClean="0"/>
              <a:t>私</a:t>
            </a:r>
            <a:r>
              <a:rPr kumimoji="1" lang="ja-JP" altLang="en-US" sz="2800"/>
              <a:t>の音声が流れスライドが進みます．問題演習の部分や教科書を参照する部分は</a:t>
            </a:r>
            <a:r>
              <a:rPr kumimoji="1" lang="en-US" altLang="ja-JP" sz="2800"/>
              <a:t>【ESC】</a:t>
            </a:r>
            <a:r>
              <a:rPr kumimoji="1" lang="ja-JP" altLang="en-US" sz="2800"/>
              <a:t>を押してスライドショーを一時停止してください．問題を解き終わるなどしたら</a:t>
            </a:r>
            <a:r>
              <a:rPr kumimoji="1" lang="en-US" altLang="ja-JP" sz="2800"/>
              <a:t>【SHIFT】+【F5】</a:t>
            </a:r>
            <a:r>
              <a:rPr kumimoji="1" lang="ja-JP" altLang="en-US" sz="2800"/>
              <a:t>を押して見終わった部分からスライドショーを再開してください．</a:t>
            </a:r>
            <a:endParaRPr kumimoji="1" lang="en-US" altLang="ja-JP" sz="2800"/>
          </a:p>
          <a:p>
            <a:pPr>
              <a:defRPr/>
            </a:pPr>
            <a:r>
              <a:rPr kumimoji="1" lang="ja-JP" altLang="en-US" sz="2800"/>
              <a:t>アンケートと</a:t>
            </a:r>
            <a:r>
              <a:rPr kumimoji="1" lang="ja-JP" altLang="en-US" sz="2800" smtClean="0"/>
              <a:t>課題は</a:t>
            </a:r>
            <a:r>
              <a:rPr kumimoji="1" lang="en-US" altLang="ja-JP" sz="2800" u="sng" smtClean="0">
                <a:solidFill>
                  <a:srgbClr val="FF0000"/>
                </a:solidFill>
              </a:rPr>
              <a:t>Bb</a:t>
            </a:r>
            <a:r>
              <a:rPr kumimoji="1" lang="ja-JP" altLang="en-US" sz="2800" u="sng" smtClean="0">
                <a:solidFill>
                  <a:srgbClr val="FF0000"/>
                </a:solidFill>
              </a:rPr>
              <a:t>に統一することに変え</a:t>
            </a:r>
            <a:r>
              <a:rPr kumimoji="1" lang="ja-JP" altLang="en-US" sz="2800" smtClean="0"/>
              <a:t>ました．全員</a:t>
            </a:r>
            <a:r>
              <a:rPr kumimoji="1" lang="en-US" altLang="ja-JP" sz="2800" smtClean="0"/>
              <a:t>BB</a:t>
            </a:r>
            <a:r>
              <a:rPr kumimoji="1" lang="ja-JP" altLang="en-US" sz="2800" smtClean="0"/>
              <a:t>の</a:t>
            </a:r>
            <a:r>
              <a:rPr kumimoji="1" lang="ja-JP" altLang="en-US" sz="2800"/>
              <a:t>課題機能で提出してください。一回で</a:t>
            </a:r>
            <a:r>
              <a:rPr kumimoji="1" lang="en-US" altLang="ja-JP" sz="2800"/>
              <a:t>OK</a:t>
            </a:r>
            <a:r>
              <a:rPr kumimoji="1" lang="ja-JP" altLang="en-US" sz="2800"/>
              <a:t>。これ以外の提出方法は認めません。</a:t>
            </a:r>
          </a:p>
          <a:p>
            <a:pPr>
              <a:defRPr/>
            </a:pPr>
            <a:endParaRPr kumimoji="1" lang="ja-JP" altLang="en-US" sz="2800"/>
          </a:p>
        </p:txBody>
      </p:sp>
      <p:sp>
        <p:nvSpPr>
          <p:cNvPr id="8196" name="日付プレースホルダー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2020/7/8</a:t>
            </a:r>
            <a:endParaRPr lang="en-US" altLang="ja-JP" sz="1400">
              <a:latin typeface="Times New Roman" panose="02020603050405020304" pitchFamily="18" charset="0"/>
            </a:endParaRPr>
          </a:p>
        </p:txBody>
      </p:sp>
      <p:sp>
        <p:nvSpPr>
          <p:cNvPr id="8197" name="フッター プレースホルダー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7</a:t>
            </a:r>
            <a:endParaRPr lang="en-US" altLang="ja-JP" sz="1400">
              <a:latin typeface="Times New Roman" panose="02020603050405020304" pitchFamily="18" charset="0"/>
            </a:endParaRPr>
          </a:p>
        </p:txBody>
      </p:sp>
      <p:sp>
        <p:nvSpPr>
          <p:cNvPr id="8198" name="スライド番号プレースホルダー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5704922E-BB07-4E48-9D8A-98D3709C1E8C}" type="slidenum">
              <a:rPr lang="ja-JP" altLang="en-US" sz="1400" smtClean="0">
                <a:latin typeface="Times New Roman" panose="02020603050405020304" pitchFamily="18" charset="0"/>
              </a:rPr>
              <a:pPr>
                <a:spcBef>
                  <a:spcPct val="0"/>
                </a:spcBef>
                <a:buFontTx/>
                <a:buNone/>
              </a:pPr>
              <a:t>2</a:t>
            </a:fld>
            <a:endParaRPr lang="en-US" altLang="ja-JP" sz="1400" smtClean="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E3904AC-7D55-4D0B-8B0A-D96393FE4649}"/>
              </a:ext>
            </a:extLst>
          </p:cNvPr>
          <p:cNvSpPr>
            <a:spLocks noGrp="1"/>
          </p:cNvSpPr>
          <p:nvPr>
            <p:ph type="title"/>
          </p:nvPr>
        </p:nvSpPr>
        <p:spPr/>
        <p:txBody>
          <a:bodyPr/>
          <a:lstStyle/>
          <a:p>
            <a:r>
              <a:rPr kumimoji="1" lang="ja-JP" altLang="en-US" dirty="0"/>
              <a:t>混合診療を認めると</a:t>
            </a:r>
            <a:r>
              <a:rPr kumimoji="1" lang="en-US" altLang="ja-JP" dirty="0"/>
              <a:t>…</a:t>
            </a:r>
            <a:endParaRPr kumimoji="1" lang="ja-JP" altLang="en-US" dirty="0"/>
          </a:p>
        </p:txBody>
      </p:sp>
      <p:cxnSp>
        <p:nvCxnSpPr>
          <p:cNvPr id="4" name="直線矢印コネクタ 3">
            <a:extLst>
              <a:ext uri="{FF2B5EF4-FFF2-40B4-BE49-F238E27FC236}">
                <a16:creationId xmlns:a16="http://schemas.microsoft.com/office/drawing/2014/main" id="{7A589C9C-63A1-480B-951B-DB21FB998919}"/>
              </a:ext>
            </a:extLst>
          </p:cNvPr>
          <p:cNvCxnSpPr/>
          <p:nvPr/>
        </p:nvCxnSpPr>
        <p:spPr>
          <a:xfrm>
            <a:off x="1062606" y="7018789"/>
            <a:ext cx="785768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 name="直線矢印コネクタ 4">
            <a:extLst>
              <a:ext uri="{FF2B5EF4-FFF2-40B4-BE49-F238E27FC236}">
                <a16:creationId xmlns:a16="http://schemas.microsoft.com/office/drawing/2014/main" id="{297DBF11-7B6B-4DBB-A2B0-8847A192F816}"/>
              </a:ext>
            </a:extLst>
          </p:cNvPr>
          <p:cNvCxnSpPr/>
          <p:nvPr/>
        </p:nvCxnSpPr>
        <p:spPr>
          <a:xfrm flipV="1">
            <a:off x="1053284" y="2255707"/>
            <a:ext cx="0" cy="476308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6" name="直線コネクタ 5">
            <a:extLst>
              <a:ext uri="{FF2B5EF4-FFF2-40B4-BE49-F238E27FC236}">
                <a16:creationId xmlns:a16="http://schemas.microsoft.com/office/drawing/2014/main" id="{BAE4D473-803E-4728-B26B-FFF7165B9E5A}"/>
              </a:ext>
            </a:extLst>
          </p:cNvPr>
          <p:cNvCxnSpPr>
            <a:cxnSpLocks/>
          </p:cNvCxnSpPr>
          <p:nvPr/>
        </p:nvCxnSpPr>
        <p:spPr>
          <a:xfrm flipV="1">
            <a:off x="1062606" y="2087927"/>
            <a:ext cx="7056073" cy="4930864"/>
          </a:xfrm>
          <a:prstGeom prst="line">
            <a:avLst/>
          </a:prstGeom>
          <a:ln>
            <a:solidFill>
              <a:schemeClr val="tx1"/>
            </a:solidFill>
            <a:prstDash val="dash"/>
            <a:headEnd type="none"/>
          </a:ln>
        </p:spPr>
        <p:style>
          <a:lnRef idx="1">
            <a:schemeClr val="dk1"/>
          </a:lnRef>
          <a:fillRef idx="0">
            <a:schemeClr val="dk1"/>
          </a:fillRef>
          <a:effectRef idx="0">
            <a:schemeClr val="dk1"/>
          </a:effectRef>
          <a:fontRef idx="minor">
            <a:schemeClr val="tx1"/>
          </a:fontRef>
        </p:style>
      </p:cxnSp>
      <p:cxnSp>
        <p:nvCxnSpPr>
          <p:cNvPr id="7" name="直線コネクタ 6">
            <a:extLst>
              <a:ext uri="{FF2B5EF4-FFF2-40B4-BE49-F238E27FC236}">
                <a16:creationId xmlns:a16="http://schemas.microsoft.com/office/drawing/2014/main" id="{D706A896-A8E6-4F5D-8444-17666BD67BF0}"/>
              </a:ext>
            </a:extLst>
          </p:cNvPr>
          <p:cNvCxnSpPr/>
          <p:nvPr/>
        </p:nvCxnSpPr>
        <p:spPr>
          <a:xfrm flipV="1">
            <a:off x="1053285" y="6114642"/>
            <a:ext cx="4837651" cy="904147"/>
          </a:xfrm>
          <a:prstGeom prst="line">
            <a:avLst/>
          </a:prstGeom>
          <a:ln w="22225">
            <a:solidFill>
              <a:srgbClr val="FF0000"/>
            </a:solidFill>
          </a:ln>
        </p:spPr>
        <p:style>
          <a:lnRef idx="1">
            <a:schemeClr val="dk1"/>
          </a:lnRef>
          <a:fillRef idx="0">
            <a:schemeClr val="dk1"/>
          </a:fillRef>
          <a:effectRef idx="0">
            <a:schemeClr val="dk1"/>
          </a:effectRef>
          <a:fontRef idx="minor">
            <a:schemeClr val="tx1"/>
          </a:fontRef>
        </p:style>
      </p:cxnSp>
      <p:cxnSp>
        <p:nvCxnSpPr>
          <p:cNvPr id="8" name="直線コネクタ 7">
            <a:extLst>
              <a:ext uri="{FF2B5EF4-FFF2-40B4-BE49-F238E27FC236}">
                <a16:creationId xmlns:a16="http://schemas.microsoft.com/office/drawing/2014/main" id="{8E25432F-9C02-42CF-B1D8-9D6CA1FACD6E}"/>
              </a:ext>
            </a:extLst>
          </p:cNvPr>
          <p:cNvCxnSpPr>
            <a:cxnSpLocks/>
          </p:cNvCxnSpPr>
          <p:nvPr/>
        </p:nvCxnSpPr>
        <p:spPr>
          <a:xfrm flipH="1">
            <a:off x="5881616" y="3663193"/>
            <a:ext cx="9320" cy="3355597"/>
          </a:xfrm>
          <a:prstGeom prst="line">
            <a:avLst/>
          </a:prstGeom>
          <a:ln>
            <a:solidFill>
              <a:schemeClr val="tx1"/>
            </a:solidFill>
            <a:prstDash val="dash"/>
            <a:headEnd type="none"/>
            <a:tailEnd type="none"/>
          </a:ln>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A123E0E8-8F8E-40BC-8C36-187F46D3D6CF}"/>
              </a:ext>
            </a:extLst>
          </p:cNvPr>
          <p:cNvSpPr txBox="1"/>
          <p:nvPr/>
        </p:nvSpPr>
        <p:spPr>
          <a:xfrm>
            <a:off x="559266" y="1798973"/>
            <a:ext cx="2072462" cy="502766"/>
          </a:xfrm>
          <a:prstGeom prst="rect">
            <a:avLst/>
          </a:prstGeom>
          <a:noFill/>
        </p:spPr>
        <p:txBody>
          <a:bodyPr wrap="square" rtlCol="0">
            <a:spAutoFit/>
          </a:bodyPr>
          <a:lstStyle/>
          <a:p>
            <a:r>
              <a:rPr kumimoji="1" lang="ja-JP" altLang="en-US" sz="2667" dirty="0"/>
              <a:t>自己負担</a:t>
            </a:r>
          </a:p>
        </p:txBody>
      </p:sp>
      <p:sp>
        <p:nvSpPr>
          <p:cNvPr id="10" name="テキスト ボックス 9">
            <a:extLst>
              <a:ext uri="{FF2B5EF4-FFF2-40B4-BE49-F238E27FC236}">
                <a16:creationId xmlns:a16="http://schemas.microsoft.com/office/drawing/2014/main" id="{CEA574DD-E9FD-4D6B-8852-363BF050D163}"/>
              </a:ext>
            </a:extLst>
          </p:cNvPr>
          <p:cNvSpPr txBox="1"/>
          <p:nvPr/>
        </p:nvSpPr>
        <p:spPr>
          <a:xfrm>
            <a:off x="7223853" y="6608420"/>
            <a:ext cx="2936147" cy="502766"/>
          </a:xfrm>
          <a:prstGeom prst="rect">
            <a:avLst/>
          </a:prstGeom>
          <a:noFill/>
        </p:spPr>
        <p:txBody>
          <a:bodyPr wrap="square" rtlCol="0">
            <a:spAutoFit/>
          </a:bodyPr>
          <a:lstStyle/>
          <a:p>
            <a:r>
              <a:rPr kumimoji="1" lang="ja-JP" altLang="en-US" sz="2667" dirty="0"/>
              <a:t>医療サービス消費</a:t>
            </a:r>
          </a:p>
        </p:txBody>
      </p:sp>
      <p:sp>
        <p:nvSpPr>
          <p:cNvPr id="11" name="テキスト ボックス 10">
            <a:extLst>
              <a:ext uri="{FF2B5EF4-FFF2-40B4-BE49-F238E27FC236}">
                <a16:creationId xmlns:a16="http://schemas.microsoft.com/office/drawing/2014/main" id="{B4324EDB-2339-4743-8B7A-2F5B640AE423}"/>
              </a:ext>
            </a:extLst>
          </p:cNvPr>
          <p:cNvSpPr txBox="1"/>
          <p:nvPr/>
        </p:nvSpPr>
        <p:spPr>
          <a:xfrm>
            <a:off x="4098153" y="7111759"/>
            <a:ext cx="3611951" cy="502766"/>
          </a:xfrm>
          <a:prstGeom prst="rect">
            <a:avLst/>
          </a:prstGeom>
          <a:noFill/>
        </p:spPr>
        <p:txBody>
          <a:bodyPr wrap="square" rtlCol="0">
            <a:spAutoFit/>
          </a:bodyPr>
          <a:lstStyle/>
          <a:p>
            <a:r>
              <a:rPr lang="ja-JP" altLang="en-US" sz="2667" dirty="0"/>
              <a:t>保険範囲の限度水準</a:t>
            </a:r>
            <a:endParaRPr kumimoji="1" lang="ja-JP" altLang="en-US" sz="2667" dirty="0"/>
          </a:p>
        </p:txBody>
      </p:sp>
      <p:cxnSp>
        <p:nvCxnSpPr>
          <p:cNvPr id="15" name="直線コネクタ 14">
            <a:extLst>
              <a:ext uri="{FF2B5EF4-FFF2-40B4-BE49-F238E27FC236}">
                <a16:creationId xmlns:a16="http://schemas.microsoft.com/office/drawing/2014/main" id="{970BE52B-DBE1-41A2-A621-02D78BEB0671}"/>
              </a:ext>
            </a:extLst>
          </p:cNvPr>
          <p:cNvCxnSpPr>
            <a:cxnSpLocks/>
          </p:cNvCxnSpPr>
          <p:nvPr/>
        </p:nvCxnSpPr>
        <p:spPr>
          <a:xfrm flipV="1">
            <a:off x="5890936" y="4157211"/>
            <a:ext cx="2731083" cy="1957431"/>
          </a:xfrm>
          <a:prstGeom prst="line">
            <a:avLst/>
          </a:prstGeom>
          <a:ln w="22225">
            <a:solidFill>
              <a:srgbClr val="FF0000"/>
            </a:solidFill>
            <a:headEnd type="oval"/>
          </a:ln>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80633AB6-B103-4BDF-87B2-3EF215930567}"/>
              </a:ext>
            </a:extLst>
          </p:cNvPr>
          <p:cNvCxnSpPr>
            <a:cxnSpLocks/>
          </p:cNvCxnSpPr>
          <p:nvPr/>
        </p:nvCxnSpPr>
        <p:spPr>
          <a:xfrm flipV="1">
            <a:off x="5881616" y="6114641"/>
            <a:ext cx="0" cy="1"/>
          </a:xfrm>
          <a:prstGeom prst="line">
            <a:avLst/>
          </a:prstGeom>
          <a:ln>
            <a:solidFill>
              <a:schemeClr val="tx1"/>
            </a:solidFill>
            <a:prstDash val="dash"/>
            <a:headEnd type="none"/>
          </a:ln>
        </p:spPr>
        <p:style>
          <a:lnRef idx="1">
            <a:schemeClr val="dk1"/>
          </a:lnRef>
          <a:fillRef idx="0">
            <a:schemeClr val="dk1"/>
          </a:fillRef>
          <a:effectRef idx="0">
            <a:schemeClr val="dk1"/>
          </a:effectRef>
          <a:fontRef idx="minor">
            <a:schemeClr val="tx1"/>
          </a:fontRef>
        </p:style>
      </p:cxnSp>
      <p:sp>
        <p:nvSpPr>
          <p:cNvPr id="19" name="四角形: 角を丸くする 18">
            <a:extLst>
              <a:ext uri="{FF2B5EF4-FFF2-40B4-BE49-F238E27FC236}">
                <a16:creationId xmlns:a16="http://schemas.microsoft.com/office/drawing/2014/main" id="{2B5614A6-1055-46C9-8FB4-F5DB42796ABF}"/>
              </a:ext>
            </a:extLst>
          </p:cNvPr>
          <p:cNvSpPr/>
          <p:nvPr/>
        </p:nvSpPr>
        <p:spPr>
          <a:xfrm>
            <a:off x="1290972" y="2465683"/>
            <a:ext cx="4599964" cy="129561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667" dirty="0">
                <a:solidFill>
                  <a:srgbClr val="FF0000"/>
                </a:solidFill>
              </a:rPr>
              <a:t>保険適用範囲を超えても</a:t>
            </a:r>
            <a:endParaRPr kumimoji="1" lang="en-US" altLang="ja-JP" sz="2667" dirty="0">
              <a:solidFill>
                <a:srgbClr val="FF0000"/>
              </a:solidFill>
            </a:endParaRPr>
          </a:p>
          <a:p>
            <a:pPr algn="ctr"/>
            <a:r>
              <a:rPr kumimoji="1" lang="ja-JP" altLang="en-US" sz="2667" dirty="0">
                <a:solidFill>
                  <a:srgbClr val="FF0000"/>
                </a:solidFill>
              </a:rPr>
              <a:t>自己負担はそれほど増えない</a:t>
            </a:r>
          </a:p>
        </p:txBody>
      </p:sp>
      <p:sp>
        <p:nvSpPr>
          <p:cNvPr id="23" name="スライド番号プレースホルダー 22" hidden="1">
            <a:extLst>
              <a:ext uri="{FF2B5EF4-FFF2-40B4-BE49-F238E27FC236}">
                <a16:creationId xmlns:a16="http://schemas.microsoft.com/office/drawing/2014/main" id="{E138EC58-7773-45D5-A829-90BEA6C71C76}"/>
              </a:ext>
            </a:extLst>
          </p:cNvPr>
          <p:cNvSpPr>
            <a:spLocks noGrp="1"/>
          </p:cNvSpPr>
          <p:nvPr>
            <p:ph type="sldNum" sz="quarter" idx="12"/>
          </p:nvPr>
        </p:nvSpPr>
        <p:spPr/>
        <p:txBody>
          <a:bodyPr/>
          <a:lstStyle/>
          <a:p>
            <a:fld id="{3554B9F7-EF8B-453C-B515-9A9C790301A1}" type="slidenum">
              <a:rPr kumimoji="1" lang="ja-JP" altLang="en-US" smtClean="0"/>
              <a:t>20</a:t>
            </a:fld>
            <a:endParaRPr kumimoji="1" lang="ja-JP" altLang="en-US"/>
          </a:p>
        </p:txBody>
      </p:sp>
      <p:cxnSp>
        <p:nvCxnSpPr>
          <p:cNvPr id="13" name="直線コネクタ 12">
            <a:extLst>
              <a:ext uri="{FF2B5EF4-FFF2-40B4-BE49-F238E27FC236}">
                <a16:creationId xmlns:a16="http://schemas.microsoft.com/office/drawing/2014/main" id="{8ADEE588-AC1E-4036-9AEA-67C31880D151}"/>
              </a:ext>
            </a:extLst>
          </p:cNvPr>
          <p:cNvCxnSpPr/>
          <p:nvPr/>
        </p:nvCxnSpPr>
        <p:spPr>
          <a:xfrm>
            <a:off x="5890936" y="6114642"/>
            <a:ext cx="2731083" cy="0"/>
          </a:xfrm>
          <a:prstGeom prst="line">
            <a:avLst/>
          </a:prstGeom>
          <a:ln w="952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 name="日付プレースホルダー 2" hidden="1"/>
          <p:cNvSpPr>
            <a:spLocks noGrp="1"/>
          </p:cNvSpPr>
          <p:nvPr>
            <p:ph type="dt" sz="half" idx="10"/>
          </p:nvPr>
        </p:nvSpPr>
        <p:spPr/>
        <p:txBody>
          <a:bodyPr/>
          <a:lstStyle/>
          <a:p>
            <a:pPr>
              <a:defRPr/>
            </a:pPr>
            <a:r>
              <a:rPr lang="en-US" altLang="ja-JP" smtClean="0"/>
              <a:t>2020/7/8</a:t>
            </a:r>
            <a:endParaRPr lang="en-US" altLang="ja-JP"/>
          </a:p>
        </p:txBody>
      </p:sp>
      <p:sp>
        <p:nvSpPr>
          <p:cNvPr id="12" name="フッター プレースホルダー 11" hidden="1"/>
          <p:cNvSpPr>
            <a:spLocks noGrp="1"/>
          </p:cNvSpPr>
          <p:nvPr>
            <p:ph type="ftr" sz="quarter" idx="11"/>
          </p:nvPr>
        </p:nvSpPr>
        <p:spPr/>
        <p:txBody>
          <a:bodyPr/>
          <a:lstStyle/>
          <a:p>
            <a:pPr>
              <a:defRPr/>
            </a:pPr>
            <a:r>
              <a:rPr lang="ja-JP" altLang="en-US" smtClean="0"/>
              <a:t>医療経済学</a:t>
            </a:r>
            <a:r>
              <a:rPr lang="en-US" altLang="ja-JP" smtClean="0"/>
              <a:t>A 7</a:t>
            </a:r>
            <a:endParaRPr lang="en-US" altLang="ja-JP"/>
          </a:p>
        </p:txBody>
      </p:sp>
    </p:spTree>
    <p:extLst>
      <p:ext uri="{BB962C8B-B14F-4D97-AF65-F5344CB8AC3E}">
        <p14:creationId xmlns:p14="http://schemas.microsoft.com/office/powerpoint/2010/main" val="4078774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B4147A9-BBF6-4C29-B8E9-EA4E2CB0E927}"/>
              </a:ext>
            </a:extLst>
          </p:cNvPr>
          <p:cNvSpPr>
            <a:spLocks noGrp="1"/>
          </p:cNvSpPr>
          <p:nvPr>
            <p:ph type="title"/>
          </p:nvPr>
        </p:nvSpPr>
        <p:spPr/>
        <p:txBody>
          <a:bodyPr/>
          <a:lstStyle/>
          <a:p>
            <a:r>
              <a:rPr kumimoji="1" lang="ja-JP" altLang="en-US" dirty="0"/>
              <a:t>混合診療を認めることの問題</a:t>
            </a:r>
          </a:p>
        </p:txBody>
      </p:sp>
      <p:sp>
        <p:nvSpPr>
          <p:cNvPr id="3" name="コンテンツ プレースホルダー 2">
            <a:extLst>
              <a:ext uri="{FF2B5EF4-FFF2-40B4-BE49-F238E27FC236}">
                <a16:creationId xmlns:a16="http://schemas.microsoft.com/office/drawing/2014/main" id="{FBD5FE31-F69F-414B-AEE0-77F205EB41CC}"/>
              </a:ext>
            </a:extLst>
          </p:cNvPr>
          <p:cNvSpPr>
            <a:spLocks noGrp="1"/>
          </p:cNvSpPr>
          <p:nvPr>
            <p:ph idx="1"/>
          </p:nvPr>
        </p:nvSpPr>
        <p:spPr>
          <a:xfrm>
            <a:off x="468945" y="1462286"/>
            <a:ext cx="8930643" cy="5479852"/>
          </a:xfrm>
        </p:spPr>
        <p:txBody>
          <a:bodyPr>
            <a:noAutofit/>
          </a:bodyPr>
          <a:lstStyle/>
          <a:p>
            <a:r>
              <a:rPr kumimoji="1" lang="ja-JP" altLang="en-US" dirty="0"/>
              <a:t>混合診療を禁止の場合</a:t>
            </a:r>
            <a:endParaRPr lang="en-US" altLang="ja-JP" dirty="0"/>
          </a:p>
          <a:p>
            <a:pPr lvl="1"/>
            <a:r>
              <a:rPr kumimoji="1" lang="ja-JP" altLang="en-US" dirty="0"/>
              <a:t>保険範囲を超えた場合、全額</a:t>
            </a:r>
            <a:r>
              <a:rPr kumimoji="1" lang="ja-JP" altLang="en-US"/>
              <a:t>自己</a:t>
            </a:r>
            <a:r>
              <a:rPr kumimoji="1" lang="ja-JP" altLang="en-US" smtClean="0"/>
              <a:t>負担　⇒</a:t>
            </a:r>
            <a:r>
              <a:rPr kumimoji="1" lang="ja-JP" altLang="en-US" dirty="0"/>
              <a:t>　保険の支払いは</a:t>
            </a:r>
            <a:r>
              <a:rPr kumimoji="1" lang="en-US" altLang="ja-JP" dirty="0"/>
              <a:t>0</a:t>
            </a:r>
          </a:p>
          <a:p>
            <a:r>
              <a:rPr lang="ja-JP" altLang="en-US" dirty="0"/>
              <a:t>混合診療を認めた場合</a:t>
            </a:r>
            <a:endParaRPr lang="en-US" altLang="ja-JP" dirty="0"/>
          </a:p>
          <a:p>
            <a:pPr lvl="1"/>
            <a:r>
              <a:rPr lang="ja-JP" altLang="en-US" dirty="0"/>
              <a:t>保険範囲を超えた場合、</a:t>
            </a:r>
            <a:r>
              <a:rPr lang="ja-JP" altLang="en-US" dirty="0">
                <a:solidFill>
                  <a:srgbClr val="FF0000"/>
                </a:solidFill>
              </a:rPr>
              <a:t>超えた分のみを全額</a:t>
            </a:r>
            <a:r>
              <a:rPr lang="ja-JP" altLang="en-US">
                <a:solidFill>
                  <a:srgbClr val="FF0000"/>
                </a:solidFill>
              </a:rPr>
              <a:t>自己</a:t>
            </a:r>
            <a:r>
              <a:rPr lang="ja-JP" altLang="en-US" smtClean="0">
                <a:solidFill>
                  <a:srgbClr val="FF0000"/>
                </a:solidFill>
              </a:rPr>
              <a:t>負担　</a:t>
            </a:r>
            <a:r>
              <a:rPr lang="ja-JP" altLang="en-US" smtClean="0"/>
              <a:t>⇒</a:t>
            </a:r>
            <a:r>
              <a:rPr lang="ja-JP" altLang="en-US" dirty="0"/>
              <a:t>　保険の支払いが生じる</a:t>
            </a:r>
            <a:endParaRPr lang="en-US" altLang="ja-JP" dirty="0"/>
          </a:p>
          <a:p>
            <a:r>
              <a:rPr lang="ja-JP" altLang="en-US" dirty="0"/>
              <a:t>混合診療を</a:t>
            </a:r>
            <a:r>
              <a:rPr lang="ja-JP" altLang="en-US"/>
              <a:t>認める</a:t>
            </a:r>
            <a:r>
              <a:rPr lang="ja-JP" altLang="en-US" smtClean="0"/>
              <a:t>と保険</a:t>
            </a:r>
            <a:r>
              <a:rPr lang="ja-JP" altLang="en-US" dirty="0"/>
              <a:t>の支払いが増加</a:t>
            </a:r>
            <a:r>
              <a:rPr lang="ja-JP" altLang="en-US"/>
              <a:t>する</a:t>
            </a:r>
            <a:r>
              <a:rPr lang="ja-JP" altLang="en-US" smtClean="0"/>
              <a:t>可能性</a:t>
            </a:r>
            <a:endParaRPr lang="en-US" altLang="ja-JP" dirty="0"/>
          </a:p>
          <a:p>
            <a:r>
              <a:rPr lang="ja-JP" altLang="en-US" dirty="0"/>
              <a:t>もし保険の支払いを増やさないとすると</a:t>
            </a:r>
            <a:endParaRPr lang="en-US" altLang="ja-JP" dirty="0"/>
          </a:p>
          <a:p>
            <a:pPr lvl="1"/>
            <a:r>
              <a:rPr lang="ja-JP" altLang="en-US" dirty="0">
                <a:solidFill>
                  <a:srgbClr val="FF0000"/>
                </a:solidFill>
              </a:rPr>
              <a:t>自己負担率</a:t>
            </a:r>
            <a:r>
              <a:rPr lang="ja-JP" altLang="en-US">
                <a:solidFill>
                  <a:srgbClr val="FF0000"/>
                </a:solidFill>
              </a:rPr>
              <a:t>を</a:t>
            </a:r>
            <a:r>
              <a:rPr lang="ja-JP" altLang="en-US" smtClean="0">
                <a:solidFill>
                  <a:srgbClr val="FF0000"/>
                </a:solidFill>
              </a:rPr>
              <a:t>増やす</a:t>
            </a:r>
            <a:r>
              <a:rPr lang="en-US" altLang="ja-JP" smtClean="0">
                <a:solidFill>
                  <a:srgbClr val="FF0000"/>
                </a:solidFill>
              </a:rPr>
              <a:t>or</a:t>
            </a:r>
            <a:r>
              <a:rPr lang="ja-JP" altLang="en-US" smtClean="0">
                <a:solidFill>
                  <a:srgbClr val="FF0000"/>
                </a:solidFill>
              </a:rPr>
              <a:t>保険</a:t>
            </a:r>
            <a:r>
              <a:rPr lang="ja-JP" altLang="en-US" dirty="0">
                <a:solidFill>
                  <a:srgbClr val="FF0000"/>
                </a:solidFill>
              </a:rPr>
              <a:t>の範囲を縮小させる</a:t>
            </a:r>
            <a:endParaRPr kumimoji="1" lang="ja-JP" altLang="en-US" dirty="0">
              <a:solidFill>
                <a:srgbClr val="FF0000"/>
              </a:solidFill>
            </a:endParaRPr>
          </a:p>
        </p:txBody>
      </p:sp>
      <p:sp>
        <p:nvSpPr>
          <p:cNvPr id="6" name="スライド番号プレースホルダー 5">
            <a:extLst>
              <a:ext uri="{FF2B5EF4-FFF2-40B4-BE49-F238E27FC236}">
                <a16:creationId xmlns:a16="http://schemas.microsoft.com/office/drawing/2014/main" id="{631CEAD5-E2A1-46B8-A779-C2315B79ADC2}"/>
              </a:ext>
            </a:extLst>
          </p:cNvPr>
          <p:cNvSpPr>
            <a:spLocks noGrp="1"/>
          </p:cNvSpPr>
          <p:nvPr>
            <p:ph type="sldNum" sz="quarter" idx="12"/>
          </p:nvPr>
        </p:nvSpPr>
        <p:spPr/>
        <p:txBody>
          <a:bodyPr/>
          <a:lstStyle/>
          <a:p>
            <a:fld id="{3554B9F7-EF8B-453C-B515-9A9C790301A1}" type="slidenum">
              <a:rPr kumimoji="1" lang="ja-JP" altLang="en-US" smtClean="0"/>
              <a:t>21</a:t>
            </a:fld>
            <a:endParaRPr kumimoji="1" lang="ja-JP" altLang="en-US"/>
          </a:p>
        </p:txBody>
      </p:sp>
      <p:sp>
        <p:nvSpPr>
          <p:cNvPr id="4" name="日付プレースホルダー 3"/>
          <p:cNvSpPr>
            <a:spLocks noGrp="1"/>
          </p:cNvSpPr>
          <p:nvPr>
            <p:ph type="dt" sz="half" idx="10"/>
          </p:nvPr>
        </p:nvSpPr>
        <p:spPr/>
        <p:txBody>
          <a:bodyPr/>
          <a:lstStyle/>
          <a:p>
            <a:pPr>
              <a:defRPr/>
            </a:pPr>
            <a:r>
              <a:rPr lang="en-US" altLang="ja-JP" smtClean="0"/>
              <a:t>2020/7/8</a:t>
            </a:r>
            <a:endParaRPr lang="en-US" altLang="ja-JP"/>
          </a:p>
        </p:txBody>
      </p:sp>
      <p:sp>
        <p:nvSpPr>
          <p:cNvPr id="7" name="フッター プレースホルダー 6"/>
          <p:cNvSpPr>
            <a:spLocks noGrp="1"/>
          </p:cNvSpPr>
          <p:nvPr>
            <p:ph type="ftr" sz="quarter" idx="11"/>
          </p:nvPr>
        </p:nvSpPr>
        <p:spPr/>
        <p:txBody>
          <a:bodyPr/>
          <a:lstStyle/>
          <a:p>
            <a:pPr>
              <a:defRPr/>
            </a:pPr>
            <a:r>
              <a:rPr lang="ja-JP" altLang="en-US" smtClean="0"/>
              <a:t>医療経済学</a:t>
            </a:r>
            <a:r>
              <a:rPr lang="en-US" altLang="ja-JP" smtClean="0"/>
              <a:t>A 7</a:t>
            </a:r>
            <a:endParaRPr lang="en-US" altLang="ja-JP"/>
          </a:p>
        </p:txBody>
      </p:sp>
    </p:spTree>
    <p:extLst>
      <p:ext uri="{BB962C8B-B14F-4D97-AF65-F5344CB8AC3E}">
        <p14:creationId xmlns:p14="http://schemas.microsoft.com/office/powerpoint/2010/main" val="26342584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E3904AC-7D55-4D0B-8B0A-D96393FE4649}"/>
              </a:ext>
            </a:extLst>
          </p:cNvPr>
          <p:cNvSpPr>
            <a:spLocks noGrp="1"/>
          </p:cNvSpPr>
          <p:nvPr>
            <p:ph type="title"/>
          </p:nvPr>
        </p:nvSpPr>
        <p:spPr>
          <a:xfrm>
            <a:off x="722282" y="380976"/>
            <a:ext cx="9182254" cy="1271588"/>
          </a:xfrm>
        </p:spPr>
        <p:txBody>
          <a:bodyPr/>
          <a:lstStyle/>
          <a:p>
            <a:r>
              <a:rPr kumimoji="1" lang="ja-JP" altLang="en-US" sz="3600" dirty="0"/>
              <a:t>保険範囲を縮小させて混合</a:t>
            </a:r>
            <a:r>
              <a:rPr kumimoji="1" lang="ja-JP" altLang="en-US" sz="3600"/>
              <a:t>診療</a:t>
            </a:r>
            <a:r>
              <a:rPr kumimoji="1" lang="ja-JP" altLang="en-US" sz="3600" smtClean="0"/>
              <a:t>を認めた</a:t>
            </a:r>
            <a:r>
              <a:rPr kumimoji="1" lang="ja-JP" altLang="en-US" sz="3600" dirty="0"/>
              <a:t>場合</a:t>
            </a:r>
            <a:endParaRPr kumimoji="1" lang="ja-JP" altLang="en-US" sz="4000" dirty="0"/>
          </a:p>
        </p:txBody>
      </p:sp>
      <p:cxnSp>
        <p:nvCxnSpPr>
          <p:cNvPr id="4" name="直線矢印コネクタ 3">
            <a:extLst>
              <a:ext uri="{FF2B5EF4-FFF2-40B4-BE49-F238E27FC236}">
                <a16:creationId xmlns:a16="http://schemas.microsoft.com/office/drawing/2014/main" id="{7A589C9C-63A1-480B-951B-DB21FB998919}"/>
              </a:ext>
            </a:extLst>
          </p:cNvPr>
          <p:cNvCxnSpPr/>
          <p:nvPr/>
        </p:nvCxnSpPr>
        <p:spPr>
          <a:xfrm>
            <a:off x="1062606" y="7018789"/>
            <a:ext cx="785768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 name="直線矢印コネクタ 4">
            <a:extLst>
              <a:ext uri="{FF2B5EF4-FFF2-40B4-BE49-F238E27FC236}">
                <a16:creationId xmlns:a16="http://schemas.microsoft.com/office/drawing/2014/main" id="{297DBF11-7B6B-4DBB-A2B0-8847A192F816}"/>
              </a:ext>
            </a:extLst>
          </p:cNvPr>
          <p:cNvCxnSpPr/>
          <p:nvPr/>
        </p:nvCxnSpPr>
        <p:spPr>
          <a:xfrm flipV="1">
            <a:off x="1053284" y="2255707"/>
            <a:ext cx="0" cy="476308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6" name="直線コネクタ 5">
            <a:extLst>
              <a:ext uri="{FF2B5EF4-FFF2-40B4-BE49-F238E27FC236}">
                <a16:creationId xmlns:a16="http://schemas.microsoft.com/office/drawing/2014/main" id="{BAE4D473-803E-4728-B26B-FFF7165B9E5A}"/>
              </a:ext>
            </a:extLst>
          </p:cNvPr>
          <p:cNvCxnSpPr>
            <a:cxnSpLocks/>
          </p:cNvCxnSpPr>
          <p:nvPr/>
        </p:nvCxnSpPr>
        <p:spPr>
          <a:xfrm flipV="1">
            <a:off x="1062606" y="2087927"/>
            <a:ext cx="7056073" cy="4930864"/>
          </a:xfrm>
          <a:prstGeom prst="line">
            <a:avLst/>
          </a:prstGeom>
          <a:ln>
            <a:solidFill>
              <a:schemeClr val="tx1"/>
            </a:solidFill>
            <a:prstDash val="dash"/>
            <a:headEnd type="none"/>
          </a:ln>
        </p:spPr>
        <p:style>
          <a:lnRef idx="1">
            <a:schemeClr val="dk1"/>
          </a:lnRef>
          <a:fillRef idx="0">
            <a:schemeClr val="dk1"/>
          </a:fillRef>
          <a:effectRef idx="0">
            <a:schemeClr val="dk1"/>
          </a:effectRef>
          <a:fontRef idx="minor">
            <a:schemeClr val="tx1"/>
          </a:fontRef>
        </p:style>
      </p:cxnSp>
      <p:cxnSp>
        <p:nvCxnSpPr>
          <p:cNvPr id="7" name="直線コネクタ 6">
            <a:extLst>
              <a:ext uri="{FF2B5EF4-FFF2-40B4-BE49-F238E27FC236}">
                <a16:creationId xmlns:a16="http://schemas.microsoft.com/office/drawing/2014/main" id="{D706A896-A8E6-4F5D-8444-17666BD67BF0}"/>
              </a:ext>
            </a:extLst>
          </p:cNvPr>
          <p:cNvCxnSpPr>
            <a:cxnSpLocks/>
          </p:cNvCxnSpPr>
          <p:nvPr/>
        </p:nvCxnSpPr>
        <p:spPr>
          <a:xfrm flipV="1">
            <a:off x="1053285" y="6431560"/>
            <a:ext cx="3133442" cy="587229"/>
          </a:xfrm>
          <a:prstGeom prst="line">
            <a:avLst/>
          </a:prstGeom>
          <a:ln w="25400">
            <a:solidFill>
              <a:srgbClr val="FF0000"/>
            </a:solidFill>
          </a:ln>
        </p:spPr>
        <p:style>
          <a:lnRef idx="1">
            <a:schemeClr val="dk1"/>
          </a:lnRef>
          <a:fillRef idx="0">
            <a:schemeClr val="dk1"/>
          </a:fillRef>
          <a:effectRef idx="0">
            <a:schemeClr val="dk1"/>
          </a:effectRef>
          <a:fontRef idx="minor">
            <a:schemeClr val="tx1"/>
          </a:fontRef>
        </p:style>
      </p:cxnSp>
      <p:cxnSp>
        <p:nvCxnSpPr>
          <p:cNvPr id="8" name="直線コネクタ 7">
            <a:extLst>
              <a:ext uri="{FF2B5EF4-FFF2-40B4-BE49-F238E27FC236}">
                <a16:creationId xmlns:a16="http://schemas.microsoft.com/office/drawing/2014/main" id="{8E25432F-9C02-42CF-B1D8-9D6CA1FACD6E}"/>
              </a:ext>
            </a:extLst>
          </p:cNvPr>
          <p:cNvCxnSpPr>
            <a:cxnSpLocks/>
          </p:cNvCxnSpPr>
          <p:nvPr/>
        </p:nvCxnSpPr>
        <p:spPr>
          <a:xfrm flipH="1">
            <a:off x="5881616" y="3663193"/>
            <a:ext cx="9320" cy="3355597"/>
          </a:xfrm>
          <a:prstGeom prst="line">
            <a:avLst/>
          </a:prstGeom>
          <a:ln>
            <a:solidFill>
              <a:schemeClr val="tx1"/>
            </a:solidFill>
            <a:prstDash val="dash"/>
            <a:headEnd type="none"/>
            <a:tailEnd type="none"/>
          </a:ln>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A123E0E8-8F8E-40BC-8C36-187F46D3D6CF}"/>
              </a:ext>
            </a:extLst>
          </p:cNvPr>
          <p:cNvSpPr txBox="1"/>
          <p:nvPr/>
        </p:nvSpPr>
        <p:spPr>
          <a:xfrm>
            <a:off x="559266" y="1798973"/>
            <a:ext cx="1928446" cy="502766"/>
          </a:xfrm>
          <a:prstGeom prst="rect">
            <a:avLst/>
          </a:prstGeom>
          <a:noFill/>
        </p:spPr>
        <p:txBody>
          <a:bodyPr wrap="square" rtlCol="0">
            <a:spAutoFit/>
          </a:bodyPr>
          <a:lstStyle/>
          <a:p>
            <a:r>
              <a:rPr kumimoji="1" lang="ja-JP" altLang="en-US" sz="2667" dirty="0"/>
              <a:t>自己負担</a:t>
            </a:r>
          </a:p>
        </p:txBody>
      </p:sp>
      <p:sp>
        <p:nvSpPr>
          <p:cNvPr id="10" name="テキスト ボックス 9">
            <a:extLst>
              <a:ext uri="{FF2B5EF4-FFF2-40B4-BE49-F238E27FC236}">
                <a16:creationId xmlns:a16="http://schemas.microsoft.com/office/drawing/2014/main" id="{CEA574DD-E9FD-4D6B-8852-363BF050D163}"/>
              </a:ext>
            </a:extLst>
          </p:cNvPr>
          <p:cNvSpPr txBox="1"/>
          <p:nvPr/>
        </p:nvSpPr>
        <p:spPr>
          <a:xfrm>
            <a:off x="7384256" y="6448177"/>
            <a:ext cx="2936147" cy="502766"/>
          </a:xfrm>
          <a:prstGeom prst="rect">
            <a:avLst/>
          </a:prstGeom>
          <a:noFill/>
        </p:spPr>
        <p:txBody>
          <a:bodyPr wrap="square" rtlCol="0">
            <a:spAutoFit/>
          </a:bodyPr>
          <a:lstStyle/>
          <a:p>
            <a:r>
              <a:rPr kumimoji="1" lang="ja-JP" altLang="en-US" sz="2667" dirty="0"/>
              <a:t>医療サービス消費</a:t>
            </a:r>
          </a:p>
        </p:txBody>
      </p:sp>
      <p:sp>
        <p:nvSpPr>
          <p:cNvPr id="11" name="テキスト ボックス 10">
            <a:extLst>
              <a:ext uri="{FF2B5EF4-FFF2-40B4-BE49-F238E27FC236}">
                <a16:creationId xmlns:a16="http://schemas.microsoft.com/office/drawing/2014/main" id="{B4324EDB-2339-4743-8B7A-2F5B640AE423}"/>
              </a:ext>
            </a:extLst>
          </p:cNvPr>
          <p:cNvSpPr txBox="1"/>
          <p:nvPr/>
        </p:nvSpPr>
        <p:spPr>
          <a:xfrm>
            <a:off x="5711515" y="7117234"/>
            <a:ext cx="2936147" cy="502766"/>
          </a:xfrm>
          <a:prstGeom prst="rect">
            <a:avLst/>
          </a:prstGeom>
          <a:noFill/>
        </p:spPr>
        <p:txBody>
          <a:bodyPr wrap="square" rtlCol="0">
            <a:spAutoFit/>
          </a:bodyPr>
          <a:lstStyle/>
          <a:p>
            <a:r>
              <a:rPr lang="ja-JP" altLang="en-US" sz="2667" dirty="0"/>
              <a:t>元の限度水準</a:t>
            </a:r>
            <a:r>
              <a:rPr lang="en-US" altLang="ja-JP" sz="2667" dirty="0"/>
              <a:t>B</a:t>
            </a:r>
            <a:endParaRPr kumimoji="1" lang="ja-JP" altLang="en-US" sz="2667" dirty="0"/>
          </a:p>
        </p:txBody>
      </p:sp>
      <p:cxnSp>
        <p:nvCxnSpPr>
          <p:cNvPr id="15" name="直線コネクタ 14">
            <a:extLst>
              <a:ext uri="{FF2B5EF4-FFF2-40B4-BE49-F238E27FC236}">
                <a16:creationId xmlns:a16="http://schemas.microsoft.com/office/drawing/2014/main" id="{970BE52B-DBE1-41A2-A621-02D78BEB0671}"/>
              </a:ext>
            </a:extLst>
          </p:cNvPr>
          <p:cNvCxnSpPr>
            <a:cxnSpLocks/>
          </p:cNvCxnSpPr>
          <p:nvPr/>
        </p:nvCxnSpPr>
        <p:spPr>
          <a:xfrm flipV="1">
            <a:off x="4186727" y="3453811"/>
            <a:ext cx="4230228" cy="2977749"/>
          </a:xfrm>
          <a:prstGeom prst="line">
            <a:avLst/>
          </a:prstGeom>
          <a:ln w="25400">
            <a:solidFill>
              <a:srgbClr val="FF0000"/>
            </a:solidFill>
            <a:headEnd type="oval"/>
          </a:ln>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80633AB6-B103-4BDF-87B2-3EF215930567}"/>
              </a:ext>
            </a:extLst>
          </p:cNvPr>
          <p:cNvCxnSpPr>
            <a:cxnSpLocks/>
          </p:cNvCxnSpPr>
          <p:nvPr/>
        </p:nvCxnSpPr>
        <p:spPr>
          <a:xfrm flipV="1">
            <a:off x="4278386" y="5662571"/>
            <a:ext cx="4222459" cy="768989"/>
          </a:xfrm>
          <a:prstGeom prst="line">
            <a:avLst/>
          </a:prstGeom>
          <a:ln>
            <a:solidFill>
              <a:schemeClr val="tx1"/>
            </a:solidFill>
            <a:prstDash val="dash"/>
            <a:headEnd type="none"/>
          </a:ln>
        </p:spPr>
        <p:style>
          <a:lnRef idx="1">
            <a:schemeClr val="dk1"/>
          </a:lnRef>
          <a:fillRef idx="0">
            <a:schemeClr val="dk1"/>
          </a:fillRef>
          <a:effectRef idx="0">
            <a:schemeClr val="dk1"/>
          </a:effectRef>
          <a:fontRef idx="minor">
            <a:schemeClr val="tx1"/>
          </a:fontRef>
        </p:style>
      </p:cxnSp>
      <p:cxnSp>
        <p:nvCxnSpPr>
          <p:cNvPr id="17" name="直線コネクタ 16">
            <a:extLst>
              <a:ext uri="{FF2B5EF4-FFF2-40B4-BE49-F238E27FC236}">
                <a16:creationId xmlns:a16="http://schemas.microsoft.com/office/drawing/2014/main" id="{946AD285-E510-41A4-A8F6-887AD7E3156A}"/>
              </a:ext>
            </a:extLst>
          </p:cNvPr>
          <p:cNvCxnSpPr>
            <a:cxnSpLocks/>
          </p:cNvCxnSpPr>
          <p:nvPr/>
        </p:nvCxnSpPr>
        <p:spPr>
          <a:xfrm flipH="1">
            <a:off x="4218576" y="4800246"/>
            <a:ext cx="9320" cy="2178929"/>
          </a:xfrm>
          <a:prstGeom prst="line">
            <a:avLst/>
          </a:prstGeom>
          <a:ln>
            <a:solidFill>
              <a:schemeClr val="tx1"/>
            </a:solidFill>
            <a:prstDash val="dash"/>
            <a:headEnd type="none"/>
            <a:tailEnd type="none"/>
          </a:ln>
        </p:spPr>
        <p:style>
          <a:lnRef idx="1">
            <a:schemeClr val="accent1"/>
          </a:lnRef>
          <a:fillRef idx="0">
            <a:schemeClr val="accent1"/>
          </a:fillRef>
          <a:effectRef idx="0">
            <a:schemeClr val="accent1"/>
          </a:effectRef>
          <a:fontRef idx="minor">
            <a:schemeClr val="tx1"/>
          </a:fontRef>
        </p:style>
      </p:cxnSp>
      <p:sp>
        <p:nvSpPr>
          <p:cNvPr id="18" name="矢印: 右 17">
            <a:extLst>
              <a:ext uri="{FF2B5EF4-FFF2-40B4-BE49-F238E27FC236}">
                <a16:creationId xmlns:a16="http://schemas.microsoft.com/office/drawing/2014/main" id="{78BE3FA6-F141-433B-9DC5-E782AC7BD278}"/>
              </a:ext>
            </a:extLst>
          </p:cNvPr>
          <p:cNvSpPr/>
          <p:nvPr/>
        </p:nvSpPr>
        <p:spPr>
          <a:xfrm rot="10800000">
            <a:off x="4259745" y="6715387"/>
            <a:ext cx="1621871" cy="177100"/>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667"/>
          </a:p>
        </p:txBody>
      </p:sp>
      <p:sp>
        <p:nvSpPr>
          <p:cNvPr id="22" name="テキスト ボックス 21">
            <a:extLst>
              <a:ext uri="{FF2B5EF4-FFF2-40B4-BE49-F238E27FC236}">
                <a16:creationId xmlns:a16="http://schemas.microsoft.com/office/drawing/2014/main" id="{0A9B7BDB-E66B-4A9F-8075-0A8320C7E113}"/>
              </a:ext>
            </a:extLst>
          </p:cNvPr>
          <p:cNvSpPr txBox="1"/>
          <p:nvPr/>
        </p:nvSpPr>
        <p:spPr>
          <a:xfrm>
            <a:off x="2810312" y="7105476"/>
            <a:ext cx="2936147" cy="502766"/>
          </a:xfrm>
          <a:prstGeom prst="rect">
            <a:avLst/>
          </a:prstGeom>
          <a:noFill/>
        </p:spPr>
        <p:txBody>
          <a:bodyPr wrap="square" rtlCol="0">
            <a:spAutoFit/>
          </a:bodyPr>
          <a:lstStyle/>
          <a:p>
            <a:r>
              <a:rPr lang="ja-JP" altLang="en-US" sz="2667" dirty="0"/>
              <a:t>新しい限度水準</a:t>
            </a:r>
            <a:r>
              <a:rPr lang="en-US" altLang="ja-JP" sz="2667" dirty="0"/>
              <a:t>A</a:t>
            </a:r>
            <a:endParaRPr kumimoji="1" lang="ja-JP" altLang="en-US" sz="2667" dirty="0"/>
          </a:p>
        </p:txBody>
      </p:sp>
      <p:sp>
        <p:nvSpPr>
          <p:cNvPr id="23" name="スライド番号プレースホルダー 22" hidden="1">
            <a:extLst>
              <a:ext uri="{FF2B5EF4-FFF2-40B4-BE49-F238E27FC236}">
                <a16:creationId xmlns:a16="http://schemas.microsoft.com/office/drawing/2014/main" id="{E61A81A8-313E-4607-BE41-92FC1DDDF9C3}"/>
              </a:ext>
            </a:extLst>
          </p:cNvPr>
          <p:cNvSpPr>
            <a:spLocks noGrp="1"/>
          </p:cNvSpPr>
          <p:nvPr>
            <p:ph type="sldNum" sz="quarter" idx="12"/>
          </p:nvPr>
        </p:nvSpPr>
        <p:spPr/>
        <p:txBody>
          <a:bodyPr/>
          <a:lstStyle/>
          <a:p>
            <a:fld id="{3554B9F7-EF8B-453C-B515-9A9C790301A1}" type="slidenum">
              <a:rPr kumimoji="1" lang="ja-JP" altLang="en-US" smtClean="0"/>
              <a:t>22</a:t>
            </a:fld>
            <a:endParaRPr kumimoji="1" lang="ja-JP" altLang="en-US"/>
          </a:p>
        </p:txBody>
      </p:sp>
      <p:sp>
        <p:nvSpPr>
          <p:cNvPr id="3" name="日付プレースホルダー 2" hidden="1"/>
          <p:cNvSpPr>
            <a:spLocks noGrp="1"/>
          </p:cNvSpPr>
          <p:nvPr>
            <p:ph type="dt" sz="half" idx="10"/>
          </p:nvPr>
        </p:nvSpPr>
        <p:spPr/>
        <p:txBody>
          <a:bodyPr/>
          <a:lstStyle/>
          <a:p>
            <a:pPr>
              <a:defRPr/>
            </a:pPr>
            <a:r>
              <a:rPr lang="en-US" altLang="ja-JP" smtClean="0"/>
              <a:t>2020/7/8</a:t>
            </a:r>
            <a:endParaRPr lang="en-US" altLang="ja-JP"/>
          </a:p>
        </p:txBody>
      </p:sp>
      <p:sp>
        <p:nvSpPr>
          <p:cNvPr id="12" name="フッター プレースホルダー 11" hidden="1"/>
          <p:cNvSpPr>
            <a:spLocks noGrp="1"/>
          </p:cNvSpPr>
          <p:nvPr>
            <p:ph type="ftr" sz="quarter" idx="11"/>
          </p:nvPr>
        </p:nvSpPr>
        <p:spPr/>
        <p:txBody>
          <a:bodyPr/>
          <a:lstStyle/>
          <a:p>
            <a:pPr>
              <a:defRPr/>
            </a:pPr>
            <a:r>
              <a:rPr lang="ja-JP" altLang="en-US" smtClean="0"/>
              <a:t>医療経済学</a:t>
            </a:r>
            <a:r>
              <a:rPr lang="en-US" altLang="ja-JP" smtClean="0"/>
              <a:t>A 7</a:t>
            </a:r>
            <a:endParaRPr lang="en-US" altLang="ja-JP"/>
          </a:p>
        </p:txBody>
      </p:sp>
    </p:spTree>
    <p:extLst>
      <p:ext uri="{BB962C8B-B14F-4D97-AF65-F5344CB8AC3E}">
        <p14:creationId xmlns:p14="http://schemas.microsoft.com/office/powerpoint/2010/main" val="3442002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03F9DA8-4F03-4137-B07A-2F29693D76C9}"/>
              </a:ext>
            </a:extLst>
          </p:cNvPr>
          <p:cNvSpPr>
            <a:spLocks noGrp="1"/>
          </p:cNvSpPr>
          <p:nvPr>
            <p:ph type="title"/>
          </p:nvPr>
        </p:nvSpPr>
        <p:spPr/>
        <p:txBody>
          <a:bodyPr/>
          <a:lstStyle/>
          <a:p>
            <a:r>
              <a:rPr kumimoji="1" lang="ja-JP" altLang="en-US" dirty="0"/>
              <a:t>混合診療の拡大の効果</a:t>
            </a:r>
          </a:p>
        </p:txBody>
      </p:sp>
      <p:sp>
        <p:nvSpPr>
          <p:cNvPr id="3" name="コンテンツ プレースホルダー 2">
            <a:extLst>
              <a:ext uri="{FF2B5EF4-FFF2-40B4-BE49-F238E27FC236}">
                <a16:creationId xmlns:a16="http://schemas.microsoft.com/office/drawing/2014/main" id="{32F86E92-7384-4EC5-8238-C5D3D1362541}"/>
              </a:ext>
            </a:extLst>
          </p:cNvPr>
          <p:cNvSpPr>
            <a:spLocks noGrp="1"/>
          </p:cNvSpPr>
          <p:nvPr>
            <p:ph idx="1"/>
          </p:nvPr>
        </p:nvSpPr>
        <p:spPr>
          <a:xfrm>
            <a:off x="650844" y="1738298"/>
            <a:ext cx="8965660" cy="5072098"/>
          </a:xfrm>
        </p:spPr>
        <p:txBody>
          <a:bodyPr/>
          <a:lstStyle/>
          <a:p>
            <a:r>
              <a:rPr kumimoji="1" lang="ja-JP" altLang="en-US" dirty="0"/>
              <a:t>混合診療を拡大させると、患者の自己負担は</a:t>
            </a:r>
            <a:r>
              <a:rPr kumimoji="1" lang="en-US" altLang="ja-JP" dirty="0"/>
              <a:t/>
            </a:r>
            <a:br>
              <a:rPr kumimoji="1" lang="en-US" altLang="ja-JP" dirty="0"/>
            </a:br>
            <a:r>
              <a:rPr kumimoji="1" lang="ja-JP" altLang="en-US" dirty="0"/>
              <a:t>どうなるか？</a:t>
            </a:r>
            <a:endParaRPr kumimoji="1" lang="en-US" altLang="ja-JP" dirty="0"/>
          </a:p>
          <a:p>
            <a:pPr lvl="1"/>
            <a:r>
              <a:rPr lang="en-US" altLang="ja-JP" dirty="0"/>
              <a:t>A</a:t>
            </a:r>
            <a:r>
              <a:rPr lang="ja-JP" altLang="en-US" dirty="0"/>
              <a:t>の水準までの医療　　　　⇒　変化なし</a:t>
            </a:r>
            <a:endParaRPr lang="en-US" altLang="ja-JP" dirty="0"/>
          </a:p>
          <a:p>
            <a:pPr lvl="1"/>
            <a:r>
              <a:rPr lang="en-US" altLang="ja-JP" dirty="0"/>
              <a:t>A</a:t>
            </a:r>
            <a:r>
              <a:rPr lang="ja-JP" altLang="en-US" dirty="0"/>
              <a:t>から</a:t>
            </a:r>
            <a:r>
              <a:rPr lang="en-US" altLang="ja-JP" dirty="0"/>
              <a:t>B</a:t>
            </a:r>
            <a:r>
              <a:rPr lang="ja-JP" altLang="en-US" dirty="0"/>
              <a:t>の水準までの医療　 ⇒　</a:t>
            </a:r>
            <a:r>
              <a:rPr lang="ja-JP" altLang="en-US" dirty="0">
                <a:solidFill>
                  <a:srgbClr val="FF0000"/>
                </a:solidFill>
              </a:rPr>
              <a:t>負担増</a:t>
            </a:r>
            <a:endParaRPr lang="en-US" altLang="ja-JP" dirty="0">
              <a:solidFill>
                <a:srgbClr val="FF0000"/>
              </a:solidFill>
            </a:endParaRPr>
          </a:p>
          <a:p>
            <a:pPr lvl="1"/>
            <a:r>
              <a:rPr lang="en-US" altLang="ja-JP" dirty="0"/>
              <a:t>B</a:t>
            </a:r>
            <a:r>
              <a:rPr lang="ja-JP" altLang="en-US" dirty="0"/>
              <a:t>を超える医療　　　　　　⇒　負担減</a:t>
            </a:r>
            <a:endParaRPr lang="en-US" altLang="ja-JP" dirty="0"/>
          </a:p>
          <a:p>
            <a:r>
              <a:rPr lang="ja-JP" altLang="en-US" dirty="0"/>
              <a:t>混合診療の拡大は、</a:t>
            </a:r>
            <a:r>
              <a:rPr lang="en-US" altLang="ja-JP" dirty="0"/>
              <a:t>B</a:t>
            </a:r>
            <a:r>
              <a:rPr lang="ja-JP" altLang="en-US" dirty="0"/>
              <a:t>を超える医療を受ける</a:t>
            </a:r>
            <a:r>
              <a:rPr lang="en-US" altLang="ja-JP" dirty="0"/>
              <a:t/>
            </a:r>
            <a:br>
              <a:rPr lang="en-US" altLang="ja-JP" dirty="0"/>
            </a:br>
            <a:r>
              <a:rPr lang="ja-JP" altLang="en-US" dirty="0"/>
              <a:t>個人にとっては利益</a:t>
            </a:r>
            <a:r>
              <a:rPr lang="ja-JP" altLang="en-US"/>
              <a:t>が</a:t>
            </a:r>
            <a:r>
              <a:rPr lang="ja-JP" altLang="en-US" smtClean="0"/>
              <a:t>高い</a:t>
            </a:r>
            <a:endParaRPr lang="en-US" altLang="ja-JP"/>
          </a:p>
          <a:p>
            <a:r>
              <a:rPr lang="ja-JP" altLang="en-US" smtClean="0">
                <a:solidFill>
                  <a:srgbClr val="FF0000"/>
                </a:solidFill>
              </a:rPr>
              <a:t>高所得者</a:t>
            </a:r>
            <a:r>
              <a:rPr lang="ja-JP" altLang="en-US" dirty="0">
                <a:solidFill>
                  <a:srgbClr val="FF0000"/>
                </a:solidFill>
              </a:rPr>
              <a:t>を優遇する制度でもある</a:t>
            </a:r>
            <a:endParaRPr lang="en-US" altLang="ja-JP" dirty="0">
              <a:solidFill>
                <a:srgbClr val="FF0000"/>
              </a:solidFill>
            </a:endParaRPr>
          </a:p>
          <a:p>
            <a:pPr lvl="1"/>
            <a:endParaRPr kumimoji="1" lang="en-US" altLang="ja-JP" dirty="0"/>
          </a:p>
          <a:p>
            <a:pPr lvl="1"/>
            <a:endParaRPr kumimoji="1" lang="ja-JP" altLang="en-US" dirty="0"/>
          </a:p>
        </p:txBody>
      </p:sp>
      <p:sp>
        <p:nvSpPr>
          <p:cNvPr id="5" name="スライド番号プレースホルダー 4">
            <a:extLst>
              <a:ext uri="{FF2B5EF4-FFF2-40B4-BE49-F238E27FC236}">
                <a16:creationId xmlns:a16="http://schemas.microsoft.com/office/drawing/2014/main" id="{C12974CD-189B-4770-8848-6562DBE0EDA3}"/>
              </a:ext>
            </a:extLst>
          </p:cNvPr>
          <p:cNvSpPr>
            <a:spLocks noGrp="1"/>
          </p:cNvSpPr>
          <p:nvPr>
            <p:ph type="sldNum" sz="quarter" idx="12"/>
          </p:nvPr>
        </p:nvSpPr>
        <p:spPr/>
        <p:txBody>
          <a:bodyPr/>
          <a:lstStyle/>
          <a:p>
            <a:fld id="{3554B9F7-EF8B-453C-B515-9A9C790301A1}" type="slidenum">
              <a:rPr kumimoji="1" lang="ja-JP" altLang="en-US" smtClean="0"/>
              <a:t>23</a:t>
            </a:fld>
            <a:endParaRPr kumimoji="1" lang="ja-JP" altLang="en-US"/>
          </a:p>
        </p:txBody>
      </p:sp>
      <p:sp>
        <p:nvSpPr>
          <p:cNvPr id="6" name="日付プレースホルダー 5"/>
          <p:cNvSpPr>
            <a:spLocks noGrp="1"/>
          </p:cNvSpPr>
          <p:nvPr>
            <p:ph type="dt" sz="half" idx="10"/>
          </p:nvPr>
        </p:nvSpPr>
        <p:spPr/>
        <p:txBody>
          <a:bodyPr/>
          <a:lstStyle/>
          <a:p>
            <a:pPr>
              <a:defRPr/>
            </a:pPr>
            <a:r>
              <a:rPr lang="en-US" altLang="ja-JP" smtClean="0"/>
              <a:t>2020/7/8</a:t>
            </a:r>
            <a:endParaRPr lang="en-US" altLang="ja-JP"/>
          </a:p>
        </p:txBody>
      </p:sp>
      <p:sp>
        <p:nvSpPr>
          <p:cNvPr id="7" name="フッター プレースホルダー 6"/>
          <p:cNvSpPr>
            <a:spLocks noGrp="1"/>
          </p:cNvSpPr>
          <p:nvPr>
            <p:ph type="ftr" sz="quarter" idx="11"/>
          </p:nvPr>
        </p:nvSpPr>
        <p:spPr/>
        <p:txBody>
          <a:bodyPr/>
          <a:lstStyle/>
          <a:p>
            <a:pPr>
              <a:defRPr/>
            </a:pPr>
            <a:r>
              <a:rPr lang="ja-JP" altLang="en-US" smtClean="0"/>
              <a:t>医療経済学</a:t>
            </a:r>
            <a:r>
              <a:rPr lang="en-US" altLang="ja-JP" smtClean="0"/>
              <a:t>A 7</a:t>
            </a:r>
            <a:endParaRPr lang="en-US" altLang="ja-JP"/>
          </a:p>
        </p:txBody>
      </p:sp>
    </p:spTree>
    <p:extLst>
      <p:ext uri="{BB962C8B-B14F-4D97-AF65-F5344CB8AC3E}">
        <p14:creationId xmlns:p14="http://schemas.microsoft.com/office/powerpoint/2010/main" val="455208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5DD6007-90B9-4803-9415-96A0A8FF548D}"/>
              </a:ext>
            </a:extLst>
          </p:cNvPr>
          <p:cNvSpPr>
            <a:spLocks noGrp="1"/>
          </p:cNvSpPr>
          <p:nvPr>
            <p:ph type="title"/>
          </p:nvPr>
        </p:nvSpPr>
        <p:spPr>
          <a:xfrm>
            <a:off x="762000" y="281608"/>
            <a:ext cx="8636000" cy="1271588"/>
          </a:xfrm>
        </p:spPr>
        <p:txBody>
          <a:bodyPr/>
          <a:lstStyle/>
          <a:p>
            <a:r>
              <a:rPr kumimoji="1" lang="ja-JP" altLang="en-US" smtClean="0"/>
              <a:t>混合診療のまとめ</a:t>
            </a:r>
            <a:endParaRPr kumimoji="1" lang="ja-JP" altLang="en-US" dirty="0"/>
          </a:p>
        </p:txBody>
      </p:sp>
      <p:sp>
        <p:nvSpPr>
          <p:cNvPr id="3" name="コンテンツ プレースホルダー 2">
            <a:extLst>
              <a:ext uri="{FF2B5EF4-FFF2-40B4-BE49-F238E27FC236}">
                <a16:creationId xmlns:a16="http://schemas.microsoft.com/office/drawing/2014/main" id="{62425493-A9D2-428B-91EA-C194C647B6ED}"/>
              </a:ext>
            </a:extLst>
          </p:cNvPr>
          <p:cNvSpPr>
            <a:spLocks noGrp="1"/>
          </p:cNvSpPr>
          <p:nvPr>
            <p:ph idx="1"/>
          </p:nvPr>
        </p:nvSpPr>
        <p:spPr>
          <a:xfrm>
            <a:off x="627881" y="1524646"/>
            <a:ext cx="8763000" cy="5185830"/>
          </a:xfrm>
        </p:spPr>
        <p:txBody>
          <a:bodyPr>
            <a:normAutofit/>
          </a:bodyPr>
          <a:lstStyle/>
          <a:p>
            <a:r>
              <a:rPr kumimoji="1" lang="ja-JP" altLang="en-US" sz="2667" dirty="0"/>
              <a:t>日本の医療制度では混合診療は原則禁止</a:t>
            </a:r>
            <a:endParaRPr kumimoji="1" lang="en-US" altLang="ja-JP" sz="2667" dirty="0"/>
          </a:p>
          <a:p>
            <a:r>
              <a:rPr kumimoji="1" lang="ja-JP" altLang="en-US" sz="2667" dirty="0"/>
              <a:t>ドラッグ・ラグの問題を背景に、混合診療は</a:t>
            </a:r>
            <a:r>
              <a:rPr kumimoji="1" lang="en-US" altLang="ja-JP" sz="2667" dirty="0"/>
              <a:t/>
            </a:r>
            <a:br>
              <a:rPr kumimoji="1" lang="en-US" altLang="ja-JP" sz="2667" dirty="0"/>
            </a:br>
            <a:r>
              <a:rPr kumimoji="1" lang="ja-JP" altLang="en-US" sz="2667" dirty="0"/>
              <a:t>認められる方向にある</a:t>
            </a:r>
            <a:r>
              <a:rPr lang="en-US" altLang="ja-JP" sz="2667" dirty="0"/>
              <a:t/>
            </a:r>
            <a:br>
              <a:rPr lang="en-US" altLang="ja-JP" sz="2667" dirty="0"/>
            </a:br>
            <a:r>
              <a:rPr lang="ja-JP" altLang="en-US" sz="2667" dirty="0"/>
              <a:t>⇒　</a:t>
            </a:r>
            <a:r>
              <a:rPr lang="ja-JP" altLang="en-US" sz="2667" dirty="0">
                <a:solidFill>
                  <a:srgbClr val="FF0000"/>
                </a:solidFill>
              </a:rPr>
              <a:t>保険外併用療養費制度</a:t>
            </a:r>
            <a:r>
              <a:rPr lang="ja-JP" altLang="en-US" sz="2667" dirty="0"/>
              <a:t>の拡大</a:t>
            </a:r>
            <a:r>
              <a:rPr lang="en-US" altLang="ja-JP" sz="2667" dirty="0"/>
              <a:t/>
            </a:r>
            <a:br>
              <a:rPr lang="en-US" altLang="ja-JP" sz="2667" dirty="0"/>
            </a:br>
            <a:r>
              <a:rPr lang="ja-JP" altLang="en-US" sz="2667" dirty="0"/>
              <a:t>　　患者申し出療養の創設</a:t>
            </a:r>
            <a:endParaRPr lang="en-US" altLang="ja-JP" sz="2667" dirty="0"/>
          </a:p>
          <a:p>
            <a:r>
              <a:rPr lang="ja-JP" altLang="en-US" sz="2667" smtClean="0">
                <a:solidFill>
                  <a:srgbClr val="FF0000"/>
                </a:solidFill>
              </a:rPr>
              <a:t>ぜいたく</a:t>
            </a:r>
            <a:r>
              <a:rPr lang="ja-JP" altLang="en-US" sz="2667" dirty="0">
                <a:solidFill>
                  <a:srgbClr val="FF0000"/>
                </a:solidFill>
              </a:rPr>
              <a:t>な医療</a:t>
            </a:r>
            <a:r>
              <a:rPr lang="ja-JP" altLang="en-US" sz="2667" dirty="0"/>
              <a:t>を保険外にし、必要な医療のみを保険適用させ、混合診療を認めると</a:t>
            </a:r>
            <a:endParaRPr lang="en-US" altLang="ja-JP" sz="2667" dirty="0"/>
          </a:p>
          <a:p>
            <a:pPr lvl="1"/>
            <a:r>
              <a:rPr lang="ja-JP" altLang="en-US" dirty="0"/>
              <a:t>ぜいたくな医療　⇒　</a:t>
            </a:r>
            <a:r>
              <a:rPr lang="en-US" altLang="ja-JP" dirty="0"/>
              <a:t>10</a:t>
            </a:r>
            <a:r>
              <a:rPr lang="ja-JP" altLang="en-US" dirty="0"/>
              <a:t>割負担</a:t>
            </a:r>
            <a:endParaRPr lang="en-US" altLang="ja-JP" dirty="0"/>
          </a:p>
          <a:p>
            <a:pPr lvl="1"/>
            <a:r>
              <a:rPr lang="ja-JP" altLang="en-US" dirty="0"/>
              <a:t>必要な医療　　　⇒　 </a:t>
            </a:r>
            <a:r>
              <a:rPr lang="en-US" altLang="ja-JP" dirty="0"/>
              <a:t>3</a:t>
            </a:r>
            <a:r>
              <a:rPr lang="ja-JP" altLang="en-US" dirty="0"/>
              <a:t>割負担</a:t>
            </a:r>
            <a:endParaRPr lang="en-US" altLang="ja-JP" dirty="0"/>
          </a:p>
          <a:p>
            <a:pPr marL="0" indent="0">
              <a:buNone/>
            </a:pPr>
            <a:r>
              <a:rPr lang="ja-JP" altLang="en-US" sz="2667" dirty="0"/>
              <a:t>　という最適な自己負担の考えが制度化できる</a:t>
            </a:r>
            <a:endParaRPr lang="en-US" altLang="ja-JP" sz="2667" dirty="0"/>
          </a:p>
          <a:p>
            <a:pPr lvl="1"/>
            <a:endParaRPr lang="en-US" altLang="ja-JP" dirty="0"/>
          </a:p>
        </p:txBody>
      </p:sp>
      <p:sp>
        <p:nvSpPr>
          <p:cNvPr id="4" name="スライド番号プレースホルダー 3">
            <a:extLst>
              <a:ext uri="{FF2B5EF4-FFF2-40B4-BE49-F238E27FC236}">
                <a16:creationId xmlns:a16="http://schemas.microsoft.com/office/drawing/2014/main" id="{B4EF4916-4CE4-4AFD-912A-44B2AE733514}"/>
              </a:ext>
            </a:extLst>
          </p:cNvPr>
          <p:cNvSpPr>
            <a:spLocks noGrp="1"/>
          </p:cNvSpPr>
          <p:nvPr>
            <p:ph type="sldNum" sz="quarter" idx="12"/>
          </p:nvPr>
        </p:nvSpPr>
        <p:spPr/>
        <p:txBody>
          <a:bodyPr/>
          <a:lstStyle/>
          <a:p>
            <a:fld id="{3554B9F7-EF8B-453C-B515-9A9C790301A1}" type="slidenum">
              <a:rPr kumimoji="1" lang="ja-JP" altLang="en-US" smtClean="0"/>
              <a:t>24</a:t>
            </a:fld>
            <a:endParaRPr kumimoji="1" lang="ja-JP" altLang="en-US"/>
          </a:p>
        </p:txBody>
      </p:sp>
      <p:sp>
        <p:nvSpPr>
          <p:cNvPr id="5" name="日付プレースホルダー 4"/>
          <p:cNvSpPr>
            <a:spLocks noGrp="1"/>
          </p:cNvSpPr>
          <p:nvPr>
            <p:ph type="dt" sz="half" idx="10"/>
          </p:nvPr>
        </p:nvSpPr>
        <p:spPr/>
        <p:txBody>
          <a:bodyPr/>
          <a:lstStyle/>
          <a:p>
            <a:pPr>
              <a:defRPr/>
            </a:pPr>
            <a:r>
              <a:rPr lang="en-US" altLang="ja-JP" smtClean="0"/>
              <a:t>2020/7/8</a:t>
            </a:r>
            <a:endParaRPr lang="en-US" altLang="ja-JP"/>
          </a:p>
        </p:txBody>
      </p:sp>
      <p:sp>
        <p:nvSpPr>
          <p:cNvPr id="6" name="フッター プレースホルダー 5"/>
          <p:cNvSpPr>
            <a:spLocks noGrp="1"/>
          </p:cNvSpPr>
          <p:nvPr>
            <p:ph type="ftr" sz="quarter" idx="11"/>
          </p:nvPr>
        </p:nvSpPr>
        <p:spPr/>
        <p:txBody>
          <a:bodyPr/>
          <a:lstStyle/>
          <a:p>
            <a:pPr>
              <a:defRPr/>
            </a:pPr>
            <a:r>
              <a:rPr lang="ja-JP" altLang="en-US" smtClean="0"/>
              <a:t>医療経済学</a:t>
            </a:r>
            <a:r>
              <a:rPr lang="en-US" altLang="ja-JP" smtClean="0"/>
              <a:t>A 7</a:t>
            </a:r>
            <a:endParaRPr lang="en-US" altLang="ja-JP"/>
          </a:p>
        </p:txBody>
      </p:sp>
    </p:spTree>
    <p:extLst>
      <p:ext uri="{BB962C8B-B14F-4D97-AF65-F5344CB8AC3E}">
        <p14:creationId xmlns:p14="http://schemas.microsoft.com/office/powerpoint/2010/main" val="42582021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722313" y="381000"/>
            <a:ext cx="8636000" cy="1271588"/>
          </a:xfrm>
        </p:spPr>
        <p:txBody>
          <a:bodyPr/>
          <a:lstStyle/>
          <a:p>
            <a:r>
              <a:rPr lang="ja-JP" altLang="en-US" smtClean="0"/>
              <a:t>高額</a:t>
            </a:r>
            <a:r>
              <a:rPr lang="ja-JP" altLang="en-US" smtClean="0"/>
              <a:t>療養費制度</a:t>
            </a:r>
            <a:endParaRPr lang="ja-JP" altLang="en-US" smtClean="0"/>
          </a:p>
        </p:txBody>
      </p:sp>
      <p:sp>
        <p:nvSpPr>
          <p:cNvPr id="674819" name="Rectangle 3"/>
          <p:cNvSpPr>
            <a:spLocks noGrp="1" noChangeArrowheads="1"/>
          </p:cNvSpPr>
          <p:nvPr>
            <p:ph type="body" idx="1"/>
          </p:nvPr>
        </p:nvSpPr>
        <p:spPr>
          <a:xfrm>
            <a:off x="400050" y="1506538"/>
            <a:ext cx="9290050" cy="5070475"/>
          </a:xfrm>
        </p:spPr>
        <p:txBody>
          <a:bodyPr/>
          <a:lstStyle/>
          <a:p>
            <a:pPr>
              <a:defRPr/>
            </a:pPr>
            <a:endParaRPr lang="en-US" altLang="ja-JP" dirty="0" smtClean="0">
              <a:ea typeface="ＭＳ Ｐゴシック" panose="020B0600070205080204" pitchFamily="50" charset="-128"/>
            </a:endParaRPr>
          </a:p>
          <a:p>
            <a:pPr>
              <a:defRPr/>
            </a:pPr>
            <a:endParaRPr lang="en-US" altLang="ja-JP" dirty="0" smtClean="0">
              <a:ea typeface="ＭＳ Ｐゴシック" panose="020B0600070205080204" pitchFamily="50" charset="-128"/>
            </a:endParaRPr>
          </a:p>
          <a:p>
            <a:pPr marL="0" indent="0">
              <a:buFont typeface="Wingdings" pitchFamily="2" charset="2"/>
              <a:buNone/>
              <a:defRPr/>
            </a:pPr>
            <a:endParaRPr lang="en-US" altLang="ja-JP" dirty="0" smtClean="0"/>
          </a:p>
          <a:p>
            <a:pPr marL="0" indent="0">
              <a:buFont typeface="Wingdings" pitchFamily="2" charset="2"/>
              <a:buNone/>
              <a:defRPr/>
            </a:pPr>
            <a:endParaRPr lang="en-US" altLang="ja-JP" dirty="0" smtClean="0"/>
          </a:p>
        </p:txBody>
      </p:sp>
      <p:sp>
        <p:nvSpPr>
          <p:cNvPr id="51204"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2020/7/8</a:t>
            </a:r>
          </a:p>
        </p:txBody>
      </p:sp>
      <p:sp>
        <p:nvSpPr>
          <p:cNvPr id="51205"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7</a:t>
            </a:r>
          </a:p>
        </p:txBody>
      </p:sp>
      <p:sp>
        <p:nvSpPr>
          <p:cNvPr id="51206"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6F098881-F41B-4787-9BA4-AD03C894E459}" type="slidenum">
              <a:rPr lang="ja-JP" altLang="en-US" sz="1400" smtClean="0">
                <a:latin typeface="Times New Roman" panose="02020603050405020304" pitchFamily="18" charset="0"/>
              </a:rPr>
              <a:pPr>
                <a:spcBef>
                  <a:spcPct val="0"/>
                </a:spcBef>
                <a:buFontTx/>
                <a:buNone/>
              </a:pPr>
              <a:t>25</a:t>
            </a:fld>
            <a:endParaRPr lang="en-US" altLang="ja-JP" sz="1400" smtClean="0">
              <a:latin typeface="Times New Roman" panose="02020603050405020304" pitchFamily="18" charset="0"/>
            </a:endParaRPr>
          </a:p>
        </p:txBody>
      </p:sp>
      <p:sp>
        <p:nvSpPr>
          <p:cNvPr id="8" name="Rectangle 3"/>
          <p:cNvSpPr txBox="1">
            <a:spLocks noChangeArrowheads="1"/>
          </p:cNvSpPr>
          <p:nvPr/>
        </p:nvSpPr>
        <p:spPr bwMode="auto">
          <a:xfrm>
            <a:off x="90488" y="1506538"/>
            <a:ext cx="9899650" cy="543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lr>
                <a:schemeClr val="tx1">
                  <a:lumMod val="75000"/>
                  <a:lumOff val="25000"/>
                </a:schemeClr>
              </a:buClr>
              <a:buSzPct val="70000"/>
              <a:buFont typeface="Wingdings" pitchFamily="2" charset="2"/>
              <a:buChar char="p"/>
              <a:defRPr sz="3200" baseline="0">
                <a:solidFill>
                  <a:schemeClr val="tx1"/>
                </a:solidFill>
                <a:latin typeface="+mn-lt"/>
                <a:ea typeface="ＭＳ ゴシック" pitchFamily="49" charset="-128"/>
                <a:cs typeface="+mn-cs"/>
              </a:defRPr>
            </a:lvl1pPr>
            <a:lvl2pPr marL="742950" indent="-285750" algn="l" rtl="0" eaLnBrk="0" fontAlgn="base" hangingPunct="0">
              <a:spcBef>
                <a:spcPct val="20000"/>
              </a:spcBef>
              <a:spcAft>
                <a:spcPct val="0"/>
              </a:spcAft>
              <a:buClr>
                <a:schemeClr val="tx1">
                  <a:lumMod val="85000"/>
                  <a:lumOff val="15000"/>
                </a:schemeClr>
              </a:buClr>
              <a:buSzPct val="9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ts val="1200"/>
              </a:spcBef>
              <a:defRPr/>
            </a:pPr>
            <a:r>
              <a:rPr kumimoji="0" lang="ja-JP" altLang="en-US" kern="0" smtClean="0"/>
              <a:t>医療費の自己負担は義務教育就学後から</a:t>
            </a:r>
            <a:r>
              <a:rPr kumimoji="0" lang="en-US" altLang="ja-JP" kern="0" smtClean="0"/>
              <a:t>69</a:t>
            </a:r>
            <a:r>
              <a:rPr kumimoji="0" lang="ja-JP" altLang="en-US" kern="0" smtClean="0"/>
              <a:t>歳までは</a:t>
            </a:r>
            <a:r>
              <a:rPr kumimoji="0" lang="en-US" altLang="ja-JP" kern="0" smtClean="0"/>
              <a:t>3</a:t>
            </a:r>
            <a:r>
              <a:rPr kumimoji="0" lang="ja-JP" altLang="en-US" kern="0" smtClean="0"/>
              <a:t>割負担という制度は</a:t>
            </a:r>
            <a:r>
              <a:rPr kumimoji="0" lang="ja-JP" altLang="en-US" u="sng" kern="0" smtClean="0">
                <a:solidFill>
                  <a:srgbClr val="FF0000"/>
                </a:solidFill>
              </a:rPr>
              <a:t>定率負担</a:t>
            </a:r>
            <a:r>
              <a:rPr kumimoji="0" lang="ja-JP" altLang="en-US" kern="0" smtClean="0"/>
              <a:t>と呼ばれる</a:t>
            </a:r>
            <a:endParaRPr kumimoji="0" lang="en-US" altLang="ja-JP" kern="0" smtClean="0"/>
          </a:p>
          <a:p>
            <a:pPr>
              <a:spcBef>
                <a:spcPts val="1200"/>
              </a:spcBef>
              <a:defRPr/>
            </a:pPr>
            <a:r>
              <a:rPr kumimoji="0" lang="ja-JP" altLang="en-US" kern="0" smtClean="0"/>
              <a:t>医療費によらず一定額を支払うものを</a:t>
            </a:r>
            <a:r>
              <a:rPr kumimoji="0" lang="ja-JP" altLang="en-US" u="sng" kern="0" smtClean="0">
                <a:solidFill>
                  <a:srgbClr val="FF0000"/>
                </a:solidFill>
              </a:rPr>
              <a:t>定額負担</a:t>
            </a:r>
            <a:endParaRPr lang="en-US" altLang="ja-JP" u="sng" kern="0" smtClean="0">
              <a:solidFill>
                <a:srgbClr val="FF0000"/>
              </a:solidFill>
            </a:endParaRPr>
          </a:p>
          <a:p>
            <a:pPr>
              <a:spcBef>
                <a:spcPts val="1200"/>
              </a:spcBef>
              <a:defRPr/>
            </a:pPr>
            <a:r>
              <a:rPr kumimoji="0" lang="ja-JP" altLang="en-US" u="sng" kern="0" smtClean="0">
                <a:solidFill>
                  <a:srgbClr val="FF0000"/>
                </a:solidFill>
              </a:rPr>
              <a:t>医療費が高額になって支払えない</a:t>
            </a:r>
            <a:r>
              <a:rPr kumimoji="0" lang="ja-JP" altLang="en-US" kern="0" smtClean="0"/>
              <a:t>こともある</a:t>
            </a:r>
            <a:endParaRPr kumimoji="0" lang="en-US" altLang="ja-JP" kern="0" smtClean="0"/>
          </a:p>
          <a:p>
            <a:pPr>
              <a:spcBef>
                <a:spcPts val="1200"/>
              </a:spcBef>
              <a:defRPr/>
            </a:pPr>
            <a:r>
              <a:rPr kumimoji="0" lang="ja-JP" altLang="en-US" u="sng" kern="0" smtClean="0">
                <a:solidFill>
                  <a:srgbClr val="FF0000"/>
                </a:solidFill>
              </a:rPr>
              <a:t>高額療養費制度</a:t>
            </a:r>
            <a:r>
              <a:rPr kumimoji="0" lang="ja-JP" altLang="en-US" kern="0" smtClean="0"/>
              <a:t>は患者が一定以上の患者負担のときその超えたすべての額</a:t>
            </a:r>
            <a:r>
              <a:rPr kumimoji="0" lang="ja-JP" altLang="en-US" kern="0" smtClean="0"/>
              <a:t>を保険医療</a:t>
            </a:r>
            <a:r>
              <a:rPr kumimoji="0" lang="ja-JP" altLang="en-US" kern="0" smtClean="0"/>
              <a:t>から償還する</a:t>
            </a:r>
            <a:endParaRPr kumimoji="0" lang="en-US" altLang="ja-JP" kern="0" smtClean="0"/>
          </a:p>
          <a:p>
            <a:pPr>
              <a:spcBef>
                <a:spcPts val="1200"/>
              </a:spcBef>
              <a:defRPr/>
            </a:pPr>
            <a:r>
              <a:rPr kumimoji="0" lang="ja-JP" altLang="en-US" kern="0" smtClean="0"/>
              <a:t>例：１ヶ月に１２０万円の医療費．実際は８９，４３０円の自己負担</a:t>
            </a:r>
            <a:endParaRPr kumimoji="0" lang="en-US" altLang="ja-JP" kern="0" smtClean="0"/>
          </a:p>
        </p:txBody>
      </p:sp>
    </p:spTree>
    <p:extLst>
      <p:ext uri="{BB962C8B-B14F-4D97-AF65-F5344CB8AC3E}">
        <p14:creationId xmlns:p14="http://schemas.microsoft.com/office/powerpoint/2010/main" val="179984769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93723" y="-78432"/>
            <a:ext cx="8636000" cy="1271588"/>
          </a:xfrm>
        </p:spPr>
        <p:txBody>
          <a:bodyPr/>
          <a:lstStyle/>
          <a:p>
            <a:r>
              <a:rPr kumimoji="1" lang="ja-JP" altLang="en-US" sz="4000" dirty="0" smtClean="0"/>
              <a:t>高額療養費制度：</a:t>
            </a:r>
            <a:r>
              <a:rPr kumimoji="1" lang="en-US" altLang="ja-JP" sz="4000" dirty="0" smtClean="0"/>
              <a:t>70</a:t>
            </a:r>
            <a:r>
              <a:rPr kumimoji="1" lang="ja-JP" altLang="en-US" sz="4000" dirty="0" smtClean="0"/>
              <a:t>歳以上</a:t>
            </a:r>
            <a:endParaRPr kumimoji="1" lang="ja-JP" altLang="en-US" sz="4000" dirty="0"/>
          </a:p>
        </p:txBody>
      </p:sp>
      <p:graphicFrame>
        <p:nvGraphicFramePr>
          <p:cNvPr id="4" name="表 3"/>
          <p:cNvGraphicFramePr>
            <a:graphicFrameLocks noGrp="1"/>
          </p:cNvGraphicFramePr>
          <p:nvPr>
            <p:extLst>
              <p:ext uri="{D42A27DB-BD31-4B8C-83A1-F6EECF244321}">
                <p14:modId xmlns:p14="http://schemas.microsoft.com/office/powerpoint/2010/main" val="280376793"/>
              </p:ext>
            </p:extLst>
          </p:nvPr>
        </p:nvGraphicFramePr>
        <p:xfrm>
          <a:off x="280785" y="4242048"/>
          <a:ext cx="9623750" cy="3204108"/>
        </p:xfrm>
        <a:graphic>
          <a:graphicData uri="http://schemas.openxmlformats.org/drawingml/2006/table">
            <a:tbl>
              <a:tblPr firstRow="1" bandRow="1">
                <a:tableStyleId>{5C22544A-7EE6-4342-B048-85BDC9FD1C3A}</a:tableStyleId>
              </a:tblPr>
              <a:tblGrid>
                <a:gridCol w="4811875">
                  <a:extLst>
                    <a:ext uri="{9D8B030D-6E8A-4147-A177-3AD203B41FA5}">
                      <a16:colId xmlns:a16="http://schemas.microsoft.com/office/drawing/2014/main" val="20000"/>
                    </a:ext>
                  </a:extLst>
                </a:gridCol>
                <a:gridCol w="4811875">
                  <a:extLst>
                    <a:ext uri="{9D8B030D-6E8A-4147-A177-3AD203B41FA5}">
                      <a16:colId xmlns:a16="http://schemas.microsoft.com/office/drawing/2014/main" val="20001"/>
                    </a:ext>
                  </a:extLst>
                </a:gridCol>
              </a:tblGrid>
              <a:tr h="427044">
                <a:tc>
                  <a:txBody>
                    <a:bodyPr/>
                    <a:lstStyle/>
                    <a:p>
                      <a:pPr algn="ctr"/>
                      <a:r>
                        <a:rPr lang="ja-JP" altLang="en-US" sz="2000" b="1" dirty="0">
                          <a:latin typeface="メイリオ" panose="020B0604030504040204" pitchFamily="50" charset="-128"/>
                          <a:ea typeface="メイリオ" panose="020B0604030504040204" pitchFamily="50" charset="-128"/>
                        </a:rPr>
                        <a:t>被保険者の所得区分</a:t>
                      </a:r>
                    </a:p>
                  </a:txBody>
                  <a:tcPr marL="42333" marR="42333" marT="42333" marB="42333" anchor="ctr"/>
                </a:tc>
                <a:tc>
                  <a:txBody>
                    <a:bodyPr/>
                    <a:lstStyle/>
                    <a:p>
                      <a:pPr algn="ctr"/>
                      <a:r>
                        <a:rPr lang="ja-JP" altLang="en-US" sz="2000" b="1" dirty="0" smtClean="0">
                          <a:latin typeface="メイリオ" panose="020B0604030504040204" pitchFamily="50" charset="-128"/>
                          <a:ea typeface="メイリオ" panose="020B0604030504040204" pitchFamily="50" charset="-128"/>
                        </a:rPr>
                        <a:t>外来：自己</a:t>
                      </a:r>
                      <a:r>
                        <a:rPr lang="ja-JP" altLang="en-US" sz="2000" b="1" dirty="0">
                          <a:latin typeface="メイリオ" panose="020B0604030504040204" pitchFamily="50" charset="-128"/>
                          <a:ea typeface="メイリオ" panose="020B0604030504040204" pitchFamily="50" charset="-128"/>
                        </a:rPr>
                        <a:t>負担限度額（１月当たり）</a:t>
                      </a:r>
                    </a:p>
                  </a:txBody>
                  <a:tcPr marL="42333" marR="42333" marT="42333" marB="42333" anchor="ctr"/>
                </a:tc>
                <a:extLst>
                  <a:ext uri="{0D108BD9-81ED-4DB2-BD59-A6C34878D82A}">
                    <a16:rowId xmlns:a16="http://schemas.microsoft.com/office/drawing/2014/main" val="10000"/>
                  </a:ext>
                </a:extLst>
              </a:tr>
              <a:tr h="561592">
                <a:tc>
                  <a:txBody>
                    <a:bodyPr/>
                    <a:lstStyle/>
                    <a:p>
                      <a:r>
                        <a:rPr lang="ja-JP" altLang="en-US" sz="2000" b="1" dirty="0">
                          <a:latin typeface="メイリオ" panose="020B0604030504040204" pitchFamily="50" charset="-128"/>
                          <a:ea typeface="メイリオ" panose="020B0604030504040204" pitchFamily="50" charset="-128"/>
                        </a:rPr>
                        <a:t>現役並み所得者（標準報酬月額</a:t>
                      </a:r>
                      <a:r>
                        <a:rPr lang="en-US" altLang="ja-JP" sz="2000" b="1" dirty="0">
                          <a:latin typeface="メイリオ" panose="020B0604030504040204" pitchFamily="50" charset="-128"/>
                          <a:ea typeface="メイリオ" panose="020B0604030504040204" pitchFamily="50" charset="-128"/>
                        </a:rPr>
                        <a:t>28</a:t>
                      </a:r>
                      <a:r>
                        <a:rPr lang="ja-JP" altLang="en-US" sz="2000" b="1" dirty="0">
                          <a:latin typeface="メイリオ" panose="020B0604030504040204" pitchFamily="50" charset="-128"/>
                          <a:ea typeface="メイリオ" panose="020B0604030504040204" pitchFamily="50" charset="-128"/>
                        </a:rPr>
                        <a:t>万円以上等）</a:t>
                      </a:r>
                    </a:p>
                  </a:txBody>
                  <a:tcPr marL="42333" marR="42333" marT="42333" marB="42333" anchor="ctr"/>
                </a:tc>
                <a:tc>
                  <a:txBody>
                    <a:bodyPr/>
                    <a:lstStyle/>
                    <a:p>
                      <a:r>
                        <a:rPr lang="en-US" altLang="ja-JP" sz="2000" b="1">
                          <a:latin typeface="メイリオ" panose="020B0604030504040204" pitchFamily="50" charset="-128"/>
                          <a:ea typeface="メイリオ" panose="020B0604030504040204" pitchFamily="50" charset="-128"/>
                        </a:rPr>
                        <a:t>44,400</a:t>
                      </a:r>
                      <a:r>
                        <a:rPr lang="ja-JP" altLang="en-US" sz="2000" b="1">
                          <a:latin typeface="メイリオ" panose="020B0604030504040204" pitchFamily="50" charset="-128"/>
                          <a:ea typeface="メイリオ" panose="020B0604030504040204" pitchFamily="50" charset="-128"/>
                        </a:rPr>
                        <a:t>円</a:t>
                      </a:r>
                    </a:p>
                  </a:txBody>
                  <a:tcPr marL="42333" marR="42333" marT="42333" marB="42333" anchor="ctr"/>
                </a:tc>
                <a:extLst>
                  <a:ext uri="{0D108BD9-81ED-4DB2-BD59-A6C34878D82A}">
                    <a16:rowId xmlns:a16="http://schemas.microsoft.com/office/drawing/2014/main" val="10001"/>
                  </a:ext>
                </a:extLst>
              </a:tr>
              <a:tr h="561592">
                <a:tc>
                  <a:txBody>
                    <a:bodyPr/>
                    <a:lstStyle/>
                    <a:p>
                      <a:r>
                        <a:rPr lang="ja-JP" altLang="en-US" sz="2000" b="1" dirty="0">
                          <a:latin typeface="メイリオ" panose="020B0604030504040204" pitchFamily="50" charset="-128"/>
                          <a:ea typeface="メイリオ" panose="020B0604030504040204" pitchFamily="50" charset="-128"/>
                        </a:rPr>
                        <a:t>一般（現役並み所得者、低所得 </a:t>
                      </a:r>
                      <a:r>
                        <a:rPr lang="en-US" altLang="ja-JP" sz="2000" b="1" dirty="0">
                          <a:latin typeface="メイリオ" panose="020B0604030504040204" pitchFamily="50" charset="-128"/>
                          <a:ea typeface="メイリオ" panose="020B0604030504040204" pitchFamily="50" charset="-128"/>
                        </a:rPr>
                        <a:t>I</a:t>
                      </a:r>
                      <a:r>
                        <a:rPr lang="ja-JP" altLang="en-US" sz="2000" b="1" dirty="0">
                          <a:latin typeface="メイリオ" panose="020B0604030504040204" pitchFamily="50" charset="-128"/>
                          <a:ea typeface="メイリオ" panose="020B0604030504040204" pitchFamily="50" charset="-128"/>
                        </a:rPr>
                        <a:t>・</a:t>
                      </a:r>
                      <a:r>
                        <a:rPr lang="en-US" altLang="ja-JP" sz="2000" b="1" dirty="0">
                          <a:latin typeface="メイリオ" panose="020B0604030504040204" pitchFamily="50" charset="-128"/>
                          <a:ea typeface="メイリオ" panose="020B0604030504040204" pitchFamily="50" charset="-128"/>
                        </a:rPr>
                        <a:t>II </a:t>
                      </a:r>
                      <a:r>
                        <a:rPr lang="ja-JP" altLang="en-US" sz="2000" b="1" dirty="0">
                          <a:latin typeface="メイリオ" panose="020B0604030504040204" pitchFamily="50" charset="-128"/>
                          <a:ea typeface="メイリオ" panose="020B0604030504040204" pitchFamily="50" charset="-128"/>
                        </a:rPr>
                        <a:t>以外）</a:t>
                      </a:r>
                    </a:p>
                  </a:txBody>
                  <a:tcPr marL="42333" marR="42333" marT="42333" marB="42333" anchor="ctr"/>
                </a:tc>
                <a:tc>
                  <a:txBody>
                    <a:bodyPr/>
                    <a:lstStyle/>
                    <a:p>
                      <a:r>
                        <a:rPr lang="en-US" altLang="ja-JP" sz="2000" b="1" dirty="0">
                          <a:latin typeface="メイリオ" panose="020B0604030504040204" pitchFamily="50" charset="-128"/>
                          <a:ea typeface="メイリオ" panose="020B0604030504040204" pitchFamily="50" charset="-128"/>
                        </a:rPr>
                        <a:t>12,000</a:t>
                      </a:r>
                      <a:r>
                        <a:rPr lang="ja-JP" altLang="en-US" sz="2000" b="1" dirty="0">
                          <a:latin typeface="メイリオ" panose="020B0604030504040204" pitchFamily="50" charset="-128"/>
                          <a:ea typeface="メイリオ" panose="020B0604030504040204" pitchFamily="50" charset="-128"/>
                        </a:rPr>
                        <a:t>円</a:t>
                      </a:r>
                    </a:p>
                  </a:txBody>
                  <a:tcPr marL="42333" marR="42333" marT="42333" marB="42333" anchor="ctr"/>
                </a:tc>
                <a:extLst>
                  <a:ext uri="{0D108BD9-81ED-4DB2-BD59-A6C34878D82A}">
                    <a16:rowId xmlns:a16="http://schemas.microsoft.com/office/drawing/2014/main" val="10002"/>
                  </a:ext>
                </a:extLst>
              </a:tr>
              <a:tr h="561592">
                <a:tc>
                  <a:txBody>
                    <a:bodyPr/>
                    <a:lstStyle/>
                    <a:p>
                      <a:r>
                        <a:rPr lang="ja-JP" altLang="en-US" sz="2000" b="1">
                          <a:latin typeface="メイリオ" panose="020B0604030504040204" pitchFamily="50" charset="-128"/>
                          <a:ea typeface="メイリオ" panose="020B0604030504040204" pitchFamily="50" charset="-128"/>
                        </a:rPr>
                        <a:t>低所得 </a:t>
                      </a:r>
                      <a:r>
                        <a:rPr lang="en-US" altLang="ja-JP" sz="2000" b="1">
                          <a:latin typeface="メイリオ" panose="020B0604030504040204" pitchFamily="50" charset="-128"/>
                          <a:ea typeface="メイリオ" panose="020B0604030504040204" pitchFamily="50" charset="-128"/>
                        </a:rPr>
                        <a:t>II</a:t>
                      </a:r>
                      <a:r>
                        <a:rPr lang="ja-JP" altLang="en-US" sz="2000" b="1">
                          <a:latin typeface="メイリオ" panose="020B0604030504040204" pitchFamily="50" charset="-128"/>
                          <a:ea typeface="メイリオ" panose="020B0604030504040204" pitchFamily="50" charset="-128"/>
                        </a:rPr>
                        <a:t>（被保険者が市町村民税非課税等）</a:t>
                      </a:r>
                    </a:p>
                  </a:txBody>
                  <a:tcPr marL="42333" marR="42333" marT="42333" marB="42333" anchor="ctr"/>
                </a:tc>
                <a:tc>
                  <a:txBody>
                    <a:bodyPr/>
                    <a:lstStyle/>
                    <a:p>
                      <a:r>
                        <a:rPr lang="en-US" altLang="ja-JP" sz="2000" b="1" dirty="0">
                          <a:latin typeface="メイリオ" panose="020B0604030504040204" pitchFamily="50" charset="-128"/>
                          <a:ea typeface="メイリオ" panose="020B0604030504040204" pitchFamily="50" charset="-128"/>
                        </a:rPr>
                        <a:t>8,000</a:t>
                      </a:r>
                      <a:r>
                        <a:rPr lang="ja-JP" altLang="en-US" sz="2000" b="1" dirty="0">
                          <a:latin typeface="メイリオ" panose="020B0604030504040204" pitchFamily="50" charset="-128"/>
                          <a:ea typeface="メイリオ" panose="020B0604030504040204" pitchFamily="50" charset="-128"/>
                        </a:rPr>
                        <a:t>円</a:t>
                      </a:r>
                    </a:p>
                  </a:txBody>
                  <a:tcPr marL="42333" marR="42333" marT="42333" marB="42333" anchor="ctr"/>
                </a:tc>
                <a:extLst>
                  <a:ext uri="{0D108BD9-81ED-4DB2-BD59-A6C34878D82A}">
                    <a16:rowId xmlns:a16="http://schemas.microsoft.com/office/drawing/2014/main" val="10003"/>
                  </a:ext>
                </a:extLst>
              </a:tr>
              <a:tr h="561592">
                <a:tc>
                  <a:txBody>
                    <a:bodyPr/>
                    <a:lstStyle/>
                    <a:p>
                      <a:r>
                        <a:rPr lang="ja-JP" altLang="en-US" sz="2000" b="1" dirty="0">
                          <a:latin typeface="メイリオ" panose="020B0604030504040204" pitchFamily="50" charset="-128"/>
                          <a:ea typeface="メイリオ" panose="020B0604030504040204" pitchFamily="50" charset="-128"/>
                        </a:rPr>
                        <a:t>低所得 </a:t>
                      </a:r>
                      <a:r>
                        <a:rPr lang="en-US" altLang="ja-JP" sz="2000" b="1" dirty="0">
                          <a:latin typeface="メイリオ" panose="020B0604030504040204" pitchFamily="50" charset="-128"/>
                          <a:ea typeface="メイリオ" panose="020B0604030504040204" pitchFamily="50" charset="-128"/>
                        </a:rPr>
                        <a:t>I</a:t>
                      </a:r>
                      <a:r>
                        <a:rPr lang="ja-JP" altLang="en-US" sz="2000" b="1" dirty="0" smtClean="0">
                          <a:latin typeface="メイリオ" panose="020B0604030504040204" pitchFamily="50" charset="-128"/>
                          <a:ea typeface="メイリオ" panose="020B0604030504040204" pitchFamily="50" charset="-128"/>
                        </a:rPr>
                        <a:t>（市町</a:t>
                      </a:r>
                      <a:r>
                        <a:rPr lang="ja-JP" altLang="en-US" sz="2000" b="1" dirty="0">
                          <a:latin typeface="メイリオ" panose="020B0604030504040204" pitchFamily="50" charset="-128"/>
                          <a:ea typeface="メイリオ" panose="020B0604030504040204" pitchFamily="50" charset="-128"/>
                        </a:rPr>
                        <a:t>村民税に係る所得がない）</a:t>
                      </a:r>
                    </a:p>
                  </a:txBody>
                  <a:tcPr marL="42333" marR="42333" marT="42333" marB="42333" anchor="ctr"/>
                </a:tc>
                <a:tc>
                  <a:txBody>
                    <a:bodyPr/>
                    <a:lstStyle/>
                    <a:p>
                      <a:r>
                        <a:rPr lang="en-US" altLang="ja-JP" sz="2000" b="1" dirty="0">
                          <a:latin typeface="メイリオ" panose="020B0604030504040204" pitchFamily="50" charset="-128"/>
                          <a:ea typeface="メイリオ" panose="020B0604030504040204" pitchFamily="50" charset="-128"/>
                        </a:rPr>
                        <a:t>8,000</a:t>
                      </a:r>
                      <a:r>
                        <a:rPr lang="ja-JP" altLang="en-US" sz="2000" b="1" dirty="0">
                          <a:latin typeface="メイリオ" panose="020B0604030504040204" pitchFamily="50" charset="-128"/>
                          <a:ea typeface="メイリオ" panose="020B0604030504040204" pitchFamily="50" charset="-128"/>
                        </a:rPr>
                        <a:t>円</a:t>
                      </a:r>
                    </a:p>
                  </a:txBody>
                  <a:tcPr marL="42333" marR="42333" marT="42333" marB="42333" anchor="ctr"/>
                </a:tc>
                <a:extLst>
                  <a:ext uri="{0D108BD9-81ED-4DB2-BD59-A6C34878D82A}">
                    <a16:rowId xmlns:a16="http://schemas.microsoft.com/office/drawing/2014/main" val="10004"/>
                  </a:ext>
                </a:extLst>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826337096"/>
              </p:ext>
            </p:extLst>
          </p:nvPr>
        </p:nvGraphicFramePr>
        <p:xfrm>
          <a:off x="255461" y="929680"/>
          <a:ext cx="9721082" cy="3204108"/>
        </p:xfrm>
        <a:graphic>
          <a:graphicData uri="http://schemas.openxmlformats.org/drawingml/2006/table">
            <a:tbl>
              <a:tblPr firstRow="1" bandRow="1">
                <a:tableStyleId>{5C22544A-7EE6-4342-B048-85BDC9FD1C3A}</a:tableStyleId>
              </a:tblPr>
              <a:tblGrid>
                <a:gridCol w="4860541">
                  <a:extLst>
                    <a:ext uri="{9D8B030D-6E8A-4147-A177-3AD203B41FA5}">
                      <a16:colId xmlns:a16="http://schemas.microsoft.com/office/drawing/2014/main" val="20000"/>
                    </a:ext>
                  </a:extLst>
                </a:gridCol>
                <a:gridCol w="4860541">
                  <a:extLst>
                    <a:ext uri="{9D8B030D-6E8A-4147-A177-3AD203B41FA5}">
                      <a16:colId xmlns:a16="http://schemas.microsoft.com/office/drawing/2014/main" val="20001"/>
                    </a:ext>
                  </a:extLst>
                </a:gridCol>
              </a:tblGrid>
              <a:tr h="427044">
                <a:tc>
                  <a:txBody>
                    <a:bodyPr/>
                    <a:lstStyle/>
                    <a:p>
                      <a:pPr algn="ctr"/>
                      <a:r>
                        <a:rPr lang="ja-JP" altLang="en-US" sz="2000" b="1" dirty="0">
                          <a:latin typeface="メイリオ" panose="020B0604030504040204" pitchFamily="50" charset="-128"/>
                          <a:ea typeface="メイリオ" panose="020B0604030504040204" pitchFamily="50" charset="-128"/>
                        </a:rPr>
                        <a:t>被保険者の所得区分</a:t>
                      </a:r>
                    </a:p>
                  </a:txBody>
                  <a:tcPr marL="42333" marR="42333" marT="42333" marB="42333" anchor="ctr"/>
                </a:tc>
                <a:tc>
                  <a:txBody>
                    <a:bodyPr/>
                    <a:lstStyle/>
                    <a:p>
                      <a:pPr algn="ctr"/>
                      <a:r>
                        <a:rPr lang="ja-JP" altLang="en-US" sz="2000" b="1" dirty="0" smtClean="0">
                          <a:latin typeface="メイリオ" panose="020B0604030504040204" pitchFamily="50" charset="-128"/>
                          <a:ea typeface="メイリオ" panose="020B0604030504040204" pitchFamily="50" charset="-128"/>
                        </a:rPr>
                        <a:t>入院：自己</a:t>
                      </a:r>
                      <a:r>
                        <a:rPr lang="ja-JP" altLang="en-US" sz="2000" b="1" dirty="0">
                          <a:latin typeface="メイリオ" panose="020B0604030504040204" pitchFamily="50" charset="-128"/>
                          <a:ea typeface="メイリオ" panose="020B0604030504040204" pitchFamily="50" charset="-128"/>
                        </a:rPr>
                        <a:t>負担限度額（１月当たり）</a:t>
                      </a:r>
                    </a:p>
                  </a:txBody>
                  <a:tcPr marL="42333" marR="42333" marT="42333" marB="42333" anchor="ctr"/>
                </a:tc>
                <a:extLst>
                  <a:ext uri="{0D108BD9-81ED-4DB2-BD59-A6C34878D82A}">
                    <a16:rowId xmlns:a16="http://schemas.microsoft.com/office/drawing/2014/main" val="10000"/>
                  </a:ext>
                </a:extLst>
              </a:tr>
              <a:tr h="561592">
                <a:tc>
                  <a:txBody>
                    <a:bodyPr/>
                    <a:lstStyle/>
                    <a:p>
                      <a:r>
                        <a:rPr lang="ja-JP" altLang="en-US" sz="2000" b="1" dirty="0">
                          <a:latin typeface="メイリオ" panose="020B0604030504040204" pitchFamily="50" charset="-128"/>
                          <a:ea typeface="メイリオ" panose="020B0604030504040204" pitchFamily="50" charset="-128"/>
                        </a:rPr>
                        <a:t>現役並み所得者（標準報酬月額</a:t>
                      </a:r>
                      <a:r>
                        <a:rPr lang="en-US" altLang="ja-JP" sz="2000" b="1" dirty="0">
                          <a:latin typeface="メイリオ" panose="020B0604030504040204" pitchFamily="50" charset="-128"/>
                          <a:ea typeface="メイリオ" panose="020B0604030504040204" pitchFamily="50" charset="-128"/>
                        </a:rPr>
                        <a:t>28</a:t>
                      </a:r>
                      <a:r>
                        <a:rPr lang="ja-JP" altLang="en-US" sz="2000" b="1" dirty="0">
                          <a:latin typeface="メイリオ" panose="020B0604030504040204" pitchFamily="50" charset="-128"/>
                          <a:ea typeface="メイリオ" panose="020B0604030504040204" pitchFamily="50" charset="-128"/>
                        </a:rPr>
                        <a:t>万円以上等）</a:t>
                      </a:r>
                    </a:p>
                  </a:txBody>
                  <a:tcPr marL="42333" marR="42333" marT="42333" marB="42333" anchor="ctr"/>
                </a:tc>
                <a:tc>
                  <a:txBody>
                    <a:bodyPr/>
                    <a:lstStyle/>
                    <a:p>
                      <a:r>
                        <a:rPr lang="en-US" altLang="zh-TW" sz="2000" b="1">
                          <a:latin typeface="メイリオ" panose="020B0604030504040204" pitchFamily="50" charset="-128"/>
                          <a:ea typeface="メイリオ" panose="020B0604030504040204" pitchFamily="50" charset="-128"/>
                        </a:rPr>
                        <a:t>80,100</a:t>
                      </a:r>
                      <a:r>
                        <a:rPr lang="zh-TW" altLang="en-US" sz="2000" b="1">
                          <a:latin typeface="メイリオ" panose="020B0604030504040204" pitchFamily="50" charset="-128"/>
                          <a:ea typeface="メイリオ" panose="020B0604030504040204" pitchFamily="50" charset="-128"/>
                        </a:rPr>
                        <a:t>円＋（医療費－</a:t>
                      </a:r>
                      <a:r>
                        <a:rPr lang="en-US" altLang="zh-TW" sz="2000" b="1">
                          <a:latin typeface="メイリオ" panose="020B0604030504040204" pitchFamily="50" charset="-128"/>
                          <a:ea typeface="メイリオ" panose="020B0604030504040204" pitchFamily="50" charset="-128"/>
                        </a:rPr>
                        <a:t>267,000</a:t>
                      </a:r>
                      <a:r>
                        <a:rPr lang="zh-TW" altLang="en-US" sz="2000" b="1">
                          <a:latin typeface="メイリオ" panose="020B0604030504040204" pitchFamily="50" charset="-128"/>
                          <a:ea typeface="メイリオ" panose="020B0604030504040204" pitchFamily="50" charset="-128"/>
                        </a:rPr>
                        <a:t>円）</a:t>
                      </a:r>
                      <a:r>
                        <a:rPr lang="en-US" altLang="zh-TW" sz="2000" b="1">
                          <a:latin typeface="メイリオ" panose="020B0604030504040204" pitchFamily="50" charset="-128"/>
                          <a:ea typeface="メイリオ" panose="020B0604030504040204" pitchFamily="50" charset="-128"/>
                        </a:rPr>
                        <a:t>×1</a:t>
                      </a:r>
                      <a:r>
                        <a:rPr lang="zh-TW" altLang="en-US" sz="2000" b="1">
                          <a:latin typeface="メイリオ" panose="020B0604030504040204" pitchFamily="50" charset="-128"/>
                          <a:ea typeface="メイリオ" panose="020B0604030504040204" pitchFamily="50" charset="-128"/>
                        </a:rPr>
                        <a:t>％</a:t>
                      </a:r>
                    </a:p>
                  </a:txBody>
                  <a:tcPr marL="42333" marR="42333" marT="42333" marB="42333" anchor="ctr"/>
                </a:tc>
                <a:extLst>
                  <a:ext uri="{0D108BD9-81ED-4DB2-BD59-A6C34878D82A}">
                    <a16:rowId xmlns:a16="http://schemas.microsoft.com/office/drawing/2014/main" val="10001"/>
                  </a:ext>
                </a:extLst>
              </a:tr>
              <a:tr h="561592">
                <a:tc>
                  <a:txBody>
                    <a:bodyPr/>
                    <a:lstStyle/>
                    <a:p>
                      <a:r>
                        <a:rPr lang="ja-JP" altLang="en-US" sz="2000" b="1" dirty="0">
                          <a:latin typeface="メイリオ" panose="020B0604030504040204" pitchFamily="50" charset="-128"/>
                          <a:ea typeface="メイリオ" panose="020B0604030504040204" pitchFamily="50" charset="-128"/>
                        </a:rPr>
                        <a:t>一般（現役並み所得者、低所得 </a:t>
                      </a:r>
                      <a:r>
                        <a:rPr lang="en-US" altLang="ja-JP" sz="2000" b="1" dirty="0">
                          <a:latin typeface="メイリオ" panose="020B0604030504040204" pitchFamily="50" charset="-128"/>
                          <a:ea typeface="メイリオ" panose="020B0604030504040204" pitchFamily="50" charset="-128"/>
                        </a:rPr>
                        <a:t>I</a:t>
                      </a:r>
                      <a:r>
                        <a:rPr lang="ja-JP" altLang="en-US" sz="2000" b="1" dirty="0">
                          <a:latin typeface="メイリオ" panose="020B0604030504040204" pitchFamily="50" charset="-128"/>
                          <a:ea typeface="メイリオ" panose="020B0604030504040204" pitchFamily="50" charset="-128"/>
                        </a:rPr>
                        <a:t>・</a:t>
                      </a:r>
                      <a:r>
                        <a:rPr lang="en-US" altLang="ja-JP" sz="2000" b="1" dirty="0">
                          <a:latin typeface="メイリオ" panose="020B0604030504040204" pitchFamily="50" charset="-128"/>
                          <a:ea typeface="メイリオ" panose="020B0604030504040204" pitchFamily="50" charset="-128"/>
                        </a:rPr>
                        <a:t>II </a:t>
                      </a:r>
                      <a:r>
                        <a:rPr lang="ja-JP" altLang="en-US" sz="2000" b="1" dirty="0">
                          <a:latin typeface="メイリオ" panose="020B0604030504040204" pitchFamily="50" charset="-128"/>
                          <a:ea typeface="メイリオ" panose="020B0604030504040204" pitchFamily="50" charset="-128"/>
                        </a:rPr>
                        <a:t>以外）</a:t>
                      </a:r>
                    </a:p>
                  </a:txBody>
                  <a:tcPr marL="42333" marR="42333" marT="42333" marB="42333" anchor="ctr"/>
                </a:tc>
                <a:tc>
                  <a:txBody>
                    <a:bodyPr/>
                    <a:lstStyle/>
                    <a:p>
                      <a:r>
                        <a:rPr lang="en-US" altLang="ja-JP" sz="2000" b="1">
                          <a:latin typeface="メイリオ" panose="020B0604030504040204" pitchFamily="50" charset="-128"/>
                          <a:ea typeface="メイリオ" panose="020B0604030504040204" pitchFamily="50" charset="-128"/>
                        </a:rPr>
                        <a:t>44,400</a:t>
                      </a:r>
                      <a:r>
                        <a:rPr lang="ja-JP" altLang="en-US" sz="2000" b="1">
                          <a:latin typeface="メイリオ" panose="020B0604030504040204" pitchFamily="50" charset="-128"/>
                          <a:ea typeface="メイリオ" panose="020B0604030504040204" pitchFamily="50" charset="-128"/>
                        </a:rPr>
                        <a:t>円</a:t>
                      </a:r>
                    </a:p>
                  </a:txBody>
                  <a:tcPr marL="42333" marR="42333" marT="42333" marB="42333" anchor="ctr"/>
                </a:tc>
                <a:extLst>
                  <a:ext uri="{0D108BD9-81ED-4DB2-BD59-A6C34878D82A}">
                    <a16:rowId xmlns:a16="http://schemas.microsoft.com/office/drawing/2014/main" val="10002"/>
                  </a:ext>
                </a:extLst>
              </a:tr>
              <a:tr h="561592">
                <a:tc>
                  <a:txBody>
                    <a:bodyPr/>
                    <a:lstStyle/>
                    <a:p>
                      <a:r>
                        <a:rPr lang="ja-JP" altLang="en-US" sz="2000" b="1" dirty="0">
                          <a:latin typeface="メイリオ" panose="020B0604030504040204" pitchFamily="50" charset="-128"/>
                          <a:ea typeface="メイリオ" panose="020B0604030504040204" pitchFamily="50" charset="-128"/>
                        </a:rPr>
                        <a:t>低所得 </a:t>
                      </a:r>
                      <a:r>
                        <a:rPr lang="en-US" altLang="ja-JP" sz="2000" b="1" dirty="0">
                          <a:latin typeface="メイリオ" panose="020B0604030504040204" pitchFamily="50" charset="-128"/>
                          <a:ea typeface="メイリオ" panose="020B0604030504040204" pitchFamily="50" charset="-128"/>
                        </a:rPr>
                        <a:t>II</a:t>
                      </a:r>
                      <a:r>
                        <a:rPr lang="ja-JP" altLang="en-US" sz="2000" b="1" dirty="0">
                          <a:latin typeface="メイリオ" panose="020B0604030504040204" pitchFamily="50" charset="-128"/>
                          <a:ea typeface="メイリオ" panose="020B0604030504040204" pitchFamily="50" charset="-128"/>
                        </a:rPr>
                        <a:t>（被保険者が市町村民税非課税等）</a:t>
                      </a:r>
                    </a:p>
                  </a:txBody>
                  <a:tcPr marL="42333" marR="42333" marT="42333" marB="42333" anchor="ctr"/>
                </a:tc>
                <a:tc>
                  <a:txBody>
                    <a:bodyPr/>
                    <a:lstStyle/>
                    <a:p>
                      <a:r>
                        <a:rPr lang="en-US" altLang="ja-JP" sz="2000" b="1">
                          <a:latin typeface="メイリオ" panose="020B0604030504040204" pitchFamily="50" charset="-128"/>
                          <a:ea typeface="メイリオ" panose="020B0604030504040204" pitchFamily="50" charset="-128"/>
                        </a:rPr>
                        <a:t>24,600</a:t>
                      </a:r>
                      <a:r>
                        <a:rPr lang="ja-JP" altLang="en-US" sz="2000" b="1">
                          <a:latin typeface="メイリオ" panose="020B0604030504040204" pitchFamily="50" charset="-128"/>
                          <a:ea typeface="メイリオ" panose="020B0604030504040204" pitchFamily="50" charset="-128"/>
                        </a:rPr>
                        <a:t>円</a:t>
                      </a:r>
                    </a:p>
                  </a:txBody>
                  <a:tcPr marL="42333" marR="42333" marT="42333" marB="42333" anchor="ctr"/>
                </a:tc>
                <a:extLst>
                  <a:ext uri="{0D108BD9-81ED-4DB2-BD59-A6C34878D82A}">
                    <a16:rowId xmlns:a16="http://schemas.microsoft.com/office/drawing/2014/main" val="10003"/>
                  </a:ext>
                </a:extLst>
              </a:tr>
              <a:tr h="561592">
                <a:tc>
                  <a:txBody>
                    <a:bodyPr/>
                    <a:lstStyle/>
                    <a:p>
                      <a:r>
                        <a:rPr lang="ja-JP" altLang="en-US" sz="2000" b="1" dirty="0">
                          <a:latin typeface="メイリオ" panose="020B0604030504040204" pitchFamily="50" charset="-128"/>
                          <a:ea typeface="メイリオ" panose="020B0604030504040204" pitchFamily="50" charset="-128"/>
                        </a:rPr>
                        <a:t>低所得 </a:t>
                      </a:r>
                      <a:r>
                        <a:rPr lang="en-US" altLang="ja-JP" sz="2000" b="1" dirty="0">
                          <a:latin typeface="メイリオ" panose="020B0604030504040204" pitchFamily="50" charset="-128"/>
                          <a:ea typeface="メイリオ" panose="020B0604030504040204" pitchFamily="50" charset="-128"/>
                        </a:rPr>
                        <a:t>I</a:t>
                      </a:r>
                      <a:r>
                        <a:rPr lang="ja-JP" altLang="en-US" sz="2000" b="1" dirty="0" smtClean="0">
                          <a:latin typeface="メイリオ" panose="020B0604030504040204" pitchFamily="50" charset="-128"/>
                          <a:ea typeface="メイリオ" panose="020B0604030504040204" pitchFamily="50" charset="-128"/>
                        </a:rPr>
                        <a:t>（市町</a:t>
                      </a:r>
                      <a:r>
                        <a:rPr lang="ja-JP" altLang="en-US" sz="2000" b="1" dirty="0">
                          <a:latin typeface="メイリオ" panose="020B0604030504040204" pitchFamily="50" charset="-128"/>
                          <a:ea typeface="メイリオ" panose="020B0604030504040204" pitchFamily="50" charset="-128"/>
                        </a:rPr>
                        <a:t>村民税に係る所得が</a:t>
                      </a:r>
                      <a:r>
                        <a:rPr lang="ja-JP" altLang="en-US" sz="2000" b="1" dirty="0" smtClean="0">
                          <a:latin typeface="メイリオ" panose="020B0604030504040204" pitchFamily="50" charset="-128"/>
                          <a:ea typeface="メイリオ" panose="020B0604030504040204" pitchFamily="50" charset="-128"/>
                        </a:rPr>
                        <a:t>ない人）</a:t>
                      </a:r>
                      <a:endParaRPr lang="ja-JP" altLang="en-US" sz="2000" b="1" dirty="0">
                        <a:latin typeface="メイリオ" panose="020B0604030504040204" pitchFamily="50" charset="-128"/>
                        <a:ea typeface="メイリオ" panose="020B0604030504040204" pitchFamily="50" charset="-128"/>
                      </a:endParaRPr>
                    </a:p>
                  </a:txBody>
                  <a:tcPr marL="42333" marR="42333" marT="42333" marB="42333" anchor="ctr"/>
                </a:tc>
                <a:tc>
                  <a:txBody>
                    <a:bodyPr/>
                    <a:lstStyle/>
                    <a:p>
                      <a:r>
                        <a:rPr lang="en-US" altLang="ja-JP" sz="2000" b="1" dirty="0">
                          <a:latin typeface="メイリオ" panose="020B0604030504040204" pitchFamily="50" charset="-128"/>
                          <a:ea typeface="メイリオ" panose="020B0604030504040204" pitchFamily="50" charset="-128"/>
                        </a:rPr>
                        <a:t>15,000</a:t>
                      </a:r>
                      <a:r>
                        <a:rPr lang="ja-JP" altLang="en-US" sz="2000" b="1" dirty="0">
                          <a:latin typeface="メイリオ" panose="020B0604030504040204" pitchFamily="50" charset="-128"/>
                          <a:ea typeface="メイリオ" panose="020B0604030504040204" pitchFamily="50" charset="-128"/>
                        </a:rPr>
                        <a:t>円</a:t>
                      </a:r>
                    </a:p>
                  </a:txBody>
                  <a:tcPr marL="42333" marR="42333" marT="42333" marB="42333" anchor="ctr"/>
                </a:tc>
                <a:extLst>
                  <a:ext uri="{0D108BD9-81ED-4DB2-BD59-A6C34878D82A}">
                    <a16:rowId xmlns:a16="http://schemas.microsoft.com/office/drawing/2014/main" val="10004"/>
                  </a:ext>
                </a:extLst>
              </a:tr>
            </a:tbl>
          </a:graphicData>
        </a:graphic>
      </p:graphicFrame>
      <p:sp>
        <p:nvSpPr>
          <p:cNvPr id="6" name="スライド番号プレースホルダー 5" hidden="1"/>
          <p:cNvSpPr>
            <a:spLocks noGrp="1"/>
          </p:cNvSpPr>
          <p:nvPr>
            <p:ph type="sldNum" sz="quarter" idx="12"/>
          </p:nvPr>
        </p:nvSpPr>
        <p:spPr/>
        <p:txBody>
          <a:bodyPr/>
          <a:lstStyle/>
          <a:p>
            <a:fld id="{E19DC529-33C8-4A38-9408-4024DF46C122}" type="slidenum">
              <a:rPr kumimoji="1" lang="ja-JP" altLang="en-US" smtClean="0"/>
              <a:t>26</a:t>
            </a:fld>
            <a:endParaRPr kumimoji="1" lang="ja-JP" altLang="en-US"/>
          </a:p>
        </p:txBody>
      </p:sp>
      <p:sp>
        <p:nvSpPr>
          <p:cNvPr id="3" name="日付プレースホルダー 2" hidden="1"/>
          <p:cNvSpPr>
            <a:spLocks noGrp="1"/>
          </p:cNvSpPr>
          <p:nvPr>
            <p:ph type="dt" sz="half" idx="10"/>
          </p:nvPr>
        </p:nvSpPr>
        <p:spPr/>
        <p:txBody>
          <a:bodyPr/>
          <a:lstStyle/>
          <a:p>
            <a:pPr>
              <a:defRPr/>
            </a:pPr>
            <a:r>
              <a:rPr lang="en-US" altLang="ja-JP" smtClean="0"/>
              <a:t>2020/7/8</a:t>
            </a:r>
            <a:endParaRPr lang="en-US" altLang="ja-JP"/>
          </a:p>
        </p:txBody>
      </p:sp>
      <p:sp>
        <p:nvSpPr>
          <p:cNvPr id="7" name="フッター プレースホルダー 6" hidden="1"/>
          <p:cNvSpPr>
            <a:spLocks noGrp="1"/>
          </p:cNvSpPr>
          <p:nvPr>
            <p:ph type="ftr" sz="quarter" idx="11"/>
          </p:nvPr>
        </p:nvSpPr>
        <p:spPr/>
        <p:txBody>
          <a:bodyPr/>
          <a:lstStyle/>
          <a:p>
            <a:pPr>
              <a:defRPr/>
            </a:pPr>
            <a:r>
              <a:rPr lang="ja-JP" altLang="en-US" smtClean="0"/>
              <a:t>医療経済学</a:t>
            </a:r>
            <a:r>
              <a:rPr lang="en-US" altLang="ja-JP" smtClean="0"/>
              <a:t>A 7</a:t>
            </a:r>
            <a:endParaRPr lang="en-US" altLang="ja-JP"/>
          </a:p>
        </p:txBody>
      </p:sp>
    </p:spTree>
    <p:extLst>
      <p:ext uri="{BB962C8B-B14F-4D97-AF65-F5344CB8AC3E}">
        <p14:creationId xmlns:p14="http://schemas.microsoft.com/office/powerpoint/2010/main" val="423363483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98500" y="137592"/>
            <a:ext cx="8636000" cy="1271588"/>
          </a:xfrm>
        </p:spPr>
        <p:txBody>
          <a:bodyPr/>
          <a:lstStyle/>
          <a:p>
            <a:r>
              <a:rPr kumimoji="1" lang="ja-JP" altLang="en-US" dirty="0" smtClean="0"/>
              <a:t>高額療養費制度の問題</a:t>
            </a:r>
            <a:endParaRPr kumimoji="1" lang="ja-JP" altLang="en-US" dirty="0"/>
          </a:p>
        </p:txBody>
      </p:sp>
      <p:sp>
        <p:nvSpPr>
          <p:cNvPr id="3" name="コンテンツ プレースホルダー 2"/>
          <p:cNvSpPr>
            <a:spLocks noGrp="1"/>
          </p:cNvSpPr>
          <p:nvPr>
            <p:ph idx="1"/>
          </p:nvPr>
        </p:nvSpPr>
        <p:spPr>
          <a:xfrm>
            <a:off x="495300" y="1217712"/>
            <a:ext cx="9409236" cy="5588000"/>
          </a:xfrm>
        </p:spPr>
        <p:txBody>
          <a:bodyPr>
            <a:noAutofit/>
          </a:bodyPr>
          <a:lstStyle/>
          <a:p>
            <a:r>
              <a:rPr lang="ja-JP" altLang="en-US" dirty="0"/>
              <a:t>近年、高額な医薬品の開発が進んで</a:t>
            </a:r>
            <a:r>
              <a:rPr lang="ja-JP" altLang="en-US" sz="3600" dirty="0"/>
              <a:t>いる</a:t>
            </a:r>
            <a:endParaRPr lang="en-US" altLang="ja-JP" dirty="0"/>
          </a:p>
          <a:p>
            <a:pPr lvl="1"/>
            <a:r>
              <a:rPr lang="en-US" altLang="ja-JP" dirty="0"/>
              <a:t>2014</a:t>
            </a:r>
            <a:r>
              <a:rPr lang="ja-JP" altLang="en-US" dirty="0"/>
              <a:t>年９月発売の抗がん剤「オプジーボ」</a:t>
            </a:r>
            <a:r>
              <a:rPr lang="en-US" altLang="ja-JP" dirty="0"/>
              <a:t/>
            </a:r>
            <a:br>
              <a:rPr lang="en-US" altLang="ja-JP" dirty="0"/>
            </a:br>
            <a:r>
              <a:rPr lang="ja-JP" altLang="en-US" dirty="0"/>
              <a:t>（小野薬品工業）</a:t>
            </a:r>
            <a:r>
              <a:rPr lang="en-US" altLang="ja-JP" dirty="0"/>
              <a:t/>
            </a:r>
            <a:br>
              <a:rPr lang="en-US" altLang="ja-JP" dirty="0"/>
            </a:br>
            <a:r>
              <a:rPr lang="ja-JP" altLang="en-US" dirty="0"/>
              <a:t>⇒　標準的使用で年間約</a:t>
            </a:r>
            <a:r>
              <a:rPr lang="en-US" altLang="ja-JP" dirty="0"/>
              <a:t>3500</a:t>
            </a:r>
            <a:r>
              <a:rPr lang="ja-JP" altLang="en-US" dirty="0"/>
              <a:t>万円</a:t>
            </a:r>
            <a:r>
              <a:rPr lang="en-US" altLang="ja-JP" dirty="0"/>
              <a:t/>
            </a:r>
            <a:br>
              <a:rPr lang="en-US" altLang="ja-JP" dirty="0"/>
            </a:br>
            <a:r>
              <a:rPr lang="en-US" altLang="ja-JP" dirty="0"/>
              <a:t>※</a:t>
            </a:r>
            <a:r>
              <a:rPr lang="ja-JP" altLang="en-US" dirty="0"/>
              <a:t>参考：当初薬価</a:t>
            </a:r>
          </a:p>
          <a:p>
            <a:pPr lvl="2"/>
            <a:r>
              <a:rPr lang="en-US" altLang="ja-JP" sz="2000" dirty="0"/>
              <a:t>20mg2mL</a:t>
            </a:r>
            <a:r>
              <a:rPr lang="ja-JP" altLang="en-US" sz="2000" dirty="0"/>
              <a:t>１瓶</a:t>
            </a:r>
            <a:r>
              <a:rPr lang="en-US" altLang="ja-JP" sz="2000" dirty="0"/>
              <a:t>15</a:t>
            </a:r>
            <a:r>
              <a:rPr lang="ja-JP" altLang="en-US" sz="2000" dirty="0"/>
              <a:t>万</a:t>
            </a:r>
            <a:r>
              <a:rPr lang="en-US" altLang="ja-JP" sz="2000" dirty="0"/>
              <a:t>0200</a:t>
            </a:r>
            <a:r>
              <a:rPr lang="ja-JP" altLang="en-US" sz="2000" dirty="0"/>
              <a:t>円</a:t>
            </a:r>
          </a:p>
          <a:p>
            <a:pPr lvl="2"/>
            <a:r>
              <a:rPr lang="en-US" altLang="ja-JP" sz="2000" dirty="0"/>
              <a:t>100mg10mL</a:t>
            </a:r>
            <a:r>
              <a:rPr lang="ja-JP" altLang="en-US" sz="2000" dirty="0"/>
              <a:t>１瓶</a:t>
            </a:r>
            <a:r>
              <a:rPr lang="en-US" altLang="ja-JP" sz="2000" dirty="0"/>
              <a:t>72</a:t>
            </a:r>
            <a:r>
              <a:rPr lang="ja-JP" altLang="en-US" sz="2000" dirty="0"/>
              <a:t>万</a:t>
            </a:r>
            <a:r>
              <a:rPr lang="en-US" altLang="ja-JP" sz="2000" dirty="0"/>
              <a:t>9849</a:t>
            </a:r>
            <a:r>
              <a:rPr lang="ja-JP" altLang="en-US" sz="2000" dirty="0"/>
              <a:t>円</a:t>
            </a:r>
            <a:endParaRPr lang="en-US" altLang="ja-JP" sz="2000" dirty="0"/>
          </a:p>
          <a:p>
            <a:pPr lvl="1"/>
            <a:r>
              <a:rPr lang="ja-JP" altLang="en-US" dirty="0"/>
              <a:t>Ｃ型肝炎治療薬「ハーボニー」</a:t>
            </a:r>
            <a:r>
              <a:rPr lang="en-US" altLang="ja-JP" dirty="0"/>
              <a:t/>
            </a:r>
            <a:br>
              <a:rPr lang="en-US" altLang="ja-JP" dirty="0"/>
            </a:br>
            <a:r>
              <a:rPr lang="ja-JP" altLang="en-US" dirty="0"/>
              <a:t>（ギリアド</a:t>
            </a:r>
            <a:r>
              <a:rPr lang="ja-JP" altLang="en-US"/>
              <a:t>・</a:t>
            </a:r>
            <a:r>
              <a:rPr lang="ja-JP" altLang="en-US" smtClean="0"/>
              <a:t>サイエンシズ⇒</a:t>
            </a:r>
            <a:r>
              <a:rPr lang="en-US" altLang="ja-JP" smtClean="0"/>
              <a:t>3</a:t>
            </a:r>
            <a:r>
              <a:rPr lang="ja-JP" altLang="en-US" dirty="0"/>
              <a:t>か月使用で</a:t>
            </a:r>
            <a:r>
              <a:rPr lang="en-US" altLang="ja-JP" dirty="0"/>
              <a:t>670</a:t>
            </a:r>
            <a:r>
              <a:rPr lang="ja-JP" altLang="en-US"/>
              <a:t>万</a:t>
            </a:r>
            <a:r>
              <a:rPr lang="ja-JP" altLang="en-US" smtClean="0"/>
              <a:t>円</a:t>
            </a:r>
            <a:endParaRPr lang="en-US" altLang="ja-JP" sz="3200" dirty="0"/>
          </a:p>
          <a:p>
            <a:r>
              <a:rPr lang="ja-JP" altLang="en-US" dirty="0"/>
              <a:t>オプシーボの対象患者数は約</a:t>
            </a:r>
            <a:r>
              <a:rPr lang="en-US" altLang="ja-JP" dirty="0"/>
              <a:t>5</a:t>
            </a:r>
            <a:r>
              <a:rPr lang="ja-JP" altLang="en-US" dirty="0"/>
              <a:t>万人</a:t>
            </a:r>
            <a:r>
              <a:rPr lang="en-US" altLang="ja-JP" dirty="0"/>
              <a:t/>
            </a:r>
            <a:br>
              <a:rPr lang="en-US" altLang="ja-JP" dirty="0"/>
            </a:br>
            <a:r>
              <a:rPr lang="ja-JP" altLang="en-US" dirty="0"/>
              <a:t>⇒　全員に高額療養費制度が適用されると</a:t>
            </a:r>
            <a:r>
              <a:rPr lang="ja-JP" altLang="en-US"/>
              <a:t>・</a:t>
            </a:r>
            <a:r>
              <a:rPr lang="ja-JP" altLang="en-US" smtClean="0"/>
              <a:t>・</a:t>
            </a:r>
            <a:r>
              <a:rPr lang="en-US" altLang="ja-JP" dirty="0"/>
              <a:t/>
            </a:r>
            <a:br>
              <a:rPr lang="en-US" altLang="ja-JP" dirty="0"/>
            </a:br>
            <a:r>
              <a:rPr lang="ja-JP" altLang="en-US" dirty="0"/>
              <a:t>⇒　年間</a:t>
            </a:r>
            <a:r>
              <a:rPr lang="en-US" altLang="ja-JP" dirty="0"/>
              <a:t>1</a:t>
            </a:r>
            <a:r>
              <a:rPr lang="ja-JP" altLang="en-US" dirty="0"/>
              <a:t>兆</a:t>
            </a:r>
            <a:r>
              <a:rPr lang="en-US" altLang="ja-JP" dirty="0"/>
              <a:t>7500</a:t>
            </a:r>
            <a:r>
              <a:rPr lang="ja-JP" altLang="en-US" dirty="0"/>
              <a:t>億円</a:t>
            </a:r>
            <a:endParaRPr kumimoji="1" lang="en-US" altLang="ja-JP" dirty="0"/>
          </a:p>
          <a:p>
            <a:endParaRPr lang="en-US" altLang="ja-JP" sz="4000" dirty="0"/>
          </a:p>
        </p:txBody>
      </p:sp>
      <p:sp>
        <p:nvSpPr>
          <p:cNvPr id="4" name="スライド番号プレースホルダー 3"/>
          <p:cNvSpPr>
            <a:spLocks noGrp="1"/>
          </p:cNvSpPr>
          <p:nvPr>
            <p:ph type="sldNum" sz="quarter" idx="12"/>
          </p:nvPr>
        </p:nvSpPr>
        <p:spPr/>
        <p:txBody>
          <a:bodyPr/>
          <a:lstStyle/>
          <a:p>
            <a:fld id="{E19DC529-33C8-4A38-9408-4024DF46C122}" type="slidenum">
              <a:rPr kumimoji="1" lang="ja-JP" altLang="en-US" smtClean="0"/>
              <a:t>27</a:t>
            </a:fld>
            <a:endParaRPr kumimoji="1" lang="ja-JP" altLang="en-US"/>
          </a:p>
        </p:txBody>
      </p:sp>
      <p:sp>
        <p:nvSpPr>
          <p:cNvPr id="5" name="日付プレースホルダー 4"/>
          <p:cNvSpPr>
            <a:spLocks noGrp="1"/>
          </p:cNvSpPr>
          <p:nvPr>
            <p:ph type="dt" sz="half" idx="10"/>
          </p:nvPr>
        </p:nvSpPr>
        <p:spPr/>
        <p:txBody>
          <a:bodyPr/>
          <a:lstStyle/>
          <a:p>
            <a:pPr>
              <a:defRPr/>
            </a:pPr>
            <a:r>
              <a:rPr lang="en-US" altLang="ja-JP" smtClean="0"/>
              <a:t>2020/7/8</a:t>
            </a:r>
            <a:endParaRPr lang="en-US" altLang="ja-JP"/>
          </a:p>
        </p:txBody>
      </p:sp>
      <p:sp>
        <p:nvSpPr>
          <p:cNvPr id="6" name="フッター プレースホルダー 5"/>
          <p:cNvSpPr>
            <a:spLocks noGrp="1"/>
          </p:cNvSpPr>
          <p:nvPr>
            <p:ph type="ftr" sz="quarter" idx="11"/>
          </p:nvPr>
        </p:nvSpPr>
        <p:spPr/>
        <p:txBody>
          <a:bodyPr/>
          <a:lstStyle/>
          <a:p>
            <a:pPr>
              <a:defRPr/>
            </a:pPr>
            <a:r>
              <a:rPr lang="ja-JP" altLang="en-US" smtClean="0"/>
              <a:t>医療経済学</a:t>
            </a:r>
            <a:r>
              <a:rPr lang="en-US" altLang="ja-JP" smtClean="0"/>
              <a:t>A 7</a:t>
            </a:r>
            <a:endParaRPr lang="en-US" altLang="ja-JP"/>
          </a:p>
        </p:txBody>
      </p:sp>
    </p:spTree>
    <p:extLst>
      <p:ext uri="{BB962C8B-B14F-4D97-AF65-F5344CB8AC3E}">
        <p14:creationId xmlns:p14="http://schemas.microsoft.com/office/powerpoint/2010/main" val="290389454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2020/7/8</a:t>
            </a:r>
            <a:endParaRPr lang="en-US" altLang="ja-JP" sz="1400">
              <a:latin typeface="Times New Roman" panose="02020603050405020304" pitchFamily="18" charset="0"/>
            </a:endParaRPr>
          </a:p>
        </p:txBody>
      </p:sp>
      <p:sp>
        <p:nvSpPr>
          <p:cNvPr id="27651"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7</a:t>
            </a:r>
            <a:endParaRPr lang="en-US" altLang="ja-JP" sz="1400">
              <a:latin typeface="Times New Roman" panose="02020603050405020304" pitchFamily="18" charset="0"/>
            </a:endParaRPr>
          </a:p>
        </p:txBody>
      </p:sp>
      <p:sp>
        <p:nvSpPr>
          <p:cNvPr id="27652" name="Rectangle 2"/>
          <p:cNvSpPr>
            <a:spLocks noGrp="1" noChangeArrowheads="1"/>
          </p:cNvSpPr>
          <p:nvPr>
            <p:ph type="title"/>
          </p:nvPr>
        </p:nvSpPr>
        <p:spPr>
          <a:xfrm>
            <a:off x="762000" y="-269875"/>
            <a:ext cx="7956000" cy="1778000"/>
          </a:xfrm>
        </p:spPr>
        <p:txBody>
          <a:bodyPr/>
          <a:lstStyle/>
          <a:p>
            <a:r>
              <a:rPr lang="ja-JP" altLang="en-US" smtClean="0"/>
              <a:t>高額療養費と限度額適用認定証</a:t>
            </a:r>
          </a:p>
        </p:txBody>
      </p:sp>
      <p:sp>
        <p:nvSpPr>
          <p:cNvPr id="5125" name="Rectangle 3"/>
          <p:cNvSpPr>
            <a:spLocks noGrp="1" noChangeArrowheads="1"/>
          </p:cNvSpPr>
          <p:nvPr>
            <p:ph type="body" idx="1"/>
          </p:nvPr>
        </p:nvSpPr>
        <p:spPr>
          <a:xfrm>
            <a:off x="184150" y="1001713"/>
            <a:ext cx="9720263" cy="5832475"/>
          </a:xfrm>
        </p:spPr>
        <p:txBody>
          <a:bodyPr/>
          <a:lstStyle/>
          <a:p>
            <a:pPr>
              <a:spcBef>
                <a:spcPts val="600"/>
              </a:spcBef>
              <a:defRPr/>
            </a:pPr>
            <a:r>
              <a:rPr lang="ja-JP" altLang="en-US" smtClean="0">
                <a:solidFill>
                  <a:srgbClr val="000000"/>
                </a:solidFill>
              </a:rPr>
              <a:t>高額療養費制度は</a:t>
            </a:r>
            <a:r>
              <a:rPr lang="ja-JP" altLang="en-US" u="sng" smtClean="0">
                <a:solidFill>
                  <a:srgbClr val="FF0000"/>
                </a:solidFill>
              </a:rPr>
              <a:t>償還払い</a:t>
            </a:r>
            <a:r>
              <a:rPr lang="ja-JP" altLang="en-US" smtClean="0">
                <a:solidFill>
                  <a:srgbClr val="000000"/>
                </a:solidFill>
              </a:rPr>
              <a:t>の形式を取る</a:t>
            </a:r>
            <a:endParaRPr lang="en-US" altLang="ja-JP" smtClean="0">
              <a:solidFill>
                <a:srgbClr val="000000"/>
              </a:solidFill>
            </a:endParaRPr>
          </a:p>
          <a:p>
            <a:pPr>
              <a:spcBef>
                <a:spcPts val="600"/>
              </a:spcBef>
              <a:defRPr/>
            </a:pPr>
            <a:r>
              <a:rPr lang="ja-JP" altLang="en-US" smtClean="0">
                <a:solidFill>
                  <a:srgbClr val="000000"/>
                </a:solidFill>
              </a:rPr>
              <a:t>また，月をまたいで適用は不可</a:t>
            </a:r>
            <a:endParaRPr lang="en-US" altLang="ja-JP" smtClean="0">
              <a:solidFill>
                <a:srgbClr val="000000"/>
              </a:solidFill>
            </a:endParaRPr>
          </a:p>
          <a:p>
            <a:pPr>
              <a:spcBef>
                <a:spcPts val="600"/>
              </a:spcBef>
              <a:defRPr/>
            </a:pPr>
            <a:r>
              <a:rPr lang="ja-JP" altLang="en-US" u="sng" smtClean="0">
                <a:solidFill>
                  <a:srgbClr val="FF0000"/>
                </a:solidFill>
              </a:rPr>
              <a:t>限度額適用認定証</a:t>
            </a:r>
            <a:r>
              <a:rPr lang="ja-JP" altLang="en-US" smtClean="0">
                <a:solidFill>
                  <a:srgbClr val="000000"/>
                </a:solidFill>
              </a:rPr>
              <a:t>を用いて償還払いを回避</a:t>
            </a:r>
            <a:endParaRPr lang="en-US" altLang="ja-JP" smtClean="0">
              <a:solidFill>
                <a:srgbClr val="000000"/>
              </a:solidFill>
            </a:endParaRPr>
          </a:p>
          <a:p>
            <a:pPr>
              <a:spcBef>
                <a:spcPts val="600"/>
              </a:spcBef>
              <a:defRPr/>
            </a:pPr>
            <a:r>
              <a:rPr lang="ja-JP" altLang="en-US" smtClean="0">
                <a:solidFill>
                  <a:srgbClr val="000000"/>
                </a:solidFill>
              </a:rPr>
              <a:t>無利息の</a:t>
            </a:r>
            <a:r>
              <a:rPr lang="ja-JP" altLang="en-US" u="sng" smtClean="0">
                <a:solidFill>
                  <a:srgbClr val="FF0000"/>
                </a:solidFill>
              </a:rPr>
              <a:t>高額医療費貸付制度</a:t>
            </a:r>
            <a:endParaRPr lang="en-US" altLang="ja-JP" u="sng" smtClean="0">
              <a:solidFill>
                <a:srgbClr val="FF0000"/>
              </a:solidFill>
            </a:endParaRPr>
          </a:p>
          <a:p>
            <a:pPr>
              <a:spcBef>
                <a:spcPts val="600"/>
              </a:spcBef>
              <a:defRPr/>
            </a:pPr>
            <a:r>
              <a:rPr lang="ja-JP" altLang="en-US" smtClean="0">
                <a:solidFill>
                  <a:srgbClr val="000000"/>
                </a:solidFill>
              </a:rPr>
              <a:t>限度額適用認定証は</a:t>
            </a:r>
            <a:r>
              <a:rPr lang="ja-JP" altLang="en-US" u="sng" smtClean="0">
                <a:solidFill>
                  <a:srgbClr val="FF0000"/>
                </a:solidFill>
              </a:rPr>
              <a:t>外来と窓口</a:t>
            </a:r>
            <a:r>
              <a:rPr lang="ja-JP" altLang="en-US" smtClean="0">
                <a:solidFill>
                  <a:srgbClr val="000000"/>
                </a:solidFill>
              </a:rPr>
              <a:t>別々に適用</a:t>
            </a:r>
            <a:endParaRPr lang="en-US" altLang="ja-JP" smtClean="0">
              <a:solidFill>
                <a:srgbClr val="000000"/>
              </a:solidFill>
            </a:endParaRPr>
          </a:p>
          <a:p>
            <a:pPr>
              <a:spcBef>
                <a:spcPts val="600"/>
              </a:spcBef>
              <a:defRPr/>
            </a:pPr>
            <a:r>
              <a:rPr lang="ja-JP" altLang="en-US" smtClean="0">
                <a:solidFill>
                  <a:srgbClr val="000000"/>
                </a:solidFill>
              </a:rPr>
              <a:t>さらに被</a:t>
            </a:r>
            <a:r>
              <a:rPr lang="ja-JP" altLang="en-US" u="sng" smtClean="0">
                <a:solidFill>
                  <a:srgbClr val="FF0000"/>
                </a:solidFill>
              </a:rPr>
              <a:t>扶養者の家庭内</a:t>
            </a:r>
            <a:r>
              <a:rPr lang="ja-JP" altLang="en-US" smtClean="0">
                <a:solidFill>
                  <a:srgbClr val="000000"/>
                </a:solidFill>
              </a:rPr>
              <a:t>で合算できる</a:t>
            </a:r>
            <a:endParaRPr lang="en-US" altLang="ja-JP">
              <a:solidFill>
                <a:srgbClr val="000000"/>
              </a:solidFill>
            </a:endParaRPr>
          </a:p>
          <a:p>
            <a:pPr>
              <a:spcBef>
                <a:spcPts val="600"/>
              </a:spcBef>
              <a:defRPr/>
            </a:pPr>
            <a:r>
              <a:rPr lang="ja-JP" altLang="en-US" smtClean="0">
                <a:solidFill>
                  <a:srgbClr val="000000"/>
                </a:solidFill>
              </a:rPr>
              <a:t>介護保険の自己負担と合算できる</a:t>
            </a:r>
            <a:r>
              <a:rPr lang="ja-JP" altLang="en-US" u="sng" smtClean="0">
                <a:solidFill>
                  <a:srgbClr val="FF0000"/>
                </a:solidFill>
              </a:rPr>
              <a:t>高額医療・高額介護合算療養費制度</a:t>
            </a:r>
            <a:r>
              <a:rPr lang="ja-JP" altLang="en-US" smtClean="0">
                <a:solidFill>
                  <a:srgbClr val="000000"/>
                </a:solidFill>
              </a:rPr>
              <a:t>もある</a:t>
            </a:r>
            <a:endParaRPr lang="en-US" altLang="ja-JP">
              <a:solidFill>
                <a:srgbClr val="000000"/>
              </a:solidFill>
            </a:endParaRPr>
          </a:p>
          <a:p>
            <a:pPr>
              <a:spcBef>
                <a:spcPts val="600"/>
              </a:spcBef>
              <a:defRPr/>
            </a:pPr>
            <a:r>
              <a:rPr lang="ja-JP" altLang="en-US" smtClean="0">
                <a:solidFill>
                  <a:srgbClr val="000000"/>
                </a:solidFill>
              </a:rPr>
              <a:t>高額療養費制度は知っておいて役立つ制度</a:t>
            </a:r>
            <a:endParaRPr lang="en-US" altLang="ja-JP" smtClean="0">
              <a:solidFill>
                <a:srgbClr val="000000"/>
              </a:solidFill>
            </a:endParaRPr>
          </a:p>
          <a:p>
            <a:pPr>
              <a:spcBef>
                <a:spcPts val="600"/>
              </a:spcBef>
              <a:defRPr/>
            </a:pPr>
            <a:r>
              <a:rPr lang="ja-JP" altLang="en-US" smtClean="0">
                <a:solidFill>
                  <a:srgbClr val="000000"/>
                </a:solidFill>
              </a:rPr>
              <a:t>私的ながん保険はいらない？</a:t>
            </a:r>
            <a:endParaRPr lang="en-US" altLang="ja-JP" smtClean="0">
              <a:solidFill>
                <a:srgbClr val="000000"/>
              </a:solidFill>
            </a:endParaRPr>
          </a:p>
        </p:txBody>
      </p:sp>
      <p:sp>
        <p:nvSpPr>
          <p:cNvPr id="27654" name="スライド番号プレースホルダ 9"/>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A7AB2BF7-9A9E-462B-90D4-C9409B915C02}" type="slidenum">
              <a:rPr lang="ja-JP" altLang="en-US" sz="1400" smtClean="0">
                <a:latin typeface="Times New Roman" panose="02020603050405020304" pitchFamily="18" charset="0"/>
              </a:rPr>
              <a:pPr>
                <a:spcBef>
                  <a:spcPct val="0"/>
                </a:spcBef>
                <a:buFontTx/>
                <a:buNone/>
              </a:pPr>
              <a:t>28</a:t>
            </a:fld>
            <a:endParaRPr lang="en-US" altLang="ja-JP" sz="1400" smtClean="0">
              <a:latin typeface="Times New Roman" panose="02020603050405020304" pitchFamily="18" charset="0"/>
            </a:endParaRPr>
          </a:p>
        </p:txBody>
      </p:sp>
    </p:spTree>
    <p:extLst>
      <p:ext uri="{BB962C8B-B14F-4D97-AF65-F5344CB8AC3E}">
        <p14:creationId xmlns:p14="http://schemas.microsoft.com/office/powerpoint/2010/main" val="1371247326"/>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2020/7/8</a:t>
            </a:r>
            <a:endParaRPr lang="en-US" altLang="ja-JP" sz="1400">
              <a:latin typeface="Times New Roman" panose="02020603050405020304" pitchFamily="18" charset="0"/>
            </a:endParaRPr>
          </a:p>
        </p:txBody>
      </p:sp>
      <p:sp>
        <p:nvSpPr>
          <p:cNvPr id="27651"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医療経済学</a:t>
            </a:r>
            <a:r>
              <a:rPr lang="en-US" altLang="ja-JP" sz="1400" smtClean="0">
                <a:latin typeface="Times New Roman" panose="02020603050405020304" pitchFamily="18" charset="0"/>
              </a:rPr>
              <a:t>A 7</a:t>
            </a:r>
            <a:endParaRPr lang="en-US" altLang="ja-JP" sz="1400">
              <a:latin typeface="Times New Roman" panose="02020603050405020304" pitchFamily="18" charset="0"/>
            </a:endParaRPr>
          </a:p>
        </p:txBody>
      </p:sp>
      <p:sp>
        <p:nvSpPr>
          <p:cNvPr id="27652" name="Rectangle 2"/>
          <p:cNvSpPr>
            <a:spLocks noGrp="1" noChangeArrowheads="1"/>
          </p:cNvSpPr>
          <p:nvPr>
            <p:ph type="title"/>
          </p:nvPr>
        </p:nvSpPr>
        <p:spPr>
          <a:xfrm>
            <a:off x="762000" y="-269875"/>
            <a:ext cx="7634288" cy="1778000"/>
          </a:xfrm>
        </p:spPr>
        <p:txBody>
          <a:bodyPr/>
          <a:lstStyle/>
          <a:p>
            <a:r>
              <a:rPr lang="ja-JP" altLang="en-US" smtClean="0"/>
              <a:t>まとめ</a:t>
            </a:r>
          </a:p>
        </p:txBody>
      </p:sp>
      <p:sp>
        <p:nvSpPr>
          <p:cNvPr id="5125" name="Rectangle 3"/>
          <p:cNvSpPr>
            <a:spLocks noGrp="1" noChangeArrowheads="1"/>
          </p:cNvSpPr>
          <p:nvPr>
            <p:ph type="body" idx="1"/>
          </p:nvPr>
        </p:nvSpPr>
        <p:spPr>
          <a:xfrm>
            <a:off x="184150" y="1001713"/>
            <a:ext cx="9720263" cy="5832475"/>
          </a:xfrm>
        </p:spPr>
        <p:txBody>
          <a:bodyPr/>
          <a:lstStyle/>
          <a:p>
            <a:pPr>
              <a:defRPr/>
            </a:pPr>
            <a:r>
              <a:rPr lang="ja-JP" altLang="en-US" smtClean="0">
                <a:solidFill>
                  <a:srgbClr val="000000"/>
                </a:solidFill>
              </a:rPr>
              <a:t>モラルハザード</a:t>
            </a:r>
            <a:endParaRPr lang="en-US" altLang="ja-JP" smtClean="0">
              <a:solidFill>
                <a:srgbClr val="000000"/>
              </a:solidFill>
            </a:endParaRPr>
          </a:p>
          <a:p>
            <a:pPr>
              <a:defRPr/>
            </a:pPr>
            <a:r>
              <a:rPr lang="ja-JP" altLang="en-US" smtClean="0">
                <a:solidFill>
                  <a:srgbClr val="000000"/>
                </a:solidFill>
              </a:rPr>
              <a:t>混合診療</a:t>
            </a:r>
            <a:endParaRPr lang="en-US" altLang="ja-JP" smtClean="0">
              <a:solidFill>
                <a:srgbClr val="000000"/>
              </a:solidFill>
            </a:endParaRPr>
          </a:p>
          <a:p>
            <a:pPr>
              <a:defRPr/>
            </a:pPr>
            <a:r>
              <a:rPr lang="ja-JP" altLang="en-US" smtClean="0">
                <a:solidFill>
                  <a:srgbClr val="000000"/>
                </a:solidFill>
              </a:rPr>
              <a:t>混合診療の原則禁止</a:t>
            </a:r>
            <a:endParaRPr lang="en-US" altLang="ja-JP" smtClean="0">
              <a:solidFill>
                <a:srgbClr val="000000"/>
              </a:solidFill>
            </a:endParaRPr>
          </a:p>
          <a:p>
            <a:pPr>
              <a:defRPr/>
            </a:pPr>
            <a:r>
              <a:rPr lang="ja-JP" altLang="en-US" smtClean="0">
                <a:solidFill>
                  <a:srgbClr val="000000"/>
                </a:solidFill>
              </a:rPr>
              <a:t>保険外併用療養費</a:t>
            </a:r>
            <a:endParaRPr lang="en-US" altLang="ja-JP" smtClean="0">
              <a:solidFill>
                <a:srgbClr val="000000"/>
              </a:solidFill>
            </a:endParaRPr>
          </a:p>
          <a:p>
            <a:pPr>
              <a:defRPr/>
            </a:pPr>
            <a:r>
              <a:rPr lang="ja-JP" altLang="en-US" smtClean="0">
                <a:solidFill>
                  <a:srgbClr val="000000"/>
                </a:solidFill>
              </a:rPr>
              <a:t>評価療養</a:t>
            </a:r>
            <a:endParaRPr lang="en-US" altLang="ja-JP" smtClean="0">
              <a:solidFill>
                <a:srgbClr val="000000"/>
              </a:solidFill>
            </a:endParaRPr>
          </a:p>
          <a:p>
            <a:pPr>
              <a:defRPr/>
            </a:pPr>
            <a:r>
              <a:rPr lang="ja-JP" altLang="en-US" smtClean="0">
                <a:solidFill>
                  <a:srgbClr val="000000"/>
                </a:solidFill>
              </a:rPr>
              <a:t>選定療養</a:t>
            </a:r>
            <a:endParaRPr lang="en-US" altLang="ja-JP">
              <a:solidFill>
                <a:srgbClr val="000000"/>
              </a:solidFill>
            </a:endParaRPr>
          </a:p>
          <a:p>
            <a:pPr>
              <a:defRPr/>
            </a:pPr>
            <a:r>
              <a:rPr lang="ja-JP" altLang="en-US" smtClean="0">
                <a:solidFill>
                  <a:srgbClr val="000000"/>
                </a:solidFill>
              </a:rPr>
              <a:t>高額</a:t>
            </a:r>
            <a:r>
              <a:rPr lang="ja-JP" altLang="en-US" smtClean="0">
                <a:solidFill>
                  <a:srgbClr val="000000"/>
                </a:solidFill>
              </a:rPr>
              <a:t>療養費制度</a:t>
            </a:r>
            <a:endParaRPr lang="en-US" altLang="ja-JP" smtClean="0">
              <a:solidFill>
                <a:srgbClr val="000000"/>
              </a:solidFill>
            </a:endParaRPr>
          </a:p>
          <a:p>
            <a:pPr>
              <a:defRPr/>
            </a:pPr>
            <a:r>
              <a:rPr lang="ja-JP" altLang="en-US" smtClean="0">
                <a:solidFill>
                  <a:srgbClr val="000000"/>
                </a:solidFill>
              </a:rPr>
              <a:t>限度額適用認定証</a:t>
            </a:r>
            <a:endParaRPr lang="en-US" altLang="ja-JP" smtClean="0">
              <a:solidFill>
                <a:srgbClr val="000000"/>
              </a:solidFill>
            </a:endParaRPr>
          </a:p>
        </p:txBody>
      </p:sp>
      <p:sp>
        <p:nvSpPr>
          <p:cNvPr id="27654" name="スライド番号プレースホルダ 9"/>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A7AB2BF7-9A9E-462B-90D4-C9409B915C02}" type="slidenum">
              <a:rPr lang="ja-JP" altLang="en-US" sz="1400" smtClean="0">
                <a:latin typeface="Times New Roman" panose="02020603050405020304" pitchFamily="18" charset="0"/>
              </a:rPr>
              <a:pPr>
                <a:spcBef>
                  <a:spcPct val="0"/>
                </a:spcBef>
                <a:buFontTx/>
                <a:buNone/>
              </a:pPr>
              <a:t>29</a:t>
            </a:fld>
            <a:endParaRPr lang="en-US" altLang="ja-JP" sz="1400" smtClean="0">
              <a:latin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現金給付と現物給付</a:t>
            </a:r>
            <a:endParaRPr kumimoji="1" lang="ja-JP" altLang="en-US" dirty="0"/>
          </a:p>
        </p:txBody>
      </p:sp>
      <p:sp>
        <p:nvSpPr>
          <p:cNvPr id="3" name="コンテンツ プレースホルダー 2"/>
          <p:cNvSpPr>
            <a:spLocks noGrp="1"/>
          </p:cNvSpPr>
          <p:nvPr>
            <p:ph idx="1"/>
          </p:nvPr>
        </p:nvSpPr>
        <p:spPr>
          <a:xfrm>
            <a:off x="620583" y="1505744"/>
            <a:ext cx="8763000" cy="5137726"/>
          </a:xfrm>
        </p:spPr>
        <p:txBody>
          <a:bodyPr>
            <a:noAutofit/>
          </a:bodyPr>
          <a:lstStyle/>
          <a:p>
            <a:r>
              <a:rPr lang="ja-JP" altLang="en-US" dirty="0">
                <a:latin typeface="ＭＳ ゴシック" panose="020B0609070205080204" pitchFamily="49" charset="-128"/>
              </a:rPr>
              <a:t>現物給付</a:t>
            </a:r>
          </a:p>
          <a:p>
            <a:pPr lvl="1"/>
            <a:r>
              <a:rPr lang="ja-JP" altLang="en-US" dirty="0">
                <a:latin typeface="ＭＳ ゴシック" panose="020B0609070205080204" pitchFamily="49" charset="-128"/>
                <a:ea typeface="ＭＳ ゴシック" panose="020B0609070205080204" pitchFamily="49" charset="-128"/>
              </a:rPr>
              <a:t>給付するモノをあらかじめ指定する</a:t>
            </a:r>
            <a:br>
              <a:rPr lang="ja-JP" altLang="en-US" dirty="0">
                <a:latin typeface="ＭＳ ゴシック" panose="020B0609070205080204" pitchFamily="49" charset="-128"/>
                <a:ea typeface="ＭＳ ゴシック" panose="020B0609070205080204" pitchFamily="49" charset="-128"/>
              </a:rPr>
            </a:br>
            <a:r>
              <a:rPr lang="ja-JP" altLang="en-US" dirty="0">
                <a:latin typeface="ＭＳ ゴシック" panose="020B0609070205080204" pitchFamily="49" charset="-128"/>
                <a:ea typeface="ＭＳ ゴシック" panose="020B0609070205080204" pitchFamily="49" charset="-128"/>
              </a:rPr>
              <a:t>⇒　</a:t>
            </a:r>
            <a:r>
              <a:rPr lang="ja-JP" altLang="en-US" u="sng" dirty="0">
                <a:solidFill>
                  <a:srgbClr val="FF0000"/>
                </a:solidFill>
                <a:latin typeface="ＭＳ ゴシック" panose="020B0609070205080204" pitchFamily="49" charset="-128"/>
                <a:ea typeface="ＭＳ ゴシック" panose="020B0609070205080204" pitchFamily="49" charset="-128"/>
              </a:rPr>
              <a:t>パターナリズム（父権主義）</a:t>
            </a:r>
          </a:p>
          <a:p>
            <a:pPr lvl="1"/>
            <a:r>
              <a:rPr lang="ja-JP" altLang="en-US" dirty="0">
                <a:latin typeface="ＭＳ ゴシック" panose="020B0609070205080204" pitchFamily="49" charset="-128"/>
                <a:ea typeface="ＭＳ ゴシック" panose="020B0609070205080204" pitchFamily="49" charset="-128"/>
              </a:rPr>
              <a:t>給付されるモノが受給者のニーズと合っているかはわからない</a:t>
            </a:r>
            <a:br>
              <a:rPr lang="ja-JP" altLang="en-US" dirty="0">
                <a:latin typeface="ＭＳ ゴシック" panose="020B0609070205080204" pitchFamily="49" charset="-128"/>
                <a:ea typeface="ＭＳ ゴシック" panose="020B0609070205080204" pitchFamily="49" charset="-128"/>
              </a:rPr>
            </a:br>
            <a:r>
              <a:rPr lang="ja-JP" altLang="en-US" dirty="0">
                <a:latin typeface="ＭＳ ゴシック" panose="020B0609070205080204" pitchFamily="49" charset="-128"/>
                <a:ea typeface="ＭＳ ゴシック" panose="020B0609070205080204" pitchFamily="49" charset="-128"/>
              </a:rPr>
              <a:t>⇒　消費者の</a:t>
            </a:r>
            <a:r>
              <a:rPr lang="ja-JP" altLang="en-US" u="sng" dirty="0">
                <a:solidFill>
                  <a:srgbClr val="FF0000"/>
                </a:solidFill>
                <a:latin typeface="ＭＳ ゴシック" panose="020B0609070205080204" pitchFamily="49" charset="-128"/>
                <a:ea typeface="ＭＳ ゴシック" panose="020B0609070205080204" pitchFamily="49" charset="-128"/>
              </a:rPr>
              <a:t>ニーズとのミスマッチ</a:t>
            </a:r>
          </a:p>
          <a:p>
            <a:r>
              <a:rPr lang="ja-JP" altLang="en-US" smtClean="0">
                <a:latin typeface="ＭＳ ゴシック" panose="020B0609070205080204" pitchFamily="49" charset="-128"/>
              </a:rPr>
              <a:t>現金</a:t>
            </a:r>
            <a:r>
              <a:rPr lang="ja-JP" altLang="en-US" dirty="0">
                <a:latin typeface="ＭＳ ゴシック" panose="020B0609070205080204" pitchFamily="49" charset="-128"/>
              </a:rPr>
              <a:t>給付</a:t>
            </a:r>
          </a:p>
          <a:p>
            <a:pPr lvl="1"/>
            <a:r>
              <a:rPr lang="ja-JP" altLang="en-US" dirty="0">
                <a:latin typeface="ＭＳ ゴシック" panose="020B0609070205080204" pitchFamily="49" charset="-128"/>
                <a:ea typeface="ＭＳ ゴシック" panose="020B0609070205080204" pitchFamily="49" charset="-128"/>
              </a:rPr>
              <a:t>給付は現金でなされる</a:t>
            </a:r>
            <a:br>
              <a:rPr lang="ja-JP" altLang="en-US" dirty="0">
                <a:latin typeface="ＭＳ ゴシック" panose="020B0609070205080204" pitchFamily="49" charset="-128"/>
                <a:ea typeface="ＭＳ ゴシック" panose="020B0609070205080204" pitchFamily="49" charset="-128"/>
              </a:rPr>
            </a:br>
            <a:r>
              <a:rPr lang="ja-JP" altLang="en-US" dirty="0">
                <a:latin typeface="ＭＳ ゴシック" panose="020B0609070205080204" pitchFamily="49" charset="-128"/>
                <a:ea typeface="ＭＳ ゴシック" panose="020B0609070205080204" pitchFamily="49" charset="-128"/>
              </a:rPr>
              <a:t>⇒　何を買うかは</a:t>
            </a:r>
            <a:r>
              <a:rPr lang="ja-JP" altLang="en-US" u="sng" dirty="0">
                <a:solidFill>
                  <a:srgbClr val="FF0000"/>
                </a:solidFill>
                <a:latin typeface="ＭＳ ゴシック" panose="020B0609070205080204" pitchFamily="49" charset="-128"/>
                <a:ea typeface="ＭＳ ゴシック" panose="020B0609070205080204" pitchFamily="49" charset="-128"/>
              </a:rPr>
              <a:t>受給者の自由</a:t>
            </a:r>
            <a:r>
              <a:rPr lang="ja-JP" altLang="en-US" dirty="0">
                <a:latin typeface="ＭＳ ゴシック" panose="020B0609070205080204" pitchFamily="49" charset="-128"/>
                <a:ea typeface="ＭＳ ゴシック" panose="020B0609070205080204" pitchFamily="49" charset="-128"/>
              </a:rPr>
              <a:t/>
            </a:r>
            <a:br>
              <a:rPr lang="ja-JP" altLang="en-US" dirty="0">
                <a:latin typeface="ＭＳ ゴシック" panose="020B0609070205080204" pitchFamily="49" charset="-128"/>
                <a:ea typeface="ＭＳ ゴシック" panose="020B0609070205080204" pitchFamily="49" charset="-128"/>
              </a:rPr>
            </a:br>
            <a:r>
              <a:rPr lang="ja-JP" altLang="en-US" dirty="0">
                <a:latin typeface="ＭＳ ゴシック" panose="020B0609070205080204" pitchFamily="49" charset="-128"/>
                <a:ea typeface="ＭＳ ゴシック" panose="020B0609070205080204" pitchFamily="49" charset="-128"/>
              </a:rPr>
              <a:t>⇒　消費者</a:t>
            </a:r>
            <a:r>
              <a:rPr lang="ja-JP" altLang="en-US" u="sng" dirty="0">
                <a:solidFill>
                  <a:srgbClr val="FF0000"/>
                </a:solidFill>
                <a:latin typeface="ＭＳ ゴシック" panose="020B0609070205080204" pitchFamily="49" charset="-128"/>
                <a:ea typeface="ＭＳ ゴシック" panose="020B0609070205080204" pitchFamily="49" charset="-128"/>
              </a:rPr>
              <a:t>ニーズに適合</a:t>
            </a:r>
          </a:p>
          <a:p>
            <a:pPr lvl="1"/>
            <a:r>
              <a:rPr lang="ja-JP" altLang="en-US" u="sng" dirty="0">
                <a:solidFill>
                  <a:srgbClr val="FF0000"/>
                </a:solidFill>
                <a:latin typeface="ＭＳ ゴシック" panose="020B0609070205080204" pitchFamily="49" charset="-128"/>
                <a:ea typeface="ＭＳ ゴシック" panose="020B0609070205080204" pitchFamily="49" charset="-128"/>
              </a:rPr>
              <a:t>流用</a:t>
            </a:r>
            <a:r>
              <a:rPr lang="ja-JP" altLang="en-US" dirty="0">
                <a:latin typeface="ＭＳ ゴシック" panose="020B0609070205080204" pitchFamily="49" charset="-128"/>
                <a:ea typeface="ＭＳ ゴシック" panose="020B0609070205080204" pitchFamily="49" charset="-128"/>
              </a:rPr>
              <a:t>の問題</a:t>
            </a:r>
          </a:p>
          <a:p>
            <a:endParaRPr kumimoji="1" lang="ja-JP" altLang="en-US" dirty="0"/>
          </a:p>
        </p:txBody>
      </p:sp>
      <p:sp>
        <p:nvSpPr>
          <p:cNvPr id="7" name="スライド番号プレースホルダー 6"/>
          <p:cNvSpPr>
            <a:spLocks noGrp="1"/>
          </p:cNvSpPr>
          <p:nvPr>
            <p:ph type="sldNum" sz="quarter" idx="12"/>
          </p:nvPr>
        </p:nvSpPr>
        <p:spPr/>
        <p:txBody>
          <a:bodyPr/>
          <a:lstStyle/>
          <a:p>
            <a:fld id="{E19DC529-33C8-4A38-9408-4024DF46C122}" type="slidenum">
              <a:rPr kumimoji="1" lang="ja-JP" altLang="en-US" smtClean="0"/>
              <a:t>3</a:t>
            </a:fld>
            <a:endParaRPr kumimoji="1" lang="ja-JP" altLang="en-US"/>
          </a:p>
        </p:txBody>
      </p:sp>
      <p:sp>
        <p:nvSpPr>
          <p:cNvPr id="4" name="日付プレースホルダー 3"/>
          <p:cNvSpPr>
            <a:spLocks noGrp="1"/>
          </p:cNvSpPr>
          <p:nvPr>
            <p:ph type="dt" sz="half" idx="10"/>
          </p:nvPr>
        </p:nvSpPr>
        <p:spPr/>
        <p:txBody>
          <a:bodyPr/>
          <a:lstStyle/>
          <a:p>
            <a:pPr>
              <a:defRPr/>
            </a:pPr>
            <a:r>
              <a:rPr lang="en-US" altLang="ja-JP" smtClean="0"/>
              <a:t>2020/7/8</a:t>
            </a:r>
            <a:endParaRPr lang="en-US" altLang="ja-JP"/>
          </a:p>
        </p:txBody>
      </p:sp>
      <p:sp>
        <p:nvSpPr>
          <p:cNvPr id="5" name="フッター プレースホルダー 4"/>
          <p:cNvSpPr>
            <a:spLocks noGrp="1"/>
          </p:cNvSpPr>
          <p:nvPr>
            <p:ph type="ftr" sz="quarter" idx="11"/>
          </p:nvPr>
        </p:nvSpPr>
        <p:spPr/>
        <p:txBody>
          <a:bodyPr/>
          <a:lstStyle/>
          <a:p>
            <a:pPr>
              <a:defRPr/>
            </a:pPr>
            <a:r>
              <a:rPr lang="ja-JP" altLang="en-US" smtClean="0"/>
              <a:t>医療経済学</a:t>
            </a:r>
            <a:r>
              <a:rPr lang="en-US" altLang="ja-JP" smtClean="0"/>
              <a:t>A 7</a:t>
            </a:r>
            <a:endParaRPr lang="en-US" altLang="ja-JP"/>
          </a:p>
        </p:txBody>
      </p:sp>
    </p:spTree>
    <p:extLst>
      <p:ext uri="{BB962C8B-B14F-4D97-AF65-F5344CB8AC3E}">
        <p14:creationId xmlns:p14="http://schemas.microsoft.com/office/powerpoint/2010/main" val="29273352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98500" y="137592"/>
            <a:ext cx="8636000" cy="1271588"/>
          </a:xfrm>
        </p:spPr>
        <p:txBody>
          <a:bodyPr/>
          <a:lstStyle/>
          <a:p>
            <a:r>
              <a:rPr kumimoji="1" lang="ja-JP" altLang="en-US" dirty="0" smtClean="0"/>
              <a:t>現物給付の仕組み</a:t>
            </a:r>
            <a:endParaRPr kumimoji="1" lang="ja-JP" altLang="en-US" dirty="0"/>
          </a:p>
        </p:txBody>
      </p:sp>
      <p:sp>
        <p:nvSpPr>
          <p:cNvPr id="3" name="コンテンツ プレースホルダー 2"/>
          <p:cNvSpPr>
            <a:spLocks noGrp="1"/>
          </p:cNvSpPr>
          <p:nvPr>
            <p:ph idx="1"/>
          </p:nvPr>
        </p:nvSpPr>
        <p:spPr>
          <a:xfrm>
            <a:off x="565944" y="1409180"/>
            <a:ext cx="8763000" cy="5527778"/>
          </a:xfrm>
        </p:spPr>
        <p:txBody>
          <a:bodyPr>
            <a:normAutofit/>
          </a:bodyPr>
          <a:lstStyle/>
          <a:p>
            <a:r>
              <a:rPr lang="ja-JP" altLang="en-US" sz="3333" dirty="0"/>
              <a:t>日本の医療保険は</a:t>
            </a:r>
            <a:r>
              <a:rPr lang="ja-JP" altLang="en-US" sz="3333" dirty="0">
                <a:solidFill>
                  <a:srgbClr val="FF0000"/>
                </a:solidFill>
              </a:rPr>
              <a:t>現物給付</a:t>
            </a:r>
          </a:p>
          <a:p>
            <a:pPr lvl="1"/>
            <a:r>
              <a:rPr lang="ja-JP" altLang="en-US" sz="2889" dirty="0"/>
              <a:t>保険で提供される医療サービスは</a:t>
            </a:r>
            <a:r>
              <a:rPr lang="ja-JP" altLang="en-US" sz="2889" dirty="0">
                <a:solidFill>
                  <a:srgbClr val="FF0000"/>
                </a:solidFill>
              </a:rPr>
              <a:t>国が指定</a:t>
            </a:r>
          </a:p>
          <a:p>
            <a:pPr lvl="1"/>
            <a:r>
              <a:rPr lang="ja-JP" altLang="en-US" sz="2889" dirty="0"/>
              <a:t>各種免許制度</a:t>
            </a:r>
          </a:p>
          <a:p>
            <a:pPr lvl="1"/>
            <a:r>
              <a:rPr lang="ja-JP" altLang="en-US" sz="2889" dirty="0"/>
              <a:t>保険の二重指定（医師・機関）</a:t>
            </a:r>
          </a:p>
          <a:p>
            <a:pPr lvl="1"/>
            <a:r>
              <a:rPr lang="ja-JP" altLang="en-US" sz="2889" dirty="0"/>
              <a:t>診療報酬制度：保険適用医療サービスの範囲を指定</a:t>
            </a:r>
          </a:p>
          <a:p>
            <a:pPr lvl="1"/>
            <a:r>
              <a:rPr lang="ja-JP" altLang="en-US" sz="2889" dirty="0"/>
              <a:t>薬価基準制度：保険適用医薬品の範囲を指定</a:t>
            </a:r>
          </a:p>
          <a:p>
            <a:r>
              <a:rPr lang="ja-JP" altLang="en-US" sz="3333" smtClean="0">
                <a:solidFill>
                  <a:srgbClr val="FF0000"/>
                </a:solidFill>
              </a:rPr>
              <a:t>混合</a:t>
            </a:r>
            <a:r>
              <a:rPr lang="ja-JP" altLang="en-US" sz="3333" dirty="0">
                <a:solidFill>
                  <a:srgbClr val="FF0000"/>
                </a:solidFill>
              </a:rPr>
              <a:t>診療は禁止</a:t>
            </a:r>
          </a:p>
          <a:p>
            <a:pPr lvl="1"/>
            <a:r>
              <a:rPr lang="ja-JP" altLang="en-US" sz="2889" dirty="0"/>
              <a:t>保険適用診療と保険外診療（自由診療）を含んだ医療サービスは原則禁止</a:t>
            </a:r>
          </a:p>
          <a:p>
            <a:endParaRPr kumimoji="1" lang="ja-JP" altLang="en-US" dirty="0"/>
          </a:p>
        </p:txBody>
      </p:sp>
      <p:sp>
        <p:nvSpPr>
          <p:cNvPr id="8" name="スライド番号プレースホルダー 7"/>
          <p:cNvSpPr>
            <a:spLocks noGrp="1"/>
          </p:cNvSpPr>
          <p:nvPr>
            <p:ph type="sldNum" sz="quarter" idx="12"/>
          </p:nvPr>
        </p:nvSpPr>
        <p:spPr/>
        <p:txBody>
          <a:bodyPr/>
          <a:lstStyle/>
          <a:p>
            <a:fld id="{E19DC529-33C8-4A38-9408-4024DF46C122}" type="slidenum">
              <a:rPr kumimoji="1" lang="ja-JP" altLang="en-US" smtClean="0"/>
              <a:t>4</a:t>
            </a:fld>
            <a:endParaRPr kumimoji="1" lang="ja-JP" altLang="en-US"/>
          </a:p>
        </p:txBody>
      </p:sp>
      <p:sp>
        <p:nvSpPr>
          <p:cNvPr id="5" name="日付プレースホルダー 4"/>
          <p:cNvSpPr>
            <a:spLocks noGrp="1"/>
          </p:cNvSpPr>
          <p:nvPr>
            <p:ph type="dt" sz="half" idx="10"/>
          </p:nvPr>
        </p:nvSpPr>
        <p:spPr/>
        <p:txBody>
          <a:bodyPr/>
          <a:lstStyle/>
          <a:p>
            <a:pPr>
              <a:defRPr/>
            </a:pPr>
            <a:r>
              <a:rPr lang="en-US" altLang="ja-JP" smtClean="0"/>
              <a:t>2020/7/8</a:t>
            </a:r>
            <a:endParaRPr lang="en-US" altLang="ja-JP"/>
          </a:p>
        </p:txBody>
      </p:sp>
      <p:sp>
        <p:nvSpPr>
          <p:cNvPr id="6" name="フッター プレースホルダー 5"/>
          <p:cNvSpPr>
            <a:spLocks noGrp="1"/>
          </p:cNvSpPr>
          <p:nvPr>
            <p:ph type="ftr" sz="quarter" idx="11"/>
          </p:nvPr>
        </p:nvSpPr>
        <p:spPr/>
        <p:txBody>
          <a:bodyPr/>
          <a:lstStyle/>
          <a:p>
            <a:pPr>
              <a:defRPr/>
            </a:pPr>
            <a:r>
              <a:rPr lang="ja-JP" altLang="en-US" smtClean="0"/>
              <a:t>医療経済学</a:t>
            </a:r>
            <a:r>
              <a:rPr lang="en-US" altLang="ja-JP" smtClean="0"/>
              <a:t>A 7</a:t>
            </a:r>
            <a:endParaRPr lang="en-US" altLang="ja-JP"/>
          </a:p>
        </p:txBody>
      </p:sp>
    </p:spTree>
    <p:extLst>
      <p:ext uri="{BB962C8B-B14F-4D97-AF65-F5344CB8AC3E}">
        <p14:creationId xmlns:p14="http://schemas.microsoft.com/office/powerpoint/2010/main" val="15396331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タイトル 1"/>
          <p:cNvSpPr>
            <a:spLocks noGrp="1"/>
          </p:cNvSpPr>
          <p:nvPr>
            <p:ph type="title"/>
          </p:nvPr>
        </p:nvSpPr>
        <p:spPr/>
        <p:txBody>
          <a:bodyPr/>
          <a:lstStyle/>
          <a:p>
            <a:r>
              <a:rPr lang="ja-JP" altLang="en-US" smtClean="0"/>
              <a:t>混合診療とは？</a:t>
            </a:r>
          </a:p>
        </p:txBody>
      </p:sp>
      <p:sp>
        <p:nvSpPr>
          <p:cNvPr id="12" name="スライド番号プレースホルダー 11"/>
          <p:cNvSpPr>
            <a:spLocks noGrp="1"/>
          </p:cNvSpPr>
          <p:nvPr>
            <p:ph type="sldNum" sz="quarter" idx="12"/>
          </p:nvPr>
        </p:nvSpPr>
        <p:spPr/>
        <p:txBody>
          <a:bodyPr/>
          <a:lstStyle/>
          <a:p>
            <a:pPr>
              <a:defRPr/>
            </a:pPr>
            <a:fld id="{77006AC1-A986-412D-8577-04A1396E2226}" type="slidenum">
              <a:rPr lang="ja-JP" altLang="en-US"/>
              <a:pPr>
                <a:defRPr/>
              </a:pPr>
              <a:t>5</a:t>
            </a:fld>
            <a:endParaRPr lang="ja-JP" altLang="en-US"/>
          </a:p>
        </p:txBody>
      </p:sp>
      <p:sp>
        <p:nvSpPr>
          <p:cNvPr id="4" name="角丸四角形 3"/>
          <p:cNvSpPr/>
          <p:nvPr/>
        </p:nvSpPr>
        <p:spPr>
          <a:xfrm>
            <a:off x="830024" y="1950388"/>
            <a:ext cx="8821977" cy="4875970"/>
          </a:xfrm>
          <a:prstGeom prst="roundRect">
            <a:avLst/>
          </a:prstGeom>
          <a:solidFill>
            <a:schemeClr val="accent1">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lang="ja-JP" altLang="en-US" sz="2667" dirty="0"/>
          </a:p>
        </p:txBody>
      </p:sp>
      <p:sp>
        <p:nvSpPr>
          <p:cNvPr id="5" name="角丸四角形 4"/>
          <p:cNvSpPr/>
          <p:nvPr/>
        </p:nvSpPr>
        <p:spPr>
          <a:xfrm>
            <a:off x="2866910" y="3672540"/>
            <a:ext cx="6221843" cy="2821838"/>
          </a:xfrm>
          <a:prstGeom prst="roundRect">
            <a:avLst/>
          </a:prstGeom>
          <a:solidFill>
            <a:srgbClr val="FFC000"/>
          </a:solidFill>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endParaRPr lang="ja-JP" altLang="en-US" sz="2667"/>
          </a:p>
        </p:txBody>
      </p:sp>
      <p:sp>
        <p:nvSpPr>
          <p:cNvPr id="25608" name="テキスト ボックス 5"/>
          <p:cNvSpPr txBox="1">
            <a:spLocks noChangeArrowheads="1"/>
          </p:cNvSpPr>
          <p:nvPr/>
        </p:nvSpPr>
        <p:spPr bwMode="auto">
          <a:xfrm>
            <a:off x="4834820" y="2213682"/>
            <a:ext cx="4254500" cy="707886"/>
          </a:xfrm>
          <a:prstGeom prst="rect">
            <a:avLst/>
          </a:prstGeom>
          <a:noFill/>
          <a:ln w="9525">
            <a:noFill/>
            <a:miter lim="800000"/>
            <a:headEnd/>
            <a:tailEnd/>
          </a:ln>
        </p:spPr>
        <p:txBody>
          <a:bodyPr>
            <a:spAutoFit/>
          </a:bodyPr>
          <a:lstStyle/>
          <a:p>
            <a:r>
              <a:rPr lang="ja-JP" altLang="en-US" sz="4000">
                <a:latin typeface="Calibri" pitchFamily="34" charset="0"/>
              </a:rPr>
              <a:t>医療サービス全体</a:t>
            </a:r>
          </a:p>
        </p:txBody>
      </p:sp>
      <p:sp>
        <p:nvSpPr>
          <p:cNvPr id="25609" name="テキスト ボックス 6"/>
          <p:cNvSpPr txBox="1">
            <a:spLocks noChangeArrowheads="1"/>
          </p:cNvSpPr>
          <p:nvPr/>
        </p:nvSpPr>
        <p:spPr bwMode="auto">
          <a:xfrm>
            <a:off x="3658306" y="5439834"/>
            <a:ext cx="5039431" cy="707886"/>
          </a:xfrm>
          <a:prstGeom prst="rect">
            <a:avLst/>
          </a:prstGeom>
          <a:noFill/>
          <a:ln w="9525">
            <a:noFill/>
            <a:miter lim="800000"/>
            <a:headEnd/>
            <a:tailEnd/>
          </a:ln>
        </p:spPr>
        <p:txBody>
          <a:bodyPr>
            <a:spAutoFit/>
          </a:bodyPr>
          <a:lstStyle/>
          <a:p>
            <a:r>
              <a:rPr lang="ja-JP" altLang="en-US" sz="4000">
                <a:latin typeface="Calibri" pitchFamily="34" charset="0"/>
              </a:rPr>
              <a:t>公的医療保険の範囲</a:t>
            </a:r>
          </a:p>
        </p:txBody>
      </p:sp>
      <p:sp>
        <p:nvSpPr>
          <p:cNvPr id="8" name="円/楕円 7"/>
          <p:cNvSpPr/>
          <p:nvPr/>
        </p:nvSpPr>
        <p:spPr>
          <a:xfrm>
            <a:off x="1349375" y="3880556"/>
            <a:ext cx="1077736" cy="1058333"/>
          </a:xfrm>
          <a:prstGeom prst="ellipse">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endParaRPr lang="ja-JP" altLang="en-US" sz="2667" dirty="0"/>
          </a:p>
        </p:txBody>
      </p:sp>
      <p:sp>
        <p:nvSpPr>
          <p:cNvPr id="9" name="円/楕円 8"/>
          <p:cNvSpPr/>
          <p:nvPr/>
        </p:nvSpPr>
        <p:spPr>
          <a:xfrm>
            <a:off x="3261431" y="3866445"/>
            <a:ext cx="1079500" cy="1058333"/>
          </a:xfrm>
          <a:prstGeom prst="ellipse">
            <a:avLst/>
          </a:prstGeom>
          <a:solidFill>
            <a:schemeClr val="accent2">
              <a:lumMod val="60000"/>
              <a:lumOff val="40000"/>
            </a:schemeClr>
          </a:solidFill>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lang="ja-JP" altLang="en-US" sz="2667" dirty="0"/>
          </a:p>
        </p:txBody>
      </p:sp>
      <p:sp>
        <p:nvSpPr>
          <p:cNvPr id="10" name="角丸四角形 9"/>
          <p:cNvSpPr/>
          <p:nvPr/>
        </p:nvSpPr>
        <p:spPr>
          <a:xfrm>
            <a:off x="830793" y="3651250"/>
            <a:ext cx="3734152" cy="1472848"/>
          </a:xfrm>
          <a:prstGeom prst="roundRect">
            <a:avLst/>
          </a:prstGeom>
          <a:noFill/>
          <a:ln w="38100" cmpd="sng">
            <a:solidFill>
              <a:srgbClr val="FF00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sz="2667" dirty="0"/>
          </a:p>
        </p:txBody>
      </p:sp>
      <p:sp>
        <p:nvSpPr>
          <p:cNvPr id="11" name="テキスト ボックス 10"/>
          <p:cNvSpPr txBox="1">
            <a:spLocks noChangeArrowheads="1"/>
          </p:cNvSpPr>
          <p:nvPr/>
        </p:nvSpPr>
        <p:spPr bwMode="auto">
          <a:xfrm>
            <a:off x="1494015" y="2993320"/>
            <a:ext cx="2700513" cy="707886"/>
          </a:xfrm>
          <a:prstGeom prst="rect">
            <a:avLst/>
          </a:prstGeom>
          <a:noFill/>
          <a:ln w="9525">
            <a:noFill/>
            <a:miter lim="800000"/>
            <a:headEnd/>
            <a:tailEnd/>
          </a:ln>
        </p:spPr>
        <p:txBody>
          <a:bodyPr>
            <a:spAutoFit/>
          </a:bodyPr>
          <a:lstStyle/>
          <a:p>
            <a:r>
              <a:rPr lang="ja-JP" altLang="en-US" sz="4000">
                <a:solidFill>
                  <a:srgbClr val="FF0000"/>
                </a:solidFill>
                <a:latin typeface="Calibri" pitchFamily="34" charset="0"/>
              </a:rPr>
              <a:t>混合診療</a:t>
            </a:r>
          </a:p>
        </p:txBody>
      </p:sp>
      <p:sp>
        <p:nvSpPr>
          <p:cNvPr id="2" name="日付プレースホルダー 1"/>
          <p:cNvSpPr>
            <a:spLocks noGrp="1"/>
          </p:cNvSpPr>
          <p:nvPr>
            <p:ph type="dt" sz="half" idx="10"/>
          </p:nvPr>
        </p:nvSpPr>
        <p:spPr/>
        <p:txBody>
          <a:bodyPr/>
          <a:lstStyle/>
          <a:p>
            <a:pPr>
              <a:defRPr/>
            </a:pPr>
            <a:r>
              <a:rPr lang="en-US" altLang="ja-JP" smtClean="0"/>
              <a:t>2020/7/8</a:t>
            </a:r>
            <a:endParaRPr lang="en-US" altLang="ja-JP"/>
          </a:p>
        </p:txBody>
      </p:sp>
      <p:sp>
        <p:nvSpPr>
          <p:cNvPr id="3" name="フッター プレースホルダー 2"/>
          <p:cNvSpPr>
            <a:spLocks noGrp="1"/>
          </p:cNvSpPr>
          <p:nvPr>
            <p:ph type="ftr" sz="quarter" idx="11"/>
          </p:nvPr>
        </p:nvSpPr>
        <p:spPr/>
        <p:txBody>
          <a:bodyPr/>
          <a:lstStyle/>
          <a:p>
            <a:pPr>
              <a:defRPr/>
            </a:pPr>
            <a:r>
              <a:rPr lang="ja-JP" altLang="en-US" smtClean="0"/>
              <a:t>医療経済学</a:t>
            </a:r>
            <a:r>
              <a:rPr lang="en-US" altLang="ja-JP" smtClean="0"/>
              <a:t>A 7</a:t>
            </a:r>
            <a:endParaRPr lang="en-US" altLang="ja-JP"/>
          </a:p>
        </p:txBody>
      </p:sp>
    </p:spTree>
    <p:extLst>
      <p:ext uri="{BB962C8B-B14F-4D97-AF65-F5344CB8AC3E}">
        <p14:creationId xmlns:p14="http://schemas.microsoft.com/office/powerpoint/2010/main" val="795650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linds(horizontal)">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linds(horizontal)">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4444" dirty="0"/>
              <a:t>医師のモラル・ハザードへの対応</a:t>
            </a:r>
            <a:endParaRPr kumimoji="1" lang="ja-JP" altLang="en-US" sz="4444" dirty="0"/>
          </a:p>
        </p:txBody>
      </p:sp>
      <p:sp>
        <p:nvSpPr>
          <p:cNvPr id="3" name="コンテンツ プレースホルダー 2"/>
          <p:cNvSpPr>
            <a:spLocks noGrp="1"/>
          </p:cNvSpPr>
          <p:nvPr>
            <p:ph idx="1"/>
          </p:nvPr>
        </p:nvSpPr>
        <p:spPr>
          <a:xfrm>
            <a:off x="255464" y="1590628"/>
            <a:ext cx="9721080" cy="5072098"/>
          </a:xfrm>
        </p:spPr>
        <p:txBody>
          <a:bodyPr>
            <a:normAutofit/>
          </a:bodyPr>
          <a:lstStyle/>
          <a:p>
            <a:r>
              <a:rPr lang="ja-JP" altLang="en-US" u="sng" smtClean="0">
                <a:solidFill>
                  <a:srgbClr val="FF0000"/>
                </a:solidFill>
                <a:latin typeface="+mn-ea"/>
                <a:ea typeface="+mn-ea"/>
              </a:rPr>
              <a:t>医師の薬の過剰な投与</a:t>
            </a:r>
            <a:r>
              <a:rPr lang="ja-JP" altLang="en-US" smtClean="0">
                <a:latin typeface="+mn-ea"/>
                <a:ea typeface="+mn-ea"/>
              </a:rPr>
              <a:t>，不要な検査・診察</a:t>
            </a:r>
            <a:endParaRPr lang="en-US" altLang="ja-JP" smtClean="0">
              <a:latin typeface="+mn-ea"/>
              <a:ea typeface="+mn-ea"/>
            </a:endParaRPr>
          </a:p>
          <a:p>
            <a:r>
              <a:rPr lang="ja-JP" altLang="en-US" smtClean="0">
                <a:latin typeface="+mn-ea"/>
                <a:ea typeface="+mn-ea"/>
              </a:rPr>
              <a:t>情報の非対称性がもらたらす</a:t>
            </a:r>
            <a:r>
              <a:rPr lang="ja-JP" altLang="en-US" u="sng" smtClean="0">
                <a:solidFill>
                  <a:srgbClr val="FF0000"/>
                </a:solidFill>
                <a:latin typeface="+mn-ea"/>
                <a:ea typeface="+mn-ea"/>
              </a:rPr>
              <a:t>モラルハザード</a:t>
            </a:r>
            <a:r>
              <a:rPr lang="ja-JP" altLang="en-US" smtClean="0">
                <a:latin typeface="+mn-ea"/>
                <a:ea typeface="+mn-ea"/>
              </a:rPr>
              <a:t>を保険医療制度はどう対応するか？</a:t>
            </a:r>
            <a:endParaRPr lang="en-US" altLang="ja-JP" smtClean="0">
              <a:latin typeface="+mn-ea"/>
              <a:ea typeface="+mn-ea"/>
            </a:endParaRPr>
          </a:p>
          <a:p>
            <a:r>
              <a:rPr lang="ja-JP" altLang="en-US" u="sng" smtClean="0">
                <a:solidFill>
                  <a:srgbClr val="FF0000"/>
                </a:solidFill>
                <a:latin typeface="+mn-ea"/>
                <a:ea typeface="+mn-ea"/>
              </a:rPr>
              <a:t>診療</a:t>
            </a:r>
            <a:r>
              <a:rPr lang="ja-JP" altLang="en-US" u="sng" dirty="0">
                <a:solidFill>
                  <a:srgbClr val="FF0000"/>
                </a:solidFill>
                <a:latin typeface="+mn-ea"/>
                <a:ea typeface="+mn-ea"/>
              </a:rPr>
              <a:t>報酬</a:t>
            </a:r>
            <a:r>
              <a:rPr lang="ja-JP" altLang="en-US" dirty="0">
                <a:latin typeface="+mn-ea"/>
                <a:ea typeface="+mn-ea"/>
              </a:rPr>
              <a:t>の支払い方式</a:t>
            </a:r>
            <a:endParaRPr lang="en-US" altLang="ja-JP" dirty="0">
              <a:latin typeface="+mn-ea"/>
              <a:ea typeface="+mn-ea"/>
            </a:endParaRPr>
          </a:p>
          <a:p>
            <a:pPr lvl="1"/>
            <a:r>
              <a:rPr kumimoji="1" lang="ja-JP" altLang="en-US" dirty="0">
                <a:latin typeface="+mn-ea"/>
                <a:ea typeface="+mn-ea"/>
              </a:rPr>
              <a:t>出来高から</a:t>
            </a:r>
            <a:r>
              <a:rPr kumimoji="1" lang="ja-JP" altLang="en-US">
                <a:latin typeface="+mn-ea"/>
                <a:ea typeface="+mn-ea"/>
              </a:rPr>
              <a:t>包括</a:t>
            </a:r>
            <a:r>
              <a:rPr kumimoji="1" lang="ja-JP" altLang="en-US" smtClean="0">
                <a:latin typeface="+mn-ea"/>
                <a:ea typeface="+mn-ea"/>
              </a:rPr>
              <a:t>へ</a:t>
            </a:r>
            <a:endParaRPr kumimoji="1" lang="en-US" altLang="ja-JP" smtClean="0">
              <a:latin typeface="+mn-ea"/>
              <a:ea typeface="+mn-ea"/>
            </a:endParaRPr>
          </a:p>
          <a:p>
            <a:r>
              <a:rPr kumimoji="1" lang="ja-JP" altLang="en-US" smtClean="0">
                <a:latin typeface="+mn-ea"/>
                <a:ea typeface="+mn-ea"/>
              </a:rPr>
              <a:t>医療の標準化</a:t>
            </a:r>
            <a:endParaRPr kumimoji="1" lang="en-US" altLang="ja-JP" smtClean="0">
              <a:latin typeface="+mn-ea"/>
              <a:ea typeface="+mn-ea"/>
            </a:endParaRPr>
          </a:p>
          <a:p>
            <a:pPr lvl="1"/>
            <a:r>
              <a:rPr lang="en-US" altLang="ja-JP" u="sng" smtClean="0">
                <a:solidFill>
                  <a:srgbClr val="FF0000"/>
                </a:solidFill>
                <a:latin typeface="+mn-ea"/>
                <a:ea typeface="+mn-ea"/>
              </a:rPr>
              <a:t>EBM</a:t>
            </a:r>
            <a:r>
              <a:rPr lang="ja-JP" altLang="en-US" u="sng" dirty="0">
                <a:solidFill>
                  <a:srgbClr val="FF0000"/>
                </a:solidFill>
                <a:latin typeface="+mn-ea"/>
                <a:ea typeface="+mn-ea"/>
              </a:rPr>
              <a:t>（</a:t>
            </a:r>
            <a:r>
              <a:rPr lang="en-US" altLang="ja-JP" u="sng" dirty="0">
                <a:solidFill>
                  <a:srgbClr val="FF0000"/>
                </a:solidFill>
                <a:latin typeface="+mn-ea"/>
                <a:ea typeface="+mn-ea"/>
              </a:rPr>
              <a:t>Evidence</a:t>
            </a:r>
            <a:r>
              <a:rPr lang="ja-JP" altLang="en-US" u="sng" dirty="0">
                <a:solidFill>
                  <a:srgbClr val="FF0000"/>
                </a:solidFill>
                <a:latin typeface="+mn-ea"/>
                <a:ea typeface="+mn-ea"/>
              </a:rPr>
              <a:t> </a:t>
            </a:r>
            <a:r>
              <a:rPr lang="en-US" altLang="ja-JP" u="sng" dirty="0">
                <a:solidFill>
                  <a:srgbClr val="FF0000"/>
                </a:solidFill>
                <a:latin typeface="+mn-ea"/>
                <a:ea typeface="+mn-ea"/>
              </a:rPr>
              <a:t>Based</a:t>
            </a:r>
            <a:r>
              <a:rPr lang="ja-JP" altLang="en-US" u="sng" dirty="0">
                <a:solidFill>
                  <a:srgbClr val="FF0000"/>
                </a:solidFill>
                <a:latin typeface="+mn-ea"/>
                <a:ea typeface="+mn-ea"/>
              </a:rPr>
              <a:t> </a:t>
            </a:r>
            <a:r>
              <a:rPr lang="en-US" altLang="ja-JP" u="sng" dirty="0">
                <a:solidFill>
                  <a:srgbClr val="FF0000"/>
                </a:solidFill>
                <a:latin typeface="+mn-ea"/>
                <a:ea typeface="+mn-ea"/>
              </a:rPr>
              <a:t>Medicine</a:t>
            </a:r>
            <a:r>
              <a:rPr lang="ja-JP" altLang="en-US" u="sng" dirty="0">
                <a:solidFill>
                  <a:srgbClr val="FF0000"/>
                </a:solidFill>
                <a:latin typeface="+mn-ea"/>
                <a:ea typeface="+mn-ea"/>
              </a:rPr>
              <a:t>：根拠に基づく医療）</a:t>
            </a:r>
            <a:r>
              <a:rPr lang="ja-JP" altLang="en-US" dirty="0">
                <a:latin typeface="+mn-ea"/>
                <a:ea typeface="+mn-ea"/>
              </a:rPr>
              <a:t>を普及</a:t>
            </a:r>
            <a:endParaRPr lang="en-US" altLang="ja-JP" dirty="0">
              <a:latin typeface="+mn-ea"/>
              <a:ea typeface="+mn-ea"/>
            </a:endParaRPr>
          </a:p>
          <a:p>
            <a:pPr lvl="1"/>
            <a:r>
              <a:rPr kumimoji="1" lang="ja-JP" altLang="en-US" dirty="0">
                <a:latin typeface="+mn-ea"/>
                <a:ea typeface="+mn-ea"/>
              </a:rPr>
              <a:t>標準を作り，医療を可視化する</a:t>
            </a:r>
            <a:endParaRPr kumimoji="1" lang="en-US" altLang="ja-JP" dirty="0">
              <a:latin typeface="+mn-ea"/>
              <a:ea typeface="+mn-ea"/>
            </a:endParaRPr>
          </a:p>
          <a:p>
            <a:pPr lvl="1"/>
            <a:r>
              <a:rPr kumimoji="1" lang="ja-JP" altLang="en-US" dirty="0">
                <a:latin typeface="+mn-ea"/>
                <a:ea typeface="+mn-ea"/>
              </a:rPr>
              <a:t>客観的な指標で医師や病院を評価する</a:t>
            </a:r>
          </a:p>
        </p:txBody>
      </p:sp>
      <p:sp>
        <p:nvSpPr>
          <p:cNvPr id="7" name="スライド番号プレースホルダー 6"/>
          <p:cNvSpPr>
            <a:spLocks noGrp="1"/>
          </p:cNvSpPr>
          <p:nvPr>
            <p:ph type="sldNum" sz="quarter" idx="12"/>
          </p:nvPr>
        </p:nvSpPr>
        <p:spPr/>
        <p:txBody>
          <a:bodyPr/>
          <a:lstStyle/>
          <a:p>
            <a:fld id="{98D28F22-585B-48BA-AACA-339A6400CD83}" type="slidenum">
              <a:rPr kumimoji="1" lang="ja-JP" altLang="en-US" smtClean="0"/>
              <a:t>6</a:t>
            </a:fld>
            <a:endParaRPr kumimoji="1" lang="ja-JP" altLang="en-US"/>
          </a:p>
        </p:txBody>
      </p:sp>
      <p:sp>
        <p:nvSpPr>
          <p:cNvPr id="8" name="日付プレースホルダー 7"/>
          <p:cNvSpPr>
            <a:spLocks noGrp="1"/>
          </p:cNvSpPr>
          <p:nvPr>
            <p:ph type="dt" sz="half" idx="10"/>
          </p:nvPr>
        </p:nvSpPr>
        <p:spPr/>
        <p:txBody>
          <a:bodyPr/>
          <a:lstStyle/>
          <a:p>
            <a:pPr>
              <a:defRPr/>
            </a:pPr>
            <a:r>
              <a:rPr lang="en-US" altLang="ja-JP" smtClean="0"/>
              <a:t>2020/7/8</a:t>
            </a:r>
            <a:endParaRPr lang="en-US" altLang="ja-JP"/>
          </a:p>
        </p:txBody>
      </p:sp>
      <p:sp>
        <p:nvSpPr>
          <p:cNvPr id="9" name="フッター プレースホルダー 8"/>
          <p:cNvSpPr>
            <a:spLocks noGrp="1"/>
          </p:cNvSpPr>
          <p:nvPr>
            <p:ph type="ftr" sz="quarter" idx="11"/>
          </p:nvPr>
        </p:nvSpPr>
        <p:spPr/>
        <p:txBody>
          <a:bodyPr/>
          <a:lstStyle/>
          <a:p>
            <a:pPr>
              <a:defRPr/>
            </a:pPr>
            <a:r>
              <a:rPr lang="ja-JP" altLang="en-US" smtClean="0"/>
              <a:t>医療経済学</a:t>
            </a:r>
            <a:r>
              <a:rPr lang="en-US" altLang="ja-JP" smtClean="0"/>
              <a:t>A 7</a:t>
            </a:r>
            <a:endParaRPr lang="en-US" altLang="ja-JP"/>
          </a:p>
        </p:txBody>
      </p:sp>
    </p:spTree>
    <p:extLst>
      <p:ext uri="{BB962C8B-B14F-4D97-AF65-F5344CB8AC3E}">
        <p14:creationId xmlns:p14="http://schemas.microsoft.com/office/powerpoint/2010/main" val="33397675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0B32C6-5F42-45BF-AE23-F44E18DB4747}"/>
              </a:ext>
            </a:extLst>
          </p:cNvPr>
          <p:cNvSpPr>
            <a:spLocks noGrp="1"/>
          </p:cNvSpPr>
          <p:nvPr>
            <p:ph type="title"/>
          </p:nvPr>
        </p:nvSpPr>
        <p:spPr>
          <a:xfrm>
            <a:off x="679171" y="209600"/>
            <a:ext cx="8636000" cy="1271588"/>
          </a:xfrm>
        </p:spPr>
        <p:txBody>
          <a:bodyPr/>
          <a:lstStyle/>
          <a:p>
            <a:r>
              <a:rPr kumimoji="1" lang="ja-JP" altLang="en-US" dirty="0"/>
              <a:t>最適な自己負担の設定</a:t>
            </a:r>
          </a:p>
        </p:txBody>
      </p:sp>
      <p:sp>
        <p:nvSpPr>
          <p:cNvPr id="3" name="コンテンツ プレースホルダー 2">
            <a:extLst>
              <a:ext uri="{FF2B5EF4-FFF2-40B4-BE49-F238E27FC236}">
                <a16:creationId xmlns:a16="http://schemas.microsoft.com/office/drawing/2014/main" id="{DBAE307C-E2E8-496F-A100-8C1F93E4CD7A}"/>
              </a:ext>
            </a:extLst>
          </p:cNvPr>
          <p:cNvSpPr>
            <a:spLocks noGrp="1"/>
          </p:cNvSpPr>
          <p:nvPr>
            <p:ph idx="1"/>
          </p:nvPr>
        </p:nvSpPr>
        <p:spPr/>
        <p:txBody>
          <a:bodyPr>
            <a:normAutofit/>
          </a:bodyPr>
          <a:lstStyle/>
          <a:p>
            <a:r>
              <a:rPr kumimoji="1" lang="ja-JP" altLang="en-US" sz="3600" dirty="0">
                <a:latin typeface="+mn-ea"/>
                <a:ea typeface="+mn-ea"/>
              </a:rPr>
              <a:t>事後のモラル・ハザードを防ぐ方法</a:t>
            </a:r>
            <a:endParaRPr kumimoji="1" lang="en-US" altLang="ja-JP" sz="3600" dirty="0">
              <a:latin typeface="+mn-ea"/>
              <a:ea typeface="+mn-ea"/>
            </a:endParaRPr>
          </a:p>
          <a:p>
            <a:pPr lvl="1"/>
            <a:r>
              <a:rPr kumimoji="1" lang="ja-JP" altLang="en-US" sz="3200" u="sng" dirty="0">
                <a:solidFill>
                  <a:srgbClr val="FF0000"/>
                </a:solidFill>
                <a:latin typeface="+mn-ea"/>
                <a:ea typeface="+mn-ea"/>
              </a:rPr>
              <a:t>ぜいたく</a:t>
            </a:r>
            <a:r>
              <a:rPr kumimoji="1" lang="ja-JP" altLang="en-US" sz="3200" dirty="0">
                <a:latin typeface="+mn-ea"/>
                <a:ea typeface="+mn-ea"/>
              </a:rPr>
              <a:t>品　⇒　高い自己負担率</a:t>
            </a:r>
            <a:endParaRPr kumimoji="1" lang="en-US" altLang="ja-JP" sz="3200" dirty="0">
              <a:latin typeface="+mn-ea"/>
              <a:ea typeface="+mn-ea"/>
            </a:endParaRPr>
          </a:p>
          <a:p>
            <a:pPr lvl="1"/>
            <a:r>
              <a:rPr lang="ja-JP" altLang="en-US" sz="3200" u="sng" dirty="0">
                <a:solidFill>
                  <a:srgbClr val="FF0000"/>
                </a:solidFill>
                <a:latin typeface="+mn-ea"/>
                <a:ea typeface="+mn-ea"/>
              </a:rPr>
              <a:t>必需</a:t>
            </a:r>
            <a:r>
              <a:rPr lang="ja-JP" altLang="en-US" sz="3200" dirty="0">
                <a:latin typeface="+mn-ea"/>
                <a:ea typeface="+mn-ea"/>
              </a:rPr>
              <a:t>品　　　⇒　低い自己負担率</a:t>
            </a:r>
            <a:endParaRPr lang="en-US" altLang="ja-JP" sz="3200" dirty="0">
              <a:latin typeface="+mn-ea"/>
              <a:ea typeface="+mn-ea"/>
            </a:endParaRPr>
          </a:p>
          <a:p>
            <a:r>
              <a:rPr kumimoji="1" lang="ja-JP" altLang="en-US" sz="3600" smtClean="0">
                <a:latin typeface="+mn-ea"/>
                <a:ea typeface="+mn-ea"/>
              </a:rPr>
              <a:t>現在</a:t>
            </a:r>
            <a:r>
              <a:rPr kumimoji="1" lang="ja-JP" altLang="en-US" sz="3600" dirty="0">
                <a:latin typeface="+mn-ea"/>
                <a:ea typeface="+mn-ea"/>
              </a:rPr>
              <a:t>の日本の自己負担率は原則</a:t>
            </a:r>
            <a:r>
              <a:rPr kumimoji="1" lang="en-US" altLang="ja-JP" sz="3600" dirty="0">
                <a:latin typeface="+mn-ea"/>
                <a:ea typeface="+mn-ea"/>
              </a:rPr>
              <a:t>3</a:t>
            </a:r>
            <a:r>
              <a:rPr kumimoji="1" lang="ja-JP" altLang="en-US" sz="3600" dirty="0">
                <a:latin typeface="+mn-ea"/>
                <a:ea typeface="+mn-ea"/>
              </a:rPr>
              <a:t>割負担</a:t>
            </a:r>
            <a:endParaRPr kumimoji="1" lang="en-US" altLang="ja-JP" sz="3600" dirty="0">
              <a:latin typeface="+mn-ea"/>
              <a:ea typeface="+mn-ea"/>
            </a:endParaRPr>
          </a:p>
          <a:p>
            <a:r>
              <a:rPr kumimoji="1" lang="ja-JP" altLang="en-US" sz="3600" smtClean="0">
                <a:latin typeface="+mn-ea"/>
                <a:ea typeface="+mn-ea"/>
              </a:rPr>
              <a:t>現在</a:t>
            </a:r>
            <a:r>
              <a:rPr kumimoji="1" lang="ja-JP" altLang="en-US" sz="3600" dirty="0">
                <a:latin typeface="+mn-ea"/>
                <a:ea typeface="+mn-ea"/>
              </a:rPr>
              <a:t>の日本の医療制度で、自己負担をサービスによって変更するような仕組みができるか？</a:t>
            </a:r>
            <a:r>
              <a:rPr lang="en-US" altLang="ja-JP" sz="3600" dirty="0">
                <a:latin typeface="+mn-ea"/>
                <a:ea typeface="+mn-ea"/>
              </a:rPr>
              <a:t/>
            </a:r>
            <a:br>
              <a:rPr lang="en-US" altLang="ja-JP" sz="3600" dirty="0">
                <a:latin typeface="+mn-ea"/>
                <a:ea typeface="+mn-ea"/>
              </a:rPr>
            </a:br>
            <a:r>
              <a:rPr lang="ja-JP" altLang="en-US" sz="3600" dirty="0">
                <a:latin typeface="+mn-ea"/>
                <a:ea typeface="+mn-ea"/>
              </a:rPr>
              <a:t>⇒　</a:t>
            </a:r>
            <a:r>
              <a:rPr lang="ja-JP" altLang="en-US" sz="3600" u="sng" dirty="0">
                <a:solidFill>
                  <a:srgbClr val="FF0000"/>
                </a:solidFill>
                <a:latin typeface="+mn-ea"/>
                <a:ea typeface="+mn-ea"/>
              </a:rPr>
              <a:t>混合診療</a:t>
            </a:r>
            <a:r>
              <a:rPr lang="ja-JP" altLang="en-US" sz="3600" dirty="0">
                <a:latin typeface="+mn-ea"/>
                <a:ea typeface="+mn-ea"/>
              </a:rPr>
              <a:t>を行うことで可能</a:t>
            </a:r>
            <a:endParaRPr kumimoji="1" lang="en-US" altLang="ja-JP" sz="3600" dirty="0">
              <a:latin typeface="+mn-ea"/>
              <a:ea typeface="+mn-ea"/>
            </a:endParaRPr>
          </a:p>
        </p:txBody>
      </p:sp>
      <p:sp>
        <p:nvSpPr>
          <p:cNvPr id="6" name="スライド番号プレースホルダー 5">
            <a:extLst>
              <a:ext uri="{FF2B5EF4-FFF2-40B4-BE49-F238E27FC236}">
                <a16:creationId xmlns:a16="http://schemas.microsoft.com/office/drawing/2014/main" id="{D2D7D964-8FFA-4D18-95E7-FFE925F45051}"/>
              </a:ext>
            </a:extLst>
          </p:cNvPr>
          <p:cNvSpPr>
            <a:spLocks noGrp="1"/>
          </p:cNvSpPr>
          <p:nvPr>
            <p:ph type="sldNum" sz="quarter" idx="12"/>
          </p:nvPr>
        </p:nvSpPr>
        <p:spPr/>
        <p:txBody>
          <a:bodyPr/>
          <a:lstStyle/>
          <a:p>
            <a:fld id="{3554B9F7-EF8B-453C-B515-9A9C790301A1}" type="slidenum">
              <a:rPr kumimoji="1" lang="ja-JP" altLang="en-US" smtClean="0"/>
              <a:t>7</a:t>
            </a:fld>
            <a:endParaRPr kumimoji="1" lang="ja-JP" altLang="en-US"/>
          </a:p>
        </p:txBody>
      </p:sp>
      <p:sp>
        <p:nvSpPr>
          <p:cNvPr id="7" name="日付プレースホルダー 6"/>
          <p:cNvSpPr>
            <a:spLocks noGrp="1"/>
          </p:cNvSpPr>
          <p:nvPr>
            <p:ph type="dt" sz="half" idx="10"/>
          </p:nvPr>
        </p:nvSpPr>
        <p:spPr/>
        <p:txBody>
          <a:bodyPr/>
          <a:lstStyle/>
          <a:p>
            <a:pPr>
              <a:defRPr/>
            </a:pPr>
            <a:r>
              <a:rPr lang="en-US" altLang="ja-JP" smtClean="0"/>
              <a:t>2020/7/8</a:t>
            </a:r>
            <a:endParaRPr lang="en-US" altLang="ja-JP"/>
          </a:p>
        </p:txBody>
      </p:sp>
      <p:sp>
        <p:nvSpPr>
          <p:cNvPr id="8" name="フッター プレースホルダー 7"/>
          <p:cNvSpPr>
            <a:spLocks noGrp="1"/>
          </p:cNvSpPr>
          <p:nvPr>
            <p:ph type="ftr" sz="quarter" idx="11"/>
          </p:nvPr>
        </p:nvSpPr>
        <p:spPr/>
        <p:txBody>
          <a:bodyPr/>
          <a:lstStyle/>
          <a:p>
            <a:pPr>
              <a:defRPr/>
            </a:pPr>
            <a:r>
              <a:rPr lang="ja-JP" altLang="en-US" smtClean="0"/>
              <a:t>医療経済学</a:t>
            </a:r>
            <a:r>
              <a:rPr lang="en-US" altLang="ja-JP" smtClean="0"/>
              <a:t>A 7</a:t>
            </a:r>
            <a:endParaRPr lang="en-US" altLang="ja-JP"/>
          </a:p>
        </p:txBody>
      </p:sp>
    </p:spTree>
    <p:extLst>
      <p:ext uri="{BB962C8B-B14F-4D97-AF65-F5344CB8AC3E}">
        <p14:creationId xmlns:p14="http://schemas.microsoft.com/office/powerpoint/2010/main" val="32646212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79ECC8E-37F5-42CC-8626-83B9ED9E3233}"/>
              </a:ext>
            </a:extLst>
          </p:cNvPr>
          <p:cNvSpPr>
            <a:spLocks noGrp="1"/>
          </p:cNvSpPr>
          <p:nvPr>
            <p:ph type="title"/>
          </p:nvPr>
        </p:nvSpPr>
        <p:spPr/>
        <p:txBody>
          <a:bodyPr/>
          <a:lstStyle/>
          <a:p>
            <a:r>
              <a:rPr kumimoji="1" lang="ja-JP" altLang="en-US" dirty="0"/>
              <a:t>混合診療とは？</a:t>
            </a:r>
          </a:p>
        </p:txBody>
      </p:sp>
      <p:sp>
        <p:nvSpPr>
          <p:cNvPr id="4" name="角丸四角形 4">
            <a:extLst>
              <a:ext uri="{FF2B5EF4-FFF2-40B4-BE49-F238E27FC236}">
                <a16:creationId xmlns:a16="http://schemas.microsoft.com/office/drawing/2014/main" id="{F56953E0-C53E-4DD5-926E-974A434671D0}"/>
              </a:ext>
            </a:extLst>
          </p:cNvPr>
          <p:cNvSpPr/>
          <p:nvPr/>
        </p:nvSpPr>
        <p:spPr>
          <a:xfrm>
            <a:off x="719667" y="1931460"/>
            <a:ext cx="8560153" cy="4998861"/>
          </a:xfrm>
          <a:prstGeom prst="roundRect">
            <a:avLst/>
          </a:prstGeom>
          <a:noFill/>
          <a:ln w="7620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sz="2667"/>
          </a:p>
        </p:txBody>
      </p:sp>
      <p:sp>
        <p:nvSpPr>
          <p:cNvPr id="5" name="角丸四角形 5">
            <a:extLst>
              <a:ext uri="{FF2B5EF4-FFF2-40B4-BE49-F238E27FC236}">
                <a16:creationId xmlns:a16="http://schemas.microsoft.com/office/drawing/2014/main" id="{71BCE485-6893-4673-924E-9978D1941261}"/>
              </a:ext>
            </a:extLst>
          </p:cNvPr>
          <p:cNvSpPr/>
          <p:nvPr/>
        </p:nvSpPr>
        <p:spPr>
          <a:xfrm>
            <a:off x="3728861" y="3649487"/>
            <a:ext cx="5439833" cy="2880430"/>
          </a:xfrm>
          <a:prstGeom prst="roundRect">
            <a:avLst/>
          </a:prstGeom>
          <a:ln w="76200"/>
        </p:spPr>
        <p:style>
          <a:lnRef idx="2">
            <a:schemeClr val="accent2"/>
          </a:lnRef>
          <a:fillRef idx="1">
            <a:schemeClr val="lt1"/>
          </a:fillRef>
          <a:effectRef idx="0">
            <a:schemeClr val="accent2"/>
          </a:effectRef>
          <a:fontRef idx="minor">
            <a:schemeClr val="dk1"/>
          </a:fontRef>
        </p:style>
        <p:txBody>
          <a:bodyPr anchor="ctr"/>
          <a:lstStyle/>
          <a:p>
            <a:pPr algn="ctr" eaLnBrk="1" fontAlgn="auto" hangingPunct="1">
              <a:spcBef>
                <a:spcPts val="0"/>
              </a:spcBef>
              <a:spcAft>
                <a:spcPts val="0"/>
              </a:spcAft>
              <a:defRPr/>
            </a:pPr>
            <a:endParaRPr lang="en-US" altLang="ja-JP" sz="3556" dirty="0">
              <a:solidFill>
                <a:srgbClr val="002060"/>
              </a:solidFill>
              <a:latin typeface="メイリオ" pitchFamily="50" charset="-128"/>
              <a:ea typeface="メイリオ" pitchFamily="50" charset="-128"/>
              <a:cs typeface="メイリオ" pitchFamily="50" charset="-128"/>
            </a:endParaRPr>
          </a:p>
          <a:p>
            <a:pPr algn="ctr" eaLnBrk="1" fontAlgn="auto" hangingPunct="1">
              <a:spcBef>
                <a:spcPts val="0"/>
              </a:spcBef>
              <a:spcAft>
                <a:spcPts val="0"/>
              </a:spcAft>
              <a:defRPr/>
            </a:pPr>
            <a:r>
              <a:rPr lang="ja-JP" altLang="en-US" sz="3556" dirty="0">
                <a:solidFill>
                  <a:srgbClr val="002060"/>
                </a:solidFill>
                <a:latin typeface="メイリオ" pitchFamily="50" charset="-128"/>
                <a:ea typeface="メイリオ" pitchFamily="50" charset="-128"/>
                <a:cs typeface="メイリオ" pitchFamily="50" charset="-128"/>
              </a:rPr>
              <a:t>医療保険の範囲</a:t>
            </a:r>
            <a:endParaRPr lang="ja-JP" altLang="en-US" sz="2667" dirty="0">
              <a:solidFill>
                <a:srgbClr val="002060"/>
              </a:solidFill>
              <a:latin typeface="メイリオ" pitchFamily="50" charset="-128"/>
              <a:ea typeface="メイリオ" pitchFamily="50" charset="-128"/>
              <a:cs typeface="メイリオ" pitchFamily="50" charset="-128"/>
            </a:endParaRPr>
          </a:p>
        </p:txBody>
      </p:sp>
      <p:sp>
        <p:nvSpPr>
          <p:cNvPr id="6" name="テキスト ボックス 6">
            <a:extLst>
              <a:ext uri="{FF2B5EF4-FFF2-40B4-BE49-F238E27FC236}">
                <a16:creationId xmlns:a16="http://schemas.microsoft.com/office/drawing/2014/main" id="{23A14F7C-A41E-495D-9D6B-F8FEDB89D13E}"/>
              </a:ext>
            </a:extLst>
          </p:cNvPr>
          <p:cNvSpPr txBox="1">
            <a:spLocks noChangeArrowheads="1"/>
          </p:cNvSpPr>
          <p:nvPr/>
        </p:nvSpPr>
        <p:spPr bwMode="auto">
          <a:xfrm>
            <a:off x="6496307" y="1282666"/>
            <a:ext cx="3360209" cy="639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ct val="0"/>
              </a:spcBef>
              <a:buFontTx/>
              <a:buNone/>
            </a:pPr>
            <a:r>
              <a:rPr lang="ja-JP" altLang="en-US" sz="3556" dirty="0">
                <a:latin typeface="メイリオ" panose="020B0604030504040204" pitchFamily="50" charset="-128"/>
                <a:ea typeface="メイリオ" panose="020B0604030504040204" pitchFamily="50" charset="-128"/>
              </a:rPr>
              <a:t>医療の範囲</a:t>
            </a:r>
          </a:p>
        </p:txBody>
      </p:sp>
      <p:sp>
        <p:nvSpPr>
          <p:cNvPr id="7" name="円/楕円 7">
            <a:extLst>
              <a:ext uri="{FF2B5EF4-FFF2-40B4-BE49-F238E27FC236}">
                <a16:creationId xmlns:a16="http://schemas.microsoft.com/office/drawing/2014/main" id="{F4CF3C01-45B0-4615-A10A-3C184BCBC493}"/>
              </a:ext>
            </a:extLst>
          </p:cNvPr>
          <p:cNvSpPr/>
          <p:nvPr/>
        </p:nvSpPr>
        <p:spPr>
          <a:xfrm>
            <a:off x="4176000" y="3852000"/>
            <a:ext cx="720000" cy="72143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altLang="ja-JP" sz="2667" dirty="0"/>
              <a:t>A</a:t>
            </a:r>
            <a:endParaRPr lang="ja-JP" altLang="en-US" sz="2667" dirty="0"/>
          </a:p>
        </p:txBody>
      </p:sp>
      <p:sp>
        <p:nvSpPr>
          <p:cNvPr id="8" name="円/楕円 8">
            <a:extLst>
              <a:ext uri="{FF2B5EF4-FFF2-40B4-BE49-F238E27FC236}">
                <a16:creationId xmlns:a16="http://schemas.microsoft.com/office/drawing/2014/main" id="{24F76F4B-52EE-490B-A06B-7BC973EEB74E}"/>
              </a:ext>
            </a:extLst>
          </p:cNvPr>
          <p:cNvSpPr/>
          <p:nvPr/>
        </p:nvSpPr>
        <p:spPr>
          <a:xfrm>
            <a:off x="2760155" y="3852000"/>
            <a:ext cx="720000" cy="71966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altLang="ja-JP" sz="2667" dirty="0"/>
              <a:t>B</a:t>
            </a:r>
            <a:endParaRPr lang="ja-JP" altLang="en-US" sz="2667" dirty="0"/>
          </a:p>
        </p:txBody>
      </p:sp>
      <p:sp>
        <p:nvSpPr>
          <p:cNvPr id="9" name="角丸四角形 9">
            <a:extLst>
              <a:ext uri="{FF2B5EF4-FFF2-40B4-BE49-F238E27FC236}">
                <a16:creationId xmlns:a16="http://schemas.microsoft.com/office/drawing/2014/main" id="{8EE442B0-0C71-44D8-B444-EA9086513D76}"/>
              </a:ext>
            </a:extLst>
          </p:cNvPr>
          <p:cNvSpPr/>
          <p:nvPr/>
        </p:nvSpPr>
        <p:spPr>
          <a:xfrm>
            <a:off x="2439459" y="3810000"/>
            <a:ext cx="2719917" cy="800806"/>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sz="2667"/>
          </a:p>
        </p:txBody>
      </p:sp>
      <p:sp>
        <p:nvSpPr>
          <p:cNvPr id="10" name="テキスト ボックス 9">
            <a:extLst>
              <a:ext uri="{FF2B5EF4-FFF2-40B4-BE49-F238E27FC236}">
                <a16:creationId xmlns:a16="http://schemas.microsoft.com/office/drawing/2014/main" id="{97671C72-AC51-43DB-9782-EF0BF82298DE}"/>
              </a:ext>
            </a:extLst>
          </p:cNvPr>
          <p:cNvSpPr txBox="1">
            <a:spLocks noChangeArrowheads="1"/>
          </p:cNvSpPr>
          <p:nvPr/>
        </p:nvSpPr>
        <p:spPr bwMode="auto">
          <a:xfrm>
            <a:off x="1756834" y="3309056"/>
            <a:ext cx="2400653" cy="571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ct val="0"/>
              </a:spcBef>
              <a:buFontTx/>
              <a:buNone/>
            </a:pPr>
            <a:r>
              <a:rPr lang="ja-JP" altLang="en-US" sz="3111">
                <a:solidFill>
                  <a:srgbClr val="FF0000"/>
                </a:solidFill>
                <a:latin typeface="メイリオ" panose="020B0604030504040204" pitchFamily="50" charset="-128"/>
                <a:ea typeface="メイリオ" panose="020B0604030504040204" pitchFamily="50" charset="-128"/>
              </a:rPr>
              <a:t>混合診療</a:t>
            </a:r>
            <a:endParaRPr lang="ja-JP" altLang="en-US" sz="2000">
              <a:solidFill>
                <a:srgbClr val="FF0000"/>
              </a:solidFill>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058C27D4-F112-414E-A496-43809668575E}"/>
              </a:ext>
            </a:extLst>
          </p:cNvPr>
          <p:cNvSpPr txBox="1">
            <a:spLocks noChangeArrowheads="1"/>
          </p:cNvSpPr>
          <p:nvPr/>
        </p:nvSpPr>
        <p:spPr bwMode="auto">
          <a:xfrm>
            <a:off x="5080000" y="4002944"/>
            <a:ext cx="1680986" cy="571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ja-JP" sz="3111" dirty="0">
                <a:latin typeface="メイリオ" panose="020B0604030504040204" pitchFamily="50" charset="-128"/>
                <a:ea typeface="メイリオ" panose="020B0604030504040204" pitchFamily="50" charset="-128"/>
              </a:rPr>
              <a:t>10</a:t>
            </a:r>
            <a:r>
              <a:rPr lang="ja-JP" altLang="en-US" sz="3111" dirty="0">
                <a:latin typeface="メイリオ" panose="020B0604030504040204" pitchFamily="50" charset="-128"/>
                <a:ea typeface="メイリオ" panose="020B0604030504040204" pitchFamily="50" charset="-128"/>
              </a:rPr>
              <a:t>万円</a:t>
            </a:r>
          </a:p>
        </p:txBody>
      </p:sp>
      <p:sp>
        <p:nvSpPr>
          <p:cNvPr id="12" name="テキスト ボックス 11">
            <a:extLst>
              <a:ext uri="{FF2B5EF4-FFF2-40B4-BE49-F238E27FC236}">
                <a16:creationId xmlns:a16="http://schemas.microsoft.com/office/drawing/2014/main" id="{0F6E4584-FAB7-468A-9EF7-1732C24BA9D6}"/>
              </a:ext>
            </a:extLst>
          </p:cNvPr>
          <p:cNvSpPr txBox="1">
            <a:spLocks noChangeArrowheads="1"/>
          </p:cNvSpPr>
          <p:nvPr/>
        </p:nvSpPr>
        <p:spPr bwMode="auto">
          <a:xfrm>
            <a:off x="2039055" y="4690181"/>
            <a:ext cx="1680987" cy="571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ja-JP" sz="3111">
                <a:latin typeface="メイリオ" panose="020B0604030504040204" pitchFamily="50" charset="-128"/>
                <a:ea typeface="メイリオ" panose="020B0604030504040204" pitchFamily="50" charset="-128"/>
              </a:rPr>
              <a:t>1</a:t>
            </a:r>
            <a:r>
              <a:rPr lang="ja-JP" altLang="en-US" sz="3111">
                <a:latin typeface="メイリオ" panose="020B0604030504040204" pitchFamily="50" charset="-128"/>
                <a:ea typeface="メイリオ" panose="020B0604030504040204" pitchFamily="50" charset="-128"/>
              </a:rPr>
              <a:t>万円</a:t>
            </a:r>
          </a:p>
        </p:txBody>
      </p:sp>
      <p:sp>
        <p:nvSpPr>
          <p:cNvPr id="13" name="スライド番号プレースホルダー 12">
            <a:extLst>
              <a:ext uri="{FF2B5EF4-FFF2-40B4-BE49-F238E27FC236}">
                <a16:creationId xmlns:a16="http://schemas.microsoft.com/office/drawing/2014/main" id="{D4A92317-15AB-4943-A111-7749A81C66F2}"/>
              </a:ext>
            </a:extLst>
          </p:cNvPr>
          <p:cNvSpPr>
            <a:spLocks noGrp="1"/>
          </p:cNvSpPr>
          <p:nvPr>
            <p:ph type="sldNum" sz="quarter" idx="12"/>
          </p:nvPr>
        </p:nvSpPr>
        <p:spPr/>
        <p:txBody>
          <a:bodyPr/>
          <a:lstStyle/>
          <a:p>
            <a:fld id="{3554B9F7-EF8B-453C-B515-9A9C790301A1}" type="slidenum">
              <a:rPr kumimoji="1" lang="ja-JP" altLang="en-US" smtClean="0"/>
              <a:t>8</a:t>
            </a:fld>
            <a:endParaRPr kumimoji="1" lang="ja-JP" altLang="en-US"/>
          </a:p>
        </p:txBody>
      </p:sp>
      <p:sp>
        <p:nvSpPr>
          <p:cNvPr id="3" name="日付プレースホルダー 2"/>
          <p:cNvSpPr>
            <a:spLocks noGrp="1"/>
          </p:cNvSpPr>
          <p:nvPr>
            <p:ph type="dt" sz="half" idx="10"/>
          </p:nvPr>
        </p:nvSpPr>
        <p:spPr/>
        <p:txBody>
          <a:bodyPr/>
          <a:lstStyle/>
          <a:p>
            <a:pPr>
              <a:defRPr/>
            </a:pPr>
            <a:r>
              <a:rPr lang="en-US" altLang="ja-JP" smtClean="0"/>
              <a:t>2020/7/8</a:t>
            </a:r>
            <a:endParaRPr lang="en-US" altLang="ja-JP"/>
          </a:p>
        </p:txBody>
      </p:sp>
      <p:sp>
        <p:nvSpPr>
          <p:cNvPr id="14" name="フッター プレースホルダー 13"/>
          <p:cNvSpPr>
            <a:spLocks noGrp="1"/>
          </p:cNvSpPr>
          <p:nvPr>
            <p:ph type="ftr" sz="quarter" idx="11"/>
          </p:nvPr>
        </p:nvSpPr>
        <p:spPr/>
        <p:txBody>
          <a:bodyPr/>
          <a:lstStyle/>
          <a:p>
            <a:pPr>
              <a:defRPr/>
            </a:pPr>
            <a:r>
              <a:rPr lang="ja-JP" altLang="en-US" smtClean="0"/>
              <a:t>医療経済学</a:t>
            </a:r>
            <a:r>
              <a:rPr lang="en-US" altLang="ja-JP" smtClean="0"/>
              <a:t>A 7</a:t>
            </a:r>
            <a:endParaRPr lang="en-US" altLang="ja-JP"/>
          </a:p>
        </p:txBody>
      </p:sp>
    </p:spTree>
    <p:extLst>
      <p:ext uri="{BB962C8B-B14F-4D97-AF65-F5344CB8AC3E}">
        <p14:creationId xmlns:p14="http://schemas.microsoft.com/office/powerpoint/2010/main" val="4190482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P spid="9" grpId="0" animBg="1"/>
      <p:bldP spid="10" grpId="0"/>
      <p:bldP spid="11"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FC72EC-4FF6-4E64-8F86-721FAC3EAC1F}"/>
              </a:ext>
            </a:extLst>
          </p:cNvPr>
          <p:cNvSpPr>
            <a:spLocks noGrp="1"/>
          </p:cNvSpPr>
          <p:nvPr>
            <p:ph type="title"/>
          </p:nvPr>
        </p:nvSpPr>
        <p:spPr>
          <a:xfrm>
            <a:off x="558800" y="162148"/>
            <a:ext cx="8636000" cy="1271588"/>
          </a:xfrm>
        </p:spPr>
        <p:txBody>
          <a:bodyPr/>
          <a:lstStyle/>
          <a:p>
            <a:r>
              <a:rPr kumimoji="1" lang="ja-JP" altLang="en-US" dirty="0"/>
              <a:t>混合診療の禁止制度</a:t>
            </a:r>
          </a:p>
        </p:txBody>
      </p:sp>
      <p:sp>
        <p:nvSpPr>
          <p:cNvPr id="3" name="コンテンツ プレースホルダー 2">
            <a:extLst>
              <a:ext uri="{FF2B5EF4-FFF2-40B4-BE49-F238E27FC236}">
                <a16:creationId xmlns:a16="http://schemas.microsoft.com/office/drawing/2014/main" id="{B7F8E828-6097-42F4-B65A-24737C80311A}"/>
              </a:ext>
            </a:extLst>
          </p:cNvPr>
          <p:cNvSpPr>
            <a:spLocks noGrp="1"/>
          </p:cNvSpPr>
          <p:nvPr>
            <p:ph idx="1"/>
          </p:nvPr>
        </p:nvSpPr>
        <p:spPr>
          <a:xfrm>
            <a:off x="622693" y="1433736"/>
            <a:ext cx="8763000" cy="5154569"/>
          </a:xfrm>
        </p:spPr>
        <p:txBody>
          <a:bodyPr>
            <a:noAutofit/>
          </a:bodyPr>
          <a:lstStyle/>
          <a:p>
            <a:r>
              <a:rPr kumimoji="1" lang="ja-JP" altLang="en-US" dirty="0">
                <a:latin typeface="+mn-ea"/>
                <a:ea typeface="+mn-ea"/>
              </a:rPr>
              <a:t>日本の医療保険制度では、</a:t>
            </a:r>
            <a:r>
              <a:rPr kumimoji="1" lang="ja-JP" altLang="en-US" u="sng" dirty="0">
                <a:solidFill>
                  <a:srgbClr val="FF0000"/>
                </a:solidFill>
                <a:latin typeface="+mn-ea"/>
                <a:ea typeface="+mn-ea"/>
              </a:rPr>
              <a:t>混合診療</a:t>
            </a:r>
            <a:r>
              <a:rPr kumimoji="1" lang="ja-JP" altLang="en-US" dirty="0">
                <a:latin typeface="+mn-ea"/>
                <a:ea typeface="+mn-ea"/>
              </a:rPr>
              <a:t>は</a:t>
            </a:r>
            <a:r>
              <a:rPr kumimoji="1" lang="ja-JP" altLang="en-US">
                <a:latin typeface="+mn-ea"/>
                <a:ea typeface="+mn-ea"/>
              </a:rPr>
              <a:t>原則</a:t>
            </a:r>
            <a:r>
              <a:rPr kumimoji="1" lang="ja-JP" altLang="en-US" smtClean="0">
                <a:latin typeface="+mn-ea"/>
                <a:ea typeface="+mn-ea"/>
              </a:rPr>
              <a:t>禁止されて</a:t>
            </a:r>
            <a:r>
              <a:rPr kumimoji="1" lang="ja-JP" altLang="en-US" dirty="0">
                <a:latin typeface="+mn-ea"/>
                <a:ea typeface="+mn-ea"/>
              </a:rPr>
              <a:t>いる</a:t>
            </a:r>
            <a:endParaRPr kumimoji="1" lang="en-US" altLang="ja-JP" dirty="0">
              <a:latin typeface="+mn-ea"/>
              <a:ea typeface="+mn-ea"/>
            </a:endParaRPr>
          </a:p>
          <a:p>
            <a:endParaRPr lang="en-US" altLang="ja-JP" dirty="0">
              <a:latin typeface="+mn-ea"/>
              <a:ea typeface="+mn-ea"/>
            </a:endParaRPr>
          </a:p>
          <a:p>
            <a:r>
              <a:rPr lang="ja-JP" altLang="en-US" dirty="0">
                <a:latin typeface="+mn-ea"/>
                <a:ea typeface="+mn-ea"/>
              </a:rPr>
              <a:t>混合診療を受診すると、保険適用サービスも含め</a:t>
            </a:r>
            <a:r>
              <a:rPr lang="ja-JP" altLang="en-US" u="sng" dirty="0">
                <a:solidFill>
                  <a:srgbClr val="FF0000"/>
                </a:solidFill>
                <a:latin typeface="+mn-ea"/>
                <a:ea typeface="+mn-ea"/>
              </a:rPr>
              <a:t>全額自己負担</a:t>
            </a:r>
            <a:r>
              <a:rPr lang="ja-JP" altLang="en-US">
                <a:latin typeface="+mn-ea"/>
                <a:ea typeface="+mn-ea"/>
              </a:rPr>
              <a:t>と</a:t>
            </a:r>
            <a:r>
              <a:rPr lang="ja-JP" altLang="en-US" smtClean="0">
                <a:latin typeface="+mn-ea"/>
                <a:ea typeface="+mn-ea"/>
              </a:rPr>
              <a:t>なる</a:t>
            </a:r>
            <a:endParaRPr lang="en-US" altLang="ja-JP" dirty="0">
              <a:latin typeface="+mn-ea"/>
              <a:ea typeface="+mn-ea"/>
            </a:endParaRPr>
          </a:p>
          <a:p>
            <a:r>
              <a:rPr lang="ja-JP" altLang="en-US" dirty="0">
                <a:latin typeface="+mn-ea"/>
                <a:ea typeface="+mn-ea"/>
              </a:rPr>
              <a:t>例：</a:t>
            </a:r>
            <a:endParaRPr lang="en-US" altLang="ja-JP" dirty="0">
              <a:latin typeface="+mn-ea"/>
              <a:ea typeface="+mn-ea"/>
            </a:endParaRPr>
          </a:p>
          <a:p>
            <a:pPr lvl="1"/>
            <a:r>
              <a:rPr lang="ja-JP" altLang="en-US" dirty="0">
                <a:latin typeface="+mn-ea"/>
                <a:ea typeface="+mn-ea"/>
              </a:rPr>
              <a:t>保険適用の医療</a:t>
            </a:r>
            <a:r>
              <a:rPr lang="en-US" altLang="ja-JP" dirty="0">
                <a:latin typeface="+mn-ea"/>
                <a:ea typeface="+mn-ea"/>
              </a:rPr>
              <a:t>A</a:t>
            </a:r>
            <a:r>
              <a:rPr lang="ja-JP" altLang="en-US" dirty="0">
                <a:latin typeface="+mn-ea"/>
                <a:ea typeface="+mn-ea"/>
              </a:rPr>
              <a:t>が</a:t>
            </a:r>
            <a:r>
              <a:rPr lang="en-US" altLang="ja-JP" dirty="0">
                <a:latin typeface="+mn-ea"/>
                <a:ea typeface="+mn-ea"/>
              </a:rPr>
              <a:t>10</a:t>
            </a:r>
            <a:r>
              <a:rPr lang="ja-JP" altLang="en-US" dirty="0">
                <a:latin typeface="+mn-ea"/>
                <a:ea typeface="+mn-ea"/>
              </a:rPr>
              <a:t>万円</a:t>
            </a:r>
            <a:endParaRPr lang="en-US" altLang="ja-JP" dirty="0">
              <a:latin typeface="+mn-ea"/>
              <a:ea typeface="+mn-ea"/>
            </a:endParaRPr>
          </a:p>
          <a:p>
            <a:pPr lvl="1"/>
            <a:r>
              <a:rPr lang="ja-JP" altLang="en-US" dirty="0">
                <a:latin typeface="+mn-ea"/>
                <a:ea typeface="+mn-ea"/>
              </a:rPr>
              <a:t>保険適用外の医療</a:t>
            </a:r>
            <a:r>
              <a:rPr lang="en-US" altLang="ja-JP" dirty="0">
                <a:latin typeface="+mn-ea"/>
                <a:ea typeface="+mn-ea"/>
              </a:rPr>
              <a:t>B</a:t>
            </a:r>
            <a:r>
              <a:rPr lang="ja-JP" altLang="en-US" dirty="0">
                <a:latin typeface="+mn-ea"/>
                <a:ea typeface="+mn-ea"/>
              </a:rPr>
              <a:t>が</a:t>
            </a:r>
            <a:r>
              <a:rPr lang="en-US" altLang="ja-JP" dirty="0">
                <a:latin typeface="+mn-ea"/>
                <a:ea typeface="+mn-ea"/>
              </a:rPr>
              <a:t>1</a:t>
            </a:r>
            <a:r>
              <a:rPr lang="ja-JP" altLang="en-US" dirty="0">
                <a:latin typeface="+mn-ea"/>
                <a:ea typeface="+mn-ea"/>
              </a:rPr>
              <a:t>万円</a:t>
            </a:r>
            <a:endParaRPr lang="en-US" altLang="ja-JP" dirty="0">
              <a:latin typeface="+mn-ea"/>
              <a:ea typeface="+mn-ea"/>
            </a:endParaRPr>
          </a:p>
          <a:p>
            <a:pPr lvl="1"/>
            <a:r>
              <a:rPr lang="en-US" altLang="ja-JP" dirty="0">
                <a:latin typeface="+mn-ea"/>
                <a:ea typeface="+mn-ea"/>
              </a:rPr>
              <a:t>A</a:t>
            </a:r>
            <a:r>
              <a:rPr lang="ja-JP" altLang="en-US" dirty="0" err="1">
                <a:latin typeface="+mn-ea"/>
                <a:ea typeface="+mn-ea"/>
              </a:rPr>
              <a:t>だけ受</a:t>
            </a:r>
            <a:r>
              <a:rPr lang="ja-JP" altLang="en-US" dirty="0">
                <a:latin typeface="+mn-ea"/>
                <a:ea typeface="+mn-ea"/>
              </a:rPr>
              <a:t>診すると　⇒　自己負担は</a:t>
            </a:r>
            <a:r>
              <a:rPr lang="en-US" altLang="ja-JP" dirty="0">
                <a:latin typeface="+mn-ea"/>
                <a:ea typeface="+mn-ea"/>
              </a:rPr>
              <a:t>3</a:t>
            </a:r>
            <a:r>
              <a:rPr lang="ja-JP" altLang="en-US" dirty="0">
                <a:latin typeface="+mn-ea"/>
                <a:ea typeface="+mn-ea"/>
              </a:rPr>
              <a:t>万円</a:t>
            </a:r>
            <a:endParaRPr lang="en-US" altLang="ja-JP" dirty="0">
              <a:latin typeface="+mn-ea"/>
              <a:ea typeface="+mn-ea"/>
            </a:endParaRPr>
          </a:p>
          <a:p>
            <a:pPr lvl="1"/>
            <a:r>
              <a:rPr lang="en-US" altLang="ja-JP" dirty="0">
                <a:latin typeface="+mn-ea"/>
                <a:ea typeface="+mn-ea"/>
              </a:rPr>
              <a:t>A+B</a:t>
            </a:r>
            <a:r>
              <a:rPr lang="ja-JP" altLang="en-US" dirty="0" err="1">
                <a:latin typeface="+mn-ea"/>
                <a:ea typeface="+mn-ea"/>
              </a:rPr>
              <a:t>を受</a:t>
            </a:r>
            <a:r>
              <a:rPr lang="ja-JP" altLang="en-US" dirty="0">
                <a:latin typeface="+mn-ea"/>
                <a:ea typeface="+mn-ea"/>
              </a:rPr>
              <a:t>診すると   ⇒　自己負担は</a:t>
            </a:r>
            <a:r>
              <a:rPr lang="en-US" altLang="ja-JP" dirty="0">
                <a:latin typeface="+mn-ea"/>
                <a:ea typeface="+mn-ea"/>
              </a:rPr>
              <a:t>11</a:t>
            </a:r>
            <a:r>
              <a:rPr lang="ja-JP" altLang="en-US" dirty="0">
                <a:latin typeface="+mn-ea"/>
                <a:ea typeface="+mn-ea"/>
              </a:rPr>
              <a:t>万円</a:t>
            </a:r>
            <a:endParaRPr lang="en-US" altLang="ja-JP" dirty="0">
              <a:latin typeface="+mn-ea"/>
              <a:ea typeface="+mn-ea"/>
            </a:endParaRPr>
          </a:p>
          <a:p>
            <a:endParaRPr lang="en-US" altLang="ja-JP" dirty="0">
              <a:latin typeface="+mn-ea"/>
              <a:ea typeface="+mn-ea"/>
            </a:endParaRPr>
          </a:p>
          <a:p>
            <a:endParaRPr kumimoji="1" lang="ja-JP" altLang="en-US" dirty="0">
              <a:latin typeface="+mn-ea"/>
              <a:ea typeface="+mn-ea"/>
            </a:endParaRPr>
          </a:p>
        </p:txBody>
      </p:sp>
      <p:sp>
        <p:nvSpPr>
          <p:cNvPr id="4" name="矢印: 下 3">
            <a:extLst>
              <a:ext uri="{FF2B5EF4-FFF2-40B4-BE49-F238E27FC236}">
                <a16:creationId xmlns:a16="http://schemas.microsoft.com/office/drawing/2014/main" id="{3F1F023C-278D-43EA-BC30-A349FC653E94}"/>
              </a:ext>
            </a:extLst>
          </p:cNvPr>
          <p:cNvSpPr/>
          <p:nvPr/>
        </p:nvSpPr>
        <p:spPr>
          <a:xfrm>
            <a:off x="4258505" y="2210328"/>
            <a:ext cx="1491376" cy="53130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667"/>
          </a:p>
        </p:txBody>
      </p:sp>
      <p:sp>
        <p:nvSpPr>
          <p:cNvPr id="7" name="スライド番号プレースホルダー 6">
            <a:extLst>
              <a:ext uri="{FF2B5EF4-FFF2-40B4-BE49-F238E27FC236}">
                <a16:creationId xmlns:a16="http://schemas.microsoft.com/office/drawing/2014/main" id="{9811A928-8EE0-477E-9F17-AC0BE3BEC092}"/>
              </a:ext>
            </a:extLst>
          </p:cNvPr>
          <p:cNvSpPr>
            <a:spLocks noGrp="1"/>
          </p:cNvSpPr>
          <p:nvPr>
            <p:ph type="sldNum" sz="quarter" idx="12"/>
          </p:nvPr>
        </p:nvSpPr>
        <p:spPr/>
        <p:txBody>
          <a:bodyPr/>
          <a:lstStyle/>
          <a:p>
            <a:fld id="{3554B9F7-EF8B-453C-B515-9A9C790301A1}" type="slidenum">
              <a:rPr kumimoji="1" lang="ja-JP" altLang="en-US" smtClean="0"/>
              <a:t>9</a:t>
            </a:fld>
            <a:endParaRPr kumimoji="1" lang="ja-JP" altLang="en-US"/>
          </a:p>
        </p:txBody>
      </p:sp>
      <p:sp>
        <p:nvSpPr>
          <p:cNvPr id="5" name="日付プレースホルダー 4"/>
          <p:cNvSpPr>
            <a:spLocks noGrp="1"/>
          </p:cNvSpPr>
          <p:nvPr>
            <p:ph type="dt" sz="half" idx="10"/>
          </p:nvPr>
        </p:nvSpPr>
        <p:spPr/>
        <p:txBody>
          <a:bodyPr/>
          <a:lstStyle/>
          <a:p>
            <a:pPr>
              <a:defRPr/>
            </a:pPr>
            <a:r>
              <a:rPr lang="en-US" altLang="ja-JP" smtClean="0"/>
              <a:t>2020/7/8</a:t>
            </a:r>
            <a:endParaRPr lang="en-US" altLang="ja-JP"/>
          </a:p>
        </p:txBody>
      </p:sp>
      <p:sp>
        <p:nvSpPr>
          <p:cNvPr id="8" name="フッター プレースホルダー 7"/>
          <p:cNvSpPr>
            <a:spLocks noGrp="1"/>
          </p:cNvSpPr>
          <p:nvPr>
            <p:ph type="ftr" sz="quarter" idx="11"/>
          </p:nvPr>
        </p:nvSpPr>
        <p:spPr/>
        <p:txBody>
          <a:bodyPr/>
          <a:lstStyle/>
          <a:p>
            <a:pPr>
              <a:defRPr/>
            </a:pPr>
            <a:r>
              <a:rPr lang="ja-JP" altLang="en-US" smtClean="0"/>
              <a:t>医療経済学</a:t>
            </a:r>
            <a:r>
              <a:rPr lang="en-US" altLang="ja-JP" smtClean="0"/>
              <a:t>A 7</a:t>
            </a:r>
            <a:endParaRPr lang="en-US" altLang="ja-JP"/>
          </a:p>
        </p:txBody>
      </p:sp>
    </p:spTree>
    <p:extLst>
      <p:ext uri="{BB962C8B-B14F-4D97-AF65-F5344CB8AC3E}">
        <p14:creationId xmlns:p14="http://schemas.microsoft.com/office/powerpoint/2010/main" val="27502360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FIRSTFFFF924FFFFF96EC20FFFF9289FFFF9057@EJGCMMVRUVWXY5M3" val="3162"/>
</p:tagLst>
</file>

<file path=ppt/theme/theme1.xml><?xml version="1.0" encoding="utf-8"?>
<a:theme xmlns:a="http://schemas.openxmlformats.org/drawingml/2006/main" name="Default Design">
  <a:themeElements>
    <a:clrScheme name="丹野デフォルト">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13200</TotalTime>
  <Words>1368</Words>
  <Application>Microsoft Office PowerPoint</Application>
  <PresentationFormat>ユーザー設定</PresentationFormat>
  <Paragraphs>345</Paragraphs>
  <Slides>29</Slides>
  <Notes>13</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29</vt:i4>
      </vt:variant>
    </vt:vector>
  </HeadingPairs>
  <TitlesOfParts>
    <vt:vector size="39" baseType="lpstr">
      <vt:lpstr>ＭＳ Ｐゴシック</vt:lpstr>
      <vt:lpstr>ＭＳ Ｐ明朝</vt:lpstr>
      <vt:lpstr>ＭＳ ゴシック</vt:lpstr>
      <vt:lpstr>メイリオ</vt:lpstr>
      <vt:lpstr>Arial</vt:lpstr>
      <vt:lpstr>Calibri</vt:lpstr>
      <vt:lpstr>Times New Roman</vt:lpstr>
      <vt:lpstr>Wingdings</vt:lpstr>
      <vt:lpstr>Default Design</vt:lpstr>
      <vt:lpstr>デザインの設定</vt:lpstr>
      <vt:lpstr>医療経済学A  (7) 混合診療</vt:lpstr>
      <vt:lpstr>講義の進め方．使い方</vt:lpstr>
      <vt:lpstr>現金給付と現物給付</vt:lpstr>
      <vt:lpstr>現物給付の仕組み</vt:lpstr>
      <vt:lpstr>混合診療とは？</vt:lpstr>
      <vt:lpstr>医師のモラル・ハザードへの対応</vt:lpstr>
      <vt:lpstr>最適な自己負担の設定</vt:lpstr>
      <vt:lpstr>混合診療とは？</vt:lpstr>
      <vt:lpstr>混合診療の禁止制度</vt:lpstr>
      <vt:lpstr>混合診療禁止の根拠</vt:lpstr>
      <vt:lpstr>混合診療の禁止の問題</vt:lpstr>
      <vt:lpstr>先進国5カ国での 世界売上上位150品目の上市順位（2011年）</vt:lpstr>
      <vt:lpstr>保険外併用療養費制度</vt:lpstr>
      <vt:lpstr>保険外併用療養費制度（現在）</vt:lpstr>
      <vt:lpstr>保険外併用療養費制度</vt:lpstr>
      <vt:lpstr>混合診療を巡る裁判</vt:lpstr>
      <vt:lpstr>混合診療解禁を巡る議論</vt:lpstr>
      <vt:lpstr>混合診療の拡大</vt:lpstr>
      <vt:lpstr>混合診療の禁止の場合のイメージ</vt:lpstr>
      <vt:lpstr>混合診療を認めると…</vt:lpstr>
      <vt:lpstr>混合診療を認めることの問題</vt:lpstr>
      <vt:lpstr>保険範囲を縮小させて混合診療を認めた場合</vt:lpstr>
      <vt:lpstr>混合診療の拡大の効果</vt:lpstr>
      <vt:lpstr>混合診療のまとめ</vt:lpstr>
      <vt:lpstr>高額療養費制度</vt:lpstr>
      <vt:lpstr>高額療養費制度：70歳以上</vt:lpstr>
      <vt:lpstr>高額療養費制度の問題</vt:lpstr>
      <vt:lpstr>高額療養費と限度額適用認定証</vt:lpstr>
      <vt:lpstr>まとめ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tanno</dc:creator>
  <cp:lastModifiedBy>丹野 忠晋</cp:lastModifiedBy>
  <cp:revision>596</cp:revision>
  <cp:lastPrinted>2017-04-12T01:17:40Z</cp:lastPrinted>
  <dcterms:created xsi:type="dcterms:W3CDTF">2004-05-06T09:28:21Z</dcterms:created>
  <dcterms:modified xsi:type="dcterms:W3CDTF">2020-07-07T15:10:48Z</dcterms:modified>
</cp:coreProperties>
</file>