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3" r:id="rId2"/>
  </p:sldMasterIdLst>
  <p:notesMasterIdLst>
    <p:notesMasterId r:id="rId21"/>
  </p:notesMasterIdLst>
  <p:handoutMasterIdLst>
    <p:handoutMasterId r:id="rId22"/>
  </p:handoutMasterIdLst>
  <p:sldIdLst>
    <p:sldId id="413" r:id="rId3"/>
    <p:sldId id="473" r:id="rId4"/>
    <p:sldId id="629" r:id="rId5"/>
    <p:sldId id="632" r:id="rId6"/>
    <p:sldId id="630" r:id="rId7"/>
    <p:sldId id="633" r:id="rId8"/>
    <p:sldId id="638" r:id="rId9"/>
    <p:sldId id="636" r:id="rId10"/>
    <p:sldId id="639" r:id="rId11"/>
    <p:sldId id="637" r:id="rId12"/>
    <p:sldId id="634" r:id="rId13"/>
    <p:sldId id="625" r:id="rId14"/>
    <p:sldId id="627" r:id="rId15"/>
    <p:sldId id="640" r:id="rId16"/>
    <p:sldId id="635" r:id="rId17"/>
    <p:sldId id="628" r:id="rId18"/>
    <p:sldId id="624" r:id="rId19"/>
    <p:sldId id="469" r:id="rId20"/>
  </p:sldIdLst>
  <p:sldSz cx="10160000" cy="7620000"/>
  <p:notesSz cx="6735763" cy="9866313"/>
  <p:custDataLst>
    <p:tags r:id="rId23"/>
  </p:custData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D684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05" autoAdjust="0"/>
    <p:restoredTop sz="94600" autoAdjust="0"/>
  </p:normalViewPr>
  <p:slideViewPr>
    <p:cSldViewPr>
      <p:cViewPr varScale="1">
        <p:scale>
          <a:sx n="41" d="100"/>
          <a:sy n="41" d="100"/>
        </p:scale>
        <p:origin x="1368" y="32"/>
      </p:cViewPr>
      <p:guideLst>
        <p:guide orient="horz" pos="2160"/>
        <p:guide pos="2880"/>
      </p:guideLst>
    </p:cSldViewPr>
  </p:slideViewPr>
  <p:outlineViewPr>
    <p:cViewPr>
      <p:scale>
        <a:sx n="33" d="100"/>
        <a:sy n="33" d="100"/>
      </p:scale>
      <p:origin x="234" y="327600"/>
    </p:cViewPr>
  </p:outlineViewPr>
  <p:notesTextViewPr>
    <p:cViewPr>
      <p:scale>
        <a:sx n="100" d="100"/>
        <a:sy n="100" d="100"/>
      </p:scale>
      <p:origin x="0" y="0"/>
    </p:cViewPr>
  </p:notesTextViewPr>
  <p:notesViewPr>
    <p:cSldViewPr>
      <p:cViewPr varScale="1">
        <p:scale>
          <a:sx n="46" d="100"/>
          <a:sy n="46" d="100"/>
        </p:scale>
        <p:origin x="-2238"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yukinari%20hayashi\Dropbox\lecture%20note\&#21307;&#30274;&#21046;&#24230;&#35542;\&#21307;&#30274;&#21046;&#24230;&#35542;&#12487;&#12540;&#12479;.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cat>
            <c:strRef>
              <c:f>Sheet2!$A$2:$A$48</c:f>
              <c:strCache>
                <c:ptCount val="47"/>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strCache>
            </c:strRef>
          </c:cat>
          <c:val>
            <c:numRef>
              <c:f>Sheet2!$D$2:$D$48</c:f>
              <c:numCache>
                <c:formatCode>#,##0_);[Red]\(#,##0\)</c:formatCode>
                <c:ptCount val="47"/>
                <c:pt idx="0">
                  <c:v>1080.7791083596242</c:v>
                </c:pt>
                <c:pt idx="1">
                  <c:v>799.913310633023</c:v>
                </c:pt>
                <c:pt idx="2">
                  <c:v>752.48078431021042</c:v>
                </c:pt>
                <c:pt idx="3">
                  <c:v>819.38439120846556</c:v>
                </c:pt>
                <c:pt idx="4">
                  <c:v>794.62483786691701</c:v>
                </c:pt>
                <c:pt idx="5">
                  <c:v>794.19631975958737</c:v>
                </c:pt>
                <c:pt idx="6">
                  <c:v>821.41371349227779</c:v>
                </c:pt>
                <c:pt idx="7">
                  <c:v>817.69955922302745</c:v>
                </c:pt>
                <c:pt idx="8">
                  <c:v>811.2147824936518</c:v>
                </c:pt>
                <c:pt idx="9">
                  <c:v>846.05150755813429</c:v>
                </c:pt>
                <c:pt idx="10">
                  <c:v>835.56001704149685</c:v>
                </c:pt>
                <c:pt idx="11">
                  <c:v>782.42729308815922</c:v>
                </c:pt>
                <c:pt idx="12">
                  <c:v>898.87332270560512</c:v>
                </c:pt>
                <c:pt idx="13">
                  <c:v>844.96048413849792</c:v>
                </c:pt>
                <c:pt idx="14">
                  <c:v>737.81583213286933</c:v>
                </c:pt>
                <c:pt idx="15">
                  <c:v>862.11923797689042</c:v>
                </c:pt>
                <c:pt idx="16">
                  <c:v>984.78355749247885</c:v>
                </c:pt>
                <c:pt idx="17">
                  <c:v>893.65013658762314</c:v>
                </c:pt>
                <c:pt idx="18">
                  <c:v>815.53481587549629</c:v>
                </c:pt>
                <c:pt idx="19">
                  <c:v>788.8706564569901</c:v>
                </c:pt>
                <c:pt idx="20">
                  <c:v>838.92674611798918</c:v>
                </c:pt>
                <c:pt idx="21">
                  <c:v>779.11567507873463</c:v>
                </c:pt>
                <c:pt idx="22">
                  <c:v>917.85836329384767</c:v>
                </c:pt>
                <c:pt idx="23">
                  <c:v>805.92402025820456</c:v>
                </c:pt>
                <c:pt idx="24">
                  <c:v>903.73594911276746</c:v>
                </c:pt>
                <c:pt idx="25">
                  <c:v>982.50217638338779</c:v>
                </c:pt>
                <c:pt idx="26">
                  <c:v>1042.0069109516389</c:v>
                </c:pt>
                <c:pt idx="27">
                  <c:v>966.35981188307505</c:v>
                </c:pt>
                <c:pt idx="28">
                  <c:v>905.08655770588689</c:v>
                </c:pt>
                <c:pt idx="29">
                  <c:v>886.86420457467909</c:v>
                </c:pt>
                <c:pt idx="30">
                  <c:v>872.41313431944388</c:v>
                </c:pt>
                <c:pt idx="31">
                  <c:v>869.71753379145889</c:v>
                </c:pt>
                <c:pt idx="32">
                  <c:v>953.26223943340767</c:v>
                </c:pt>
                <c:pt idx="33">
                  <c:v>1048.0064166737945</c:v>
                </c:pt>
                <c:pt idx="34">
                  <c:v>1017.6097604082103</c:v>
                </c:pt>
                <c:pt idx="35">
                  <c:v>976.35095505795425</c:v>
                </c:pt>
                <c:pt idx="36">
                  <c:v>954.5175899999648</c:v>
                </c:pt>
                <c:pt idx="37">
                  <c:v>918.12349490533722</c:v>
                </c:pt>
                <c:pt idx="38">
                  <c:v>1112.6689001442096</c:v>
                </c:pt>
                <c:pt idx="39">
                  <c:v>1164.7994262072989</c:v>
                </c:pt>
                <c:pt idx="40">
                  <c:v>1042.936856688782</c:v>
                </c:pt>
                <c:pt idx="41">
                  <c:v>1067.4365575121933</c:v>
                </c:pt>
                <c:pt idx="42">
                  <c:v>1013.5415610455074</c:v>
                </c:pt>
                <c:pt idx="43">
                  <c:v>1007.860098131162</c:v>
                </c:pt>
                <c:pt idx="44">
                  <c:v>901.68158356464266</c:v>
                </c:pt>
                <c:pt idx="45">
                  <c:v>1027.6334789080424</c:v>
                </c:pt>
                <c:pt idx="46">
                  <c:v>1017.0154684370707</c:v>
                </c:pt>
              </c:numCache>
            </c:numRef>
          </c:val>
          <c:extLst>
            <c:ext xmlns:c16="http://schemas.microsoft.com/office/drawing/2014/chart" uri="{C3380CC4-5D6E-409C-BE32-E72D297353CC}">
              <c16:uniqueId val="{00000000-4789-4670-B8BF-E7A65E0DFC1C}"/>
            </c:ext>
          </c:extLst>
        </c:ser>
        <c:dLbls>
          <c:showLegendKey val="0"/>
          <c:showVal val="0"/>
          <c:showCatName val="0"/>
          <c:showSerName val="0"/>
          <c:showPercent val="0"/>
          <c:showBubbleSize val="0"/>
        </c:dLbls>
        <c:gapWidth val="44"/>
        <c:overlap val="-27"/>
        <c:axId val="202925152"/>
        <c:axId val="202926328"/>
      </c:barChart>
      <c:catAx>
        <c:axId val="202925152"/>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ja-JP"/>
          </a:p>
        </c:txPr>
        <c:crossAx val="202926328"/>
        <c:crossesAt val="900"/>
        <c:auto val="1"/>
        <c:lblAlgn val="ctr"/>
        <c:lblOffset val="100"/>
        <c:noMultiLvlLbl val="0"/>
      </c:catAx>
      <c:valAx>
        <c:axId val="202926328"/>
        <c:scaling>
          <c:orientation val="minMax"/>
          <c:max val="1200"/>
          <c:min val="70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2029251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863975"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医療経済学</a:t>
            </a:r>
            <a:r>
              <a:rPr lang="en-US" altLang="ja-JP" smtClean="0"/>
              <a:t>A 8</a:t>
            </a:r>
            <a:endParaRPr lang="en-US" altLang="ja-JP"/>
          </a:p>
        </p:txBody>
      </p:sp>
      <p:sp>
        <p:nvSpPr>
          <p:cNvPr id="1331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smtClean="0"/>
            </a:lvl1pPr>
          </a:lstStyle>
          <a:p>
            <a:pPr>
              <a:defRPr/>
            </a:pPr>
            <a:r>
              <a:rPr lang="en-US" altLang="ja-JP" smtClean="0"/>
              <a:t>2020/7/15</a:t>
            </a:r>
            <a:endParaRPr lang="en-US" altLang="ja-JP"/>
          </a:p>
        </p:txBody>
      </p:sp>
      <p:sp>
        <p:nvSpPr>
          <p:cNvPr id="1331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331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744F8EEA-107E-4617-86BC-359EF604F3F2}"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医療経済学</a:t>
            </a:r>
            <a:r>
              <a:rPr lang="en-US" altLang="ja-JP" smtClean="0"/>
              <a:t>A 8</a:t>
            </a:r>
            <a:endParaRPr lang="en-US" altLang="ja-JP"/>
          </a:p>
        </p:txBody>
      </p:sp>
      <p:sp>
        <p:nvSpPr>
          <p:cNvPr id="12291"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smtClean="0"/>
            </a:lvl1pPr>
          </a:lstStyle>
          <a:p>
            <a:pPr>
              <a:defRPr/>
            </a:pPr>
            <a:r>
              <a:rPr lang="en-US" altLang="ja-JP" smtClean="0"/>
              <a:t>2020/7/15</a:t>
            </a:r>
            <a:endParaRPr lang="en-US" altLang="ja-JP"/>
          </a:p>
        </p:txBody>
      </p:sp>
      <p:sp>
        <p:nvSpPr>
          <p:cNvPr id="4100"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29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229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92A8EF68-C687-4CF1-92C8-73A0B3781140}"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医療経済学</a:t>
            </a:r>
            <a:r>
              <a:rPr lang="en-US" altLang="ja-JP" smtClean="0"/>
              <a:t>A 8</a:t>
            </a:r>
            <a:endParaRPr lang="en-US" altLang="ja-JP"/>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2020/7/15</a:t>
            </a:r>
            <a:endParaRPr lang="en-US" altLang="ja-JP"/>
          </a:p>
        </p:txBody>
      </p:sp>
      <p:sp>
        <p:nvSpPr>
          <p:cNvPr id="717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BF7BB95-A282-445E-8B5D-F40EAC8CD88E}" type="slidenum">
              <a:rPr lang="ja-JP" altLang="en-US" smtClean="0"/>
              <a:pPr>
                <a:spcBef>
                  <a:spcPct val="0"/>
                </a:spcBef>
              </a:pPr>
              <a:t>1</a:t>
            </a:fld>
            <a:endParaRPr lang="en-US" altLang="ja-JP" smtClean="0"/>
          </a:p>
        </p:txBody>
      </p:sp>
      <p:sp>
        <p:nvSpPr>
          <p:cNvPr id="7173" name="Rectangle 2"/>
          <p:cNvSpPr>
            <a:spLocks noGrp="1" noRot="1" noChangeAspect="1" noChangeArrowheads="1" noTextEdit="1"/>
          </p:cNvSpPr>
          <p:nvPr>
            <p:ph type="sldImg"/>
          </p:nvPr>
        </p:nvSpPr>
        <p:spPr>
          <a:ln/>
        </p:spPr>
      </p:sp>
      <p:sp>
        <p:nvSpPr>
          <p:cNvPr id="71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15</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3083577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医療経済学</a:t>
            </a:r>
            <a:r>
              <a:rPr lang="en-US" altLang="ja-JP" smtClean="0"/>
              <a:t>A 8</a:t>
            </a:r>
            <a:endParaRPr lang="en-US" altLang="ja-JP"/>
          </a:p>
        </p:txBody>
      </p:sp>
      <p:sp>
        <p:nvSpPr>
          <p:cNvPr id="2867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2020/7/15</a:t>
            </a:r>
            <a:endParaRPr lang="en-US" altLang="ja-JP"/>
          </a:p>
        </p:txBody>
      </p:sp>
      <p:sp>
        <p:nvSpPr>
          <p:cNvPr id="286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F54C55C-5D2F-4484-976D-26204E24BD5F}" type="slidenum">
              <a:rPr lang="ja-JP" altLang="en-US" smtClean="0"/>
              <a:pPr>
                <a:spcBef>
                  <a:spcPct val="0"/>
                </a:spcBef>
              </a:pPr>
              <a:t>18</a:t>
            </a:fld>
            <a:endParaRPr lang="en-US" altLang="ja-JP" smtClean="0"/>
          </a:p>
        </p:txBody>
      </p:sp>
      <p:sp>
        <p:nvSpPr>
          <p:cNvPr id="28677" name="Rectangle 2"/>
          <p:cNvSpPr>
            <a:spLocks noGrp="1" noRot="1" noChangeAspect="1" noChangeArrowheads="1" noTextEdit="1"/>
          </p:cNvSpPr>
          <p:nvPr>
            <p:ph type="sldImg"/>
          </p:nvPr>
        </p:nvSpPr>
        <p:spPr>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 イメージ プレースホルダ 1"/>
          <p:cNvSpPr>
            <a:spLocks noGrp="1" noRot="1" noChangeAspect="1" noTextEdit="1"/>
          </p:cNvSpPr>
          <p:nvPr>
            <p:ph type="sldImg"/>
          </p:nvPr>
        </p:nvSpPr>
        <p:spPr>
          <a:ln/>
        </p:spPr>
      </p:sp>
      <p:sp>
        <p:nvSpPr>
          <p:cNvPr id="18435"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18436"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17550" indent="-276225"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04900"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47813"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1989138"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463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035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3607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179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50000"/>
              </a:spcBef>
            </a:pPr>
            <a:fld id="{035077B6-6A8D-4F13-8C73-9AC1B99245E3}" type="slidenum">
              <a:rPr lang="en-US" altLang="ja-JP">
                <a:ea typeface="ＭＳ Ｐゴシック" panose="020B0600070205080204" pitchFamily="50" charset="-128"/>
              </a:rPr>
              <a:pPr>
                <a:spcBef>
                  <a:spcPct val="50000"/>
                </a:spcBef>
              </a:pPr>
              <a:t>3</a:t>
            </a:fld>
            <a:endParaRPr lang="en-US" altLang="ja-JP">
              <a:ea typeface="ＭＳ Ｐゴシック" panose="020B0600070205080204" pitchFamily="50" charset="-128"/>
            </a:endParaRPr>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1927371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4</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2656085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6</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167937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7</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2062226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8</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32411576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9</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1069765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10</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4185813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11</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878820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809604"/>
            <a:ext cx="8636000" cy="1633537"/>
          </a:xfrm>
        </p:spPr>
        <p:txBody>
          <a:bodyPr/>
          <a:lstStyle>
            <a:lvl1pPr>
              <a:defRPr sz="4400" baseline="0">
                <a:latin typeface="ＭＳ ゴシック" pitchFamily="49" charset="-128"/>
                <a:ea typeface="ＭＳ ゴシック" pitchFamily="49" charset="-128"/>
              </a:defRPr>
            </a:lvl1p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524000" y="3238496"/>
            <a:ext cx="7112000" cy="3027367"/>
          </a:xfrm>
        </p:spPr>
        <p:txBody>
          <a:bodyPr/>
          <a:lstStyle>
            <a:lvl1pPr marL="0" indent="0" algn="ctr">
              <a:buNone/>
              <a:defRPr baseline="0">
                <a:latin typeface="ＭＳ ゴシック" pitchFamily="49" charset="-128"/>
                <a:ea typeface="ＭＳ ゴシック" pitchFamily="49" charset="-128"/>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
        <p:nvSpPr>
          <p:cNvPr id="4" name="Rectangle 4"/>
          <p:cNvSpPr>
            <a:spLocks noGrp="1" noChangeArrowheads="1"/>
          </p:cNvSpPr>
          <p:nvPr>
            <p:ph type="dt" sz="half" idx="10"/>
          </p:nvPr>
        </p:nvSpPr>
        <p:spPr/>
        <p:txBody>
          <a:bodyPr/>
          <a:lstStyle>
            <a:lvl1pPr>
              <a:defRPr baseline="0" smtClean="0">
                <a:ea typeface="ＭＳ ゴシック" pitchFamily="49" charset="-128"/>
              </a:defRPr>
            </a:lvl1pPr>
          </a:lstStyle>
          <a:p>
            <a:pPr>
              <a:defRPr/>
            </a:pPr>
            <a:r>
              <a:rPr lang="en-US" altLang="ja-JP" smtClean="0"/>
              <a:t>2020/7/15</a:t>
            </a:r>
            <a:endParaRPr lang="en-US" altLang="ja-JP"/>
          </a:p>
        </p:txBody>
      </p:sp>
      <p:sp>
        <p:nvSpPr>
          <p:cNvPr id="5" name="Rectangle 5"/>
          <p:cNvSpPr>
            <a:spLocks noGrp="1" noChangeArrowheads="1"/>
          </p:cNvSpPr>
          <p:nvPr>
            <p:ph type="ftr" sz="quarter" idx="11"/>
          </p:nvPr>
        </p:nvSpPr>
        <p:spPr/>
        <p:txBody>
          <a:bodyPr/>
          <a:lstStyle>
            <a:lvl1pPr>
              <a:defRPr baseline="0" smtClean="0">
                <a:ea typeface="ＭＳ ゴシック" pitchFamily="49" charset="-128"/>
              </a:defRPr>
            </a:lvl1pPr>
          </a:lstStyle>
          <a:p>
            <a:pPr>
              <a:defRPr/>
            </a:pPr>
            <a:r>
              <a:rPr lang="ja-JP" altLang="en-US" smtClean="0"/>
              <a:t>医療経済学</a:t>
            </a:r>
            <a:r>
              <a:rPr lang="en-US" altLang="ja-JP" smtClean="0"/>
              <a:t>A 8</a:t>
            </a:r>
            <a:endParaRPr lang="en-US" altLang="ja-JP"/>
          </a:p>
        </p:txBody>
      </p:sp>
      <p:sp>
        <p:nvSpPr>
          <p:cNvPr id="6" name="Rectangle 6"/>
          <p:cNvSpPr>
            <a:spLocks noGrp="1" noChangeArrowheads="1"/>
          </p:cNvSpPr>
          <p:nvPr>
            <p:ph type="sldNum" sz="quarter" idx="12"/>
          </p:nvPr>
        </p:nvSpPr>
        <p:spPr/>
        <p:txBody>
          <a:bodyPr/>
          <a:lstStyle>
            <a:lvl1pPr>
              <a:defRPr>
                <a:ea typeface="ＭＳ ゴシック" panose="020B0609070205080204" pitchFamily="49" charset="-128"/>
              </a:defRPr>
            </a:lvl1pPr>
          </a:lstStyle>
          <a:p>
            <a:pPr>
              <a:defRPr/>
            </a:pPr>
            <a:fld id="{1C707804-3116-4092-82D3-B07141036C47}" type="slidenum">
              <a:rPr lang="ja-JP" altLang="en-US"/>
              <a:pPr>
                <a:defRPr/>
              </a:pPr>
              <a:t>‹#›</a:t>
            </a:fld>
            <a:endParaRPr lang="en-US" altLang="ja-JP"/>
          </a:p>
        </p:txBody>
      </p:sp>
    </p:spTree>
    <p:extLst>
      <p:ext uri="{BB962C8B-B14F-4D97-AF65-F5344CB8AC3E}">
        <p14:creationId xmlns:p14="http://schemas.microsoft.com/office/powerpoint/2010/main" val="3490665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8</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56BBFEF-1599-4C32-846B-F40BB4DC87F9}" type="slidenum">
              <a:rPr lang="ja-JP" altLang="en-US"/>
              <a:pPr>
                <a:defRPr/>
              </a:pPr>
              <a:t>‹#›</a:t>
            </a:fld>
            <a:endParaRPr lang="en-US" altLang="ja-JP"/>
          </a:p>
        </p:txBody>
      </p:sp>
    </p:spTree>
    <p:extLst>
      <p:ext uri="{BB962C8B-B14F-4D97-AF65-F5344CB8AC3E}">
        <p14:creationId xmlns:p14="http://schemas.microsoft.com/office/powerpoint/2010/main" val="3763848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39000" y="676275"/>
            <a:ext cx="2159000" cy="60975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62000" y="676275"/>
            <a:ext cx="6324600" cy="60975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8</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DD57BD5-E0BC-4719-8A3B-7A9DB529359B}" type="slidenum">
              <a:rPr lang="ja-JP" altLang="en-US"/>
              <a:pPr>
                <a:defRPr/>
              </a:pPr>
              <a:t>‹#›</a:t>
            </a:fld>
            <a:endParaRPr lang="en-US" altLang="ja-JP"/>
          </a:p>
        </p:txBody>
      </p:sp>
    </p:spTree>
    <p:extLst>
      <p:ext uri="{BB962C8B-B14F-4D97-AF65-F5344CB8AC3E}">
        <p14:creationId xmlns:p14="http://schemas.microsoft.com/office/powerpoint/2010/main" val="23248376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2020/7/15</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8</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F216167-A41D-4239-B445-67511D06E37F}" type="slidenum">
              <a:rPr lang="ja-JP" altLang="en-US"/>
              <a:pPr>
                <a:defRPr/>
              </a:pPr>
              <a:t>‹#›</a:t>
            </a:fld>
            <a:endParaRPr lang="ja-JP" altLang="en-US"/>
          </a:p>
        </p:txBody>
      </p:sp>
    </p:spTree>
    <p:extLst>
      <p:ext uri="{BB962C8B-B14F-4D97-AF65-F5344CB8AC3E}">
        <p14:creationId xmlns:p14="http://schemas.microsoft.com/office/powerpoint/2010/main" val="15489338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2020/7/15</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8</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12AC245-BD95-4C4D-BC1B-3F906D1E700B}" type="slidenum">
              <a:rPr lang="ja-JP" altLang="en-US"/>
              <a:pPr>
                <a:defRPr/>
              </a:pPr>
              <a:t>‹#›</a:t>
            </a:fld>
            <a:endParaRPr lang="ja-JP" altLang="en-US"/>
          </a:p>
        </p:txBody>
      </p:sp>
    </p:spTree>
    <p:extLst>
      <p:ext uri="{BB962C8B-B14F-4D97-AF65-F5344CB8AC3E}">
        <p14:creationId xmlns:p14="http://schemas.microsoft.com/office/powerpoint/2010/main" val="26736718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2020/7/15</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8</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497111A-3A21-4116-B6D5-16A94548FAEC}" type="slidenum">
              <a:rPr lang="ja-JP" altLang="en-US"/>
              <a:pPr>
                <a:defRPr/>
              </a:pPr>
              <a:t>‹#›</a:t>
            </a:fld>
            <a:endParaRPr lang="ja-JP" altLang="en-US"/>
          </a:p>
        </p:txBody>
      </p:sp>
    </p:spTree>
    <p:extLst>
      <p:ext uri="{BB962C8B-B14F-4D97-AF65-F5344CB8AC3E}">
        <p14:creationId xmlns:p14="http://schemas.microsoft.com/office/powerpoint/2010/main" val="1956565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80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2020/7/15</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8</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3D1D9A7-1418-4099-ADD8-D7D44039420E}" type="slidenum">
              <a:rPr lang="ja-JP" altLang="en-US"/>
              <a:pPr>
                <a:defRPr/>
              </a:pPr>
              <a:t>‹#›</a:t>
            </a:fld>
            <a:endParaRPr lang="ja-JP" altLang="en-US"/>
          </a:p>
        </p:txBody>
      </p:sp>
    </p:spTree>
    <p:extLst>
      <p:ext uri="{BB962C8B-B14F-4D97-AF65-F5344CB8AC3E}">
        <p14:creationId xmlns:p14="http://schemas.microsoft.com/office/powerpoint/2010/main" val="4220616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smtClean="0"/>
              <a:t>2020/7/15</a:t>
            </a: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8</a:t>
            </a: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1948F78D-A8EA-4164-AB6B-C2D5217E32FE}" type="slidenum">
              <a:rPr lang="ja-JP" altLang="en-US"/>
              <a:pPr>
                <a:defRPr/>
              </a:pPr>
              <a:t>‹#›</a:t>
            </a:fld>
            <a:endParaRPr lang="ja-JP" altLang="en-US"/>
          </a:p>
        </p:txBody>
      </p:sp>
    </p:spTree>
    <p:extLst>
      <p:ext uri="{BB962C8B-B14F-4D97-AF65-F5344CB8AC3E}">
        <p14:creationId xmlns:p14="http://schemas.microsoft.com/office/powerpoint/2010/main" val="12930580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t>2020/7/15</a:t>
            </a: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8</a:t>
            </a: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E7AC06EC-13F3-4324-9CE6-4ECCFA167735}" type="slidenum">
              <a:rPr lang="ja-JP" altLang="en-US"/>
              <a:pPr>
                <a:defRPr/>
              </a:pPr>
              <a:t>‹#›</a:t>
            </a:fld>
            <a:endParaRPr lang="ja-JP" altLang="en-US"/>
          </a:p>
        </p:txBody>
      </p:sp>
    </p:spTree>
    <p:extLst>
      <p:ext uri="{BB962C8B-B14F-4D97-AF65-F5344CB8AC3E}">
        <p14:creationId xmlns:p14="http://schemas.microsoft.com/office/powerpoint/2010/main" val="175263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smtClean="0"/>
              <a:t>2020/7/15</a:t>
            </a: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8</a:t>
            </a: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DFA58FA5-2813-4389-9F11-C3551FAF4356}" type="slidenum">
              <a:rPr lang="ja-JP" altLang="en-US"/>
              <a:pPr>
                <a:defRPr/>
              </a:pPr>
              <a:t>‹#›</a:t>
            </a:fld>
            <a:endParaRPr lang="ja-JP" altLang="en-US"/>
          </a:p>
        </p:txBody>
      </p:sp>
    </p:spTree>
    <p:extLst>
      <p:ext uri="{BB962C8B-B14F-4D97-AF65-F5344CB8AC3E}">
        <p14:creationId xmlns:p14="http://schemas.microsoft.com/office/powerpoint/2010/main" val="32060189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2020/7/15</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8</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7A2B2533-7602-4CE8-B7F6-6EA369AECF11}" type="slidenum">
              <a:rPr lang="ja-JP" altLang="en-US"/>
              <a:pPr>
                <a:defRPr/>
              </a:pPr>
              <a:t>‹#›</a:t>
            </a:fld>
            <a:endParaRPr lang="ja-JP" altLang="en-US"/>
          </a:p>
        </p:txBody>
      </p:sp>
    </p:spTree>
    <p:extLst>
      <p:ext uri="{BB962C8B-B14F-4D97-AF65-F5344CB8AC3E}">
        <p14:creationId xmlns:p14="http://schemas.microsoft.com/office/powerpoint/2010/main" val="3704801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2282" y="380976"/>
            <a:ext cx="8636000" cy="1271588"/>
          </a:xfrm>
        </p:spPr>
        <p:txBody>
          <a:bodyPr/>
          <a:lstStyle>
            <a:lvl1pPr>
              <a:defRPr sz="4400" baseline="0">
                <a:latin typeface="ＭＳ Ｐゴシック" pitchFamily="50" charset="-128"/>
                <a:ea typeface="ＭＳ Ｐゴシック"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650844" y="1738298"/>
            <a:ext cx="8636000" cy="5072098"/>
          </a:xfrm>
        </p:spPr>
        <p:txBody>
          <a:bodyPr/>
          <a:lstStyle>
            <a:lvl1pPr>
              <a:buClr>
                <a:schemeClr val="tx1">
                  <a:lumMod val="75000"/>
                  <a:lumOff val="25000"/>
                </a:schemeClr>
              </a:buClr>
              <a:buSzPct val="70000"/>
              <a:buFont typeface="Wingdings" pitchFamily="2" charset="2"/>
              <a:buChar char="p"/>
              <a:defRPr baseline="0">
                <a:ea typeface="ＭＳ ゴシック" pitchFamily="49" charset="-128"/>
              </a:defRPr>
            </a:lvl1pPr>
            <a:lvl2pPr>
              <a:buClr>
                <a:schemeClr val="tx1">
                  <a:lumMod val="85000"/>
                  <a:lumOff val="15000"/>
                </a:schemeClr>
              </a:buClr>
              <a:buSzPct val="90000"/>
              <a:buFont typeface="Wingdings" pitchFamily="2" charset="2"/>
              <a:buChar char="l"/>
              <a:defRPr/>
            </a:lvl2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8</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99DFB20-78B3-43B1-B679-B558C593300F}" type="slidenum">
              <a:rPr lang="ja-JP" altLang="en-US"/>
              <a:pPr>
                <a:defRPr/>
              </a:pPr>
              <a:t>‹#›</a:t>
            </a:fld>
            <a:endParaRPr lang="en-US" altLang="ja-JP"/>
          </a:p>
        </p:txBody>
      </p:sp>
    </p:spTree>
    <p:extLst>
      <p:ext uri="{BB962C8B-B14F-4D97-AF65-F5344CB8AC3E}">
        <p14:creationId xmlns:p14="http://schemas.microsoft.com/office/powerpoint/2010/main" val="1002871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2020/7/15</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8</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5F4AEF69-AD2C-46DF-BB29-E2E6465F1523}" type="slidenum">
              <a:rPr lang="ja-JP" altLang="en-US"/>
              <a:pPr>
                <a:defRPr/>
              </a:pPr>
              <a:t>‹#›</a:t>
            </a:fld>
            <a:endParaRPr lang="ja-JP" altLang="en-US"/>
          </a:p>
        </p:txBody>
      </p:sp>
    </p:spTree>
    <p:extLst>
      <p:ext uri="{BB962C8B-B14F-4D97-AF65-F5344CB8AC3E}">
        <p14:creationId xmlns:p14="http://schemas.microsoft.com/office/powerpoint/2010/main" val="10580442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2020/7/15</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8</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BD432E0-27D8-4A69-8B17-66A100ADB89E}" type="slidenum">
              <a:rPr lang="ja-JP" altLang="en-US"/>
              <a:pPr>
                <a:defRPr/>
              </a:pPr>
              <a:t>‹#›</a:t>
            </a:fld>
            <a:endParaRPr lang="ja-JP" altLang="en-US"/>
          </a:p>
        </p:txBody>
      </p:sp>
    </p:spTree>
    <p:extLst>
      <p:ext uri="{BB962C8B-B14F-4D97-AF65-F5344CB8AC3E}">
        <p14:creationId xmlns:p14="http://schemas.microsoft.com/office/powerpoint/2010/main" val="23733114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304800"/>
            <a:ext cx="2286000" cy="6502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304800"/>
            <a:ext cx="6705600" cy="6502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2020/7/15</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8</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01E99B6-A4C3-4D0A-B123-7079DBC61810}" type="slidenum">
              <a:rPr lang="ja-JP" altLang="en-US"/>
              <a:pPr>
                <a:defRPr/>
              </a:pPr>
              <a:t>‹#›</a:t>
            </a:fld>
            <a:endParaRPr lang="ja-JP" altLang="en-US"/>
          </a:p>
        </p:txBody>
      </p:sp>
    </p:spTree>
    <p:extLst>
      <p:ext uri="{BB962C8B-B14F-4D97-AF65-F5344CB8AC3E}">
        <p14:creationId xmlns:p14="http://schemas.microsoft.com/office/powerpoint/2010/main" val="3988591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8</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AEBE8B6-F08B-4945-AD04-011528E9B8A0}" type="slidenum">
              <a:rPr lang="ja-JP" altLang="en-US"/>
              <a:pPr>
                <a:defRPr/>
              </a:pPr>
              <a:t>‹#›</a:t>
            </a:fld>
            <a:endParaRPr lang="en-US" altLang="ja-JP"/>
          </a:p>
        </p:txBody>
      </p:sp>
    </p:spTree>
    <p:extLst>
      <p:ext uri="{BB962C8B-B14F-4D97-AF65-F5344CB8AC3E}">
        <p14:creationId xmlns:p14="http://schemas.microsoft.com/office/powerpoint/2010/main" val="521248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2020/7/15</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8</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012668F-6AA3-4B86-96A1-1AAE224C8E3B}" type="slidenum">
              <a:rPr lang="ja-JP" altLang="en-US"/>
              <a:pPr>
                <a:defRPr/>
              </a:pPr>
              <a:t>‹#›</a:t>
            </a:fld>
            <a:endParaRPr lang="en-US" altLang="ja-JP"/>
          </a:p>
        </p:txBody>
      </p:sp>
    </p:spTree>
    <p:extLst>
      <p:ext uri="{BB962C8B-B14F-4D97-AF65-F5344CB8AC3E}">
        <p14:creationId xmlns:p14="http://schemas.microsoft.com/office/powerpoint/2010/main" val="2785802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2020/7/15</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8</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0D15D466-27BC-4704-B63D-9CADCE83C960}" type="slidenum">
              <a:rPr lang="ja-JP" altLang="en-US"/>
              <a:pPr>
                <a:defRPr/>
              </a:pPr>
              <a:t>‹#›</a:t>
            </a:fld>
            <a:endParaRPr lang="en-US" altLang="ja-JP"/>
          </a:p>
        </p:txBody>
      </p:sp>
    </p:spTree>
    <p:extLst>
      <p:ext uri="{BB962C8B-B14F-4D97-AF65-F5344CB8AC3E}">
        <p14:creationId xmlns:p14="http://schemas.microsoft.com/office/powerpoint/2010/main" val="792679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2020/7/15</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8</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775ADE9-E69B-4D43-BEFD-261E38766BD3}" type="slidenum">
              <a:rPr lang="ja-JP" altLang="en-US"/>
              <a:pPr>
                <a:defRPr/>
              </a:pPr>
              <a:t>‹#›</a:t>
            </a:fld>
            <a:endParaRPr lang="en-US" altLang="ja-JP"/>
          </a:p>
        </p:txBody>
      </p:sp>
    </p:spTree>
    <p:extLst>
      <p:ext uri="{BB962C8B-B14F-4D97-AF65-F5344CB8AC3E}">
        <p14:creationId xmlns:p14="http://schemas.microsoft.com/office/powerpoint/2010/main" val="403778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2020/7/15</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8</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48463157-9F07-4166-ADD7-2BEBE8CE353A}" type="slidenum">
              <a:rPr lang="ja-JP" altLang="en-US"/>
              <a:pPr>
                <a:defRPr/>
              </a:pPr>
              <a:t>‹#›</a:t>
            </a:fld>
            <a:endParaRPr lang="en-US" altLang="ja-JP"/>
          </a:p>
        </p:txBody>
      </p:sp>
    </p:spTree>
    <p:extLst>
      <p:ext uri="{BB962C8B-B14F-4D97-AF65-F5344CB8AC3E}">
        <p14:creationId xmlns:p14="http://schemas.microsoft.com/office/powerpoint/2010/main" val="3496131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2020/7/15</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8</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C0A481C-C5CD-4A05-A165-14D90DD8E71F}" type="slidenum">
              <a:rPr lang="ja-JP" altLang="en-US"/>
              <a:pPr>
                <a:defRPr/>
              </a:pPr>
              <a:t>‹#›</a:t>
            </a:fld>
            <a:endParaRPr lang="en-US" altLang="ja-JP"/>
          </a:p>
        </p:txBody>
      </p:sp>
    </p:spTree>
    <p:extLst>
      <p:ext uri="{BB962C8B-B14F-4D97-AF65-F5344CB8AC3E}">
        <p14:creationId xmlns:p14="http://schemas.microsoft.com/office/powerpoint/2010/main" val="3780244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2020/7/15</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8</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B066AA0-BEE6-4D7E-B2A7-D1CBE1561CF0}" type="slidenum">
              <a:rPr lang="ja-JP" altLang="en-US"/>
              <a:pPr>
                <a:defRPr/>
              </a:pPr>
              <a:t>‹#›</a:t>
            </a:fld>
            <a:endParaRPr lang="en-US" altLang="ja-JP"/>
          </a:p>
        </p:txBody>
      </p:sp>
    </p:spTree>
    <p:extLst>
      <p:ext uri="{BB962C8B-B14F-4D97-AF65-F5344CB8AC3E}">
        <p14:creationId xmlns:p14="http://schemas.microsoft.com/office/powerpoint/2010/main" val="1393969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ea typeface="ＭＳ Ｐゴシック" pitchFamily="50" charset="-128"/>
              </a:defRPr>
            </a:lvl1pPr>
          </a:lstStyle>
          <a:p>
            <a:pPr>
              <a:defRPr/>
            </a:pPr>
            <a:r>
              <a:rPr lang="en-US" altLang="ja-JP" smtClean="0"/>
              <a:t>2020/7/15</a:t>
            </a:r>
            <a:endParaRPr lang="en-US" altLang="ja-JP"/>
          </a:p>
        </p:txBody>
      </p:sp>
      <p:sp>
        <p:nvSpPr>
          <p:cNvPr id="1029" name="Rectangle 5"/>
          <p:cNvSpPr>
            <a:spLocks noGrp="1" noChangeArrowheads="1"/>
          </p:cNvSpPr>
          <p:nvPr>
            <p:ph type="ftr" sz="quarter" idx="3"/>
          </p:nvPr>
        </p:nvSpPr>
        <p:spPr bwMode="auto">
          <a:xfrm>
            <a:off x="2271713" y="6942138"/>
            <a:ext cx="521017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ea typeface="ＭＳ Ｐゴシック" pitchFamily="50" charset="-128"/>
              </a:defRPr>
            </a:lvl1pPr>
          </a:lstStyle>
          <a:p>
            <a:pPr>
              <a:defRPr/>
            </a:pPr>
            <a:r>
              <a:rPr lang="ja-JP" altLang="en-US" smtClean="0"/>
              <a:t>医療経済学</a:t>
            </a:r>
            <a:r>
              <a:rPr lang="en-US" altLang="ja-JP" smtClean="0"/>
              <a:t>A 8</a:t>
            </a:r>
            <a:endParaRPr lang="en-US" altLang="ja-JP"/>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D631046-382B-4C00-9B13-F64445EAE10A}"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651" r:id="rId1"/>
    <p:sldLayoutId id="2147484630" r:id="rId2"/>
    <p:sldLayoutId id="2147484631" r:id="rId3"/>
    <p:sldLayoutId id="2147484632" r:id="rId4"/>
    <p:sldLayoutId id="2147484633" r:id="rId5"/>
    <p:sldLayoutId id="2147484634" r:id="rId6"/>
    <p:sldLayoutId id="2147484635" r:id="rId7"/>
    <p:sldLayoutId id="2147484636" r:id="rId8"/>
    <p:sldLayoutId id="2147484637" r:id="rId9"/>
    <p:sldLayoutId id="2147484638" r:id="rId10"/>
    <p:sldLayoutId id="2147484639"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Font typeface="Times New Roman"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508000" y="304800"/>
            <a:ext cx="9144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508000" y="17780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08000" y="7062788"/>
            <a:ext cx="2370138" cy="404812"/>
          </a:xfrm>
          <a:prstGeom prst="rect">
            <a:avLst/>
          </a:prstGeom>
        </p:spPr>
        <p:txBody>
          <a:bodyPr vert="horz" lIns="91440" tIns="45720" rIns="91440" bIns="45720" rtlCol="0" anchor="ctr"/>
          <a:lstStyle>
            <a:lvl1pPr algn="l" eaLnBrk="1" hangingPunct="1">
              <a:defRPr kumimoji="1" sz="1200" smtClean="0">
                <a:solidFill>
                  <a:schemeClr val="tx1">
                    <a:tint val="75000"/>
                  </a:schemeClr>
                </a:solidFill>
              </a:defRPr>
            </a:lvl1pPr>
          </a:lstStyle>
          <a:p>
            <a:pPr>
              <a:defRPr/>
            </a:pPr>
            <a:r>
              <a:rPr lang="en-US" altLang="ja-JP" smtClean="0"/>
              <a:t>2020/7/15</a:t>
            </a:r>
            <a:endParaRPr lang="ja-JP" altLang="en-US"/>
          </a:p>
        </p:txBody>
      </p:sp>
      <p:sp>
        <p:nvSpPr>
          <p:cNvPr id="5" name="フッター プレースホルダ 4"/>
          <p:cNvSpPr>
            <a:spLocks noGrp="1"/>
          </p:cNvSpPr>
          <p:nvPr>
            <p:ph type="ftr" sz="quarter" idx="3"/>
          </p:nvPr>
        </p:nvSpPr>
        <p:spPr>
          <a:xfrm>
            <a:off x="3471863" y="7062788"/>
            <a:ext cx="3216275" cy="404812"/>
          </a:xfrm>
          <a:prstGeom prst="rect">
            <a:avLst/>
          </a:prstGeom>
        </p:spPr>
        <p:txBody>
          <a:bodyPr vert="horz" lIns="91440" tIns="45720" rIns="91440" bIns="45720" rtlCol="0" anchor="ctr"/>
          <a:lstStyle>
            <a:lvl1pPr algn="ctr" eaLnBrk="1" hangingPunct="1">
              <a:defRPr kumimoji="1" sz="1200" smtClean="0">
                <a:solidFill>
                  <a:schemeClr val="tx1">
                    <a:tint val="75000"/>
                  </a:schemeClr>
                </a:solidFill>
              </a:defRPr>
            </a:lvl1pPr>
          </a:lstStyle>
          <a:p>
            <a:pPr>
              <a:defRPr/>
            </a:pPr>
            <a:r>
              <a:rPr lang="ja-JP" altLang="en-US" smtClean="0"/>
              <a:t>医療経済学</a:t>
            </a:r>
            <a:r>
              <a:rPr lang="en-US" altLang="ja-JP" smtClean="0"/>
              <a:t>A 8</a:t>
            </a:r>
            <a:endParaRPr lang="ja-JP" altLang="en-US"/>
          </a:p>
        </p:txBody>
      </p:sp>
      <p:sp>
        <p:nvSpPr>
          <p:cNvPr id="6" name="スライド番号プレースホルダ 5"/>
          <p:cNvSpPr>
            <a:spLocks noGrp="1"/>
          </p:cNvSpPr>
          <p:nvPr>
            <p:ph type="sldNum" sz="quarter" idx="4"/>
          </p:nvPr>
        </p:nvSpPr>
        <p:spPr>
          <a:xfrm>
            <a:off x="7281863" y="7062788"/>
            <a:ext cx="2370137" cy="404812"/>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200">
                <a:solidFill>
                  <a:srgbClr val="898989"/>
                </a:solidFill>
              </a:defRPr>
            </a:lvl1pPr>
          </a:lstStyle>
          <a:p>
            <a:pPr>
              <a:defRPr/>
            </a:pPr>
            <a:fld id="{0467573E-F7DD-4EB8-8C82-39C8E66769A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640" r:id="rId1"/>
    <p:sldLayoutId id="2147484641" r:id="rId2"/>
    <p:sldLayoutId id="2147484642" r:id="rId3"/>
    <p:sldLayoutId id="2147484643" r:id="rId4"/>
    <p:sldLayoutId id="2147484644" r:id="rId5"/>
    <p:sldLayoutId id="2147484645" r:id="rId6"/>
    <p:sldLayoutId id="2147484646" r:id="rId7"/>
    <p:sldLayoutId id="2147484647" r:id="rId8"/>
    <p:sldLayoutId id="2147484648" r:id="rId9"/>
    <p:sldLayoutId id="2147484649" r:id="rId10"/>
    <p:sldLayoutId id="2147484650" r:id="rId11"/>
  </p:sldLayoutIdLst>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arsvi.com/d/m01h1960t.ht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nhk.or.jp/heart-net/article/4/"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0413" y="1625600"/>
            <a:ext cx="8397875" cy="2327275"/>
          </a:xfrm>
        </p:spPr>
        <p:txBody>
          <a:bodyPr/>
          <a:lstStyle/>
          <a:p>
            <a:pPr algn="ctr"/>
            <a:r>
              <a:rPr lang="ja-JP" altLang="en-US" smtClean="0"/>
              <a:t>医療経済学</a:t>
            </a:r>
            <a:r>
              <a:rPr lang="en-US" altLang="ja-JP" smtClean="0"/>
              <a:t>A</a:t>
            </a:r>
            <a:br>
              <a:rPr lang="en-US" altLang="ja-JP" smtClean="0"/>
            </a:br>
            <a:r>
              <a:rPr lang="en-US" altLang="ja-JP" smtClean="0"/>
              <a:t/>
            </a:r>
            <a:br>
              <a:rPr lang="en-US" altLang="ja-JP" smtClean="0"/>
            </a:br>
            <a:r>
              <a:rPr lang="en-US" altLang="ja-JP" sz="3200" smtClean="0"/>
              <a:t>(8) </a:t>
            </a:r>
            <a:r>
              <a:rPr lang="ja-JP" altLang="en-US" sz="3200" smtClean="0"/>
              <a:t>後期高齢者医療制度</a:t>
            </a:r>
            <a:endParaRPr lang="en-US" altLang="ja-JP" smtClean="0"/>
          </a:p>
        </p:txBody>
      </p:sp>
      <p:sp>
        <p:nvSpPr>
          <p:cNvPr id="6147" name="Rectangle 3"/>
          <p:cNvSpPr>
            <a:spLocks noGrp="1" noChangeArrowheads="1"/>
          </p:cNvSpPr>
          <p:nvPr>
            <p:ph type="subTitle" idx="1"/>
          </p:nvPr>
        </p:nvSpPr>
        <p:spPr>
          <a:xfrm>
            <a:off x="1524000" y="4318000"/>
            <a:ext cx="7112000" cy="2773363"/>
          </a:xfrm>
        </p:spPr>
        <p:txBody>
          <a:bodyPr/>
          <a:lstStyle/>
          <a:p>
            <a:pPr>
              <a:lnSpc>
                <a:spcPct val="90000"/>
              </a:lnSpc>
            </a:pPr>
            <a:endParaRPr lang="ja-JP" altLang="en-US" sz="3100" smtClean="0"/>
          </a:p>
          <a:p>
            <a:pPr>
              <a:lnSpc>
                <a:spcPct val="90000"/>
              </a:lnSpc>
            </a:pPr>
            <a:r>
              <a:rPr lang="ja-JP" altLang="en-US" sz="3100" smtClean="0"/>
              <a:t>丹野忠晋</a:t>
            </a:r>
          </a:p>
          <a:p>
            <a:pPr>
              <a:lnSpc>
                <a:spcPct val="90000"/>
              </a:lnSpc>
            </a:pPr>
            <a:r>
              <a:rPr lang="ja-JP" altLang="en-US" sz="3100" smtClean="0"/>
              <a:t>拓殖大学政経学部</a:t>
            </a:r>
          </a:p>
          <a:p>
            <a:pPr>
              <a:lnSpc>
                <a:spcPct val="90000"/>
              </a:lnSpc>
            </a:pPr>
            <a:r>
              <a:rPr lang="en-US" altLang="ja-JP" sz="3100" smtClean="0"/>
              <a:t>2020</a:t>
            </a:r>
            <a:r>
              <a:rPr lang="ja-JP" altLang="en-US" sz="3100" smtClean="0"/>
              <a:t>年</a:t>
            </a:r>
            <a:r>
              <a:rPr lang="en-US" altLang="ja-JP" sz="3100"/>
              <a:t>7</a:t>
            </a:r>
            <a:r>
              <a:rPr lang="ja-JP" altLang="en-US" sz="3100" smtClean="0"/>
              <a:t>月</a:t>
            </a:r>
            <a:r>
              <a:rPr lang="en-US" altLang="ja-JP" sz="3100" smtClean="0"/>
              <a:t>15</a:t>
            </a:r>
            <a:r>
              <a:rPr lang="ja-JP" altLang="en-US" sz="3100" smtClean="0"/>
              <a:t>日</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9036000" cy="1271588"/>
          </a:xfrm>
        </p:spPr>
        <p:txBody>
          <a:bodyPr/>
          <a:lstStyle/>
          <a:p>
            <a:r>
              <a:rPr lang="ja-JP" altLang="en-US" smtClean="0"/>
              <a:t>老人保健制度</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2020/7/15</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8</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10</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95250" y="1397001"/>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kumimoji="0" lang="en-US" altLang="ja-JP" kern="0" smtClean="0"/>
              <a:t>70</a:t>
            </a:r>
            <a:r>
              <a:rPr kumimoji="0" lang="ja-JP" altLang="en-US" kern="0" smtClean="0"/>
              <a:t>歳以上の被保険者が増加，さらに</a:t>
            </a:r>
            <a:r>
              <a:rPr kumimoji="0" lang="ja-JP" altLang="en-US" u="sng" kern="0" smtClean="0">
                <a:solidFill>
                  <a:srgbClr val="FF0000"/>
                </a:solidFill>
              </a:rPr>
              <a:t>老人医療費無料化政策</a:t>
            </a:r>
            <a:r>
              <a:rPr kumimoji="0" lang="ja-JP" altLang="en-US" kern="0" smtClean="0"/>
              <a:t>により，国民健康保険の財政悪化</a:t>
            </a:r>
            <a:endParaRPr kumimoji="0" lang="en-US" altLang="ja-JP" kern="0" smtClean="0"/>
          </a:p>
          <a:p>
            <a:pPr>
              <a:spcBef>
                <a:spcPts val="1200"/>
              </a:spcBef>
              <a:defRPr/>
            </a:pPr>
            <a:r>
              <a:rPr kumimoji="0" lang="en-US" altLang="ja-JP" kern="0" smtClean="0"/>
              <a:t>1982</a:t>
            </a:r>
            <a:r>
              <a:rPr kumimoji="0" lang="ja-JP" altLang="en-US" kern="0" smtClean="0"/>
              <a:t>年，</a:t>
            </a:r>
            <a:r>
              <a:rPr kumimoji="0" lang="ja-JP" altLang="en-US" u="sng" kern="0" smtClean="0">
                <a:solidFill>
                  <a:srgbClr val="FF0000"/>
                </a:solidFill>
              </a:rPr>
              <a:t>老人保健制度</a:t>
            </a:r>
            <a:r>
              <a:rPr kumimoji="0" lang="ja-JP" altLang="en-US" kern="0" smtClean="0"/>
              <a:t>により高齢者が従来の保険に加入したまま，医療費を国保と被用者保険で分担</a:t>
            </a:r>
            <a:endParaRPr kumimoji="0" lang="en-US" altLang="ja-JP" kern="0" smtClean="0"/>
          </a:p>
          <a:p>
            <a:pPr>
              <a:spcBef>
                <a:spcPts val="1200"/>
              </a:spcBef>
              <a:defRPr/>
            </a:pPr>
            <a:r>
              <a:rPr kumimoji="0" lang="ja-JP" altLang="en-US" kern="0" smtClean="0"/>
              <a:t>一部を被用者保険に負担して貰う代わりに，老人医療費無料化を</a:t>
            </a:r>
            <a:r>
              <a:rPr kumimoji="0" lang="ja-JP" altLang="en-US" u="sng" kern="0" smtClean="0">
                <a:solidFill>
                  <a:srgbClr val="FF0000"/>
                </a:solidFill>
              </a:rPr>
              <a:t>廃止</a:t>
            </a:r>
            <a:r>
              <a:rPr kumimoji="0" lang="ja-JP" altLang="en-US" kern="0" smtClean="0"/>
              <a:t>し，一部</a:t>
            </a:r>
            <a:r>
              <a:rPr kumimoji="0" lang="ja-JP" altLang="en-US" u="sng" kern="0" smtClean="0">
                <a:solidFill>
                  <a:srgbClr val="FF0000"/>
                </a:solidFill>
              </a:rPr>
              <a:t>自己負担を復活</a:t>
            </a:r>
            <a:r>
              <a:rPr kumimoji="0" lang="ja-JP" altLang="en-US" kern="0" smtClean="0"/>
              <a:t>させる</a:t>
            </a:r>
            <a:endParaRPr kumimoji="0" lang="en-US" altLang="ja-JP" kern="0" smtClean="0"/>
          </a:p>
          <a:p>
            <a:pPr>
              <a:spcBef>
                <a:spcPts val="1200"/>
              </a:spcBef>
              <a:defRPr/>
            </a:pPr>
            <a:r>
              <a:rPr kumimoji="0" lang="ja-JP" altLang="en-US" kern="0" smtClean="0"/>
              <a:t>公費と被用者保険からのサポートが高い．そのため</a:t>
            </a:r>
            <a:r>
              <a:rPr kumimoji="0" lang="ja-JP" altLang="en-US" u="sng" kern="0" smtClean="0">
                <a:solidFill>
                  <a:srgbClr val="FF0000"/>
                </a:solidFill>
              </a:rPr>
              <a:t>地方自治体</a:t>
            </a:r>
            <a:r>
              <a:rPr kumimoji="0" lang="ja-JP" altLang="en-US" kern="0" smtClean="0"/>
              <a:t>の医療費を節約する意識が弱い</a:t>
            </a:r>
            <a:endParaRPr kumimoji="0" lang="en-US" altLang="ja-JP" kern="0" smtClean="0"/>
          </a:p>
          <a:p>
            <a:pPr>
              <a:spcBef>
                <a:spcPts val="1200"/>
              </a:spcBef>
              <a:defRPr/>
            </a:pPr>
            <a:r>
              <a:rPr kumimoji="0" lang="en-US" altLang="ja-JP" kern="0" smtClean="0"/>
              <a:t>2008</a:t>
            </a:r>
            <a:r>
              <a:rPr kumimoji="0" lang="ja-JP" altLang="en-US" kern="0" smtClean="0"/>
              <a:t>年，</a:t>
            </a:r>
            <a:r>
              <a:rPr kumimoji="0" lang="ja-JP" altLang="en-US" u="sng" kern="0" smtClean="0">
                <a:solidFill>
                  <a:srgbClr val="FF0000"/>
                </a:solidFill>
              </a:rPr>
              <a:t>後期高齢者医療制度</a:t>
            </a:r>
            <a:r>
              <a:rPr kumimoji="0" lang="ja-JP" altLang="en-US" kern="0" smtClean="0"/>
              <a:t>で高齢者を独立させた医療制度の創出</a:t>
            </a:r>
            <a:endParaRPr kumimoji="0" lang="en-US" altLang="ja-JP" kern="0" smtClean="0"/>
          </a:p>
          <a:p>
            <a:pPr>
              <a:spcBef>
                <a:spcPts val="1200"/>
              </a:spcBef>
              <a:defRPr/>
            </a:pPr>
            <a:endParaRPr kumimoji="0" lang="en-US" altLang="ja-JP" kern="0" smtClean="0"/>
          </a:p>
        </p:txBody>
      </p:sp>
    </p:spTree>
    <p:extLst>
      <p:ext uri="{BB962C8B-B14F-4D97-AF65-F5344CB8AC3E}">
        <p14:creationId xmlns:p14="http://schemas.microsoft.com/office/powerpoint/2010/main" val="39991374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9036000" cy="1271588"/>
          </a:xfrm>
        </p:spPr>
        <p:txBody>
          <a:bodyPr/>
          <a:lstStyle/>
          <a:p>
            <a:r>
              <a:rPr lang="ja-JP" altLang="en-US" smtClean="0"/>
              <a:t>後期高齢者医療制度</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2020/7/15</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8</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11</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90488" y="1506538"/>
            <a:ext cx="9899650" cy="5435600"/>
          </a:xfrm>
          <a:prstGeom prst="rect">
            <a:avLst/>
          </a:prstGeom>
          <a:solidFill>
            <a:schemeClr val="bg1"/>
          </a:solidFill>
          <a:ln>
            <a:noFill/>
          </a:ln>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kumimoji="0" lang="en-US" altLang="ja-JP" kern="0" smtClean="0"/>
              <a:t>75</a:t>
            </a:r>
            <a:r>
              <a:rPr kumimoji="0" lang="ja-JP" altLang="en-US" kern="0" smtClean="0"/>
              <a:t>歳の誕生日を迎えると</a:t>
            </a:r>
            <a:r>
              <a:rPr kumimoji="0" lang="ja-JP" altLang="en-US" u="sng" kern="0" smtClean="0">
                <a:solidFill>
                  <a:srgbClr val="FF0000"/>
                </a:solidFill>
              </a:rPr>
              <a:t>後期高齢者医療制度</a:t>
            </a:r>
            <a:r>
              <a:rPr kumimoji="0" lang="ja-JP" altLang="en-US" kern="0" smtClean="0"/>
              <a:t>に強制加入させられる．医療サービスは変わらない</a:t>
            </a:r>
            <a:endParaRPr kumimoji="0" lang="en-US" altLang="ja-JP" kern="0" smtClean="0"/>
          </a:p>
          <a:p>
            <a:pPr>
              <a:spcBef>
                <a:spcPts val="1200"/>
              </a:spcBef>
              <a:defRPr/>
            </a:pPr>
            <a:r>
              <a:rPr kumimoji="0" lang="ja-JP" altLang="en-US" kern="0" smtClean="0"/>
              <a:t>保険者は都道府県単位の</a:t>
            </a:r>
            <a:r>
              <a:rPr kumimoji="0" lang="ja-JP" altLang="en-US" u="sng" kern="0" smtClean="0">
                <a:solidFill>
                  <a:srgbClr val="FF0000"/>
                </a:solidFill>
              </a:rPr>
              <a:t>広域連合</a:t>
            </a:r>
            <a:endParaRPr kumimoji="0" lang="en-US" altLang="ja-JP" u="sng" kern="0" smtClean="0">
              <a:solidFill>
                <a:srgbClr val="FF0000"/>
              </a:solidFill>
            </a:endParaRPr>
          </a:p>
          <a:p>
            <a:pPr>
              <a:spcBef>
                <a:spcPts val="1200"/>
              </a:spcBef>
              <a:defRPr/>
            </a:pPr>
            <a:r>
              <a:rPr kumimoji="0" lang="ja-JP" altLang="en-US" kern="0" smtClean="0"/>
              <a:t>老人の一ヶ月当たり</a:t>
            </a:r>
            <a:r>
              <a:rPr kumimoji="0" lang="en-US" altLang="ja-JP" u="sng" kern="0" smtClean="0">
                <a:solidFill>
                  <a:srgbClr val="FF0000"/>
                </a:solidFill>
              </a:rPr>
              <a:t>75,000</a:t>
            </a:r>
            <a:r>
              <a:rPr kumimoji="0" lang="ja-JP" altLang="en-US" u="sng" kern="0" smtClean="0">
                <a:solidFill>
                  <a:srgbClr val="FF0000"/>
                </a:solidFill>
              </a:rPr>
              <a:t>円</a:t>
            </a:r>
            <a:r>
              <a:rPr kumimoji="0" lang="ja-JP" altLang="en-US" kern="0" smtClean="0"/>
              <a:t>の保険料と推計</a:t>
            </a:r>
            <a:endParaRPr kumimoji="0" lang="en-US" altLang="ja-JP" kern="0" smtClean="0"/>
          </a:p>
          <a:p>
            <a:pPr>
              <a:spcBef>
                <a:spcPts val="1200"/>
              </a:spcBef>
              <a:defRPr/>
            </a:pPr>
            <a:r>
              <a:rPr kumimoji="0" lang="ja-JP" altLang="en-US" kern="0" smtClean="0"/>
              <a:t>負担軽減のため公費と</a:t>
            </a:r>
            <a:r>
              <a:rPr kumimoji="0" lang="en-US" altLang="ja-JP" kern="0" smtClean="0"/>
              <a:t>75</a:t>
            </a:r>
            <a:r>
              <a:rPr kumimoji="0" lang="ja-JP" altLang="en-US" kern="0" smtClean="0"/>
              <a:t>歳未満の保険料で支援</a:t>
            </a:r>
            <a:endParaRPr kumimoji="0" lang="en-US" altLang="ja-JP" kern="0" smtClean="0"/>
          </a:p>
          <a:p>
            <a:pPr>
              <a:spcBef>
                <a:spcPts val="1200"/>
              </a:spcBef>
              <a:defRPr/>
            </a:pPr>
            <a:r>
              <a:rPr kumimoji="0" lang="ja-JP" altLang="en-US" kern="0" smtClean="0"/>
              <a:t>自己負担</a:t>
            </a:r>
            <a:r>
              <a:rPr kumimoji="0" lang="en-US" altLang="ja-JP" kern="0" smtClean="0"/>
              <a:t>10</a:t>
            </a:r>
            <a:r>
              <a:rPr kumimoji="0" lang="ja-JP" altLang="en-US" kern="0" smtClean="0"/>
              <a:t>％，保険料</a:t>
            </a:r>
            <a:r>
              <a:rPr kumimoji="0" lang="en-US" altLang="ja-JP" kern="0" smtClean="0"/>
              <a:t>10%</a:t>
            </a:r>
            <a:r>
              <a:rPr kumimoji="0" lang="ja-JP" altLang="en-US" kern="0" smtClean="0"/>
              <a:t>，</a:t>
            </a:r>
            <a:r>
              <a:rPr kumimoji="0" lang="en-US" altLang="ja-JP" kern="0" smtClean="0"/>
              <a:t>75</a:t>
            </a:r>
            <a:r>
              <a:rPr kumimoji="0" lang="ja-JP" altLang="en-US" kern="0" smtClean="0"/>
              <a:t>歳未満の保険料</a:t>
            </a:r>
            <a:r>
              <a:rPr kumimoji="0" lang="en-US" altLang="ja-JP" kern="0" smtClean="0"/>
              <a:t>40</a:t>
            </a:r>
            <a:r>
              <a:rPr kumimoji="0" lang="ja-JP" altLang="en-US" kern="0" smtClean="0"/>
              <a:t>％，国</a:t>
            </a:r>
            <a:r>
              <a:rPr kumimoji="0" lang="en-US" altLang="ja-JP" kern="0" smtClean="0"/>
              <a:t>33.3%</a:t>
            </a:r>
            <a:r>
              <a:rPr kumimoji="0" lang="ja-JP" altLang="en-US" kern="0" smtClean="0"/>
              <a:t>，</a:t>
            </a:r>
            <a:r>
              <a:rPr kumimoji="0" lang="ja-JP" altLang="en-US" kern="0" smtClean="0"/>
              <a:t>都道府県</a:t>
            </a:r>
            <a:r>
              <a:rPr kumimoji="0" lang="en-US" altLang="ja-JP" kern="0" smtClean="0"/>
              <a:t>8.3%</a:t>
            </a:r>
            <a:r>
              <a:rPr kumimoji="0" lang="ja-JP" altLang="en-US" kern="0" smtClean="0"/>
              <a:t>，市町村</a:t>
            </a:r>
            <a:r>
              <a:rPr kumimoji="0" lang="en-US" altLang="ja-JP" kern="0" smtClean="0"/>
              <a:t>8</a:t>
            </a:r>
            <a:r>
              <a:rPr kumimoji="0" lang="ja-JP" altLang="en-US" kern="0" smtClean="0"/>
              <a:t>．</a:t>
            </a:r>
            <a:r>
              <a:rPr kumimoji="0" lang="en-US" altLang="ja-JP" kern="0" smtClean="0"/>
              <a:t>3</a:t>
            </a:r>
            <a:r>
              <a:rPr kumimoji="0" lang="ja-JP" altLang="en-US" kern="0" smtClean="0"/>
              <a:t>％が負担するいう</a:t>
            </a:r>
            <a:r>
              <a:rPr kumimoji="0" lang="ja-JP" altLang="en-US" u="sng" kern="0" smtClean="0">
                <a:solidFill>
                  <a:srgbClr val="FF0000"/>
                </a:solidFill>
              </a:rPr>
              <a:t>厳格的なルール</a:t>
            </a:r>
            <a:r>
              <a:rPr kumimoji="0" lang="ja-JP" altLang="en-US" kern="0" smtClean="0"/>
              <a:t>を設定</a:t>
            </a:r>
            <a:endParaRPr kumimoji="0" lang="en-US" altLang="ja-JP" kern="0" smtClean="0"/>
          </a:p>
        </p:txBody>
      </p:sp>
    </p:spTree>
    <p:extLst>
      <p:ext uri="{BB962C8B-B14F-4D97-AF65-F5344CB8AC3E}">
        <p14:creationId xmlns:p14="http://schemas.microsoft.com/office/powerpoint/2010/main" val="28653663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後期高齢者医療制度</a:t>
            </a:r>
          </a:p>
        </p:txBody>
      </p:sp>
      <p:sp>
        <p:nvSpPr>
          <p:cNvPr id="3" name="コンテンツ プレースホルダー 2"/>
          <p:cNvSpPr>
            <a:spLocks noGrp="1"/>
          </p:cNvSpPr>
          <p:nvPr>
            <p:ph idx="1"/>
          </p:nvPr>
        </p:nvSpPr>
        <p:spPr>
          <a:xfrm>
            <a:off x="595282" y="1617540"/>
            <a:ext cx="9237246" cy="5205994"/>
          </a:xfrm>
        </p:spPr>
        <p:txBody>
          <a:bodyPr>
            <a:normAutofit/>
          </a:bodyPr>
          <a:lstStyle/>
          <a:p>
            <a:r>
              <a:rPr kumimoji="1" lang="en-US" altLang="ja-JP" sz="3600" dirty="0">
                <a:ea typeface="+mn-ea"/>
              </a:rPr>
              <a:t>2008</a:t>
            </a:r>
            <a:r>
              <a:rPr kumimoji="1" lang="ja-JP" altLang="en-US" sz="3600" dirty="0">
                <a:ea typeface="+mn-ea"/>
              </a:rPr>
              <a:t>年</a:t>
            </a:r>
            <a:r>
              <a:rPr kumimoji="1" lang="en-US" altLang="ja-JP" sz="3600" dirty="0">
                <a:ea typeface="+mn-ea"/>
              </a:rPr>
              <a:t>4</a:t>
            </a:r>
            <a:r>
              <a:rPr kumimoji="1" lang="ja-JP" altLang="en-US" sz="3600" dirty="0">
                <a:ea typeface="+mn-ea"/>
              </a:rPr>
              <a:t>月よりスタート</a:t>
            </a:r>
            <a:endParaRPr kumimoji="1" lang="en-US" altLang="ja-JP" sz="3600" dirty="0">
              <a:ea typeface="+mn-ea"/>
            </a:endParaRPr>
          </a:p>
          <a:p>
            <a:r>
              <a:rPr kumimoji="1" lang="ja-JP" altLang="en-US" sz="3600" dirty="0">
                <a:ea typeface="+mn-ea"/>
              </a:rPr>
              <a:t>対象者＝</a:t>
            </a:r>
            <a:r>
              <a:rPr kumimoji="1" lang="en-US" altLang="ja-JP" sz="3600" u="sng" dirty="0">
                <a:solidFill>
                  <a:srgbClr val="FF0000"/>
                </a:solidFill>
                <a:ea typeface="+mn-ea"/>
              </a:rPr>
              <a:t>75</a:t>
            </a:r>
            <a:r>
              <a:rPr kumimoji="1" lang="ja-JP" altLang="en-US" sz="3600" u="sng" dirty="0">
                <a:solidFill>
                  <a:srgbClr val="FF0000"/>
                </a:solidFill>
                <a:ea typeface="+mn-ea"/>
              </a:rPr>
              <a:t>歳以上のすべて</a:t>
            </a:r>
            <a:endParaRPr kumimoji="1" lang="en-US" altLang="ja-JP" sz="3600" u="sng" dirty="0">
              <a:solidFill>
                <a:srgbClr val="FF0000"/>
              </a:solidFill>
              <a:ea typeface="+mn-ea"/>
            </a:endParaRPr>
          </a:p>
          <a:p>
            <a:pPr lvl="1"/>
            <a:r>
              <a:rPr kumimoji="1" lang="ja-JP" altLang="en-US" sz="3200" dirty="0">
                <a:ea typeface="+mn-ea"/>
              </a:rPr>
              <a:t>国保の運営を救済するため，</a:t>
            </a:r>
            <a:r>
              <a:rPr lang="en-US" altLang="ja-JP" sz="3200" dirty="0">
                <a:ea typeface="+mn-ea"/>
              </a:rPr>
              <a:t>75</a:t>
            </a:r>
            <a:r>
              <a:rPr lang="ja-JP" altLang="en-US" sz="3200" dirty="0">
                <a:ea typeface="+mn-ea"/>
              </a:rPr>
              <a:t>歳以上の</a:t>
            </a:r>
            <a:r>
              <a:rPr lang="en-US" altLang="ja-JP" sz="3200" dirty="0">
                <a:ea typeface="+mn-ea"/>
              </a:rPr>
              <a:t/>
            </a:r>
            <a:br>
              <a:rPr lang="en-US" altLang="ja-JP" sz="3200" dirty="0">
                <a:ea typeface="+mn-ea"/>
              </a:rPr>
            </a:br>
            <a:r>
              <a:rPr lang="ja-JP" altLang="en-US" sz="3200" dirty="0">
                <a:ea typeface="+mn-ea"/>
              </a:rPr>
              <a:t>高齢者の医療費を別の財源で支える仕組み</a:t>
            </a:r>
            <a:endParaRPr lang="en-US" altLang="ja-JP" sz="3200" dirty="0">
              <a:ea typeface="+mn-ea"/>
            </a:endParaRPr>
          </a:p>
          <a:p>
            <a:r>
              <a:rPr lang="ja-JP" altLang="en-US" sz="3600" dirty="0">
                <a:ea typeface="+mn-ea"/>
              </a:rPr>
              <a:t>運営</a:t>
            </a:r>
            <a:endParaRPr lang="en-US" altLang="ja-JP" sz="3600" dirty="0">
              <a:ea typeface="+mn-ea"/>
            </a:endParaRPr>
          </a:p>
          <a:p>
            <a:pPr lvl="1"/>
            <a:r>
              <a:rPr lang="ja-JP" altLang="en-US" sz="3200" dirty="0">
                <a:ea typeface="+mn-ea"/>
              </a:rPr>
              <a:t>保険料の徴収</a:t>
            </a:r>
            <a:r>
              <a:rPr lang="ja-JP" altLang="en-US" sz="3200">
                <a:ea typeface="+mn-ea"/>
              </a:rPr>
              <a:t>は</a:t>
            </a:r>
            <a:r>
              <a:rPr lang="ja-JP" altLang="en-US" sz="3200" smtClean="0">
                <a:ea typeface="+mn-ea"/>
              </a:rPr>
              <a:t>市町村</a:t>
            </a:r>
            <a:endParaRPr lang="en-US" altLang="ja-JP" sz="3200" smtClean="0">
              <a:ea typeface="+mn-ea"/>
            </a:endParaRPr>
          </a:p>
          <a:p>
            <a:pPr marL="914400" lvl="2" indent="0">
              <a:buNone/>
            </a:pPr>
            <a:r>
              <a:rPr lang="ja-JP" altLang="en-US" u="sng" smtClean="0">
                <a:solidFill>
                  <a:srgbClr val="FF0000"/>
                </a:solidFill>
                <a:ea typeface="+mn-ea"/>
              </a:rPr>
              <a:t>保険料</a:t>
            </a:r>
            <a:r>
              <a:rPr lang="ja-JP" altLang="en-US" u="sng" dirty="0">
                <a:solidFill>
                  <a:srgbClr val="FF0000"/>
                </a:solidFill>
                <a:ea typeface="+mn-ea"/>
              </a:rPr>
              <a:t>は年金からの天引き</a:t>
            </a:r>
            <a:r>
              <a:rPr lang="ja-JP" altLang="en-US" dirty="0">
                <a:ea typeface="+mn-ea"/>
              </a:rPr>
              <a:t>も行う</a:t>
            </a:r>
            <a:endParaRPr lang="en-US" altLang="ja-JP" dirty="0">
              <a:ea typeface="+mn-ea"/>
            </a:endParaRPr>
          </a:p>
          <a:p>
            <a:pPr lvl="1"/>
            <a:r>
              <a:rPr lang="ja-JP" altLang="en-US" sz="3200" dirty="0">
                <a:ea typeface="+mn-ea"/>
              </a:rPr>
              <a:t>運営：都道府県単位で全市町村が加入する</a:t>
            </a:r>
            <a:r>
              <a:rPr lang="en-US" altLang="ja-JP" sz="3200" dirty="0">
                <a:ea typeface="+mn-ea"/>
              </a:rPr>
              <a:t/>
            </a:r>
            <a:br>
              <a:rPr lang="en-US" altLang="ja-JP" sz="3200" dirty="0">
                <a:ea typeface="+mn-ea"/>
              </a:rPr>
            </a:br>
            <a:r>
              <a:rPr lang="ja-JP" altLang="en-US" sz="3200" dirty="0">
                <a:ea typeface="+mn-ea"/>
              </a:rPr>
              <a:t>後期高齢者医療広域連合</a:t>
            </a:r>
            <a:endParaRPr lang="en-US" altLang="ja-JP" sz="3200" dirty="0">
              <a:ea typeface="+mn-ea"/>
            </a:endParaRPr>
          </a:p>
          <a:p>
            <a:pPr lvl="1"/>
            <a:endParaRPr lang="en-US" altLang="ja-JP" sz="3200" dirty="0">
              <a:ea typeface="+mn-ea"/>
            </a:endParaRPr>
          </a:p>
        </p:txBody>
      </p:sp>
      <p:sp>
        <p:nvSpPr>
          <p:cNvPr id="6" name="スライド番号プレースホルダー 5"/>
          <p:cNvSpPr>
            <a:spLocks noGrp="1"/>
          </p:cNvSpPr>
          <p:nvPr>
            <p:ph type="sldNum" sz="quarter" idx="12"/>
          </p:nvPr>
        </p:nvSpPr>
        <p:spPr/>
        <p:txBody>
          <a:bodyPr/>
          <a:lstStyle/>
          <a:p>
            <a:fld id="{F84B2C6F-F97C-403D-901B-3A78C7F30346}" type="slidenum">
              <a:rPr kumimoji="1" lang="ja-JP" altLang="en-US" smtClean="0"/>
              <a:t>12</a:t>
            </a:fld>
            <a:endParaRPr kumimoji="1" lang="ja-JP" altLang="en-US"/>
          </a:p>
        </p:txBody>
      </p:sp>
      <p:sp>
        <p:nvSpPr>
          <p:cNvPr id="7" name="日付プレースホルダー 6"/>
          <p:cNvSpPr>
            <a:spLocks noGrp="1"/>
          </p:cNvSpPr>
          <p:nvPr>
            <p:ph type="dt" sz="half" idx="10"/>
          </p:nvPr>
        </p:nvSpPr>
        <p:spPr/>
        <p:txBody>
          <a:bodyPr/>
          <a:lstStyle/>
          <a:p>
            <a:pPr>
              <a:defRPr/>
            </a:pPr>
            <a:r>
              <a:rPr lang="en-US" altLang="ja-JP" smtClean="0"/>
              <a:t>2020/7/15</a:t>
            </a:r>
            <a:endParaRPr lang="en-US" altLang="ja-JP"/>
          </a:p>
        </p:txBody>
      </p:sp>
      <p:sp>
        <p:nvSpPr>
          <p:cNvPr id="8" name="フッター プレースホルダー 7"/>
          <p:cNvSpPr>
            <a:spLocks noGrp="1"/>
          </p:cNvSpPr>
          <p:nvPr>
            <p:ph type="ftr" sz="quarter" idx="11"/>
          </p:nvPr>
        </p:nvSpPr>
        <p:spPr/>
        <p:txBody>
          <a:bodyPr/>
          <a:lstStyle/>
          <a:p>
            <a:pPr>
              <a:defRPr/>
            </a:pPr>
            <a:r>
              <a:rPr lang="ja-JP" altLang="en-US" smtClean="0"/>
              <a:t>医療経済学</a:t>
            </a:r>
            <a:r>
              <a:rPr lang="en-US" altLang="ja-JP" smtClean="0"/>
              <a:t>A 8</a:t>
            </a:r>
            <a:endParaRPr lang="en-US" altLang="ja-JP"/>
          </a:p>
        </p:txBody>
      </p:sp>
    </p:spTree>
    <p:extLst>
      <p:ext uri="{BB962C8B-B14F-4D97-AF65-F5344CB8AC3E}">
        <p14:creationId xmlns:p14="http://schemas.microsoft.com/office/powerpoint/2010/main" val="2273064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後期高齢者医療制度の財源</a:t>
            </a:r>
          </a:p>
        </p:txBody>
      </p:sp>
      <p:sp>
        <p:nvSpPr>
          <p:cNvPr id="3" name="コンテンツ プレースホルダー 2"/>
          <p:cNvSpPr>
            <a:spLocks noGrp="1"/>
          </p:cNvSpPr>
          <p:nvPr>
            <p:ph idx="1"/>
          </p:nvPr>
        </p:nvSpPr>
        <p:spPr/>
        <p:txBody>
          <a:bodyPr/>
          <a:lstStyle/>
          <a:p>
            <a:r>
              <a:rPr kumimoji="1" lang="en-US" altLang="ja-JP" dirty="0"/>
              <a:t>75</a:t>
            </a:r>
            <a:r>
              <a:rPr kumimoji="1" lang="ja-JP" altLang="en-US" dirty="0"/>
              <a:t>歳以上の高齢者が</a:t>
            </a:r>
            <a:r>
              <a:rPr kumimoji="1" lang="en-US" altLang="ja-JP" dirty="0"/>
              <a:t>100</a:t>
            </a:r>
            <a:r>
              <a:rPr kumimoji="1" lang="ja-JP" altLang="en-US" dirty="0"/>
              <a:t>万円の医療を</a:t>
            </a:r>
            <a:r>
              <a:rPr kumimoji="1" lang="en-US" altLang="ja-JP" dirty="0"/>
              <a:t/>
            </a:r>
            <a:br>
              <a:rPr kumimoji="1" lang="en-US" altLang="ja-JP" dirty="0"/>
            </a:br>
            <a:r>
              <a:rPr kumimoji="1" lang="ja-JP" altLang="en-US" dirty="0"/>
              <a:t>受けるとする</a:t>
            </a:r>
            <a:endParaRPr kumimoji="1" lang="en-US" altLang="ja-JP" dirty="0"/>
          </a:p>
          <a:p>
            <a:endParaRPr kumimoji="1" lang="en-US" altLang="ja-JP" dirty="0"/>
          </a:p>
          <a:p>
            <a:pPr lvl="1"/>
            <a:r>
              <a:rPr lang="ja-JP" altLang="en-US" dirty="0"/>
              <a:t>患者の自己負担＝</a:t>
            </a:r>
            <a:r>
              <a:rPr lang="en-US" altLang="ja-JP" dirty="0"/>
              <a:t>100</a:t>
            </a:r>
            <a:r>
              <a:rPr lang="ja-JP" altLang="en-US" dirty="0"/>
              <a:t>万円</a:t>
            </a:r>
            <a:r>
              <a:rPr lang="en-US" altLang="ja-JP" dirty="0"/>
              <a:t>×0.1</a:t>
            </a:r>
            <a:r>
              <a:rPr lang="ja-JP" altLang="en-US" dirty="0"/>
              <a:t>＝</a:t>
            </a:r>
            <a:r>
              <a:rPr lang="en-US" altLang="ja-JP" dirty="0"/>
              <a:t>10</a:t>
            </a:r>
            <a:r>
              <a:rPr lang="ja-JP" altLang="en-US" dirty="0"/>
              <a:t>万円</a:t>
            </a:r>
            <a:endParaRPr lang="en-US" altLang="ja-JP" dirty="0"/>
          </a:p>
          <a:p>
            <a:pPr lvl="1"/>
            <a:r>
              <a:rPr kumimoji="1" lang="ja-JP" altLang="en-US" dirty="0"/>
              <a:t>高齢者の保険料＝</a:t>
            </a:r>
            <a:r>
              <a:rPr kumimoji="1" lang="en-US" altLang="ja-JP" dirty="0"/>
              <a:t>90</a:t>
            </a:r>
            <a:r>
              <a:rPr kumimoji="1" lang="ja-JP" altLang="en-US" dirty="0"/>
              <a:t>万円</a:t>
            </a:r>
            <a:r>
              <a:rPr kumimoji="1" lang="en-US" altLang="ja-JP" dirty="0"/>
              <a:t>×0.1</a:t>
            </a:r>
            <a:r>
              <a:rPr kumimoji="1" lang="ja-JP" altLang="en-US" dirty="0"/>
              <a:t>＝</a:t>
            </a:r>
            <a:r>
              <a:rPr kumimoji="1" lang="en-US" altLang="ja-JP" dirty="0"/>
              <a:t>9</a:t>
            </a:r>
            <a:r>
              <a:rPr kumimoji="1" lang="ja-JP" altLang="en-US" dirty="0"/>
              <a:t>万円</a:t>
            </a:r>
            <a:endParaRPr kumimoji="1" lang="en-US" altLang="ja-JP" dirty="0"/>
          </a:p>
          <a:p>
            <a:pPr lvl="1"/>
            <a:endParaRPr lang="en-US" altLang="ja-JP" dirty="0"/>
          </a:p>
          <a:p>
            <a:pPr lvl="1"/>
            <a:r>
              <a:rPr lang="ja-JP" altLang="en-US" dirty="0"/>
              <a:t>税金＝</a:t>
            </a:r>
            <a:r>
              <a:rPr lang="en-US" altLang="ja-JP" dirty="0"/>
              <a:t>90</a:t>
            </a:r>
            <a:r>
              <a:rPr lang="ja-JP" altLang="en-US" dirty="0"/>
              <a:t>万円</a:t>
            </a:r>
            <a:r>
              <a:rPr lang="en-US" altLang="ja-JP" dirty="0"/>
              <a:t>×0.5</a:t>
            </a:r>
            <a:r>
              <a:rPr lang="ja-JP" altLang="en-US" dirty="0"/>
              <a:t>＝</a:t>
            </a:r>
            <a:r>
              <a:rPr lang="en-US" altLang="ja-JP" dirty="0"/>
              <a:t>45</a:t>
            </a:r>
            <a:r>
              <a:rPr lang="ja-JP" altLang="en-US" dirty="0"/>
              <a:t>万円</a:t>
            </a:r>
            <a:endParaRPr lang="en-US" altLang="ja-JP" dirty="0"/>
          </a:p>
          <a:p>
            <a:pPr lvl="1"/>
            <a:r>
              <a:rPr kumimoji="1" lang="ja-JP" altLang="en-US" dirty="0"/>
              <a:t>支援金＝</a:t>
            </a:r>
            <a:r>
              <a:rPr kumimoji="1" lang="en-US" altLang="ja-JP" dirty="0"/>
              <a:t>90</a:t>
            </a:r>
            <a:r>
              <a:rPr kumimoji="1" lang="ja-JP" altLang="en-US" dirty="0"/>
              <a:t>万円</a:t>
            </a:r>
            <a:r>
              <a:rPr kumimoji="1" lang="en-US" altLang="ja-JP" dirty="0"/>
              <a:t>×0.4</a:t>
            </a:r>
            <a:r>
              <a:rPr kumimoji="1" lang="ja-JP" altLang="en-US" dirty="0"/>
              <a:t>＝</a:t>
            </a:r>
            <a:r>
              <a:rPr kumimoji="1" lang="en-US" altLang="ja-JP" dirty="0"/>
              <a:t>36</a:t>
            </a:r>
            <a:r>
              <a:rPr kumimoji="1" lang="ja-JP" altLang="en-US" dirty="0"/>
              <a:t>万円</a:t>
            </a:r>
          </a:p>
        </p:txBody>
      </p:sp>
      <p:sp>
        <p:nvSpPr>
          <p:cNvPr id="7" name="テキスト ボックス 6"/>
          <p:cNvSpPr txBox="1"/>
          <p:nvPr/>
        </p:nvSpPr>
        <p:spPr>
          <a:xfrm>
            <a:off x="430198" y="2855158"/>
            <a:ext cx="3752793" cy="502766"/>
          </a:xfrm>
          <a:prstGeom prst="rect">
            <a:avLst/>
          </a:prstGeom>
          <a:noFill/>
        </p:spPr>
        <p:txBody>
          <a:bodyPr wrap="square" rtlCol="0">
            <a:spAutoFit/>
          </a:bodyPr>
          <a:lstStyle/>
          <a:p>
            <a:r>
              <a:rPr kumimoji="1" lang="ja-JP" altLang="en-US" sz="2667" b="1" dirty="0">
                <a:solidFill>
                  <a:srgbClr val="0070C0"/>
                </a:solidFill>
              </a:rPr>
              <a:t>高齢者の負担＝</a:t>
            </a:r>
            <a:r>
              <a:rPr kumimoji="1" lang="en-US" altLang="ja-JP" sz="2667" b="1" dirty="0">
                <a:solidFill>
                  <a:srgbClr val="0070C0"/>
                </a:solidFill>
              </a:rPr>
              <a:t>19</a:t>
            </a:r>
            <a:r>
              <a:rPr kumimoji="1" lang="ja-JP" altLang="en-US" sz="2667" b="1" dirty="0">
                <a:solidFill>
                  <a:srgbClr val="0070C0"/>
                </a:solidFill>
              </a:rPr>
              <a:t>万円</a:t>
            </a:r>
          </a:p>
        </p:txBody>
      </p:sp>
      <p:sp>
        <p:nvSpPr>
          <p:cNvPr id="8" name="テキスト ボックス 7"/>
          <p:cNvSpPr txBox="1"/>
          <p:nvPr/>
        </p:nvSpPr>
        <p:spPr>
          <a:xfrm>
            <a:off x="431184" y="4474784"/>
            <a:ext cx="3752793" cy="502766"/>
          </a:xfrm>
          <a:prstGeom prst="rect">
            <a:avLst/>
          </a:prstGeom>
          <a:noFill/>
        </p:spPr>
        <p:txBody>
          <a:bodyPr wrap="square" rtlCol="0">
            <a:spAutoFit/>
          </a:bodyPr>
          <a:lstStyle/>
          <a:p>
            <a:r>
              <a:rPr lang="ja-JP" altLang="en-US" sz="2667" b="1" dirty="0">
                <a:solidFill>
                  <a:srgbClr val="0070C0"/>
                </a:solidFill>
              </a:rPr>
              <a:t>若者</a:t>
            </a:r>
            <a:r>
              <a:rPr kumimoji="1" lang="ja-JP" altLang="en-US" sz="2667" b="1" dirty="0">
                <a:solidFill>
                  <a:srgbClr val="0070C0"/>
                </a:solidFill>
              </a:rPr>
              <a:t>の負担＝</a:t>
            </a:r>
            <a:r>
              <a:rPr kumimoji="1" lang="en-US" altLang="ja-JP" sz="2667" b="1" dirty="0">
                <a:solidFill>
                  <a:srgbClr val="0070C0"/>
                </a:solidFill>
              </a:rPr>
              <a:t>81</a:t>
            </a:r>
            <a:r>
              <a:rPr kumimoji="1" lang="ja-JP" altLang="en-US" sz="2667" b="1" dirty="0">
                <a:solidFill>
                  <a:srgbClr val="0070C0"/>
                </a:solidFill>
              </a:rPr>
              <a:t>万円</a:t>
            </a:r>
          </a:p>
        </p:txBody>
      </p:sp>
      <p:sp>
        <p:nvSpPr>
          <p:cNvPr id="4" name="スライド番号プレースホルダー 3"/>
          <p:cNvSpPr>
            <a:spLocks noGrp="1"/>
          </p:cNvSpPr>
          <p:nvPr>
            <p:ph type="sldNum" sz="quarter" idx="12"/>
          </p:nvPr>
        </p:nvSpPr>
        <p:spPr/>
        <p:txBody>
          <a:bodyPr/>
          <a:lstStyle/>
          <a:p>
            <a:fld id="{F84B2C6F-F97C-403D-901B-3A78C7F30346}" type="slidenum">
              <a:rPr kumimoji="1" lang="ja-JP" altLang="en-US" smtClean="0"/>
              <a:t>13</a:t>
            </a:fld>
            <a:endParaRPr kumimoji="1" lang="ja-JP" altLang="en-US"/>
          </a:p>
        </p:txBody>
      </p:sp>
      <p:sp>
        <p:nvSpPr>
          <p:cNvPr id="9" name="日付プレースホルダー 8"/>
          <p:cNvSpPr>
            <a:spLocks noGrp="1"/>
          </p:cNvSpPr>
          <p:nvPr>
            <p:ph type="dt" sz="half" idx="10"/>
          </p:nvPr>
        </p:nvSpPr>
        <p:spPr/>
        <p:txBody>
          <a:bodyPr/>
          <a:lstStyle/>
          <a:p>
            <a:pPr>
              <a:defRPr/>
            </a:pPr>
            <a:r>
              <a:rPr lang="en-US" altLang="ja-JP" smtClean="0"/>
              <a:t>2020/7/15</a:t>
            </a:r>
            <a:endParaRPr lang="en-US" altLang="ja-JP"/>
          </a:p>
        </p:txBody>
      </p:sp>
      <p:sp>
        <p:nvSpPr>
          <p:cNvPr id="10" name="フッター プレースホルダー 9"/>
          <p:cNvSpPr>
            <a:spLocks noGrp="1"/>
          </p:cNvSpPr>
          <p:nvPr>
            <p:ph type="ftr" sz="quarter" idx="11"/>
          </p:nvPr>
        </p:nvSpPr>
        <p:spPr/>
        <p:txBody>
          <a:bodyPr/>
          <a:lstStyle/>
          <a:p>
            <a:pPr>
              <a:defRPr/>
            </a:pPr>
            <a:r>
              <a:rPr lang="ja-JP" altLang="en-US" smtClean="0"/>
              <a:t>医療経済学</a:t>
            </a:r>
            <a:r>
              <a:rPr lang="en-US" altLang="ja-JP" smtClean="0"/>
              <a:t>A 8</a:t>
            </a:r>
            <a:endParaRPr lang="en-US" altLang="ja-JP"/>
          </a:p>
        </p:txBody>
      </p:sp>
    </p:spTree>
    <p:extLst>
      <p:ext uri="{BB962C8B-B14F-4D97-AF65-F5344CB8AC3E}">
        <p14:creationId xmlns:p14="http://schemas.microsoft.com/office/powerpoint/2010/main" val="40498055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hidden="1"/>
          <p:cNvSpPr>
            <a:spLocks noGrp="1"/>
          </p:cNvSpPr>
          <p:nvPr>
            <p:ph type="title"/>
          </p:nvPr>
        </p:nvSpPr>
        <p:spPr>
          <a:xfrm>
            <a:off x="698500" y="405699"/>
            <a:ext cx="8763000" cy="772734"/>
          </a:xfrm>
        </p:spPr>
        <p:txBody>
          <a:bodyPr>
            <a:normAutofit/>
          </a:bodyPr>
          <a:lstStyle/>
          <a:p>
            <a:r>
              <a:rPr kumimoji="1" lang="ja-JP" altLang="en-US" dirty="0">
                <a:latin typeface="+mj-ea"/>
              </a:rPr>
              <a:t>後期高齢者医療制度</a:t>
            </a:r>
          </a:p>
        </p:txBody>
      </p:sp>
      <p:sp>
        <p:nvSpPr>
          <p:cNvPr id="3" name="スライド番号プレースホルダー 2" hidden="1"/>
          <p:cNvSpPr>
            <a:spLocks noGrp="1"/>
          </p:cNvSpPr>
          <p:nvPr>
            <p:ph type="sldNum" sz="quarter" idx="12"/>
          </p:nvPr>
        </p:nvSpPr>
        <p:spPr/>
        <p:txBody>
          <a:bodyPr/>
          <a:lstStyle/>
          <a:p>
            <a:fld id="{F84B2C6F-F97C-403D-901B-3A78C7F30346}" type="slidenum">
              <a:rPr kumimoji="1" lang="ja-JP" altLang="en-US" smtClean="0"/>
              <a:t>14</a:t>
            </a:fld>
            <a:endParaRPr kumimoji="1" lang="ja-JP" altLang="en-US"/>
          </a:p>
        </p:txBody>
      </p:sp>
      <p:grpSp>
        <p:nvGrpSpPr>
          <p:cNvPr id="25" name="グループ化 24"/>
          <p:cNvGrpSpPr>
            <a:grpSpLocks noChangeAspect="1"/>
          </p:cNvGrpSpPr>
          <p:nvPr/>
        </p:nvGrpSpPr>
        <p:grpSpPr>
          <a:xfrm>
            <a:off x="-876461" y="137592"/>
            <a:ext cx="10780997" cy="7308000"/>
            <a:chOff x="-164840" y="1427892"/>
            <a:chExt cx="8803987" cy="5967856"/>
          </a:xfrm>
        </p:grpSpPr>
        <p:grpSp>
          <p:nvGrpSpPr>
            <p:cNvPr id="5" name="Group 21"/>
            <p:cNvGrpSpPr>
              <a:grpSpLocks/>
            </p:cNvGrpSpPr>
            <p:nvPr/>
          </p:nvGrpSpPr>
          <p:grpSpPr bwMode="auto">
            <a:xfrm>
              <a:off x="1441535" y="4287090"/>
              <a:ext cx="4918419" cy="3108658"/>
              <a:chOff x="3173" y="2432"/>
              <a:chExt cx="1612" cy="1134"/>
            </a:xfrm>
          </p:grpSpPr>
          <p:sp>
            <p:nvSpPr>
              <p:cNvPr id="21" name="Rectangle 22"/>
              <p:cNvSpPr>
                <a:spLocks noChangeArrowheads="1"/>
              </p:cNvSpPr>
              <p:nvPr/>
            </p:nvSpPr>
            <p:spPr bwMode="auto">
              <a:xfrm>
                <a:off x="3173" y="2432"/>
                <a:ext cx="977" cy="1134"/>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ja-JP" sz="2667">
                  <a:latin typeface="+mj-ea"/>
                  <a:ea typeface="+mj-ea"/>
                </a:endParaRPr>
              </a:p>
            </p:txBody>
          </p:sp>
          <p:sp>
            <p:nvSpPr>
              <p:cNvPr id="22" name="AutoShape 23"/>
              <p:cNvSpPr>
                <a:spLocks noChangeArrowheads="1"/>
              </p:cNvSpPr>
              <p:nvPr/>
            </p:nvSpPr>
            <p:spPr bwMode="auto">
              <a:xfrm flipV="1">
                <a:off x="4150" y="2432"/>
                <a:ext cx="635" cy="454"/>
              </a:xfrm>
              <a:prstGeom prst="rtTriangle">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ja-JP" sz="2667">
                  <a:latin typeface="+mj-ea"/>
                  <a:ea typeface="+mj-ea"/>
                </a:endParaRPr>
              </a:p>
            </p:txBody>
          </p:sp>
        </p:grpSp>
        <p:grpSp>
          <p:nvGrpSpPr>
            <p:cNvPr id="6" name="Group 24"/>
            <p:cNvGrpSpPr>
              <a:grpSpLocks/>
            </p:cNvGrpSpPr>
            <p:nvPr/>
          </p:nvGrpSpPr>
          <p:grpSpPr bwMode="auto">
            <a:xfrm>
              <a:off x="4626913" y="4287090"/>
              <a:ext cx="3600331" cy="3108658"/>
              <a:chOff x="4217" y="2432"/>
              <a:chExt cx="1180" cy="1134"/>
            </a:xfrm>
          </p:grpSpPr>
          <p:sp>
            <p:nvSpPr>
              <p:cNvPr id="18" name="Rectangle 25"/>
              <p:cNvSpPr>
                <a:spLocks noChangeArrowheads="1"/>
              </p:cNvSpPr>
              <p:nvPr/>
            </p:nvSpPr>
            <p:spPr bwMode="auto">
              <a:xfrm flipH="1" flipV="1">
                <a:off x="4876" y="2432"/>
                <a:ext cx="521" cy="503"/>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ja-JP" sz="2667">
                  <a:latin typeface="+mj-ea"/>
                  <a:ea typeface="+mj-ea"/>
                </a:endParaRPr>
              </a:p>
            </p:txBody>
          </p:sp>
          <p:sp>
            <p:nvSpPr>
              <p:cNvPr id="19" name="AutoShape 26"/>
              <p:cNvSpPr>
                <a:spLocks noChangeArrowheads="1"/>
              </p:cNvSpPr>
              <p:nvPr/>
            </p:nvSpPr>
            <p:spPr bwMode="auto">
              <a:xfrm flipH="1">
                <a:off x="4217" y="2432"/>
                <a:ext cx="659" cy="457"/>
              </a:xfrm>
              <a:prstGeom prst="rtTriangle">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ja-JP" sz="2667">
                  <a:latin typeface="+mj-ea"/>
                  <a:ea typeface="+mj-ea"/>
                </a:endParaRPr>
              </a:p>
            </p:txBody>
          </p:sp>
          <p:sp>
            <p:nvSpPr>
              <p:cNvPr id="20" name="Rectangle 27"/>
              <p:cNvSpPr>
                <a:spLocks noChangeArrowheads="1"/>
              </p:cNvSpPr>
              <p:nvPr/>
            </p:nvSpPr>
            <p:spPr bwMode="auto">
              <a:xfrm flipH="1" flipV="1">
                <a:off x="4217" y="2889"/>
                <a:ext cx="1180" cy="677"/>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ja-JP" sz="2667">
                  <a:latin typeface="+mj-ea"/>
                  <a:ea typeface="+mj-ea"/>
                </a:endParaRPr>
              </a:p>
            </p:txBody>
          </p:sp>
        </p:grpSp>
        <p:sp>
          <p:nvSpPr>
            <p:cNvPr id="7" name="Line 28"/>
            <p:cNvSpPr>
              <a:spLocks noChangeShapeType="1"/>
            </p:cNvSpPr>
            <p:nvPr/>
          </p:nvSpPr>
          <p:spPr bwMode="auto">
            <a:xfrm>
              <a:off x="1099809" y="5117710"/>
              <a:ext cx="7539338" cy="0"/>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ja-JP" altLang="en-US" sz="2667">
                <a:latin typeface="+mj-ea"/>
                <a:ea typeface="+mj-ea"/>
              </a:endParaRPr>
            </a:p>
          </p:txBody>
        </p:sp>
        <p:sp>
          <p:nvSpPr>
            <p:cNvPr id="8" name="Line 29"/>
            <p:cNvSpPr>
              <a:spLocks noChangeShapeType="1"/>
            </p:cNvSpPr>
            <p:nvPr/>
          </p:nvSpPr>
          <p:spPr bwMode="auto">
            <a:xfrm>
              <a:off x="1166934" y="4287090"/>
              <a:ext cx="7472213" cy="0"/>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ja-JP" altLang="en-US" sz="2667">
                <a:latin typeface="+mj-ea"/>
                <a:ea typeface="+mj-ea"/>
              </a:endParaRPr>
            </a:p>
          </p:txBody>
        </p:sp>
        <p:sp>
          <p:nvSpPr>
            <p:cNvPr id="9" name="Text Box 30"/>
            <p:cNvSpPr txBox="1">
              <a:spLocks noChangeArrowheads="1"/>
            </p:cNvSpPr>
            <p:nvPr/>
          </p:nvSpPr>
          <p:spPr bwMode="auto">
            <a:xfrm>
              <a:off x="4819134" y="6285513"/>
              <a:ext cx="3408110" cy="779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800" b="1" dirty="0">
                  <a:latin typeface="+mj-ea"/>
                  <a:ea typeface="+mj-ea"/>
                  <a:cs typeface="Tahoma" panose="020B0604030504040204" pitchFamily="34" charset="0"/>
                </a:rPr>
                <a:t>被</a:t>
              </a:r>
              <a:r>
                <a:rPr lang="ja-JP" altLang="en-US" sz="2800" b="1">
                  <a:latin typeface="+mj-ea"/>
                  <a:ea typeface="+mj-ea"/>
                  <a:cs typeface="Tahoma" panose="020B0604030504040204" pitchFamily="34" charset="0"/>
                </a:rPr>
                <a:t>用者</a:t>
              </a:r>
              <a:r>
                <a:rPr lang="ja-JP" altLang="en-US" sz="2800" b="1" smtClean="0">
                  <a:latin typeface="+mj-ea"/>
                  <a:ea typeface="+mj-ea"/>
                  <a:cs typeface="Tahoma" panose="020B0604030504040204" pitchFamily="34" charset="0"/>
                </a:rPr>
                <a:t>保険（健保組合，</a:t>
              </a:r>
              <a:r>
                <a:rPr lang="ja-JP" altLang="en-US" sz="2800" b="1" dirty="0">
                  <a:latin typeface="+mj-ea"/>
                  <a:ea typeface="+mj-ea"/>
                  <a:cs typeface="Tahoma" panose="020B0604030504040204" pitchFamily="34" charset="0"/>
                </a:rPr>
                <a:t>共済</a:t>
              </a:r>
              <a:r>
                <a:rPr lang="ja-JP" altLang="en-US" sz="2800" b="1">
                  <a:latin typeface="+mj-ea"/>
                  <a:ea typeface="+mj-ea"/>
                  <a:cs typeface="Tahoma" panose="020B0604030504040204" pitchFamily="34" charset="0"/>
                </a:rPr>
                <a:t>組合</a:t>
              </a:r>
              <a:r>
                <a:rPr lang="ja-JP" altLang="en-US" sz="2800" b="1" smtClean="0">
                  <a:latin typeface="+mj-ea"/>
                  <a:ea typeface="+mj-ea"/>
                  <a:cs typeface="Tahoma" panose="020B0604030504040204" pitchFamily="34" charset="0"/>
                </a:rPr>
                <a:t>，</a:t>
              </a:r>
              <a:r>
                <a:rPr lang="ja-JP" altLang="en-US" sz="2800" b="1" dirty="0">
                  <a:latin typeface="+mj-ea"/>
                  <a:ea typeface="+mj-ea"/>
                  <a:cs typeface="Tahoma" panose="020B0604030504040204" pitchFamily="34" charset="0"/>
                </a:rPr>
                <a:t>　協会けんぽ）</a:t>
              </a:r>
            </a:p>
          </p:txBody>
        </p:sp>
        <p:sp>
          <p:nvSpPr>
            <p:cNvPr id="10" name="Text Box 31"/>
            <p:cNvSpPr txBox="1">
              <a:spLocks noChangeArrowheads="1"/>
            </p:cNvSpPr>
            <p:nvPr/>
          </p:nvSpPr>
          <p:spPr bwMode="auto">
            <a:xfrm>
              <a:off x="2549095" y="6449992"/>
              <a:ext cx="907431" cy="527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3600" b="1" dirty="0">
                  <a:latin typeface="+mj-ea"/>
                  <a:ea typeface="+mj-ea"/>
                  <a:cs typeface="Tahoma" panose="020B0604030504040204" pitchFamily="34" charset="0"/>
                </a:rPr>
                <a:t>国保</a:t>
              </a:r>
            </a:p>
          </p:txBody>
        </p:sp>
        <p:sp>
          <p:nvSpPr>
            <p:cNvPr id="11" name="Rectangle 32"/>
            <p:cNvSpPr>
              <a:spLocks noChangeArrowheads="1"/>
            </p:cNvSpPr>
            <p:nvPr/>
          </p:nvSpPr>
          <p:spPr bwMode="auto">
            <a:xfrm>
              <a:off x="2067017" y="1427892"/>
              <a:ext cx="970259" cy="2609738"/>
            </a:xfrm>
            <a:prstGeom prst="rect">
              <a:avLst/>
            </a:prstGeom>
            <a:solidFill>
              <a:srgbClr val="FFCC00"/>
            </a:solidFill>
            <a:ln w="9525">
              <a:solidFill>
                <a:schemeClr val="tx1"/>
              </a:solidFill>
              <a:miter lim="800000"/>
              <a:headEnd/>
              <a:tailEnd/>
            </a:ln>
          </p:spPr>
          <p:txBody>
            <a:bodyPr vert="eaVert"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3600">
                  <a:latin typeface="+mj-ea"/>
                  <a:ea typeface="+mj-ea"/>
                  <a:cs typeface="Tahoma" panose="020B0604030504040204" pitchFamily="34" charset="0"/>
                </a:rPr>
                <a:t>保険料</a:t>
              </a:r>
              <a:endParaRPr lang="ja-JP" altLang="en-US" sz="2667">
                <a:latin typeface="+mj-ea"/>
                <a:ea typeface="+mj-ea"/>
                <a:cs typeface="Tahoma" panose="020B0604030504040204" pitchFamily="34" charset="0"/>
              </a:endParaRPr>
            </a:p>
          </p:txBody>
        </p:sp>
        <p:sp>
          <p:nvSpPr>
            <p:cNvPr id="12" name="Rectangle 33"/>
            <p:cNvSpPr>
              <a:spLocks noChangeArrowheads="1"/>
            </p:cNvSpPr>
            <p:nvPr/>
          </p:nvSpPr>
          <p:spPr bwMode="auto">
            <a:xfrm>
              <a:off x="3037275" y="1427892"/>
              <a:ext cx="2077818" cy="2609738"/>
            </a:xfrm>
            <a:prstGeom prst="rect">
              <a:avLst/>
            </a:prstGeom>
            <a:solidFill>
              <a:srgbClr val="FFCC00"/>
            </a:solidFill>
            <a:ln w="9525">
              <a:solidFill>
                <a:schemeClr val="tx1"/>
              </a:solidFill>
              <a:miter lim="800000"/>
              <a:headEnd/>
              <a:tailEnd/>
            </a:ln>
          </p:spPr>
          <p:txBody>
            <a:bodyPr anchor="ctr"/>
            <a:lstStyle>
              <a:lvl1pPr>
                <a:lnSpc>
                  <a:spcPct val="90000"/>
                </a:lnSpc>
                <a:spcBef>
                  <a:spcPts val="1000"/>
                </a:spcBef>
                <a:buFont typeface="Arial" panose="020B0604020202020204" pitchFamily="34" charset="0"/>
                <a:buChar char="•"/>
                <a:defRPr kumimoji="1" sz="2800">
                  <a:solidFill>
                    <a:schemeClr val="tx1"/>
                  </a:solidFill>
                  <a:latin typeface="Segoe UI" panose="020B0502040204020203" pitchFamily="34" charset="0"/>
                  <a:ea typeface="メイリオ" panose="020B060403050404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Segoe UI" panose="020B0502040204020203" pitchFamily="34" charset="0"/>
                  <a:ea typeface="メイリオ" panose="020B060403050404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Segoe UI" panose="020B0502040204020203" pitchFamily="34" charset="0"/>
                  <a:ea typeface="メイリオ" panose="020B060403050404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Segoe UI" panose="020B0502040204020203" pitchFamily="34" charset="0"/>
                  <a:ea typeface="メイリオ" panose="020B060403050404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Segoe UI" panose="020B0502040204020203" pitchFamily="34" charset="0"/>
                  <a:ea typeface="メイリオ" panose="020B0604030504040204" pitchFamily="50" charset="-128"/>
                </a:defRPr>
              </a:lvl5pPr>
              <a:lvl6pPr marL="2514600" indent="-228600" fontAlgn="base">
                <a:lnSpc>
                  <a:spcPct val="90000"/>
                </a:lnSpc>
                <a:spcBef>
                  <a:spcPts val="500"/>
                </a:spcBef>
                <a:spcAft>
                  <a:spcPct val="0"/>
                </a:spcAft>
                <a:buFont typeface="Arial" panose="020B0604020202020204" pitchFamily="34" charset="0"/>
                <a:buChar char="•"/>
                <a:defRPr kumimoji="1">
                  <a:solidFill>
                    <a:schemeClr val="tx1"/>
                  </a:solidFill>
                  <a:latin typeface="Segoe UI" panose="020B0502040204020203" pitchFamily="34" charset="0"/>
                  <a:ea typeface="メイリオ" panose="020B0604030504040204" pitchFamily="50" charset="-128"/>
                </a:defRPr>
              </a:lvl6pPr>
              <a:lvl7pPr marL="2971800" indent="-228600" fontAlgn="base">
                <a:lnSpc>
                  <a:spcPct val="90000"/>
                </a:lnSpc>
                <a:spcBef>
                  <a:spcPts val="500"/>
                </a:spcBef>
                <a:spcAft>
                  <a:spcPct val="0"/>
                </a:spcAft>
                <a:buFont typeface="Arial" panose="020B0604020202020204" pitchFamily="34" charset="0"/>
                <a:buChar char="•"/>
                <a:defRPr kumimoji="1">
                  <a:solidFill>
                    <a:schemeClr val="tx1"/>
                  </a:solidFill>
                  <a:latin typeface="Segoe UI" panose="020B0502040204020203" pitchFamily="34" charset="0"/>
                  <a:ea typeface="メイリオ" panose="020B0604030504040204" pitchFamily="50" charset="-128"/>
                </a:defRPr>
              </a:lvl7pPr>
              <a:lvl8pPr marL="3429000" indent="-228600" fontAlgn="base">
                <a:lnSpc>
                  <a:spcPct val="90000"/>
                </a:lnSpc>
                <a:spcBef>
                  <a:spcPts val="500"/>
                </a:spcBef>
                <a:spcAft>
                  <a:spcPct val="0"/>
                </a:spcAft>
                <a:buFont typeface="Arial" panose="020B0604020202020204" pitchFamily="34" charset="0"/>
                <a:buChar char="•"/>
                <a:defRPr kumimoji="1">
                  <a:solidFill>
                    <a:schemeClr val="tx1"/>
                  </a:solidFill>
                  <a:latin typeface="Segoe UI" panose="020B0502040204020203" pitchFamily="34" charset="0"/>
                  <a:ea typeface="メイリオ" panose="020B0604030504040204" pitchFamily="50" charset="-128"/>
                </a:defRPr>
              </a:lvl8pPr>
              <a:lvl9pPr marL="3886200" indent="-228600" fontAlgn="base">
                <a:lnSpc>
                  <a:spcPct val="90000"/>
                </a:lnSpc>
                <a:spcBef>
                  <a:spcPts val="500"/>
                </a:spcBef>
                <a:spcAft>
                  <a:spcPct val="0"/>
                </a:spcAft>
                <a:buFont typeface="Arial" panose="020B0604020202020204" pitchFamily="34" charset="0"/>
                <a:buChar char="•"/>
                <a:defRPr kumimoji="1">
                  <a:solidFill>
                    <a:schemeClr val="tx1"/>
                  </a:solidFill>
                  <a:latin typeface="Segoe UI" panose="020B0502040204020203" pitchFamily="34" charset="0"/>
                  <a:ea typeface="メイリオ" panose="020B0604030504040204" pitchFamily="50" charset="-128"/>
                </a:defRPr>
              </a:lvl9pPr>
            </a:lstStyle>
            <a:p>
              <a:pPr algn="ctr" eaLnBrk="1" hangingPunct="1">
                <a:lnSpc>
                  <a:spcPct val="100000"/>
                </a:lnSpc>
                <a:spcBef>
                  <a:spcPct val="0"/>
                </a:spcBef>
                <a:buFontTx/>
                <a:buNone/>
              </a:pPr>
              <a:r>
                <a:rPr lang="ja-JP" altLang="en-US" sz="3600" b="1" dirty="0">
                  <a:latin typeface="+mj-ea"/>
                  <a:ea typeface="+mj-ea"/>
                </a:rPr>
                <a:t>後期高齢者支援金</a:t>
              </a:r>
            </a:p>
            <a:p>
              <a:pPr algn="ctr" eaLnBrk="1" hangingPunct="1">
                <a:lnSpc>
                  <a:spcPct val="100000"/>
                </a:lnSpc>
                <a:spcBef>
                  <a:spcPct val="0"/>
                </a:spcBef>
                <a:buFontTx/>
                <a:buNone/>
              </a:pPr>
              <a:r>
                <a:rPr lang="en-US" altLang="ja-JP" sz="3600" dirty="0">
                  <a:latin typeface="+mj-ea"/>
                  <a:ea typeface="+mj-ea"/>
                </a:rPr>
                <a:t>40</a:t>
              </a:r>
              <a:r>
                <a:rPr lang="en-US" altLang="ja-JP" sz="1778" dirty="0">
                  <a:latin typeface="+mj-ea"/>
                  <a:ea typeface="+mj-ea"/>
                </a:rPr>
                <a:t>%</a:t>
              </a:r>
            </a:p>
            <a:p>
              <a:pPr algn="ctr" eaLnBrk="1" hangingPunct="1">
                <a:lnSpc>
                  <a:spcPct val="100000"/>
                </a:lnSpc>
                <a:spcBef>
                  <a:spcPct val="0"/>
                </a:spcBef>
                <a:buFontTx/>
                <a:buNone/>
              </a:pPr>
              <a:endParaRPr lang="en-US" altLang="ja-JP" sz="1556" dirty="0">
                <a:latin typeface="+mj-ea"/>
                <a:ea typeface="+mj-ea"/>
              </a:endParaRPr>
            </a:p>
          </p:txBody>
        </p:sp>
        <p:sp>
          <p:nvSpPr>
            <p:cNvPr id="13" name="Rectangle 34"/>
            <p:cNvSpPr>
              <a:spLocks noChangeArrowheads="1"/>
            </p:cNvSpPr>
            <p:nvPr/>
          </p:nvSpPr>
          <p:spPr bwMode="auto">
            <a:xfrm>
              <a:off x="5115094" y="1427892"/>
              <a:ext cx="3112151" cy="2609738"/>
            </a:xfrm>
            <a:prstGeom prst="rect">
              <a:avLst/>
            </a:prstGeom>
            <a:solidFill>
              <a:srgbClr val="FFCC00"/>
            </a:solidFill>
            <a:ln w="9525">
              <a:solidFill>
                <a:schemeClr val="tx1"/>
              </a:solidFill>
              <a:miter lim="800000"/>
              <a:headEnd/>
              <a:tailEnd/>
            </a:ln>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4400" dirty="0">
                  <a:latin typeface="+mj-ea"/>
                  <a:ea typeface="+mj-ea"/>
                  <a:cs typeface="Tahoma" panose="020B0604030504040204" pitchFamily="34" charset="0"/>
                </a:rPr>
                <a:t>公費（</a:t>
              </a:r>
              <a:r>
                <a:rPr lang="en-US" altLang="ja-JP" sz="4400" dirty="0">
                  <a:latin typeface="+mj-ea"/>
                  <a:ea typeface="+mj-ea"/>
                  <a:cs typeface="Tahoma" panose="020B0604030504040204" pitchFamily="34" charset="0"/>
                </a:rPr>
                <a:t>50%</a:t>
              </a:r>
              <a:r>
                <a:rPr lang="ja-JP" altLang="en-US" sz="4400" dirty="0">
                  <a:latin typeface="+mj-ea"/>
                  <a:ea typeface="+mj-ea"/>
                  <a:cs typeface="Tahoma" panose="020B0604030504040204" pitchFamily="34" charset="0"/>
                </a:rPr>
                <a:t>）</a:t>
              </a:r>
            </a:p>
            <a:p>
              <a:pPr algn="ctr" eaLnBrk="1" hangingPunct="1"/>
              <a:r>
                <a:rPr lang="ja-JP" altLang="en-US" sz="2800" dirty="0">
                  <a:latin typeface="+mj-ea"/>
                  <a:ea typeface="+mj-ea"/>
                  <a:cs typeface="Tahoma" panose="020B0604030504040204" pitchFamily="34" charset="0"/>
                </a:rPr>
                <a:t>国</a:t>
              </a:r>
              <a:r>
                <a:rPr lang="en-US" altLang="ja-JP" sz="2800" dirty="0">
                  <a:latin typeface="+mj-ea"/>
                  <a:ea typeface="+mj-ea"/>
                  <a:cs typeface="Tahoma" panose="020B0604030504040204" pitchFamily="34" charset="0"/>
                </a:rPr>
                <a:t>:</a:t>
              </a:r>
              <a:r>
                <a:rPr lang="ja-JP" altLang="en-US" sz="2800" dirty="0">
                  <a:latin typeface="+mj-ea"/>
                  <a:ea typeface="+mj-ea"/>
                  <a:cs typeface="Tahoma" panose="020B0604030504040204" pitchFamily="34" charset="0"/>
                </a:rPr>
                <a:t>都道府県</a:t>
              </a:r>
              <a:r>
                <a:rPr lang="en-US" altLang="ja-JP" sz="2800" dirty="0">
                  <a:latin typeface="+mj-ea"/>
                  <a:ea typeface="+mj-ea"/>
                  <a:cs typeface="Tahoma" panose="020B0604030504040204" pitchFamily="34" charset="0"/>
                </a:rPr>
                <a:t>:</a:t>
              </a:r>
              <a:r>
                <a:rPr lang="ja-JP" altLang="en-US" sz="2800" dirty="0">
                  <a:latin typeface="+mj-ea"/>
                  <a:ea typeface="+mj-ea"/>
                  <a:cs typeface="Tahoma" panose="020B0604030504040204" pitchFamily="34" charset="0"/>
                </a:rPr>
                <a:t>市町村</a:t>
              </a:r>
            </a:p>
            <a:p>
              <a:pPr algn="ctr" eaLnBrk="1" hangingPunct="1"/>
              <a:r>
                <a:rPr lang="en-US" altLang="ja-JP" sz="2800" dirty="0">
                  <a:latin typeface="+mj-ea"/>
                  <a:ea typeface="+mj-ea"/>
                  <a:cs typeface="Tahoma" panose="020B0604030504040204" pitchFamily="34" charset="0"/>
                </a:rPr>
                <a:t>=33.3%:8.3%:8.3%</a:t>
              </a:r>
            </a:p>
          </p:txBody>
        </p:sp>
        <p:sp>
          <p:nvSpPr>
            <p:cNvPr id="14" name="Rectangle 35"/>
            <p:cNvSpPr>
              <a:spLocks noChangeArrowheads="1"/>
            </p:cNvSpPr>
            <p:nvPr/>
          </p:nvSpPr>
          <p:spPr bwMode="auto">
            <a:xfrm>
              <a:off x="1377462" y="1427892"/>
              <a:ext cx="692606" cy="2609738"/>
            </a:xfrm>
            <a:prstGeom prst="rect">
              <a:avLst/>
            </a:prstGeom>
            <a:solidFill>
              <a:srgbClr val="FFCC99"/>
            </a:solidFill>
            <a:ln w="9525">
              <a:solidFill>
                <a:schemeClr val="tx1"/>
              </a:solidFill>
              <a:miter lim="800000"/>
              <a:headEnd/>
              <a:tailEnd/>
            </a:ln>
          </p:spPr>
          <p:txBody>
            <a:bodyPr vert="eaVert"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3600">
                  <a:latin typeface="+mj-ea"/>
                  <a:ea typeface="+mj-ea"/>
                  <a:cs typeface="Tahoma" panose="020B0604030504040204" pitchFamily="34" charset="0"/>
                </a:rPr>
                <a:t>患者負担</a:t>
              </a:r>
            </a:p>
          </p:txBody>
        </p:sp>
        <p:sp>
          <p:nvSpPr>
            <p:cNvPr id="15" name="Text Box 36"/>
            <p:cNvSpPr txBox="1">
              <a:spLocks noChangeArrowheads="1"/>
            </p:cNvSpPr>
            <p:nvPr/>
          </p:nvSpPr>
          <p:spPr bwMode="auto">
            <a:xfrm>
              <a:off x="2234829" y="3376971"/>
              <a:ext cx="653476" cy="47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3200" dirty="0">
                  <a:latin typeface="+mj-ea"/>
                  <a:ea typeface="+mj-ea"/>
                  <a:cs typeface="Tahoma" panose="020B0604030504040204" pitchFamily="34" charset="0"/>
                </a:rPr>
                <a:t>10%</a:t>
              </a:r>
            </a:p>
          </p:txBody>
        </p:sp>
        <p:cxnSp>
          <p:nvCxnSpPr>
            <p:cNvPr id="24" name="直線矢印コネクタ 23"/>
            <p:cNvCxnSpPr/>
            <p:nvPr/>
          </p:nvCxnSpPr>
          <p:spPr>
            <a:xfrm flipV="1">
              <a:off x="2819892" y="3523966"/>
              <a:ext cx="1170883" cy="2196928"/>
            </a:xfrm>
            <a:prstGeom prst="straightConnector1">
              <a:avLst/>
            </a:prstGeom>
            <a:ln w="412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flipH="1" flipV="1">
              <a:off x="4555214" y="3473011"/>
              <a:ext cx="1800166" cy="2247883"/>
            </a:xfrm>
            <a:prstGeom prst="straightConnector1">
              <a:avLst/>
            </a:prstGeom>
            <a:ln w="412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164840" y="4490363"/>
              <a:ext cx="4137226" cy="410569"/>
            </a:xfrm>
            <a:prstGeom prst="rect">
              <a:avLst/>
            </a:prstGeom>
            <a:noFill/>
          </p:spPr>
          <p:txBody>
            <a:bodyPr wrap="square" rtlCol="0">
              <a:spAutoFit/>
            </a:bodyPr>
            <a:lstStyle/>
            <a:p>
              <a:pPr algn="ctr"/>
              <a:r>
                <a:rPr kumimoji="1" lang="ja-JP" altLang="en-US" sz="2667" b="1">
                  <a:solidFill>
                    <a:srgbClr val="0070C0"/>
                  </a:solidFill>
                  <a:latin typeface="+mj-ea"/>
                  <a:ea typeface="+mj-ea"/>
                </a:rPr>
                <a:t>前期</a:t>
              </a:r>
              <a:r>
                <a:rPr kumimoji="1" lang="ja-JP" altLang="en-US" sz="2667" b="1" smtClean="0">
                  <a:solidFill>
                    <a:srgbClr val="0070C0"/>
                  </a:solidFill>
                  <a:latin typeface="+mj-ea"/>
                  <a:ea typeface="+mj-ea"/>
                </a:rPr>
                <a:t>高齢者医制度療</a:t>
              </a:r>
              <a:endParaRPr kumimoji="1" lang="ja-JP" altLang="en-US" sz="2667" b="1" dirty="0">
                <a:solidFill>
                  <a:srgbClr val="0070C0"/>
                </a:solidFill>
                <a:latin typeface="+mj-ea"/>
                <a:ea typeface="+mj-ea"/>
              </a:endParaRPr>
            </a:p>
          </p:txBody>
        </p:sp>
      </p:grpSp>
      <p:sp>
        <p:nvSpPr>
          <p:cNvPr id="16" name="日付プレースホルダー 15" hidden="1"/>
          <p:cNvSpPr>
            <a:spLocks noGrp="1"/>
          </p:cNvSpPr>
          <p:nvPr>
            <p:ph type="dt" sz="half" idx="10"/>
          </p:nvPr>
        </p:nvSpPr>
        <p:spPr/>
        <p:txBody>
          <a:bodyPr/>
          <a:lstStyle/>
          <a:p>
            <a:pPr>
              <a:defRPr/>
            </a:pPr>
            <a:r>
              <a:rPr lang="en-US" altLang="ja-JP" smtClean="0"/>
              <a:t>2020/7/15</a:t>
            </a:r>
            <a:endParaRPr lang="en-US" altLang="ja-JP"/>
          </a:p>
        </p:txBody>
      </p:sp>
      <p:sp>
        <p:nvSpPr>
          <p:cNvPr id="17" name="フッター プレースホルダー 16" hidden="1"/>
          <p:cNvSpPr>
            <a:spLocks noGrp="1"/>
          </p:cNvSpPr>
          <p:nvPr>
            <p:ph type="ftr" sz="quarter" idx="11"/>
          </p:nvPr>
        </p:nvSpPr>
        <p:spPr/>
        <p:txBody>
          <a:bodyPr/>
          <a:lstStyle/>
          <a:p>
            <a:pPr>
              <a:defRPr/>
            </a:pPr>
            <a:r>
              <a:rPr lang="ja-JP" altLang="en-US" smtClean="0"/>
              <a:t>医療経済学</a:t>
            </a:r>
            <a:r>
              <a:rPr lang="en-US" altLang="ja-JP" smtClean="0"/>
              <a:t>A 8</a:t>
            </a:r>
            <a:endParaRPr lang="en-US" altLang="ja-JP"/>
          </a:p>
        </p:txBody>
      </p:sp>
    </p:spTree>
    <p:extLst>
      <p:ext uri="{BB962C8B-B14F-4D97-AF65-F5344CB8AC3E}">
        <p14:creationId xmlns:p14="http://schemas.microsoft.com/office/powerpoint/2010/main" val="12765010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9036000" cy="1271588"/>
          </a:xfrm>
        </p:spPr>
        <p:txBody>
          <a:bodyPr/>
          <a:lstStyle/>
          <a:p>
            <a:r>
              <a:rPr lang="ja-JP" altLang="en-US" smtClean="0"/>
              <a:t>具体例</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2020/7/15</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8</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15</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90488" y="1506538"/>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kumimoji="0" lang="ja-JP" altLang="en-US" kern="0" smtClean="0"/>
              <a:t>後期高齢者の</a:t>
            </a:r>
            <a:r>
              <a:rPr kumimoji="0" lang="en-US" altLang="ja-JP" kern="0" smtClean="0"/>
              <a:t>2015</a:t>
            </a:r>
            <a:r>
              <a:rPr kumimoji="0" lang="ja-JP" altLang="en-US" kern="0" smtClean="0"/>
              <a:t>年予算ベースで</a:t>
            </a:r>
            <a:r>
              <a:rPr kumimoji="0" lang="en-US" altLang="ja-JP" kern="0" smtClean="0"/>
              <a:t>16</a:t>
            </a:r>
            <a:r>
              <a:rPr kumimoji="0" lang="ja-JP" altLang="en-US" kern="0" smtClean="0"/>
              <a:t>兆円．自己負担の</a:t>
            </a:r>
            <a:r>
              <a:rPr kumimoji="0" lang="en-US" altLang="ja-JP" kern="0" smtClean="0"/>
              <a:t>1.2</a:t>
            </a:r>
            <a:r>
              <a:rPr kumimoji="0" lang="ja-JP" altLang="en-US" kern="0" smtClean="0"/>
              <a:t>兆円を引くと医療給付費は</a:t>
            </a:r>
            <a:r>
              <a:rPr kumimoji="0" lang="en-US" altLang="ja-JP" kern="0" smtClean="0"/>
              <a:t>14.8</a:t>
            </a:r>
            <a:r>
              <a:rPr kumimoji="0" lang="ja-JP" altLang="en-US" kern="0" smtClean="0"/>
              <a:t>兆円</a:t>
            </a:r>
            <a:endParaRPr kumimoji="0" lang="en-US" altLang="ja-JP" kern="0" smtClean="0"/>
          </a:p>
          <a:p>
            <a:pPr>
              <a:spcBef>
                <a:spcPts val="1200"/>
              </a:spcBef>
              <a:defRPr/>
            </a:pPr>
            <a:r>
              <a:rPr kumimoji="0" lang="en-US" altLang="ja-JP" kern="0" smtClean="0"/>
              <a:t>1</a:t>
            </a:r>
            <a:r>
              <a:rPr kumimoji="0" lang="ja-JP" altLang="en-US" kern="0" smtClean="0"/>
              <a:t>人当たりの月額保険料は</a:t>
            </a:r>
            <a:r>
              <a:rPr kumimoji="0" lang="en-US" altLang="ja-JP" kern="0" smtClean="0"/>
              <a:t>7,660</a:t>
            </a:r>
            <a:r>
              <a:rPr kumimoji="0" lang="ja-JP" altLang="en-US" kern="0" smtClean="0"/>
              <a:t>円．実際の保険料は所得に応じて決定される</a:t>
            </a:r>
            <a:endParaRPr kumimoji="0" lang="en-US" altLang="ja-JP" kern="0" smtClean="0"/>
          </a:p>
          <a:p>
            <a:pPr>
              <a:spcBef>
                <a:spcPts val="1200"/>
              </a:spcBef>
              <a:defRPr/>
            </a:pPr>
            <a:r>
              <a:rPr kumimoji="0" lang="ja-JP" altLang="en-US" kern="0" smtClean="0"/>
              <a:t>保険者の広域連合はその地域の</a:t>
            </a:r>
            <a:r>
              <a:rPr kumimoji="0" lang="ja-JP" altLang="en-US" u="sng" kern="0" smtClean="0">
                <a:solidFill>
                  <a:srgbClr val="FF0000"/>
                </a:solidFill>
              </a:rPr>
              <a:t>医療費が高いと必ず保険料に反映</a:t>
            </a:r>
            <a:r>
              <a:rPr kumimoji="0" lang="ja-JP" altLang="en-US" kern="0" smtClean="0"/>
              <a:t>される</a:t>
            </a:r>
            <a:endParaRPr kumimoji="0" lang="en-US" altLang="ja-JP" kern="0" smtClean="0"/>
          </a:p>
          <a:p>
            <a:pPr>
              <a:spcBef>
                <a:spcPts val="1200"/>
              </a:spcBef>
              <a:defRPr/>
            </a:pPr>
            <a:r>
              <a:rPr kumimoji="0" lang="ja-JP" altLang="en-US" kern="0" smtClean="0"/>
              <a:t>自らが使った医療費（便益）</a:t>
            </a:r>
            <a:r>
              <a:rPr kumimoji="0" lang="ja-JP" altLang="en-US" u="sng" kern="0" smtClean="0">
                <a:solidFill>
                  <a:srgbClr val="FF0000"/>
                </a:solidFill>
              </a:rPr>
              <a:t>必ず保険料として負担</a:t>
            </a:r>
            <a:r>
              <a:rPr kumimoji="0" lang="ja-JP" altLang="en-US" kern="0" smtClean="0"/>
              <a:t>するしくみ．これを</a:t>
            </a:r>
            <a:r>
              <a:rPr kumimoji="0" lang="ja-JP" altLang="en-US" u="sng" kern="0" smtClean="0">
                <a:solidFill>
                  <a:srgbClr val="FF0000"/>
                </a:solidFill>
              </a:rPr>
              <a:t>受益者負担原則</a:t>
            </a:r>
            <a:r>
              <a:rPr kumimoji="0" lang="ja-JP" altLang="en-US" kern="0" smtClean="0"/>
              <a:t>という</a:t>
            </a:r>
            <a:endParaRPr lang="en-US" altLang="ja-JP" kern="0"/>
          </a:p>
          <a:p>
            <a:pPr>
              <a:spcBef>
                <a:spcPts val="1200"/>
              </a:spcBef>
              <a:defRPr/>
            </a:pPr>
            <a:r>
              <a:rPr kumimoji="0" lang="ja-JP" altLang="en-US" kern="0" smtClean="0"/>
              <a:t>後期高齢者医療制度は</a:t>
            </a:r>
            <a:r>
              <a:rPr kumimoji="0" lang="ja-JP" altLang="en-US" u="sng" kern="0" smtClean="0">
                <a:solidFill>
                  <a:srgbClr val="FF0000"/>
                </a:solidFill>
              </a:rPr>
              <a:t>財政的な負担の厳格ルール</a:t>
            </a:r>
            <a:r>
              <a:rPr kumimoji="0" lang="ja-JP" altLang="en-US" kern="0" smtClean="0"/>
              <a:t>を設けている</a:t>
            </a:r>
            <a:endParaRPr kumimoji="0" lang="en-US" altLang="ja-JP" kern="0" smtClean="0"/>
          </a:p>
        </p:txBody>
      </p:sp>
    </p:spTree>
    <p:extLst>
      <p:ext uri="{BB962C8B-B14F-4D97-AF65-F5344CB8AC3E}">
        <p14:creationId xmlns:p14="http://schemas.microsoft.com/office/powerpoint/2010/main" val="6856666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高齢者医療制度の課題</a:t>
            </a:r>
          </a:p>
        </p:txBody>
      </p:sp>
      <p:sp>
        <p:nvSpPr>
          <p:cNvPr id="3" name="コンテンツ プレースホルダー 2"/>
          <p:cNvSpPr>
            <a:spLocks noGrp="1"/>
          </p:cNvSpPr>
          <p:nvPr>
            <p:ph idx="1"/>
          </p:nvPr>
        </p:nvSpPr>
        <p:spPr/>
        <p:txBody>
          <a:bodyPr>
            <a:noAutofit/>
          </a:bodyPr>
          <a:lstStyle/>
          <a:p>
            <a:r>
              <a:rPr kumimoji="1" lang="ja-JP" altLang="en-US" dirty="0">
                <a:latin typeface="+mn-ea"/>
                <a:ea typeface="+mn-ea"/>
              </a:rPr>
              <a:t>高齢者医療費の増加によって，</a:t>
            </a:r>
            <a:r>
              <a:rPr kumimoji="1" lang="en-US" altLang="ja-JP" dirty="0">
                <a:latin typeface="+mn-ea"/>
                <a:ea typeface="+mn-ea"/>
              </a:rPr>
              <a:t/>
            </a:r>
            <a:br>
              <a:rPr kumimoji="1" lang="en-US" altLang="ja-JP" dirty="0">
                <a:latin typeface="+mn-ea"/>
                <a:ea typeface="+mn-ea"/>
              </a:rPr>
            </a:br>
            <a:r>
              <a:rPr kumimoji="1" lang="ja-JP" altLang="en-US" dirty="0">
                <a:latin typeface="+mn-ea"/>
                <a:ea typeface="+mn-ea"/>
              </a:rPr>
              <a:t>　　　　被用者保険の財政も悪化</a:t>
            </a:r>
            <a:endParaRPr kumimoji="1" lang="en-US" altLang="ja-JP" dirty="0">
              <a:latin typeface="+mn-ea"/>
              <a:ea typeface="+mn-ea"/>
            </a:endParaRPr>
          </a:p>
          <a:p>
            <a:pPr lvl="1"/>
            <a:r>
              <a:rPr lang="ja-JP" altLang="en-US" smtClean="0">
                <a:latin typeface="+mn-ea"/>
                <a:ea typeface="+mn-ea"/>
              </a:rPr>
              <a:t>健康保険組合の</a:t>
            </a:r>
            <a:r>
              <a:rPr lang="en-US" altLang="ja-JP" dirty="0">
                <a:latin typeface="+mn-ea"/>
                <a:ea typeface="+mn-ea"/>
              </a:rPr>
              <a:t>65</a:t>
            </a:r>
            <a:r>
              <a:rPr lang="ja-JP" altLang="en-US" dirty="0">
                <a:latin typeface="+mn-ea"/>
                <a:ea typeface="+mn-ea"/>
              </a:rPr>
              <a:t>％，</a:t>
            </a:r>
            <a:r>
              <a:rPr lang="en-US" altLang="ja-JP" dirty="0">
                <a:latin typeface="+mn-ea"/>
                <a:ea typeface="+mn-ea"/>
              </a:rPr>
              <a:t>927</a:t>
            </a:r>
            <a:r>
              <a:rPr lang="ja-JP" altLang="en-US" dirty="0">
                <a:latin typeface="+mn-ea"/>
                <a:ea typeface="+mn-ea"/>
              </a:rPr>
              <a:t>団体が赤字（</a:t>
            </a:r>
            <a:r>
              <a:rPr lang="en-US" altLang="ja-JP" dirty="0">
                <a:latin typeface="+mn-ea"/>
                <a:ea typeface="+mn-ea"/>
              </a:rPr>
              <a:t>H25</a:t>
            </a:r>
            <a:r>
              <a:rPr lang="ja-JP" altLang="en-US" dirty="0">
                <a:latin typeface="+mn-ea"/>
                <a:ea typeface="+mn-ea"/>
              </a:rPr>
              <a:t>）</a:t>
            </a:r>
            <a:r>
              <a:rPr lang="en-US" altLang="ja-JP" dirty="0">
                <a:latin typeface="+mn-ea"/>
                <a:ea typeface="+mn-ea"/>
              </a:rPr>
              <a:t/>
            </a:r>
            <a:br>
              <a:rPr lang="en-US" altLang="ja-JP" dirty="0">
                <a:latin typeface="+mn-ea"/>
                <a:ea typeface="+mn-ea"/>
              </a:rPr>
            </a:br>
            <a:r>
              <a:rPr lang="ja-JP" altLang="en-US" dirty="0">
                <a:latin typeface="+mn-ea"/>
                <a:ea typeface="+mn-ea"/>
              </a:rPr>
              <a:t>⇒　保険料の上昇へ</a:t>
            </a:r>
            <a:r>
              <a:rPr lang="en-US" altLang="ja-JP" dirty="0">
                <a:latin typeface="+mn-ea"/>
                <a:ea typeface="+mn-ea"/>
              </a:rPr>
              <a:t/>
            </a:r>
            <a:br>
              <a:rPr lang="en-US" altLang="ja-JP" dirty="0">
                <a:latin typeface="+mn-ea"/>
                <a:ea typeface="+mn-ea"/>
              </a:rPr>
            </a:br>
            <a:r>
              <a:rPr lang="ja-JP" altLang="en-US" dirty="0">
                <a:latin typeface="+mn-ea"/>
                <a:ea typeface="+mn-ea"/>
              </a:rPr>
              <a:t>⇒　現役世代の負担増</a:t>
            </a:r>
            <a:endParaRPr lang="en-US" altLang="ja-JP" dirty="0">
              <a:latin typeface="+mn-ea"/>
              <a:ea typeface="+mn-ea"/>
            </a:endParaRPr>
          </a:p>
          <a:p>
            <a:r>
              <a:rPr kumimoji="1" lang="ja-JP" altLang="en-US" smtClean="0">
                <a:latin typeface="+mn-ea"/>
                <a:ea typeface="+mn-ea"/>
              </a:rPr>
              <a:t>課題</a:t>
            </a:r>
            <a:endParaRPr kumimoji="1" lang="en-US" altLang="ja-JP" dirty="0">
              <a:latin typeface="+mn-ea"/>
              <a:ea typeface="+mn-ea"/>
            </a:endParaRPr>
          </a:p>
          <a:p>
            <a:pPr lvl="1"/>
            <a:r>
              <a:rPr lang="ja-JP" altLang="en-US" dirty="0">
                <a:latin typeface="+mn-ea"/>
                <a:ea typeface="+mn-ea"/>
              </a:rPr>
              <a:t>高齢者の予防の促進</a:t>
            </a:r>
            <a:endParaRPr lang="en-US" altLang="ja-JP" dirty="0">
              <a:latin typeface="+mn-ea"/>
              <a:ea typeface="+mn-ea"/>
            </a:endParaRPr>
          </a:p>
          <a:p>
            <a:pPr lvl="2"/>
            <a:r>
              <a:rPr kumimoji="1" lang="ja-JP" altLang="en-US" sz="2800" dirty="0">
                <a:latin typeface="+mn-ea"/>
                <a:ea typeface="+mn-ea"/>
              </a:rPr>
              <a:t>寝たきり高齢者</a:t>
            </a:r>
            <a:r>
              <a:rPr kumimoji="1" lang="ja-JP" altLang="en-US" sz="2800">
                <a:latin typeface="+mn-ea"/>
                <a:ea typeface="+mn-ea"/>
              </a:rPr>
              <a:t>の</a:t>
            </a:r>
            <a:r>
              <a:rPr kumimoji="1" lang="ja-JP" altLang="en-US" sz="2800" smtClean="0">
                <a:latin typeface="+mn-ea"/>
                <a:ea typeface="+mn-ea"/>
              </a:rPr>
              <a:t>減少</a:t>
            </a:r>
            <a:endParaRPr kumimoji="1" lang="en-US" altLang="ja-JP" sz="2800" smtClean="0">
              <a:latin typeface="+mn-ea"/>
              <a:ea typeface="+mn-ea"/>
            </a:endParaRPr>
          </a:p>
          <a:p>
            <a:pPr lvl="1"/>
            <a:r>
              <a:rPr lang="ja-JP" altLang="en-US" smtClean="0">
                <a:latin typeface="+mn-ea"/>
                <a:ea typeface="+mn-ea"/>
              </a:rPr>
              <a:t>効果的・効率的な医療へ</a:t>
            </a:r>
            <a:endParaRPr lang="en-US" altLang="ja-JP" smtClean="0">
              <a:latin typeface="+mn-ea"/>
              <a:ea typeface="+mn-ea"/>
            </a:endParaRPr>
          </a:p>
          <a:p>
            <a:pPr lvl="2"/>
            <a:r>
              <a:rPr kumimoji="1" lang="ja-JP" altLang="en-US" sz="2800" smtClean="0">
                <a:latin typeface="+mn-ea"/>
                <a:ea typeface="+mn-ea"/>
              </a:rPr>
              <a:t>医療</a:t>
            </a:r>
            <a:r>
              <a:rPr kumimoji="1" lang="ja-JP" altLang="en-US" sz="2800" dirty="0">
                <a:latin typeface="+mn-ea"/>
                <a:ea typeface="+mn-ea"/>
              </a:rPr>
              <a:t>提供のあり方が大事</a:t>
            </a:r>
          </a:p>
        </p:txBody>
      </p:sp>
      <p:sp>
        <p:nvSpPr>
          <p:cNvPr id="4" name="スライド番号プレースホルダー 3"/>
          <p:cNvSpPr>
            <a:spLocks noGrp="1"/>
          </p:cNvSpPr>
          <p:nvPr>
            <p:ph type="sldNum" sz="quarter" idx="12"/>
          </p:nvPr>
        </p:nvSpPr>
        <p:spPr/>
        <p:txBody>
          <a:bodyPr/>
          <a:lstStyle/>
          <a:p>
            <a:fld id="{F84B2C6F-F97C-403D-901B-3A78C7F30346}" type="slidenum">
              <a:rPr kumimoji="1" lang="ja-JP" altLang="en-US" smtClean="0"/>
              <a:t>16</a:t>
            </a:fld>
            <a:endParaRPr kumimoji="1" lang="ja-JP" altLang="en-US"/>
          </a:p>
        </p:txBody>
      </p:sp>
      <p:sp>
        <p:nvSpPr>
          <p:cNvPr id="5" name="日付プレースホルダー 4"/>
          <p:cNvSpPr>
            <a:spLocks noGrp="1"/>
          </p:cNvSpPr>
          <p:nvPr>
            <p:ph type="dt" sz="half" idx="10"/>
          </p:nvPr>
        </p:nvSpPr>
        <p:spPr/>
        <p:txBody>
          <a:bodyPr/>
          <a:lstStyle/>
          <a:p>
            <a:pPr>
              <a:defRPr/>
            </a:pPr>
            <a:r>
              <a:rPr lang="en-US" altLang="ja-JP" smtClean="0"/>
              <a:t>2020/7/15</a:t>
            </a:r>
            <a:endParaRPr lang="en-US" altLang="ja-JP"/>
          </a:p>
        </p:txBody>
      </p:sp>
      <p:sp>
        <p:nvSpPr>
          <p:cNvPr id="6" name="フッター プレースホルダー 5"/>
          <p:cNvSpPr>
            <a:spLocks noGrp="1"/>
          </p:cNvSpPr>
          <p:nvPr>
            <p:ph type="ftr" sz="quarter" idx="11"/>
          </p:nvPr>
        </p:nvSpPr>
        <p:spPr/>
        <p:txBody>
          <a:bodyPr/>
          <a:lstStyle/>
          <a:p>
            <a:pPr>
              <a:defRPr/>
            </a:pPr>
            <a:r>
              <a:rPr lang="ja-JP" altLang="en-US" smtClean="0"/>
              <a:t>医療経済学</a:t>
            </a:r>
            <a:r>
              <a:rPr lang="en-US" altLang="ja-JP" smtClean="0"/>
              <a:t>A 8</a:t>
            </a:r>
            <a:endParaRPr lang="en-US" altLang="ja-JP"/>
          </a:p>
        </p:txBody>
      </p:sp>
    </p:spTree>
    <p:extLst>
      <p:ext uri="{BB962C8B-B14F-4D97-AF65-F5344CB8AC3E}">
        <p14:creationId xmlns:p14="http://schemas.microsoft.com/office/powerpoint/2010/main" val="26219788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noChangeAspect="1"/>
          </p:cNvSpPr>
          <p:nvPr>
            <p:ph type="title"/>
          </p:nvPr>
        </p:nvSpPr>
        <p:spPr>
          <a:xfrm>
            <a:off x="722282" y="380976"/>
            <a:ext cx="9046288" cy="1332000"/>
          </a:xfrm>
        </p:spPr>
        <p:txBody>
          <a:bodyPr>
            <a:normAutofit/>
          </a:bodyPr>
          <a:lstStyle/>
          <a:p>
            <a:r>
              <a:rPr kumimoji="1" lang="ja-JP" altLang="en-US" sz="4444" dirty="0"/>
              <a:t>後期高齢者</a:t>
            </a:r>
            <a:r>
              <a:rPr kumimoji="1" lang="en-US" altLang="ja-JP" sz="4444" dirty="0"/>
              <a:t>1</a:t>
            </a:r>
            <a:r>
              <a:rPr kumimoji="1" lang="ja-JP" altLang="en-US" sz="4444" dirty="0"/>
              <a:t>人当たり医療費　</a:t>
            </a:r>
            <a:r>
              <a:rPr kumimoji="1" lang="en-US" altLang="ja-JP" sz="4444" dirty="0"/>
              <a:t>H26</a:t>
            </a:r>
            <a:endParaRPr kumimoji="1" lang="ja-JP" altLang="en-US" sz="4444" dirty="0"/>
          </a:p>
        </p:txBody>
      </p:sp>
      <p:sp>
        <p:nvSpPr>
          <p:cNvPr id="6" name="角丸四角形 5"/>
          <p:cNvSpPr/>
          <p:nvPr/>
        </p:nvSpPr>
        <p:spPr>
          <a:xfrm>
            <a:off x="1318059" y="1839784"/>
            <a:ext cx="1775711" cy="1089226"/>
          </a:xfrm>
          <a:prstGeom prst="roundRect">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667" b="1" dirty="0">
                <a:solidFill>
                  <a:schemeClr val="tx1"/>
                </a:solidFill>
              </a:rPr>
              <a:t>全国平均</a:t>
            </a:r>
            <a:endParaRPr kumimoji="1" lang="en-US" altLang="ja-JP" sz="2667" b="1" dirty="0">
              <a:solidFill>
                <a:schemeClr val="tx1"/>
              </a:solidFill>
            </a:endParaRPr>
          </a:p>
          <a:p>
            <a:pPr algn="ctr"/>
            <a:r>
              <a:rPr kumimoji="1" lang="ja-JP" altLang="en-US" sz="2667" b="1" dirty="0">
                <a:solidFill>
                  <a:schemeClr val="tx1"/>
                </a:solidFill>
              </a:rPr>
              <a:t>約</a:t>
            </a:r>
            <a:r>
              <a:rPr kumimoji="1" lang="en-US" altLang="ja-JP" sz="2667" b="1" dirty="0">
                <a:solidFill>
                  <a:schemeClr val="tx1"/>
                </a:solidFill>
              </a:rPr>
              <a:t>91</a:t>
            </a:r>
            <a:r>
              <a:rPr kumimoji="1" lang="ja-JP" altLang="en-US" sz="2667" b="1" dirty="0">
                <a:solidFill>
                  <a:schemeClr val="tx1"/>
                </a:solidFill>
              </a:rPr>
              <a:t>万円</a:t>
            </a:r>
          </a:p>
        </p:txBody>
      </p:sp>
      <p:sp>
        <p:nvSpPr>
          <p:cNvPr id="7" name="角丸四角形 6"/>
          <p:cNvSpPr/>
          <p:nvPr/>
        </p:nvSpPr>
        <p:spPr>
          <a:xfrm>
            <a:off x="3411834" y="1830627"/>
            <a:ext cx="3160130" cy="1089226"/>
          </a:xfrm>
          <a:prstGeom prst="roundRect">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667" b="1" dirty="0">
                <a:solidFill>
                  <a:schemeClr val="tx1"/>
                </a:solidFill>
              </a:rPr>
              <a:t>西高東低がより鮮明に！</a:t>
            </a:r>
            <a:endParaRPr kumimoji="1" lang="en-US" altLang="ja-JP" sz="2667" b="1" dirty="0">
              <a:solidFill>
                <a:schemeClr val="tx1"/>
              </a:solidFill>
            </a:endParaRPr>
          </a:p>
        </p:txBody>
      </p:sp>
      <p:sp>
        <p:nvSpPr>
          <p:cNvPr id="3" name="スライド番号プレースホルダー 2" hidden="1"/>
          <p:cNvSpPr>
            <a:spLocks noGrp="1"/>
          </p:cNvSpPr>
          <p:nvPr>
            <p:ph type="sldNum" sz="quarter" idx="12"/>
          </p:nvPr>
        </p:nvSpPr>
        <p:spPr/>
        <p:txBody>
          <a:bodyPr/>
          <a:lstStyle/>
          <a:p>
            <a:pPr eaLnBrk="1" latinLnBrk="0" hangingPunct="1"/>
            <a:fld id="{F0C94032-CD4C-4C25-B0C2-CEC720522D92}" type="slidenum">
              <a:rPr kumimoji="0" lang="en-US" smtClean="0"/>
              <a:pPr eaLnBrk="1" latinLnBrk="0" hangingPunct="1"/>
              <a:t>17</a:t>
            </a:fld>
            <a:endParaRPr kumimoji="0" lang="en-US" dirty="0">
              <a:solidFill>
                <a:srgbClr val="FFFFFF"/>
              </a:solidFill>
            </a:endParaRPr>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2563548368"/>
              </p:ext>
            </p:extLst>
          </p:nvPr>
        </p:nvGraphicFramePr>
        <p:xfrm>
          <a:off x="438728" y="1878545"/>
          <a:ext cx="9374909" cy="5464364"/>
        </p:xfrm>
        <a:graphic>
          <a:graphicData uri="http://schemas.openxmlformats.org/drawingml/2006/chart">
            <c:chart xmlns:c="http://schemas.openxmlformats.org/drawingml/2006/chart" xmlns:r="http://schemas.openxmlformats.org/officeDocument/2006/relationships" r:id="rId2"/>
          </a:graphicData>
        </a:graphic>
      </p:graphicFrame>
      <p:sp>
        <p:nvSpPr>
          <p:cNvPr id="4" name="日付プレースホルダー 3" hidden="1"/>
          <p:cNvSpPr>
            <a:spLocks noGrp="1"/>
          </p:cNvSpPr>
          <p:nvPr>
            <p:ph type="dt" sz="half" idx="10"/>
          </p:nvPr>
        </p:nvSpPr>
        <p:spPr/>
        <p:txBody>
          <a:bodyPr/>
          <a:lstStyle/>
          <a:p>
            <a:pPr>
              <a:defRPr/>
            </a:pPr>
            <a:r>
              <a:rPr lang="en-US" altLang="ja-JP" smtClean="0"/>
              <a:t>2020/7/15</a:t>
            </a:r>
            <a:endParaRPr lang="en-US" altLang="ja-JP"/>
          </a:p>
        </p:txBody>
      </p:sp>
      <p:sp>
        <p:nvSpPr>
          <p:cNvPr id="5" name="フッター プレースホルダー 4" hidden="1"/>
          <p:cNvSpPr>
            <a:spLocks noGrp="1"/>
          </p:cNvSpPr>
          <p:nvPr>
            <p:ph type="ftr" sz="quarter" idx="11"/>
          </p:nvPr>
        </p:nvSpPr>
        <p:spPr/>
        <p:txBody>
          <a:bodyPr/>
          <a:lstStyle/>
          <a:p>
            <a:pPr>
              <a:defRPr/>
            </a:pPr>
            <a:r>
              <a:rPr lang="ja-JP" altLang="en-US" smtClean="0"/>
              <a:t>医療経済学</a:t>
            </a:r>
            <a:r>
              <a:rPr lang="en-US" altLang="ja-JP" smtClean="0"/>
              <a:t>A 8</a:t>
            </a:r>
            <a:endParaRPr lang="en-US" altLang="ja-JP"/>
          </a:p>
        </p:txBody>
      </p:sp>
    </p:spTree>
    <p:extLst>
      <p:ext uri="{BB962C8B-B14F-4D97-AF65-F5344CB8AC3E}">
        <p14:creationId xmlns:p14="http://schemas.microsoft.com/office/powerpoint/2010/main" val="31322225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2020/7/15</a:t>
            </a:r>
            <a:endParaRPr lang="en-US" altLang="ja-JP" sz="1400">
              <a:latin typeface="Times New Roman" panose="02020603050405020304" pitchFamily="18" charset="0"/>
            </a:endParaRPr>
          </a:p>
        </p:txBody>
      </p:sp>
      <p:sp>
        <p:nvSpPr>
          <p:cNvPr id="27651"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8</a:t>
            </a:r>
            <a:endParaRPr lang="en-US" altLang="ja-JP" sz="1400">
              <a:latin typeface="Times New Roman" panose="02020603050405020304" pitchFamily="18" charset="0"/>
            </a:endParaRPr>
          </a:p>
        </p:txBody>
      </p:sp>
      <p:sp>
        <p:nvSpPr>
          <p:cNvPr id="27652" name="Rectangle 2"/>
          <p:cNvSpPr>
            <a:spLocks noGrp="1" noChangeArrowheads="1"/>
          </p:cNvSpPr>
          <p:nvPr>
            <p:ph type="title"/>
          </p:nvPr>
        </p:nvSpPr>
        <p:spPr>
          <a:xfrm>
            <a:off x="762000" y="-269875"/>
            <a:ext cx="7634288" cy="1778000"/>
          </a:xfrm>
        </p:spPr>
        <p:txBody>
          <a:bodyPr/>
          <a:lstStyle/>
          <a:p>
            <a:r>
              <a:rPr lang="ja-JP" altLang="en-US" smtClean="0"/>
              <a:t>まとめ</a:t>
            </a:r>
          </a:p>
        </p:txBody>
      </p:sp>
      <p:sp>
        <p:nvSpPr>
          <p:cNvPr id="5125" name="Rectangle 3"/>
          <p:cNvSpPr>
            <a:spLocks noGrp="1" noChangeArrowheads="1"/>
          </p:cNvSpPr>
          <p:nvPr>
            <p:ph type="body" idx="1"/>
          </p:nvPr>
        </p:nvSpPr>
        <p:spPr>
          <a:xfrm>
            <a:off x="184150" y="1001713"/>
            <a:ext cx="9720263" cy="5832475"/>
          </a:xfrm>
        </p:spPr>
        <p:txBody>
          <a:bodyPr/>
          <a:lstStyle/>
          <a:p>
            <a:pPr>
              <a:defRPr/>
            </a:pPr>
            <a:r>
              <a:rPr lang="ja-JP" altLang="en-US" smtClean="0">
                <a:solidFill>
                  <a:srgbClr val="000000"/>
                </a:solidFill>
              </a:rPr>
              <a:t>高齢者と医療保険</a:t>
            </a:r>
            <a:endParaRPr lang="en-US" altLang="ja-JP" smtClean="0">
              <a:solidFill>
                <a:srgbClr val="000000"/>
              </a:solidFill>
            </a:endParaRPr>
          </a:p>
          <a:p>
            <a:pPr>
              <a:defRPr/>
            </a:pPr>
            <a:r>
              <a:rPr lang="ja-JP" altLang="en-US" smtClean="0">
                <a:solidFill>
                  <a:srgbClr val="000000"/>
                </a:solidFill>
              </a:rPr>
              <a:t>国民健康保険と被用者保険</a:t>
            </a:r>
            <a:endParaRPr lang="en-US" altLang="ja-JP" smtClean="0">
              <a:solidFill>
                <a:srgbClr val="000000"/>
              </a:solidFill>
            </a:endParaRPr>
          </a:p>
          <a:p>
            <a:pPr>
              <a:defRPr/>
            </a:pPr>
            <a:r>
              <a:rPr lang="ja-JP" altLang="en-US" smtClean="0">
                <a:solidFill>
                  <a:srgbClr val="000000"/>
                </a:solidFill>
              </a:rPr>
              <a:t>老人医療費無料化</a:t>
            </a:r>
            <a:endParaRPr lang="en-US" altLang="ja-JP" smtClean="0">
              <a:solidFill>
                <a:srgbClr val="000000"/>
              </a:solidFill>
            </a:endParaRPr>
          </a:p>
          <a:p>
            <a:pPr>
              <a:defRPr/>
            </a:pPr>
            <a:r>
              <a:rPr lang="ja-JP" altLang="en-US" smtClean="0">
                <a:solidFill>
                  <a:srgbClr val="000000"/>
                </a:solidFill>
              </a:rPr>
              <a:t>老人保健制度</a:t>
            </a:r>
            <a:endParaRPr lang="en-US" altLang="ja-JP" smtClean="0">
              <a:solidFill>
                <a:srgbClr val="000000"/>
              </a:solidFill>
            </a:endParaRPr>
          </a:p>
          <a:p>
            <a:pPr>
              <a:defRPr/>
            </a:pPr>
            <a:r>
              <a:rPr lang="ja-JP" altLang="en-US" smtClean="0">
                <a:solidFill>
                  <a:srgbClr val="000000"/>
                </a:solidFill>
              </a:rPr>
              <a:t>後期高齢者医療制度</a:t>
            </a:r>
            <a:endParaRPr lang="en-US" altLang="ja-JP" smtClean="0">
              <a:solidFill>
                <a:srgbClr val="000000"/>
              </a:solidFill>
            </a:endParaRPr>
          </a:p>
          <a:p>
            <a:pPr>
              <a:defRPr/>
            </a:pPr>
            <a:r>
              <a:rPr lang="ja-JP" altLang="en-US" smtClean="0">
                <a:solidFill>
                  <a:srgbClr val="000000"/>
                </a:solidFill>
              </a:rPr>
              <a:t>都道府県の広域連合</a:t>
            </a:r>
            <a:endParaRPr lang="en-US" altLang="ja-JP">
              <a:solidFill>
                <a:srgbClr val="000000"/>
              </a:solidFill>
            </a:endParaRPr>
          </a:p>
          <a:p>
            <a:pPr>
              <a:defRPr/>
            </a:pPr>
            <a:r>
              <a:rPr lang="ja-JP" altLang="en-US" smtClean="0">
                <a:solidFill>
                  <a:srgbClr val="000000"/>
                </a:solidFill>
              </a:rPr>
              <a:t>医療費負担の厳格ルール</a:t>
            </a:r>
            <a:endParaRPr lang="en-US" altLang="ja-JP" smtClean="0">
              <a:solidFill>
                <a:srgbClr val="000000"/>
              </a:solidFill>
            </a:endParaRPr>
          </a:p>
          <a:p>
            <a:pPr>
              <a:defRPr/>
            </a:pPr>
            <a:r>
              <a:rPr lang="ja-JP" altLang="en-US" smtClean="0">
                <a:solidFill>
                  <a:srgbClr val="000000"/>
                </a:solidFill>
              </a:rPr>
              <a:t>受益者負担</a:t>
            </a:r>
            <a:endParaRPr lang="en-US" altLang="ja-JP" smtClean="0">
              <a:solidFill>
                <a:srgbClr val="000000"/>
              </a:solidFill>
            </a:endParaRPr>
          </a:p>
          <a:p>
            <a:pPr>
              <a:defRPr/>
            </a:pPr>
            <a:endParaRPr lang="en-US" altLang="ja-JP" smtClean="0">
              <a:solidFill>
                <a:srgbClr val="000000"/>
              </a:solidFill>
            </a:endParaRPr>
          </a:p>
        </p:txBody>
      </p:sp>
      <p:sp>
        <p:nvSpPr>
          <p:cNvPr id="27654" name="スライド番号プレースホルダ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A7AB2BF7-9A9E-462B-90D4-C9409B915C02}" type="slidenum">
              <a:rPr lang="ja-JP" altLang="en-US" sz="1400" smtClean="0">
                <a:latin typeface="Times New Roman" panose="02020603050405020304" pitchFamily="18" charset="0"/>
              </a:rPr>
              <a:pPr>
                <a:spcBef>
                  <a:spcPct val="0"/>
                </a:spcBef>
                <a:buFontTx/>
                <a:buNone/>
              </a:pPr>
              <a:t>18</a:t>
            </a:fld>
            <a:endParaRPr lang="en-US" altLang="ja-JP" sz="1400" smtClean="0">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762000" y="209550"/>
            <a:ext cx="8636000" cy="1271588"/>
          </a:xfrm>
        </p:spPr>
        <p:txBody>
          <a:bodyPr/>
          <a:lstStyle/>
          <a:p>
            <a:r>
              <a:rPr kumimoji="1" lang="ja-JP" altLang="en-US" smtClean="0"/>
              <a:t>講義の進め方．使い方</a:t>
            </a:r>
          </a:p>
        </p:txBody>
      </p:sp>
      <p:sp>
        <p:nvSpPr>
          <p:cNvPr id="3" name="コンテンツ プレースホルダー 2"/>
          <p:cNvSpPr>
            <a:spLocks noGrp="1"/>
          </p:cNvSpPr>
          <p:nvPr>
            <p:ph idx="1"/>
          </p:nvPr>
        </p:nvSpPr>
        <p:spPr>
          <a:xfrm>
            <a:off x="542925" y="1217613"/>
            <a:ext cx="9290050" cy="5508625"/>
          </a:xfrm>
        </p:spPr>
        <p:txBody>
          <a:bodyPr/>
          <a:lstStyle/>
          <a:p>
            <a:pPr>
              <a:defRPr/>
            </a:pPr>
            <a:r>
              <a:rPr kumimoji="1" lang="ja-JP" altLang="en-US" sz="2800" smtClean="0"/>
              <a:t>シラバスにある教科書を用意してください．自分のノートと筆記用具を用意してください</a:t>
            </a:r>
            <a:endParaRPr kumimoji="1" lang="en-US" altLang="ja-JP" sz="2800" smtClean="0"/>
          </a:p>
          <a:p>
            <a:pPr>
              <a:defRPr/>
            </a:pPr>
            <a:r>
              <a:rPr kumimoji="1" lang="ja-JP" altLang="en-US" sz="2800" smtClean="0"/>
              <a:t>どちらの講義を受けても</a:t>
            </a:r>
            <a:r>
              <a:rPr kumimoji="1" lang="en-US" altLang="ja-JP" sz="2800" smtClean="0"/>
              <a:t>OK</a:t>
            </a:r>
            <a:r>
              <a:rPr kumimoji="1" lang="ja-JP" altLang="en-US" sz="2800" smtClean="0"/>
              <a:t>です．</a:t>
            </a:r>
            <a:r>
              <a:rPr kumimoji="1" lang="en-US" altLang="ja-JP" sz="2800" smtClean="0"/>
              <a:t>teams</a:t>
            </a:r>
            <a:r>
              <a:rPr kumimoji="1" lang="ja-JP" altLang="en-US" sz="2800" smtClean="0"/>
              <a:t>の会議に参加できないオンデマンド型の受講者の資料を解説します</a:t>
            </a:r>
            <a:endParaRPr kumimoji="1" lang="en-US" altLang="ja-JP" sz="2800" smtClean="0"/>
          </a:p>
          <a:p>
            <a:pPr>
              <a:defRPr/>
            </a:pPr>
            <a:r>
              <a:rPr kumimoji="1" lang="ja-JP" altLang="en-US" sz="2800" smtClean="0"/>
              <a:t>私</a:t>
            </a:r>
            <a:r>
              <a:rPr kumimoji="1" lang="ja-JP" altLang="en-US" sz="2800"/>
              <a:t>の音声が流れスライドが進みます．問題演習の部分や教科書を参照する部分は</a:t>
            </a:r>
            <a:r>
              <a:rPr kumimoji="1" lang="en-US" altLang="ja-JP" sz="2800"/>
              <a:t>【ESC】</a:t>
            </a:r>
            <a:r>
              <a:rPr kumimoji="1" lang="ja-JP" altLang="en-US" sz="2800"/>
              <a:t>を押してスライドショーを一時停止してください．問題を解き終わるなどしたら</a:t>
            </a:r>
            <a:r>
              <a:rPr kumimoji="1" lang="en-US" altLang="ja-JP" sz="2800"/>
              <a:t>【SHIFT】+【F5】</a:t>
            </a:r>
            <a:r>
              <a:rPr kumimoji="1" lang="ja-JP" altLang="en-US" sz="2800"/>
              <a:t>を押して見終わった部分からスライドショーを再開してください．</a:t>
            </a:r>
            <a:endParaRPr kumimoji="1" lang="en-US" altLang="ja-JP" sz="2800"/>
          </a:p>
          <a:p>
            <a:pPr>
              <a:defRPr/>
            </a:pPr>
            <a:r>
              <a:rPr kumimoji="1" lang="ja-JP" altLang="en-US" sz="2800"/>
              <a:t>アンケートと</a:t>
            </a:r>
            <a:r>
              <a:rPr kumimoji="1" lang="ja-JP" altLang="en-US" sz="2800" smtClean="0"/>
              <a:t>課題は</a:t>
            </a:r>
            <a:r>
              <a:rPr kumimoji="1" lang="en-US" altLang="ja-JP" sz="2800" u="sng" smtClean="0">
                <a:solidFill>
                  <a:srgbClr val="FF0000"/>
                </a:solidFill>
              </a:rPr>
              <a:t>Bb</a:t>
            </a:r>
            <a:r>
              <a:rPr kumimoji="1" lang="ja-JP" altLang="en-US" sz="2800" u="sng" smtClean="0">
                <a:solidFill>
                  <a:srgbClr val="FF0000"/>
                </a:solidFill>
              </a:rPr>
              <a:t>に統一することに変え</a:t>
            </a:r>
            <a:r>
              <a:rPr kumimoji="1" lang="ja-JP" altLang="en-US" sz="2800" smtClean="0"/>
              <a:t>ました．全員</a:t>
            </a:r>
            <a:r>
              <a:rPr kumimoji="1" lang="en-US" altLang="ja-JP" sz="2800" smtClean="0"/>
              <a:t>BB</a:t>
            </a:r>
            <a:r>
              <a:rPr kumimoji="1" lang="ja-JP" altLang="en-US" sz="2800" smtClean="0"/>
              <a:t>の</a:t>
            </a:r>
            <a:r>
              <a:rPr kumimoji="1" lang="ja-JP" altLang="en-US" sz="2800"/>
              <a:t>課題機能で提出してください。一回で</a:t>
            </a:r>
            <a:r>
              <a:rPr kumimoji="1" lang="en-US" altLang="ja-JP" sz="2800"/>
              <a:t>OK</a:t>
            </a:r>
            <a:r>
              <a:rPr kumimoji="1" lang="ja-JP" altLang="en-US" sz="2800"/>
              <a:t>。これ以外の提出方法は認めません。</a:t>
            </a:r>
          </a:p>
          <a:p>
            <a:pPr>
              <a:defRPr/>
            </a:pPr>
            <a:endParaRPr kumimoji="1" lang="ja-JP" altLang="en-US" sz="2800"/>
          </a:p>
        </p:txBody>
      </p:sp>
      <p:sp>
        <p:nvSpPr>
          <p:cNvPr id="8196" name="日付プレースホルダー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2020/7/15</a:t>
            </a:r>
            <a:endParaRPr lang="en-US" altLang="ja-JP" sz="1400">
              <a:latin typeface="Times New Roman" panose="02020603050405020304" pitchFamily="18" charset="0"/>
            </a:endParaRPr>
          </a:p>
        </p:txBody>
      </p:sp>
      <p:sp>
        <p:nvSpPr>
          <p:cNvPr id="8197" name="フッター プレースホルダー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8</a:t>
            </a:r>
            <a:endParaRPr lang="en-US" altLang="ja-JP" sz="1400">
              <a:latin typeface="Times New Roman" panose="02020603050405020304" pitchFamily="18" charset="0"/>
            </a:endParaRPr>
          </a:p>
        </p:txBody>
      </p:sp>
      <p:sp>
        <p:nvSpPr>
          <p:cNvPr id="8198"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5704922E-BB07-4E48-9D8A-98D3709C1E8C}" type="slidenum">
              <a:rPr lang="ja-JP" altLang="en-US" sz="1400" smtClean="0">
                <a:latin typeface="Times New Roman" panose="02020603050405020304" pitchFamily="18" charset="0"/>
              </a:rPr>
              <a:pPr>
                <a:spcBef>
                  <a:spcPct val="0"/>
                </a:spcBef>
                <a:buFontTx/>
                <a:buNone/>
              </a:pPr>
              <a:t>2</a:t>
            </a:fld>
            <a:endParaRPr lang="en-US" altLang="ja-JP" sz="140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2"/>
          <p:cNvSpPr>
            <a:spLocks noGrp="1"/>
          </p:cNvSpPr>
          <p:nvPr>
            <p:ph type="title"/>
          </p:nvPr>
        </p:nvSpPr>
        <p:spPr/>
        <p:txBody>
          <a:bodyPr/>
          <a:lstStyle/>
          <a:p>
            <a:r>
              <a:rPr lang="ja-JP" altLang="en-US">
                <a:latin typeface="ＭＳ Ｐゴシック" panose="020B0600070205080204" pitchFamily="50" charset="-128"/>
              </a:rPr>
              <a:t>わが国の医療保険</a:t>
            </a:r>
            <a:endParaRPr lang="ja-JP" altLang="en-US"/>
          </a:p>
        </p:txBody>
      </p:sp>
      <p:sp>
        <p:nvSpPr>
          <p:cNvPr id="17411" name="コンテンツ プレースホルダ 3"/>
          <p:cNvSpPr>
            <a:spLocks noGrp="1"/>
          </p:cNvSpPr>
          <p:nvPr>
            <p:ph idx="1"/>
          </p:nvPr>
        </p:nvSpPr>
        <p:spPr/>
        <p:txBody>
          <a:bodyPr>
            <a:normAutofit/>
          </a:bodyPr>
          <a:lstStyle/>
          <a:p>
            <a:pPr eaLnBrk="1" hangingPunct="1"/>
            <a:r>
              <a:rPr lang="ja-JP" altLang="en-US" sz="3556" dirty="0">
                <a:latin typeface="+mn-ea"/>
                <a:ea typeface="+mn-ea"/>
              </a:rPr>
              <a:t>医療保険制度の</a:t>
            </a:r>
            <a:r>
              <a:rPr lang="ja-JP" altLang="en-US" sz="3556">
                <a:latin typeface="+mn-ea"/>
                <a:ea typeface="+mn-ea"/>
              </a:rPr>
              <a:t>振り分け</a:t>
            </a:r>
            <a:r>
              <a:rPr lang="ja-JP" altLang="en-US" sz="3556" smtClean="0">
                <a:latin typeface="+mn-ea"/>
                <a:ea typeface="+mn-ea"/>
              </a:rPr>
              <a:t>ルール</a:t>
            </a:r>
            <a:endParaRPr lang="en-US" altLang="ja-JP" sz="3556" smtClean="0">
              <a:latin typeface="+mn-ea"/>
              <a:ea typeface="+mn-ea"/>
            </a:endParaRPr>
          </a:p>
          <a:p>
            <a:pPr eaLnBrk="1" hangingPunct="1"/>
            <a:r>
              <a:rPr lang="ja-JP" altLang="en-US" smtClean="0">
                <a:latin typeface="+mn-ea"/>
                <a:ea typeface="+mn-ea"/>
              </a:rPr>
              <a:t>職域</a:t>
            </a:r>
            <a:r>
              <a:rPr lang="ja-JP" altLang="en-US" dirty="0">
                <a:latin typeface="+mn-ea"/>
                <a:ea typeface="+mn-ea"/>
              </a:rPr>
              <a:t>（被用者）保険</a:t>
            </a:r>
            <a:endParaRPr lang="en-US" altLang="ja-JP" dirty="0">
              <a:latin typeface="+mn-ea"/>
              <a:ea typeface="+mn-ea"/>
            </a:endParaRPr>
          </a:p>
          <a:p>
            <a:pPr lvl="1"/>
            <a:r>
              <a:rPr lang="ja-JP" altLang="en-US" smtClean="0">
                <a:latin typeface="+mn-ea"/>
                <a:ea typeface="+mn-ea"/>
              </a:rPr>
              <a:t>健康保険組合</a:t>
            </a:r>
            <a:endParaRPr lang="en-US" altLang="ja-JP" dirty="0">
              <a:latin typeface="+mn-ea"/>
              <a:ea typeface="+mn-ea"/>
            </a:endParaRPr>
          </a:p>
          <a:p>
            <a:pPr lvl="1"/>
            <a:r>
              <a:rPr lang="ja-JP" altLang="en-US" dirty="0">
                <a:latin typeface="+mn-ea"/>
                <a:ea typeface="+mn-ea"/>
              </a:rPr>
              <a:t>共済組合</a:t>
            </a:r>
            <a:endParaRPr lang="en-US" altLang="ja-JP" dirty="0">
              <a:latin typeface="+mn-ea"/>
              <a:ea typeface="+mn-ea"/>
            </a:endParaRPr>
          </a:p>
          <a:p>
            <a:pPr lvl="1"/>
            <a:r>
              <a:rPr lang="ja-JP" altLang="en-US" dirty="0">
                <a:latin typeface="+mn-ea"/>
                <a:ea typeface="+mn-ea"/>
              </a:rPr>
              <a:t>協会けんぽ</a:t>
            </a:r>
            <a:endParaRPr lang="en-US" altLang="ja-JP" dirty="0">
              <a:latin typeface="+mn-ea"/>
              <a:ea typeface="+mn-ea"/>
            </a:endParaRPr>
          </a:p>
          <a:p>
            <a:r>
              <a:rPr lang="ja-JP" altLang="en-US" dirty="0">
                <a:latin typeface="+mn-ea"/>
                <a:ea typeface="+mn-ea"/>
              </a:rPr>
              <a:t>地域保険</a:t>
            </a:r>
          </a:p>
          <a:p>
            <a:pPr lvl="1"/>
            <a:r>
              <a:rPr lang="ja-JP" altLang="en-US" sz="3200" dirty="0">
                <a:latin typeface="+mn-ea"/>
                <a:ea typeface="+mn-ea"/>
              </a:rPr>
              <a:t>国民健康保険</a:t>
            </a:r>
            <a:endParaRPr lang="en-US" altLang="ja-JP" dirty="0">
              <a:latin typeface="+mn-ea"/>
              <a:ea typeface="+mn-ea"/>
            </a:endParaRPr>
          </a:p>
          <a:p>
            <a:r>
              <a:rPr lang="en-US" altLang="ja-JP" dirty="0">
                <a:latin typeface="+mn-ea"/>
                <a:ea typeface="+mn-ea"/>
              </a:rPr>
              <a:t>75</a:t>
            </a:r>
            <a:r>
              <a:rPr lang="ja-JP" altLang="en-US" dirty="0">
                <a:latin typeface="+mn-ea"/>
                <a:ea typeface="+mn-ea"/>
              </a:rPr>
              <a:t>歳以上は</a:t>
            </a:r>
            <a:r>
              <a:rPr lang="ja-JP" altLang="en-US" dirty="0">
                <a:solidFill>
                  <a:srgbClr val="FF0000"/>
                </a:solidFill>
                <a:latin typeface="+mn-ea"/>
                <a:ea typeface="+mn-ea"/>
              </a:rPr>
              <a:t>後期高齢者医療制度</a:t>
            </a:r>
            <a:r>
              <a:rPr lang="ja-JP" altLang="en-US" dirty="0">
                <a:latin typeface="+mn-ea"/>
                <a:ea typeface="+mn-ea"/>
              </a:rPr>
              <a:t> に加入</a:t>
            </a:r>
          </a:p>
          <a:p>
            <a:endParaRPr lang="ja-JP" altLang="en-US" dirty="0">
              <a:latin typeface="+mn-ea"/>
              <a:ea typeface="+mn-ea"/>
            </a:endParaRPr>
          </a:p>
        </p:txBody>
      </p:sp>
      <p:sp>
        <p:nvSpPr>
          <p:cNvPr id="2" name="スライド番号プレースホルダー 1"/>
          <p:cNvSpPr>
            <a:spLocks noGrp="1"/>
          </p:cNvSpPr>
          <p:nvPr>
            <p:ph type="sldNum" sz="quarter" idx="12"/>
          </p:nvPr>
        </p:nvSpPr>
        <p:spPr/>
        <p:txBody>
          <a:bodyPr/>
          <a:lstStyle/>
          <a:p>
            <a:fld id="{32E37905-CCC6-4CF8-A1A1-B402290EE3E8}" type="slidenum">
              <a:rPr kumimoji="1" lang="ja-JP" altLang="en-US" smtClean="0"/>
              <a:t>3</a:t>
            </a:fld>
            <a:endParaRPr kumimoji="1" lang="ja-JP" altLang="en-US"/>
          </a:p>
        </p:txBody>
      </p:sp>
      <p:sp>
        <p:nvSpPr>
          <p:cNvPr id="3" name="日付プレースホルダー 2"/>
          <p:cNvSpPr>
            <a:spLocks noGrp="1"/>
          </p:cNvSpPr>
          <p:nvPr>
            <p:ph type="dt" sz="half" idx="10"/>
          </p:nvPr>
        </p:nvSpPr>
        <p:spPr/>
        <p:txBody>
          <a:bodyPr/>
          <a:lstStyle/>
          <a:p>
            <a:pPr>
              <a:defRPr/>
            </a:pPr>
            <a:r>
              <a:rPr lang="en-US" altLang="ja-JP" smtClean="0"/>
              <a:t>2020/7/15</a:t>
            </a:r>
            <a:endParaRPr lang="en-US" altLang="ja-JP"/>
          </a:p>
        </p:txBody>
      </p:sp>
      <p:sp>
        <p:nvSpPr>
          <p:cNvPr id="4" name="フッター プレースホルダー 3"/>
          <p:cNvSpPr>
            <a:spLocks noGrp="1"/>
          </p:cNvSpPr>
          <p:nvPr>
            <p:ph type="ftr" sz="quarter" idx="11"/>
          </p:nvPr>
        </p:nvSpPr>
        <p:spPr/>
        <p:txBody>
          <a:bodyPr/>
          <a:lstStyle/>
          <a:p>
            <a:pPr>
              <a:defRPr/>
            </a:pPr>
            <a:r>
              <a:rPr lang="ja-JP" altLang="en-US" smtClean="0"/>
              <a:t>医療経済学</a:t>
            </a:r>
            <a:r>
              <a:rPr lang="en-US" altLang="ja-JP" smtClean="0"/>
              <a:t>A 8</a:t>
            </a:r>
            <a:endParaRPr lang="en-US" altLang="ja-JP"/>
          </a:p>
        </p:txBody>
      </p:sp>
    </p:spTree>
    <p:extLst>
      <p:ext uri="{BB962C8B-B14F-4D97-AF65-F5344CB8AC3E}">
        <p14:creationId xmlns:p14="http://schemas.microsoft.com/office/powerpoint/2010/main" val="10762903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8636000" cy="1271588"/>
          </a:xfrm>
        </p:spPr>
        <p:txBody>
          <a:bodyPr/>
          <a:lstStyle/>
          <a:p>
            <a:r>
              <a:rPr lang="ja-JP" altLang="en-US" smtClean="0"/>
              <a:t>高齢者と医療保険</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2020/7/15</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8</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4</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90488" y="1506538"/>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kumimoji="0" lang="ja-JP" altLang="en-US" kern="0" smtClean="0"/>
              <a:t>後期高齢者の</a:t>
            </a:r>
            <a:r>
              <a:rPr kumimoji="0" lang="en-US" altLang="ja-JP" kern="0" smtClean="0"/>
              <a:t>1</a:t>
            </a:r>
            <a:r>
              <a:rPr kumimoji="0" lang="ja-JP" altLang="en-US" kern="0" smtClean="0"/>
              <a:t>人当たり年間医療費は</a:t>
            </a:r>
            <a:r>
              <a:rPr kumimoji="0" lang="en-US" altLang="ja-JP" u="sng" kern="0" smtClean="0">
                <a:solidFill>
                  <a:srgbClr val="FF0000"/>
                </a:solidFill>
              </a:rPr>
              <a:t>90</a:t>
            </a:r>
            <a:r>
              <a:rPr kumimoji="0" lang="ja-JP" altLang="en-US" u="sng" kern="0" smtClean="0">
                <a:solidFill>
                  <a:srgbClr val="FF0000"/>
                </a:solidFill>
              </a:rPr>
              <a:t>万円</a:t>
            </a:r>
            <a:r>
              <a:rPr kumimoji="0" lang="ja-JP" altLang="en-US" kern="0" smtClean="0"/>
              <a:t>．</a:t>
            </a:r>
            <a:r>
              <a:rPr kumimoji="0" lang="en-US" altLang="ja-JP" kern="0" smtClean="0"/>
              <a:t>75</a:t>
            </a:r>
            <a:r>
              <a:rPr kumimoji="0" lang="ja-JP" altLang="en-US" kern="0" smtClean="0"/>
              <a:t>歳未満の</a:t>
            </a:r>
            <a:r>
              <a:rPr kumimoji="0" lang="ja-JP" altLang="en-US" u="sng" kern="0" smtClean="0">
                <a:solidFill>
                  <a:srgbClr val="FF0000"/>
                </a:solidFill>
              </a:rPr>
              <a:t>４倍</a:t>
            </a:r>
            <a:endParaRPr kumimoji="0" lang="en-US" altLang="ja-JP" u="sng" kern="0" smtClean="0">
              <a:solidFill>
                <a:srgbClr val="FF0000"/>
              </a:solidFill>
            </a:endParaRPr>
          </a:p>
          <a:p>
            <a:pPr>
              <a:spcBef>
                <a:spcPts val="1200"/>
              </a:spcBef>
              <a:defRPr/>
            </a:pPr>
            <a:r>
              <a:rPr kumimoji="0" lang="ja-JP" altLang="en-US" kern="0" smtClean="0"/>
              <a:t>所得は</a:t>
            </a:r>
            <a:r>
              <a:rPr kumimoji="0" lang="ja-JP" altLang="en-US" u="sng" kern="0" smtClean="0">
                <a:solidFill>
                  <a:srgbClr val="FF0000"/>
                </a:solidFill>
              </a:rPr>
              <a:t>年金</a:t>
            </a:r>
            <a:r>
              <a:rPr kumimoji="0" lang="ja-JP" altLang="en-US" kern="0" smtClean="0"/>
              <a:t>のみで若年者と比べて</a:t>
            </a:r>
            <a:r>
              <a:rPr kumimoji="0" lang="ja-JP" altLang="en-US" u="sng" kern="0" smtClean="0">
                <a:solidFill>
                  <a:srgbClr val="FF0000"/>
                </a:solidFill>
              </a:rPr>
              <a:t>低所得</a:t>
            </a:r>
            <a:endParaRPr lang="en-US" altLang="ja-JP" u="sng" kern="0">
              <a:solidFill>
                <a:srgbClr val="FF0000"/>
              </a:solidFill>
            </a:endParaRPr>
          </a:p>
          <a:p>
            <a:pPr>
              <a:spcBef>
                <a:spcPts val="1200"/>
              </a:spcBef>
              <a:defRPr/>
            </a:pPr>
            <a:r>
              <a:rPr kumimoji="0" lang="ja-JP" altLang="en-US" kern="0" smtClean="0"/>
              <a:t>被用者保険あるいは国民健康保険で高齢者を面倒見るとどうなるかという</a:t>
            </a:r>
            <a:r>
              <a:rPr kumimoji="0" lang="ja-JP" altLang="en-US" u="sng" kern="0" smtClean="0">
                <a:solidFill>
                  <a:srgbClr val="FF0000"/>
                </a:solidFill>
              </a:rPr>
              <a:t>思考実験</a:t>
            </a:r>
            <a:endParaRPr kumimoji="0" lang="en-US" altLang="ja-JP" u="sng" kern="0" smtClean="0">
              <a:solidFill>
                <a:srgbClr val="FF0000"/>
              </a:solidFill>
            </a:endParaRPr>
          </a:p>
          <a:p>
            <a:pPr>
              <a:spcBef>
                <a:spcPts val="1200"/>
              </a:spcBef>
              <a:defRPr/>
            </a:pPr>
            <a:r>
              <a:rPr kumimoji="0" lang="ja-JP" altLang="en-US" kern="0" smtClean="0"/>
              <a:t>被用者保険は</a:t>
            </a:r>
            <a:r>
              <a:rPr kumimoji="0" lang="ja-JP" altLang="en-US" u="sng" kern="0" smtClean="0">
                <a:solidFill>
                  <a:srgbClr val="FF0000"/>
                </a:solidFill>
              </a:rPr>
              <a:t>定年退職</a:t>
            </a:r>
            <a:r>
              <a:rPr kumimoji="0" lang="ja-JP" altLang="en-US" kern="0" smtClean="0"/>
              <a:t>があるので高齢者はいない</a:t>
            </a:r>
            <a:endParaRPr kumimoji="0" lang="en-US" altLang="ja-JP" kern="0" smtClean="0"/>
          </a:p>
          <a:p>
            <a:pPr>
              <a:spcBef>
                <a:spcPts val="1200"/>
              </a:spcBef>
              <a:defRPr/>
            </a:pPr>
            <a:r>
              <a:rPr kumimoji="0" lang="ja-JP" altLang="en-US" kern="0" smtClean="0"/>
              <a:t>高齢者は退職するので</a:t>
            </a:r>
            <a:r>
              <a:rPr kumimoji="0" lang="ja-JP" altLang="en-US" u="sng" kern="0" smtClean="0">
                <a:solidFill>
                  <a:srgbClr val="FF0000"/>
                </a:solidFill>
              </a:rPr>
              <a:t>無職</a:t>
            </a:r>
            <a:r>
              <a:rPr kumimoji="0" lang="ja-JP" altLang="en-US" kern="0" smtClean="0"/>
              <a:t>．国保に入る</a:t>
            </a:r>
            <a:endParaRPr kumimoji="0" lang="en-US" altLang="ja-JP" kern="0" smtClean="0"/>
          </a:p>
          <a:p>
            <a:pPr>
              <a:spcBef>
                <a:spcPts val="1200"/>
              </a:spcBef>
              <a:defRPr/>
            </a:pPr>
            <a:r>
              <a:rPr kumimoji="0" lang="ja-JP" altLang="en-US" kern="0" smtClean="0"/>
              <a:t>国保は</a:t>
            </a:r>
            <a:r>
              <a:rPr kumimoji="0" lang="ja-JP" altLang="en-US" u="sng" kern="0" smtClean="0">
                <a:solidFill>
                  <a:srgbClr val="FF0000"/>
                </a:solidFill>
              </a:rPr>
              <a:t>平均年齢が高い</a:t>
            </a:r>
            <a:r>
              <a:rPr kumimoji="0" lang="ja-JP" altLang="en-US" kern="0" smtClean="0"/>
              <a:t>．被用者保険に比べると加入者の</a:t>
            </a:r>
            <a:r>
              <a:rPr kumimoji="0" lang="ja-JP" altLang="en-US" u="sng" kern="0" smtClean="0">
                <a:solidFill>
                  <a:srgbClr val="FF0000"/>
                </a:solidFill>
              </a:rPr>
              <a:t>平均所得は低い</a:t>
            </a:r>
            <a:endParaRPr kumimoji="0" lang="en-US" altLang="ja-JP" u="sng" kern="0" smtClean="0">
              <a:solidFill>
                <a:srgbClr val="FF0000"/>
              </a:solidFill>
            </a:endParaRPr>
          </a:p>
        </p:txBody>
      </p:sp>
    </p:spTree>
    <p:extLst>
      <p:ext uri="{BB962C8B-B14F-4D97-AF65-F5344CB8AC3E}">
        <p14:creationId xmlns:p14="http://schemas.microsoft.com/office/powerpoint/2010/main" val="30072523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日本の医療保険の仕組み</a:t>
            </a:r>
          </a:p>
        </p:txBody>
      </p:sp>
      <p:graphicFrame>
        <p:nvGraphicFramePr>
          <p:cNvPr id="4" name="コンテンツ プレースホルダー 5"/>
          <p:cNvGraphicFramePr>
            <a:graphicFrameLocks noGrp="1"/>
          </p:cNvGraphicFramePr>
          <p:nvPr>
            <p:ph idx="1"/>
            <p:extLst>
              <p:ext uri="{D42A27DB-BD31-4B8C-83A1-F6EECF244321}">
                <p14:modId xmlns:p14="http://schemas.microsoft.com/office/powerpoint/2010/main" val="3564500737"/>
              </p:ext>
            </p:extLst>
          </p:nvPr>
        </p:nvGraphicFramePr>
        <p:xfrm>
          <a:off x="399480" y="1521228"/>
          <a:ext cx="9482664" cy="5515735"/>
        </p:xfrm>
        <a:graphic>
          <a:graphicData uri="http://schemas.openxmlformats.org/drawingml/2006/table">
            <a:tbl>
              <a:tblPr firstRow="1" bandRow="1">
                <a:tableStyleId>{5C22544A-7EE6-4342-B048-85BDC9FD1C3A}</a:tableStyleId>
              </a:tblPr>
              <a:tblGrid>
                <a:gridCol w="1580444">
                  <a:extLst>
                    <a:ext uri="{9D8B030D-6E8A-4147-A177-3AD203B41FA5}">
                      <a16:colId xmlns:a16="http://schemas.microsoft.com/office/drawing/2014/main" val="20000"/>
                    </a:ext>
                  </a:extLst>
                </a:gridCol>
                <a:gridCol w="1580444">
                  <a:extLst>
                    <a:ext uri="{9D8B030D-6E8A-4147-A177-3AD203B41FA5}">
                      <a16:colId xmlns:a16="http://schemas.microsoft.com/office/drawing/2014/main" val="20001"/>
                    </a:ext>
                  </a:extLst>
                </a:gridCol>
                <a:gridCol w="1580444">
                  <a:extLst>
                    <a:ext uri="{9D8B030D-6E8A-4147-A177-3AD203B41FA5}">
                      <a16:colId xmlns:a16="http://schemas.microsoft.com/office/drawing/2014/main" val="20002"/>
                    </a:ext>
                  </a:extLst>
                </a:gridCol>
                <a:gridCol w="1580444">
                  <a:extLst>
                    <a:ext uri="{9D8B030D-6E8A-4147-A177-3AD203B41FA5}">
                      <a16:colId xmlns:a16="http://schemas.microsoft.com/office/drawing/2014/main" val="20003"/>
                    </a:ext>
                  </a:extLst>
                </a:gridCol>
                <a:gridCol w="1580444">
                  <a:extLst>
                    <a:ext uri="{9D8B030D-6E8A-4147-A177-3AD203B41FA5}">
                      <a16:colId xmlns:a16="http://schemas.microsoft.com/office/drawing/2014/main" val="20004"/>
                    </a:ext>
                  </a:extLst>
                </a:gridCol>
                <a:gridCol w="1580444">
                  <a:extLst>
                    <a:ext uri="{9D8B030D-6E8A-4147-A177-3AD203B41FA5}">
                      <a16:colId xmlns:a16="http://schemas.microsoft.com/office/drawing/2014/main" val="20005"/>
                    </a:ext>
                  </a:extLst>
                </a:gridCol>
              </a:tblGrid>
              <a:tr h="1103147">
                <a:tc>
                  <a:txBody>
                    <a:bodyPr/>
                    <a:lstStyle/>
                    <a:p>
                      <a:pPr algn="ctr"/>
                      <a:endParaRPr kumimoji="1" lang="ja-JP" altLang="en-US" sz="1600" dirty="0"/>
                    </a:p>
                  </a:txBody>
                  <a:tcPr marL="101600" marR="101600" marT="50800" marB="50800" anchor="ctr"/>
                </a:tc>
                <a:tc>
                  <a:txBody>
                    <a:bodyPr/>
                    <a:lstStyle/>
                    <a:p>
                      <a:pPr algn="ctr"/>
                      <a:r>
                        <a:rPr kumimoji="1" lang="ja-JP" altLang="en-US" sz="2000" dirty="0"/>
                        <a:t>市町村国保</a:t>
                      </a:r>
                    </a:p>
                  </a:txBody>
                  <a:tcPr marL="101600" marR="101600" marT="50800" marB="50800" anchor="ctr"/>
                </a:tc>
                <a:tc>
                  <a:txBody>
                    <a:bodyPr/>
                    <a:lstStyle/>
                    <a:p>
                      <a:pPr algn="ctr"/>
                      <a:r>
                        <a:rPr kumimoji="1" lang="ja-JP" altLang="en-US" sz="2000" dirty="0"/>
                        <a:t>協会けんぽ</a:t>
                      </a:r>
                    </a:p>
                  </a:txBody>
                  <a:tcPr marL="101600" marR="101600" marT="50800" marB="50800" anchor="ctr"/>
                </a:tc>
                <a:tc>
                  <a:txBody>
                    <a:bodyPr/>
                    <a:lstStyle/>
                    <a:p>
                      <a:pPr algn="ctr"/>
                      <a:r>
                        <a:rPr kumimoji="1" lang="ja-JP" altLang="en-US" sz="2000" dirty="0"/>
                        <a:t>組合健保</a:t>
                      </a:r>
                    </a:p>
                  </a:txBody>
                  <a:tcPr marL="101600" marR="101600" marT="50800" marB="50800" anchor="ctr"/>
                </a:tc>
                <a:tc>
                  <a:txBody>
                    <a:bodyPr/>
                    <a:lstStyle/>
                    <a:p>
                      <a:pPr algn="ctr"/>
                      <a:r>
                        <a:rPr kumimoji="1" lang="ja-JP" altLang="en-US" sz="2000" dirty="0"/>
                        <a:t>共済組合</a:t>
                      </a:r>
                    </a:p>
                  </a:txBody>
                  <a:tcPr marL="101600" marR="101600" marT="50800" marB="50800" anchor="ctr"/>
                </a:tc>
                <a:tc>
                  <a:txBody>
                    <a:bodyPr/>
                    <a:lstStyle/>
                    <a:p>
                      <a:pPr algn="ctr"/>
                      <a:r>
                        <a:rPr kumimoji="1" lang="ja-JP" altLang="en-US" sz="2000" dirty="0"/>
                        <a:t>後期高齢者</a:t>
                      </a:r>
                      <a:r>
                        <a:rPr kumimoji="1" lang="en-US" altLang="ja-JP" sz="2000" dirty="0"/>
                        <a:t/>
                      </a:r>
                      <a:br>
                        <a:rPr kumimoji="1" lang="en-US" altLang="ja-JP" sz="2000" dirty="0"/>
                      </a:br>
                      <a:r>
                        <a:rPr kumimoji="1" lang="ja-JP" altLang="en-US" sz="2000" dirty="0"/>
                        <a:t>医療制度</a:t>
                      </a:r>
                    </a:p>
                  </a:txBody>
                  <a:tcPr marL="101600" marR="101600" marT="50800" marB="50800" anchor="ctr"/>
                </a:tc>
                <a:extLst>
                  <a:ext uri="{0D108BD9-81ED-4DB2-BD59-A6C34878D82A}">
                    <a16:rowId xmlns:a16="http://schemas.microsoft.com/office/drawing/2014/main" val="10000"/>
                  </a:ext>
                </a:extLst>
              </a:tr>
              <a:tr h="1103147">
                <a:tc>
                  <a:txBody>
                    <a:bodyPr/>
                    <a:lstStyle/>
                    <a:p>
                      <a:pPr algn="ctr"/>
                      <a:r>
                        <a:rPr kumimoji="1" lang="ja-JP" altLang="en-US" sz="2200" b="1" dirty="0"/>
                        <a:t>保険者数</a:t>
                      </a:r>
                      <a:endParaRPr kumimoji="1" lang="en-US" altLang="ja-JP" sz="2200" b="1" dirty="0"/>
                    </a:p>
                    <a:p>
                      <a:pPr algn="ctr"/>
                      <a:r>
                        <a:rPr kumimoji="1" lang="ja-JP" altLang="en-US" sz="2200" b="1" dirty="0"/>
                        <a:t>（</a:t>
                      </a:r>
                      <a:r>
                        <a:rPr kumimoji="1" lang="en-US" altLang="ja-JP" sz="2200" b="1" dirty="0"/>
                        <a:t>H27.3</a:t>
                      </a:r>
                      <a:r>
                        <a:rPr kumimoji="1" lang="ja-JP" altLang="en-US" sz="2200" b="1" dirty="0"/>
                        <a:t>）</a:t>
                      </a:r>
                    </a:p>
                  </a:txBody>
                  <a:tcPr marL="101600" marR="101600" marT="50800" marB="50800" anchor="ctr"/>
                </a:tc>
                <a:tc>
                  <a:txBody>
                    <a:bodyPr/>
                    <a:lstStyle/>
                    <a:p>
                      <a:pPr algn="ctr"/>
                      <a:r>
                        <a:rPr kumimoji="1" lang="en-US" altLang="ja-JP" sz="3600" b="1" dirty="0">
                          <a:solidFill>
                            <a:srgbClr val="FF0000"/>
                          </a:solidFill>
                        </a:rPr>
                        <a:t>1716</a:t>
                      </a:r>
                      <a:endParaRPr kumimoji="1" lang="ja-JP" altLang="en-US" sz="3600" b="1" dirty="0">
                        <a:solidFill>
                          <a:srgbClr val="FF0000"/>
                        </a:solidFill>
                      </a:endParaRPr>
                    </a:p>
                  </a:txBody>
                  <a:tcPr marL="101600" marR="101600" marT="50800" marB="50800" anchor="ctr"/>
                </a:tc>
                <a:tc>
                  <a:txBody>
                    <a:bodyPr/>
                    <a:lstStyle/>
                    <a:p>
                      <a:pPr algn="ctr"/>
                      <a:r>
                        <a:rPr kumimoji="1" lang="en-US" altLang="ja-JP" sz="3600" b="1" dirty="0">
                          <a:solidFill>
                            <a:srgbClr val="FF0000"/>
                          </a:solidFill>
                        </a:rPr>
                        <a:t>1</a:t>
                      </a:r>
                      <a:endParaRPr kumimoji="1" lang="ja-JP" altLang="en-US" sz="3600" b="1" dirty="0">
                        <a:solidFill>
                          <a:srgbClr val="FF0000"/>
                        </a:solidFill>
                      </a:endParaRPr>
                    </a:p>
                  </a:txBody>
                  <a:tcPr marL="101600" marR="101600" marT="50800" marB="50800" anchor="ctr"/>
                </a:tc>
                <a:tc>
                  <a:txBody>
                    <a:bodyPr/>
                    <a:lstStyle/>
                    <a:p>
                      <a:pPr algn="ctr"/>
                      <a:r>
                        <a:rPr kumimoji="1" lang="en-US" altLang="ja-JP" sz="3600" b="1" dirty="0">
                          <a:solidFill>
                            <a:srgbClr val="FF0000"/>
                          </a:solidFill>
                        </a:rPr>
                        <a:t>1409</a:t>
                      </a:r>
                      <a:endParaRPr kumimoji="1" lang="ja-JP" altLang="en-US" sz="3600" b="1" dirty="0">
                        <a:solidFill>
                          <a:srgbClr val="FF0000"/>
                        </a:solidFill>
                      </a:endParaRPr>
                    </a:p>
                  </a:txBody>
                  <a:tcPr marL="101600" marR="101600" marT="50800" marB="50800" anchor="ctr"/>
                </a:tc>
                <a:tc>
                  <a:txBody>
                    <a:bodyPr/>
                    <a:lstStyle/>
                    <a:p>
                      <a:pPr algn="ctr"/>
                      <a:r>
                        <a:rPr kumimoji="1" lang="en-US" altLang="ja-JP" sz="3600" b="1" dirty="0">
                          <a:solidFill>
                            <a:srgbClr val="FF0000"/>
                          </a:solidFill>
                        </a:rPr>
                        <a:t>85</a:t>
                      </a:r>
                      <a:endParaRPr kumimoji="1" lang="ja-JP" altLang="en-US" sz="3600" b="1" dirty="0">
                        <a:solidFill>
                          <a:srgbClr val="FF0000"/>
                        </a:solidFill>
                      </a:endParaRPr>
                    </a:p>
                  </a:txBody>
                  <a:tcPr marL="101600" marR="101600" marT="50800" marB="50800" anchor="ctr"/>
                </a:tc>
                <a:tc>
                  <a:txBody>
                    <a:bodyPr/>
                    <a:lstStyle/>
                    <a:p>
                      <a:pPr algn="ctr"/>
                      <a:r>
                        <a:rPr kumimoji="1" lang="en-US" altLang="ja-JP" sz="3600" b="1" dirty="0">
                          <a:solidFill>
                            <a:srgbClr val="FF0000"/>
                          </a:solidFill>
                        </a:rPr>
                        <a:t>47</a:t>
                      </a:r>
                      <a:endParaRPr kumimoji="1" lang="ja-JP" altLang="en-US" sz="3600" b="1" dirty="0">
                        <a:solidFill>
                          <a:srgbClr val="FF0000"/>
                        </a:solidFill>
                      </a:endParaRPr>
                    </a:p>
                  </a:txBody>
                  <a:tcPr marL="101600" marR="101600" marT="50800" marB="50800" anchor="ctr"/>
                </a:tc>
                <a:extLst>
                  <a:ext uri="{0D108BD9-81ED-4DB2-BD59-A6C34878D82A}">
                    <a16:rowId xmlns:a16="http://schemas.microsoft.com/office/drawing/2014/main" val="10001"/>
                  </a:ext>
                </a:extLst>
              </a:tr>
              <a:tr h="1103147">
                <a:tc>
                  <a:txBody>
                    <a:bodyPr/>
                    <a:lstStyle/>
                    <a:p>
                      <a:pPr algn="ctr"/>
                      <a:r>
                        <a:rPr kumimoji="1" lang="ja-JP" altLang="en-US" sz="2200" b="1" dirty="0"/>
                        <a:t>加入者数</a:t>
                      </a:r>
                    </a:p>
                  </a:txBody>
                  <a:tcPr marL="101600" marR="101600" marT="50800" marB="50800" anchor="ctr"/>
                </a:tc>
                <a:tc>
                  <a:txBody>
                    <a:bodyPr/>
                    <a:lstStyle/>
                    <a:p>
                      <a:pPr algn="ctr"/>
                      <a:r>
                        <a:rPr kumimoji="1" lang="en-US" altLang="ja-JP" sz="2700" b="1" dirty="0"/>
                        <a:t>3303</a:t>
                      </a:r>
                      <a:r>
                        <a:rPr kumimoji="1" lang="ja-JP" altLang="en-US" sz="2700" b="1" dirty="0"/>
                        <a:t>万人</a:t>
                      </a:r>
                    </a:p>
                  </a:txBody>
                  <a:tcPr marL="101600" marR="101600" marT="50800" marB="50800" anchor="ctr"/>
                </a:tc>
                <a:tc>
                  <a:txBody>
                    <a:bodyPr/>
                    <a:lstStyle/>
                    <a:p>
                      <a:pPr algn="ctr"/>
                      <a:r>
                        <a:rPr kumimoji="1" lang="en-US" altLang="ja-JP" sz="2700" b="1" dirty="0"/>
                        <a:t>3639</a:t>
                      </a:r>
                      <a:r>
                        <a:rPr kumimoji="1" lang="ja-JP" altLang="en-US" sz="2700" b="1" dirty="0"/>
                        <a:t>万人</a:t>
                      </a:r>
                    </a:p>
                  </a:txBody>
                  <a:tcPr marL="101600" marR="101600" marT="50800" marB="50800" anchor="ctr"/>
                </a:tc>
                <a:tc>
                  <a:txBody>
                    <a:bodyPr/>
                    <a:lstStyle/>
                    <a:p>
                      <a:pPr algn="ctr"/>
                      <a:r>
                        <a:rPr kumimoji="1" lang="en-US" altLang="ja-JP" sz="2700" b="1" dirty="0"/>
                        <a:t>2913</a:t>
                      </a:r>
                      <a:r>
                        <a:rPr kumimoji="1" lang="ja-JP" altLang="en-US" sz="2700" b="1" dirty="0"/>
                        <a:t>万人</a:t>
                      </a:r>
                    </a:p>
                  </a:txBody>
                  <a:tcPr marL="101600" marR="101600" marT="50800" marB="50800" anchor="ctr"/>
                </a:tc>
                <a:tc>
                  <a:txBody>
                    <a:bodyPr/>
                    <a:lstStyle/>
                    <a:p>
                      <a:pPr algn="ctr"/>
                      <a:r>
                        <a:rPr kumimoji="1" lang="en-US" altLang="ja-JP" sz="2700" b="1" dirty="0"/>
                        <a:t>884</a:t>
                      </a:r>
                      <a:r>
                        <a:rPr kumimoji="1" lang="ja-JP" altLang="en-US" sz="2700" b="1" dirty="0"/>
                        <a:t>万人</a:t>
                      </a:r>
                    </a:p>
                  </a:txBody>
                  <a:tcPr marL="101600" marR="101600" marT="50800" marB="50800" anchor="ctr"/>
                </a:tc>
                <a:tc>
                  <a:txBody>
                    <a:bodyPr/>
                    <a:lstStyle/>
                    <a:p>
                      <a:pPr algn="ctr"/>
                      <a:r>
                        <a:rPr kumimoji="1" lang="en-US" altLang="ja-JP" sz="2700" b="1" dirty="0"/>
                        <a:t>1577</a:t>
                      </a:r>
                      <a:r>
                        <a:rPr kumimoji="1" lang="ja-JP" altLang="en-US" sz="2700" b="1" dirty="0"/>
                        <a:t>万人</a:t>
                      </a:r>
                    </a:p>
                  </a:txBody>
                  <a:tcPr marL="101600" marR="101600" marT="50800" marB="50800" anchor="ctr"/>
                </a:tc>
                <a:extLst>
                  <a:ext uri="{0D108BD9-81ED-4DB2-BD59-A6C34878D82A}">
                    <a16:rowId xmlns:a16="http://schemas.microsoft.com/office/drawing/2014/main" val="10002"/>
                  </a:ext>
                </a:extLst>
              </a:tr>
              <a:tr h="1103147">
                <a:tc>
                  <a:txBody>
                    <a:bodyPr/>
                    <a:lstStyle/>
                    <a:p>
                      <a:pPr algn="ctr"/>
                      <a:r>
                        <a:rPr kumimoji="1" lang="ja-JP" altLang="en-US" sz="2200" b="1" dirty="0"/>
                        <a:t>加入者</a:t>
                      </a:r>
                      <a:r>
                        <a:rPr kumimoji="1" lang="en-US" altLang="ja-JP" sz="2200" b="1" dirty="0"/>
                        <a:t/>
                      </a:r>
                      <a:br>
                        <a:rPr kumimoji="1" lang="en-US" altLang="ja-JP" sz="2200" b="1" dirty="0"/>
                      </a:br>
                      <a:r>
                        <a:rPr kumimoji="1" lang="ja-JP" altLang="en-US" sz="2200" b="1" dirty="0"/>
                        <a:t>平均年齢</a:t>
                      </a:r>
                    </a:p>
                  </a:txBody>
                  <a:tcPr marL="101600" marR="101600" marT="50800" marB="50800" anchor="ctr"/>
                </a:tc>
                <a:tc>
                  <a:txBody>
                    <a:bodyPr/>
                    <a:lstStyle/>
                    <a:p>
                      <a:pPr algn="ctr"/>
                      <a:r>
                        <a:rPr kumimoji="1" lang="en-US" altLang="ja-JP" sz="3100" b="1" dirty="0">
                          <a:solidFill>
                            <a:srgbClr val="FF0000"/>
                          </a:solidFill>
                        </a:rPr>
                        <a:t>51.5</a:t>
                      </a:r>
                      <a:r>
                        <a:rPr kumimoji="1" lang="ja-JP" altLang="en-US" sz="3100" b="1" dirty="0">
                          <a:solidFill>
                            <a:srgbClr val="FF0000"/>
                          </a:solidFill>
                        </a:rPr>
                        <a:t>歳</a:t>
                      </a:r>
                    </a:p>
                  </a:txBody>
                  <a:tcPr marL="101600" marR="101600" marT="50800" marB="50800" anchor="ctr"/>
                </a:tc>
                <a:tc>
                  <a:txBody>
                    <a:bodyPr/>
                    <a:lstStyle/>
                    <a:p>
                      <a:pPr algn="ctr"/>
                      <a:r>
                        <a:rPr kumimoji="1" lang="en-US" altLang="ja-JP" sz="3100" b="1" dirty="0"/>
                        <a:t>36.7</a:t>
                      </a:r>
                      <a:r>
                        <a:rPr kumimoji="1" lang="ja-JP" altLang="en-US" sz="3100" b="1" dirty="0"/>
                        <a:t>歳</a:t>
                      </a:r>
                    </a:p>
                  </a:txBody>
                  <a:tcPr marL="101600" marR="101600" marT="50800" marB="50800" anchor="ctr"/>
                </a:tc>
                <a:tc>
                  <a:txBody>
                    <a:bodyPr/>
                    <a:lstStyle/>
                    <a:p>
                      <a:pPr algn="ctr"/>
                      <a:r>
                        <a:rPr kumimoji="1" lang="en-US" altLang="ja-JP" sz="3100" b="1" dirty="0"/>
                        <a:t>34.4</a:t>
                      </a:r>
                      <a:r>
                        <a:rPr kumimoji="1" lang="ja-JP" altLang="en-US" sz="3100" b="1" dirty="0"/>
                        <a:t>歳</a:t>
                      </a:r>
                    </a:p>
                  </a:txBody>
                  <a:tcPr marL="101600" marR="101600" marT="50800" marB="50800" anchor="ctr"/>
                </a:tc>
                <a:tc>
                  <a:txBody>
                    <a:bodyPr/>
                    <a:lstStyle/>
                    <a:p>
                      <a:pPr algn="ctr"/>
                      <a:r>
                        <a:rPr kumimoji="1" lang="en-US" altLang="ja-JP" sz="3100" b="1" dirty="0"/>
                        <a:t>33.2</a:t>
                      </a:r>
                      <a:r>
                        <a:rPr kumimoji="1" lang="ja-JP" altLang="en-US" sz="3100" b="1" dirty="0"/>
                        <a:t>歳</a:t>
                      </a:r>
                    </a:p>
                  </a:txBody>
                  <a:tcPr marL="101600" marR="101600" marT="50800" marB="50800" anchor="ctr"/>
                </a:tc>
                <a:tc>
                  <a:txBody>
                    <a:bodyPr/>
                    <a:lstStyle/>
                    <a:p>
                      <a:pPr algn="ctr"/>
                      <a:r>
                        <a:rPr kumimoji="1" lang="en-US" altLang="ja-JP" sz="3100" b="1" dirty="0"/>
                        <a:t>82.3</a:t>
                      </a:r>
                      <a:r>
                        <a:rPr kumimoji="1" lang="ja-JP" altLang="en-US" sz="3100" b="1" dirty="0"/>
                        <a:t>歳</a:t>
                      </a:r>
                    </a:p>
                  </a:txBody>
                  <a:tcPr marL="101600" marR="101600" marT="50800" marB="50800" anchor="ctr"/>
                </a:tc>
                <a:extLst>
                  <a:ext uri="{0D108BD9-81ED-4DB2-BD59-A6C34878D82A}">
                    <a16:rowId xmlns:a16="http://schemas.microsoft.com/office/drawing/2014/main" val="10003"/>
                  </a:ext>
                </a:extLst>
              </a:tr>
              <a:tr h="1103147">
                <a:tc>
                  <a:txBody>
                    <a:bodyPr/>
                    <a:lstStyle/>
                    <a:p>
                      <a:pPr algn="ctr"/>
                      <a:r>
                        <a:rPr kumimoji="1" lang="en-US" altLang="ja-JP" sz="2200" b="1" dirty="0"/>
                        <a:t>1</a:t>
                      </a:r>
                      <a:r>
                        <a:rPr kumimoji="1" lang="ja-JP" altLang="en-US" sz="2200" b="1" dirty="0"/>
                        <a:t>人当たり医療費</a:t>
                      </a:r>
                    </a:p>
                  </a:txBody>
                  <a:tcPr marL="101600" marR="101600" marT="50800" marB="50800" anchor="ctr"/>
                </a:tc>
                <a:tc>
                  <a:txBody>
                    <a:bodyPr/>
                    <a:lstStyle/>
                    <a:p>
                      <a:pPr algn="ctr"/>
                      <a:r>
                        <a:rPr kumimoji="1" lang="en-US" altLang="ja-JP" sz="2700" b="1" dirty="0">
                          <a:solidFill>
                            <a:srgbClr val="FF0000"/>
                          </a:solidFill>
                        </a:rPr>
                        <a:t>33.3</a:t>
                      </a:r>
                      <a:r>
                        <a:rPr kumimoji="1" lang="ja-JP" altLang="en-US" sz="2700" b="1" dirty="0">
                          <a:solidFill>
                            <a:srgbClr val="FF0000"/>
                          </a:solidFill>
                        </a:rPr>
                        <a:t>万円</a:t>
                      </a:r>
                    </a:p>
                  </a:txBody>
                  <a:tcPr marL="101600" marR="101600" marT="50800" marB="50800" anchor="ctr"/>
                </a:tc>
                <a:tc>
                  <a:txBody>
                    <a:bodyPr/>
                    <a:lstStyle/>
                    <a:p>
                      <a:pPr algn="ctr"/>
                      <a:r>
                        <a:rPr kumimoji="1" lang="en-US" altLang="ja-JP" sz="2700" b="1" dirty="0"/>
                        <a:t>16.7</a:t>
                      </a:r>
                      <a:r>
                        <a:rPr kumimoji="1" lang="ja-JP" altLang="en-US" sz="2700" b="1" dirty="0"/>
                        <a:t>万円</a:t>
                      </a:r>
                    </a:p>
                  </a:txBody>
                  <a:tcPr marL="101600" marR="101600" marT="50800" marB="50800" anchor="ctr"/>
                </a:tc>
                <a:tc>
                  <a:txBody>
                    <a:bodyPr/>
                    <a:lstStyle/>
                    <a:p>
                      <a:pPr algn="ctr"/>
                      <a:r>
                        <a:rPr kumimoji="1" lang="en-US" altLang="ja-JP" sz="2700" b="1" dirty="0"/>
                        <a:t>14.9</a:t>
                      </a:r>
                      <a:r>
                        <a:rPr kumimoji="1" lang="ja-JP" altLang="en-US" sz="2700" b="1" dirty="0"/>
                        <a:t>万円</a:t>
                      </a:r>
                    </a:p>
                  </a:txBody>
                  <a:tcPr marL="101600" marR="101600" marT="50800" marB="50800" anchor="ctr"/>
                </a:tc>
                <a:tc>
                  <a:txBody>
                    <a:bodyPr/>
                    <a:lstStyle/>
                    <a:p>
                      <a:pPr algn="ctr"/>
                      <a:r>
                        <a:rPr kumimoji="1" lang="en-US" altLang="ja-JP" sz="2700" b="1" dirty="0"/>
                        <a:t>15.2</a:t>
                      </a:r>
                      <a:r>
                        <a:rPr kumimoji="1" lang="ja-JP" altLang="en-US" sz="2700" b="1" dirty="0"/>
                        <a:t>万円</a:t>
                      </a:r>
                    </a:p>
                  </a:txBody>
                  <a:tcPr marL="101600" marR="101600" marT="50800" marB="50800" anchor="ctr"/>
                </a:tc>
                <a:tc>
                  <a:txBody>
                    <a:bodyPr/>
                    <a:lstStyle/>
                    <a:p>
                      <a:pPr algn="ctr"/>
                      <a:r>
                        <a:rPr kumimoji="1" lang="en-US" altLang="ja-JP" sz="2700" b="1" dirty="0"/>
                        <a:t>93.2</a:t>
                      </a:r>
                      <a:r>
                        <a:rPr kumimoji="1" lang="ja-JP" altLang="en-US" sz="2700" b="1" dirty="0"/>
                        <a:t>万円</a:t>
                      </a:r>
                    </a:p>
                  </a:txBody>
                  <a:tcPr marL="101600" marR="101600" marT="50800" marB="50800" anchor="ctr"/>
                </a:tc>
                <a:extLst>
                  <a:ext uri="{0D108BD9-81ED-4DB2-BD59-A6C34878D82A}">
                    <a16:rowId xmlns:a16="http://schemas.microsoft.com/office/drawing/2014/main" val="10004"/>
                  </a:ext>
                </a:extLst>
              </a:tr>
            </a:tbl>
          </a:graphicData>
        </a:graphic>
      </p:graphicFrame>
      <p:sp>
        <p:nvSpPr>
          <p:cNvPr id="5" name="スライド番号プレースホルダー 4" hidden="1"/>
          <p:cNvSpPr>
            <a:spLocks noGrp="1"/>
          </p:cNvSpPr>
          <p:nvPr>
            <p:ph type="sldNum" sz="quarter" idx="12"/>
          </p:nvPr>
        </p:nvSpPr>
        <p:spPr/>
        <p:txBody>
          <a:bodyPr/>
          <a:lstStyle/>
          <a:p>
            <a:fld id="{13383D37-745C-4781-BBFE-FBB6DF843E9A}" type="slidenum">
              <a:rPr kumimoji="1" lang="ja-JP" altLang="en-US" smtClean="0"/>
              <a:t>5</a:t>
            </a:fld>
            <a:endParaRPr kumimoji="1" lang="ja-JP" altLang="en-US"/>
          </a:p>
        </p:txBody>
      </p:sp>
      <p:sp>
        <p:nvSpPr>
          <p:cNvPr id="3" name="日付プレースホルダー 2" hidden="1"/>
          <p:cNvSpPr>
            <a:spLocks noGrp="1"/>
          </p:cNvSpPr>
          <p:nvPr>
            <p:ph type="dt" sz="half" idx="10"/>
          </p:nvPr>
        </p:nvSpPr>
        <p:spPr/>
        <p:txBody>
          <a:bodyPr/>
          <a:lstStyle/>
          <a:p>
            <a:pPr>
              <a:defRPr/>
            </a:pPr>
            <a:r>
              <a:rPr lang="en-US" altLang="ja-JP" smtClean="0"/>
              <a:t>2020/7/15</a:t>
            </a:r>
            <a:endParaRPr lang="en-US" altLang="ja-JP"/>
          </a:p>
        </p:txBody>
      </p:sp>
      <p:sp>
        <p:nvSpPr>
          <p:cNvPr id="6" name="フッター プレースホルダー 5" hidden="1"/>
          <p:cNvSpPr>
            <a:spLocks noGrp="1"/>
          </p:cNvSpPr>
          <p:nvPr>
            <p:ph type="ftr" sz="quarter" idx="11"/>
          </p:nvPr>
        </p:nvSpPr>
        <p:spPr/>
        <p:txBody>
          <a:bodyPr/>
          <a:lstStyle/>
          <a:p>
            <a:pPr>
              <a:defRPr/>
            </a:pPr>
            <a:r>
              <a:rPr lang="ja-JP" altLang="en-US" smtClean="0"/>
              <a:t>医療経済学</a:t>
            </a:r>
            <a:r>
              <a:rPr lang="en-US" altLang="ja-JP" smtClean="0"/>
              <a:t>A 8</a:t>
            </a:r>
            <a:endParaRPr lang="en-US" altLang="ja-JP"/>
          </a:p>
        </p:txBody>
      </p:sp>
    </p:spTree>
    <p:extLst>
      <p:ext uri="{BB962C8B-B14F-4D97-AF65-F5344CB8AC3E}">
        <p14:creationId xmlns:p14="http://schemas.microsoft.com/office/powerpoint/2010/main" val="23274801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527075" y="234950"/>
            <a:ext cx="9036000" cy="1271588"/>
          </a:xfrm>
        </p:spPr>
        <p:txBody>
          <a:bodyPr/>
          <a:lstStyle/>
          <a:p>
            <a:r>
              <a:rPr lang="ja-JP" altLang="en-US" smtClean="0"/>
              <a:t>老人医療無料化政策と老人保健制度</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2020/7/15</a:t>
            </a:r>
          </a:p>
        </p:txBody>
      </p:sp>
      <p:sp>
        <p:nvSpPr>
          <p:cNvPr id="51205" name="フッター プレースホルダー 2"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8</a:t>
            </a:r>
          </a:p>
        </p:txBody>
      </p:sp>
      <p:sp>
        <p:nvSpPr>
          <p:cNvPr id="51206" name="スライド番号プレースホルダー 3" hidden="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6</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95250" y="1506538"/>
            <a:ext cx="9899650" cy="6113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kumimoji="0" lang="en-US" altLang="ja-JP" kern="0" smtClean="0"/>
              <a:t>1961</a:t>
            </a:r>
            <a:r>
              <a:rPr kumimoji="0" lang="ja-JP" altLang="en-US" kern="0" smtClean="0"/>
              <a:t>年，国民皆保険が実現</a:t>
            </a:r>
            <a:endParaRPr kumimoji="0" lang="en-US" altLang="ja-JP" kern="0" smtClean="0"/>
          </a:p>
          <a:p>
            <a:pPr>
              <a:spcBef>
                <a:spcPts val="1200"/>
              </a:spcBef>
              <a:defRPr/>
            </a:pPr>
            <a:r>
              <a:rPr kumimoji="0" lang="ja-JP" altLang="en-US" kern="0" smtClean="0"/>
              <a:t>６０年代，地方自治体が</a:t>
            </a:r>
            <a:r>
              <a:rPr kumimoji="0" lang="ja-JP" altLang="en-US" u="sng" kern="0" smtClean="0">
                <a:solidFill>
                  <a:srgbClr val="FF0000"/>
                </a:solidFill>
              </a:rPr>
              <a:t>老人医療費の軽減</a:t>
            </a:r>
            <a:r>
              <a:rPr kumimoji="0" lang="ja-JP" altLang="en-US" kern="0" smtClean="0"/>
              <a:t>，</a:t>
            </a:r>
            <a:r>
              <a:rPr kumimoji="0" lang="ja-JP" altLang="en-US" u="sng" kern="0" smtClean="0">
                <a:solidFill>
                  <a:srgbClr val="FF0000"/>
                </a:solidFill>
              </a:rPr>
              <a:t>無料化</a:t>
            </a:r>
            <a:endParaRPr kumimoji="0" lang="en-US" altLang="ja-JP" u="sng" kern="0" smtClean="0">
              <a:solidFill>
                <a:srgbClr val="FF0000"/>
              </a:solidFill>
            </a:endParaRPr>
          </a:p>
          <a:p>
            <a:pPr>
              <a:spcBef>
                <a:spcPts val="1200"/>
              </a:spcBef>
              <a:defRPr/>
            </a:pPr>
            <a:r>
              <a:rPr lang="en-US" altLang="ja-JP" kern="0" smtClean="0"/>
              <a:t>1973</a:t>
            </a:r>
            <a:r>
              <a:rPr lang="ja-JP" altLang="en-US" kern="0" smtClean="0"/>
              <a:t>年，老人福祉法を改正して</a:t>
            </a:r>
            <a:r>
              <a:rPr lang="ja-JP" altLang="en-US" u="sng" kern="0" smtClean="0">
                <a:solidFill>
                  <a:srgbClr val="FF0000"/>
                </a:solidFill>
              </a:rPr>
              <a:t>老人医療費無料化</a:t>
            </a:r>
            <a:endParaRPr lang="en-US" altLang="ja-JP" u="sng" kern="0" smtClean="0">
              <a:solidFill>
                <a:srgbClr val="FF0000"/>
              </a:solidFill>
            </a:endParaRPr>
          </a:p>
          <a:p>
            <a:pPr>
              <a:spcBef>
                <a:spcPts val="1200"/>
              </a:spcBef>
              <a:defRPr/>
            </a:pPr>
            <a:r>
              <a:rPr lang="ja-JP" altLang="en-US" kern="0"/>
              <a:t>病院の</a:t>
            </a:r>
            <a:r>
              <a:rPr lang="ja-JP" altLang="en-US" kern="0" smtClean="0"/>
              <a:t>サロン化．</a:t>
            </a:r>
            <a:r>
              <a:rPr lang="ja-JP" altLang="en-US" u="sng" kern="0" smtClean="0">
                <a:solidFill>
                  <a:srgbClr val="FF0000"/>
                </a:solidFill>
              </a:rPr>
              <a:t>社会的入院</a:t>
            </a:r>
            <a:r>
              <a:rPr lang="ja-JP" altLang="en-US" kern="0" smtClean="0"/>
              <a:t>という入院</a:t>
            </a:r>
            <a:r>
              <a:rPr lang="ja-JP" altLang="en-US" kern="0"/>
              <a:t>の本来の趣旨を逸脱して、必ずしも治療や退院を前提としない長期入院を</a:t>
            </a:r>
            <a:r>
              <a:rPr lang="ja-JP" altLang="en-US" kern="0" smtClean="0"/>
              <a:t>続けること．ターミナルケアを含まない</a:t>
            </a:r>
            <a:endParaRPr lang="en-US" altLang="ja-JP" kern="0" smtClean="0"/>
          </a:p>
          <a:p>
            <a:pPr>
              <a:spcBef>
                <a:spcPts val="1200"/>
              </a:spcBef>
              <a:defRPr/>
            </a:pPr>
            <a:r>
              <a:rPr kumimoji="0" lang="ja-JP" altLang="en-US" kern="0" smtClean="0"/>
              <a:t>日本人の入院日数は世界で一番長く．人口当たりの病床数は最も多い．医療費の圧迫，救急医療の圧迫</a:t>
            </a:r>
            <a:endParaRPr kumimoji="0" lang="en-US" altLang="ja-JP" kern="0" smtClean="0"/>
          </a:p>
          <a:p>
            <a:pPr>
              <a:spcBef>
                <a:spcPts val="1200"/>
              </a:spcBef>
              <a:defRPr/>
            </a:pPr>
            <a:r>
              <a:rPr lang="ja-JP" altLang="en-US" u="sng" kern="0">
                <a:solidFill>
                  <a:srgbClr val="FF0000"/>
                </a:solidFill>
              </a:rPr>
              <a:t>精神病院</a:t>
            </a:r>
            <a:r>
              <a:rPr lang="ja-JP" altLang="en-US" kern="0"/>
              <a:t>の問題．日本医師会会長武見太郎は「精神医療は牧畜業だ</a:t>
            </a:r>
            <a:r>
              <a:rPr lang="ja-JP" altLang="en-US" kern="0" smtClean="0"/>
              <a:t>」</a:t>
            </a:r>
            <a:r>
              <a:rPr lang="ja-JP" altLang="en-US" kern="0" smtClean="0">
                <a:hlinkClick r:id="rId3"/>
              </a:rPr>
              <a:t>リンク</a:t>
            </a:r>
            <a:r>
              <a:rPr lang="ja-JP" altLang="en-US" kern="0" smtClean="0"/>
              <a:t>．</a:t>
            </a:r>
            <a:r>
              <a:rPr lang="ja-JP" altLang="en-US" kern="0" smtClean="0">
                <a:hlinkClick r:id="rId4"/>
              </a:rPr>
              <a:t>リンク</a:t>
            </a:r>
            <a:r>
              <a:rPr lang="en-US" altLang="ja-JP" kern="0" smtClean="0">
                <a:hlinkClick r:id="rId4"/>
              </a:rPr>
              <a:t>2</a:t>
            </a:r>
            <a:endParaRPr kumimoji="0" lang="en-US" altLang="ja-JP" kern="0" smtClean="0"/>
          </a:p>
        </p:txBody>
      </p:sp>
    </p:spTree>
    <p:extLst>
      <p:ext uri="{BB962C8B-B14F-4D97-AF65-F5344CB8AC3E}">
        <p14:creationId xmlns:p14="http://schemas.microsoft.com/office/powerpoint/2010/main" val="12246998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2020/7/15</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8</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7</a:t>
            </a:fld>
            <a:endParaRPr lang="en-US" altLang="ja-JP" sz="1400" smtClean="0">
              <a:latin typeface="Times New Roman" panose="02020603050405020304" pitchFamily="18" charset="0"/>
            </a:endParaRPr>
          </a:p>
        </p:txBody>
      </p:sp>
      <p:pic>
        <p:nvPicPr>
          <p:cNvPr id="1028" name="Picture 4" descr="https://upload.wikimedia.org/wikipedia/commons/thumb/5/5e/OECD_Length_of_hospital_stay.svg/1920px-OECD_Length_of_hospital_stay.sv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31" y="281608"/>
            <a:ext cx="9966013" cy="66605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24291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2020/7/15</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8</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8</a:t>
            </a:fld>
            <a:endParaRPr lang="en-US" altLang="ja-JP" sz="1400" smtClean="0">
              <a:latin typeface="Times New Roman" panose="02020603050405020304" pitchFamily="18" charset="0"/>
            </a:endParaRPr>
          </a:p>
        </p:txBody>
      </p:sp>
      <p:pic>
        <p:nvPicPr>
          <p:cNvPr id="1026" name="Picture 2" descr="https://upload.wikimedia.org/wikipedia/commons/thumb/5/5e/Hospital_beds_in_OECD.svg/1920px-Hospital_beds_in_OECD.sv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3686" y="1079716"/>
            <a:ext cx="11087998" cy="554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40009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日付プレースホルダー 1"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2020/7/15</a:t>
            </a:r>
          </a:p>
        </p:txBody>
      </p:sp>
      <p:sp>
        <p:nvSpPr>
          <p:cNvPr id="51205" name="フッター プレースホルダー 2"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8</a:t>
            </a:r>
          </a:p>
        </p:txBody>
      </p:sp>
      <p:sp>
        <p:nvSpPr>
          <p:cNvPr id="51206" name="スライド番号プレースホルダー 3" hidden="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9</a:t>
            </a:fld>
            <a:endParaRPr lang="en-US" altLang="ja-JP" sz="1400" smtClean="0">
              <a:latin typeface="Times New Roman" panose="02020603050405020304" pitchFamily="18" charset="0"/>
            </a:endParaRPr>
          </a:p>
        </p:txBody>
      </p:sp>
      <p:pic>
        <p:nvPicPr>
          <p:cNvPr id="2050" name="Picture 2" descr="https://upload.wikimedia.org/wikipedia/commons/thumb/f/fc/Oecd-mentalhospitalstay.svg/1280px-Oecd-mentalhospitalstay.sv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448" y="119372"/>
            <a:ext cx="10220599" cy="73141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98123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FFFF924FFFFF96EC20FFFF9289FFFF9057@EJGCMMVRUVWXY5M3" val="3162"/>
</p:tagLst>
</file>

<file path=ppt/theme/theme1.xml><?xml version="1.0" encoding="utf-8"?>
<a:theme xmlns:a="http://schemas.openxmlformats.org/drawingml/2006/main" name="Default Design">
  <a:themeElements>
    <a:clrScheme name="丹野デフォルト">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13462</TotalTime>
  <Words>1065</Words>
  <Application>Microsoft Office PowerPoint</Application>
  <PresentationFormat>ユーザー設定</PresentationFormat>
  <Paragraphs>209</Paragraphs>
  <Slides>18</Slides>
  <Notes>11</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18</vt:i4>
      </vt:variant>
    </vt:vector>
  </HeadingPairs>
  <TitlesOfParts>
    <vt:vector size="27" baseType="lpstr">
      <vt:lpstr>ＭＳ Ｐゴシック</vt:lpstr>
      <vt:lpstr>ＭＳ ゴシック</vt:lpstr>
      <vt:lpstr>Arial</vt:lpstr>
      <vt:lpstr>Calibri</vt:lpstr>
      <vt:lpstr>Tahoma</vt:lpstr>
      <vt:lpstr>Times New Roman</vt:lpstr>
      <vt:lpstr>Wingdings</vt:lpstr>
      <vt:lpstr>Default Design</vt:lpstr>
      <vt:lpstr>デザインの設定</vt:lpstr>
      <vt:lpstr>医療経済学A  (8) 後期高齢者医療制度</vt:lpstr>
      <vt:lpstr>講義の進め方．使い方</vt:lpstr>
      <vt:lpstr>わが国の医療保険</vt:lpstr>
      <vt:lpstr>高齢者と医療保険</vt:lpstr>
      <vt:lpstr>日本の医療保険の仕組み</vt:lpstr>
      <vt:lpstr>老人医療無料化政策と老人保健制度</vt:lpstr>
      <vt:lpstr>PowerPoint プレゼンテーション</vt:lpstr>
      <vt:lpstr>PowerPoint プレゼンテーション</vt:lpstr>
      <vt:lpstr>PowerPoint プレゼンテーション</vt:lpstr>
      <vt:lpstr>老人保健制度</vt:lpstr>
      <vt:lpstr>後期高齢者医療制度</vt:lpstr>
      <vt:lpstr>後期高齢者医療制度</vt:lpstr>
      <vt:lpstr>後期高齢者医療制度の財源</vt:lpstr>
      <vt:lpstr>後期高齢者医療制度</vt:lpstr>
      <vt:lpstr>具体例</vt:lpstr>
      <vt:lpstr>高齢者医療制度の課題</vt:lpstr>
      <vt:lpstr>後期高齢者1人当たり医療費　H26</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tanno</dc:creator>
  <cp:lastModifiedBy>丹野 忠晋</cp:lastModifiedBy>
  <cp:revision>617</cp:revision>
  <cp:lastPrinted>2017-04-12T01:17:40Z</cp:lastPrinted>
  <dcterms:created xsi:type="dcterms:W3CDTF">2004-05-06T09:28:21Z</dcterms:created>
  <dcterms:modified xsi:type="dcterms:W3CDTF">2020-07-15T02:49:00Z</dcterms:modified>
</cp:coreProperties>
</file>