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3"/>
  </p:notesMasterIdLst>
  <p:handoutMasterIdLst>
    <p:handoutMasterId r:id="rId24"/>
  </p:handoutMasterIdLst>
  <p:sldIdLst>
    <p:sldId id="413" r:id="rId3"/>
    <p:sldId id="473" r:id="rId4"/>
    <p:sldId id="635" r:id="rId5"/>
    <p:sldId id="649" r:id="rId6"/>
    <p:sldId id="651" r:id="rId7"/>
    <p:sldId id="650" r:id="rId8"/>
    <p:sldId id="640" r:id="rId9"/>
    <p:sldId id="656" r:id="rId10"/>
    <p:sldId id="641" r:id="rId11"/>
    <p:sldId id="657" r:id="rId12"/>
    <p:sldId id="642" r:id="rId13"/>
    <p:sldId id="643" r:id="rId14"/>
    <p:sldId id="644" r:id="rId15"/>
    <p:sldId id="658" r:id="rId16"/>
    <p:sldId id="645" r:id="rId17"/>
    <p:sldId id="646" r:id="rId18"/>
    <p:sldId id="647" r:id="rId19"/>
    <p:sldId id="648" r:id="rId20"/>
    <p:sldId id="638" r:id="rId21"/>
    <p:sldId id="469" r:id="rId22"/>
  </p:sldIdLst>
  <p:sldSz cx="10160000" cy="7620000"/>
  <p:notesSz cx="6735763" cy="9866313"/>
  <p:custDataLst>
    <p:tags r:id="rId25"/>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00" autoAdjust="0"/>
  </p:normalViewPr>
  <p:slideViewPr>
    <p:cSldViewPr>
      <p:cViewPr varScale="1">
        <p:scale>
          <a:sx n="67" d="100"/>
          <a:sy n="67" d="100"/>
        </p:scale>
        <p:origin x="916" y="52"/>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9</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2020/7/22</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9</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2020/7/22</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9</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2020/7/22</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969525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105614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38930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18</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71025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9</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2020/7/22</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20</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08357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105252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626366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9</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17473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11</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670853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12</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530146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76760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907441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2020/7/22</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9</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9</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2020/7/22</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9</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2020/7/22</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9</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(9) </a:t>
            </a:r>
            <a:r>
              <a:rPr lang="ja-JP" altLang="en-US" sz="3200" smtClean="0"/>
              <a:t>高齢者と介護保険</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7</a:t>
            </a:r>
            <a:r>
              <a:rPr lang="ja-JP" altLang="en-US" sz="3100" smtClean="0"/>
              <a:t>月</a:t>
            </a:r>
            <a:r>
              <a:rPr lang="en-US" altLang="ja-JP" sz="3100" smtClean="0"/>
              <a:t>22</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altLang="ja-JP" smtClean="0"/>
              <a:t>2020/7/22</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医療経済学</a:t>
            </a:r>
            <a:r>
              <a:rPr lang="en-US" altLang="ja-JP" smtClean="0"/>
              <a:t>A 9</a:t>
            </a:r>
            <a:endParaRPr lang="en-US" altLang="ja-JP"/>
          </a:p>
        </p:txBody>
      </p:sp>
      <p:sp>
        <p:nvSpPr>
          <p:cNvPr id="6" name="スライド番号プレースホルダー 5"/>
          <p:cNvSpPr>
            <a:spLocks noGrp="1"/>
          </p:cNvSpPr>
          <p:nvPr>
            <p:ph type="sldNum" sz="quarter" idx="12"/>
          </p:nvPr>
        </p:nvSpPr>
        <p:spPr/>
        <p:txBody>
          <a:bodyPr/>
          <a:lstStyle/>
          <a:p>
            <a:pPr>
              <a:defRPr/>
            </a:pPr>
            <a:fld id="{799DFB20-78B3-43B1-B679-B558C593300F}" type="slidenum">
              <a:rPr lang="ja-JP" altLang="en-US" smtClean="0"/>
              <a:pPr>
                <a:defRPr/>
              </a:pPr>
              <a:t>10</a:t>
            </a:fld>
            <a:endParaRPr lang="en-US" altLang="ja-JP"/>
          </a:p>
        </p:txBody>
      </p:sp>
      <p:pic>
        <p:nvPicPr>
          <p:cNvPr id="2052" name="Picture 4" descr="四半期別　要介護認定者数（全国計）の図"/>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361" y="641648"/>
            <a:ext cx="10105167" cy="5980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719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介護保険サービス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u="sng" kern="0" smtClean="0">
                <a:solidFill>
                  <a:srgbClr val="FF0000"/>
                </a:solidFill>
              </a:rPr>
              <a:t>居宅サービス</a:t>
            </a:r>
            <a:r>
              <a:rPr kumimoji="0" lang="ja-JP" altLang="en-US" kern="0" smtClean="0"/>
              <a:t>，</a:t>
            </a:r>
            <a:r>
              <a:rPr kumimoji="0" lang="ja-JP" altLang="en-US" u="sng" kern="0" smtClean="0">
                <a:solidFill>
                  <a:srgbClr val="FF0000"/>
                </a:solidFill>
              </a:rPr>
              <a:t>施設サービス</a:t>
            </a:r>
            <a:r>
              <a:rPr kumimoji="0" lang="ja-JP" altLang="en-US" kern="0" smtClean="0"/>
              <a:t>，</a:t>
            </a:r>
            <a:r>
              <a:rPr kumimoji="0" lang="ja-JP" altLang="en-US" u="sng" kern="0" smtClean="0">
                <a:solidFill>
                  <a:srgbClr val="FF0000"/>
                </a:solidFill>
              </a:rPr>
              <a:t>地域密着型サービス</a:t>
            </a:r>
            <a:r>
              <a:rPr kumimoji="0" lang="ja-JP" altLang="en-US" kern="0" smtClean="0"/>
              <a:t>に分けられる</a:t>
            </a:r>
            <a:endParaRPr kumimoji="0" lang="en-US" altLang="ja-JP" kern="0" smtClean="0"/>
          </a:p>
          <a:p>
            <a:pPr>
              <a:spcBef>
                <a:spcPts val="1200"/>
              </a:spcBef>
              <a:defRPr/>
            </a:pPr>
            <a:r>
              <a:rPr kumimoji="0" lang="ja-JP" altLang="en-US" u="sng" kern="0" smtClean="0">
                <a:solidFill>
                  <a:srgbClr val="FF0000"/>
                </a:solidFill>
              </a:rPr>
              <a:t>施設サービス</a:t>
            </a:r>
            <a:r>
              <a:rPr kumimoji="0" lang="ja-JP" altLang="en-US" kern="0" smtClean="0"/>
              <a:t>は寝たきりなど状態が重くなって自宅では世話ができなくなったときに利用できる</a:t>
            </a:r>
            <a:endParaRPr kumimoji="0" lang="en-US" altLang="ja-JP" kern="0" smtClean="0"/>
          </a:p>
          <a:p>
            <a:pPr>
              <a:spcBef>
                <a:spcPts val="1200"/>
              </a:spcBef>
              <a:defRPr/>
            </a:pPr>
            <a:r>
              <a:rPr kumimoji="0" lang="en-US" altLang="ja-JP" kern="0" smtClean="0"/>
              <a:t>4</a:t>
            </a:r>
            <a:r>
              <a:rPr kumimoji="0" lang="ja-JP" altLang="en-US" kern="0" smtClean="0"/>
              <a:t>つの施設，</a:t>
            </a:r>
            <a:r>
              <a:rPr lang="ja-JP" altLang="en-US" u="sng" kern="0" smtClean="0">
                <a:solidFill>
                  <a:srgbClr val="FF0000"/>
                </a:solidFill>
              </a:rPr>
              <a:t>特別</a:t>
            </a:r>
            <a:r>
              <a:rPr lang="ja-JP" altLang="en-US" u="sng" kern="0">
                <a:solidFill>
                  <a:srgbClr val="FF0000"/>
                </a:solidFill>
              </a:rPr>
              <a:t>養護老人ホーム</a:t>
            </a:r>
            <a:r>
              <a:rPr lang="ja-JP" altLang="en-US" kern="0"/>
              <a:t>（特</a:t>
            </a:r>
            <a:r>
              <a:rPr lang="ja-JP" altLang="en-US" kern="0" smtClean="0"/>
              <a:t>養，公共の老人ホーム）</a:t>
            </a:r>
            <a:endParaRPr lang="en-US" altLang="ja-JP" kern="0" smtClean="0"/>
          </a:p>
          <a:p>
            <a:pPr>
              <a:spcBef>
                <a:spcPts val="1200"/>
              </a:spcBef>
              <a:defRPr/>
            </a:pPr>
            <a:r>
              <a:rPr lang="ja-JP" altLang="en-US" u="sng" kern="0" smtClean="0">
                <a:solidFill>
                  <a:srgbClr val="FF0000"/>
                </a:solidFill>
              </a:rPr>
              <a:t>介護</a:t>
            </a:r>
            <a:r>
              <a:rPr lang="ja-JP" altLang="en-US" u="sng" kern="0">
                <a:solidFill>
                  <a:srgbClr val="FF0000"/>
                </a:solidFill>
              </a:rPr>
              <a:t>老人保健施設</a:t>
            </a:r>
            <a:r>
              <a:rPr lang="ja-JP" altLang="en-US" kern="0"/>
              <a:t>（老健施設，</a:t>
            </a:r>
            <a:r>
              <a:rPr lang="ja-JP" altLang="en-US" kern="0" smtClean="0"/>
              <a:t>リハビリできる）</a:t>
            </a:r>
            <a:endParaRPr lang="en-US" altLang="ja-JP" kern="0" smtClean="0"/>
          </a:p>
          <a:p>
            <a:pPr>
              <a:spcBef>
                <a:spcPts val="1200"/>
              </a:spcBef>
              <a:defRPr/>
            </a:pPr>
            <a:r>
              <a:rPr lang="ja-JP" altLang="en-US" u="sng" kern="0" smtClean="0">
                <a:solidFill>
                  <a:srgbClr val="FF0000"/>
                </a:solidFill>
              </a:rPr>
              <a:t>介護療養型医療施設</a:t>
            </a:r>
            <a:r>
              <a:rPr lang="ja-JP" altLang="en-US" kern="0" smtClean="0"/>
              <a:t>（介護療養，回復期にある寝たきり患者に医療・看護・介護を提供），</a:t>
            </a:r>
            <a:endParaRPr lang="en-US" altLang="ja-JP" kern="0" smtClean="0"/>
          </a:p>
          <a:p>
            <a:pPr>
              <a:spcBef>
                <a:spcPts val="1200"/>
              </a:spcBef>
              <a:defRPr/>
            </a:pPr>
            <a:r>
              <a:rPr lang="ja-JP" altLang="en-US" u="sng" kern="0" smtClean="0">
                <a:solidFill>
                  <a:srgbClr val="FF0000"/>
                </a:solidFill>
              </a:rPr>
              <a:t>介護医療院</a:t>
            </a:r>
            <a:r>
              <a:rPr lang="ja-JP" altLang="en-US" kern="0" smtClean="0"/>
              <a:t>（</a:t>
            </a:r>
            <a:r>
              <a:rPr lang="en-US" altLang="ja-JP" kern="0" smtClean="0"/>
              <a:t>2018</a:t>
            </a:r>
            <a:r>
              <a:rPr lang="ja-JP" altLang="en-US" kern="0" smtClean="0"/>
              <a:t>年から新設）</a:t>
            </a:r>
            <a:endParaRPr kumimoji="0"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2820292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施設サービス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介護保険の前は福祉か医療で高齢者の面倒をみた</a:t>
            </a:r>
            <a:endParaRPr kumimoji="0" lang="en-US" altLang="ja-JP" kern="0" smtClean="0"/>
          </a:p>
          <a:p>
            <a:pPr>
              <a:spcBef>
                <a:spcPts val="1200"/>
              </a:spcBef>
              <a:defRPr/>
            </a:pPr>
            <a:r>
              <a:rPr kumimoji="0" lang="ja-JP" altLang="en-US" kern="0" smtClean="0"/>
              <a:t>施設サービスを医療の必要度を低い順に</a:t>
            </a:r>
            <a:endParaRPr kumimoji="0" lang="en-US" altLang="ja-JP" kern="0" smtClean="0"/>
          </a:p>
          <a:p>
            <a:pPr marL="0" indent="0">
              <a:spcBef>
                <a:spcPts val="1200"/>
              </a:spcBef>
              <a:buNone/>
              <a:defRPr/>
            </a:pPr>
            <a:r>
              <a:rPr kumimoji="0" lang="ja-JP" altLang="en-US" kern="0" smtClean="0"/>
              <a:t>　</a:t>
            </a:r>
            <a:r>
              <a:rPr kumimoji="0" lang="ja-JP" altLang="en-US" u="sng" kern="0" smtClean="0">
                <a:solidFill>
                  <a:srgbClr val="FF0000"/>
                </a:solidFill>
              </a:rPr>
              <a:t>特養＜老健施設＜介護療養</a:t>
            </a:r>
            <a:r>
              <a:rPr kumimoji="0" lang="ja-JP" altLang="en-US" kern="0" smtClean="0"/>
              <a:t>と役割分担して整理</a:t>
            </a:r>
            <a:endParaRPr kumimoji="0" lang="en-US" altLang="ja-JP" kern="0" smtClean="0"/>
          </a:p>
          <a:p>
            <a:pPr>
              <a:spcBef>
                <a:spcPts val="1200"/>
              </a:spcBef>
              <a:defRPr/>
            </a:pPr>
            <a:r>
              <a:rPr kumimoji="0" lang="ja-JP" altLang="en-US" kern="0" smtClean="0"/>
              <a:t>終身制の特養では入所待ちが</a:t>
            </a:r>
            <a:r>
              <a:rPr kumimoji="0" lang="en-US" altLang="ja-JP" kern="0" smtClean="0"/>
              <a:t>40</a:t>
            </a:r>
            <a:r>
              <a:rPr kumimoji="0" lang="ja-JP" altLang="en-US" kern="0" smtClean="0"/>
              <a:t>万人もいる</a:t>
            </a:r>
            <a:endParaRPr kumimoji="0" lang="en-US" altLang="ja-JP" kern="0" smtClean="0"/>
          </a:p>
          <a:p>
            <a:pPr>
              <a:spcBef>
                <a:spcPts val="1200"/>
              </a:spcBef>
              <a:defRPr/>
            </a:pPr>
            <a:r>
              <a:rPr kumimoji="0" lang="ja-JP" altLang="en-US" kern="0" smtClean="0"/>
              <a:t>在宅での看取りや地域包括ケアの推進へ</a:t>
            </a:r>
            <a:endParaRPr kumimoji="0" lang="en-US" altLang="ja-JP" kern="0" smtClean="0"/>
          </a:p>
        </p:txBody>
      </p:sp>
    </p:spTree>
    <p:extLst>
      <p:ext uri="{BB962C8B-B14F-4D97-AF65-F5344CB8AC3E}">
        <p14:creationId xmlns:p14="http://schemas.microsoft.com/office/powerpoint/2010/main" val="589421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居宅サービス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90488" y="148173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ここで</a:t>
            </a:r>
            <a:r>
              <a:rPr kumimoji="0" lang="ja-JP" altLang="en-US" u="sng" kern="0" smtClean="0">
                <a:solidFill>
                  <a:srgbClr val="FF0000"/>
                </a:solidFill>
              </a:rPr>
              <a:t>居宅</a:t>
            </a:r>
            <a:r>
              <a:rPr kumimoji="0" lang="ja-JP" altLang="en-US" kern="0" smtClean="0"/>
              <a:t>は主に居住している場所が施設以外という意味．居宅＝自宅に来てもらうではない</a:t>
            </a:r>
            <a:endParaRPr lang="en-US" altLang="ja-JP" kern="0"/>
          </a:p>
          <a:p>
            <a:pPr>
              <a:spcBef>
                <a:spcPts val="1200"/>
              </a:spcBef>
              <a:defRPr/>
            </a:pPr>
            <a:r>
              <a:rPr kumimoji="0" lang="ja-JP" altLang="en-US" kern="0" smtClean="0"/>
              <a:t>特養は定員約</a:t>
            </a:r>
            <a:r>
              <a:rPr kumimoji="0" lang="en-US" altLang="ja-JP" kern="0" smtClean="0"/>
              <a:t>40</a:t>
            </a:r>
            <a:r>
              <a:rPr kumimoji="0" lang="ja-JP" altLang="en-US" kern="0" smtClean="0"/>
              <a:t>万人に対してほぼ同じ人数が待機</a:t>
            </a:r>
            <a:endParaRPr kumimoji="0" lang="en-US" altLang="ja-JP" kern="0" smtClean="0"/>
          </a:p>
          <a:p>
            <a:pPr>
              <a:spcBef>
                <a:spcPts val="1200"/>
              </a:spcBef>
              <a:defRPr/>
            </a:pPr>
            <a:r>
              <a:rPr kumimoji="0" lang="ja-JP" altLang="en-US" kern="0" smtClean="0"/>
              <a:t>メインの場が自宅で施設に</a:t>
            </a:r>
            <a:r>
              <a:rPr kumimoji="0" lang="ja-JP" altLang="en-US" u="sng" kern="0" smtClean="0">
                <a:solidFill>
                  <a:srgbClr val="FF0000"/>
                </a:solidFill>
              </a:rPr>
              <a:t>通い</a:t>
            </a:r>
            <a:r>
              <a:rPr kumimoji="0" lang="ja-JP" altLang="en-US" kern="0" smtClean="0"/>
              <a:t>自立のためのリハビリを重視する方針に転換</a:t>
            </a:r>
            <a:endParaRPr kumimoji="0" lang="en-US" altLang="ja-JP" kern="0" smtClean="0"/>
          </a:p>
          <a:p>
            <a:pPr>
              <a:spcBef>
                <a:spcPts val="1200"/>
              </a:spcBef>
              <a:defRPr/>
            </a:pPr>
            <a:r>
              <a:rPr kumimoji="0" lang="ja-JP" altLang="en-US" kern="0" smtClean="0"/>
              <a:t>居宅サービスは</a:t>
            </a:r>
            <a:r>
              <a:rPr kumimoji="0" lang="ja-JP" altLang="en-US" u="sng" kern="0" smtClean="0">
                <a:solidFill>
                  <a:srgbClr val="FF0000"/>
                </a:solidFill>
              </a:rPr>
              <a:t>訪問系サービス</a:t>
            </a:r>
            <a:r>
              <a:rPr kumimoji="0" lang="ja-JP" altLang="en-US" kern="0" smtClean="0"/>
              <a:t>，</a:t>
            </a:r>
            <a:r>
              <a:rPr kumimoji="0" lang="ja-JP" altLang="en-US" u="sng" kern="0" smtClean="0">
                <a:solidFill>
                  <a:srgbClr val="FF0000"/>
                </a:solidFill>
              </a:rPr>
              <a:t>通所系サービス</a:t>
            </a:r>
            <a:r>
              <a:rPr kumimoji="0" lang="ja-JP" altLang="en-US" kern="0" smtClean="0"/>
              <a:t>，</a:t>
            </a:r>
            <a:r>
              <a:rPr kumimoji="0" lang="ja-JP" altLang="en-US" u="sng" kern="0" smtClean="0">
                <a:solidFill>
                  <a:srgbClr val="FF0000"/>
                </a:solidFill>
              </a:rPr>
              <a:t>短期入所系サービス</a:t>
            </a:r>
            <a:r>
              <a:rPr kumimoji="0" lang="ja-JP" altLang="en-US" kern="0" smtClean="0"/>
              <a:t>，その他に分かれる</a:t>
            </a:r>
            <a:endParaRPr kumimoji="0" lang="en-US" altLang="ja-JP" kern="0" smtClean="0"/>
          </a:p>
          <a:p>
            <a:pPr>
              <a:spcBef>
                <a:spcPts val="1200"/>
              </a:spcBef>
              <a:defRPr/>
            </a:pPr>
            <a:r>
              <a:rPr kumimoji="0" lang="ja-JP" altLang="en-US" kern="0" smtClean="0"/>
              <a:t>訪問系サービスは自宅に来てもらう．訪問介護，訪問看護，訪問リハビリテーション，居宅療法管理指導</a:t>
            </a:r>
            <a:endParaRPr kumimoji="0" lang="en-US" altLang="ja-JP" kern="0" smtClean="0"/>
          </a:p>
        </p:txBody>
      </p:sp>
    </p:spTree>
    <p:extLst>
      <p:ext uri="{BB962C8B-B14F-4D97-AF65-F5344CB8AC3E}">
        <p14:creationId xmlns:p14="http://schemas.microsoft.com/office/powerpoint/2010/main" val="3953386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通所系サービス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u="sng" kern="0" smtClean="0">
                <a:solidFill>
                  <a:srgbClr val="FF0000"/>
                </a:solidFill>
              </a:rPr>
              <a:t>通所系サービス</a:t>
            </a:r>
            <a:r>
              <a:rPr kumimoji="0" lang="ja-JP" altLang="en-US" kern="0" smtClean="0"/>
              <a:t>は利用者が施設に通って，日常生活の支援を受ける</a:t>
            </a:r>
            <a:endParaRPr kumimoji="0" lang="en-US" altLang="ja-JP" kern="0" smtClean="0"/>
          </a:p>
          <a:p>
            <a:pPr>
              <a:spcBef>
                <a:spcPts val="1200"/>
              </a:spcBef>
              <a:defRPr/>
            </a:pPr>
            <a:r>
              <a:rPr kumimoji="0" lang="ja-JP" altLang="en-US" kern="0" smtClean="0"/>
              <a:t>通所介護（デイサービス），通所リハビリテーション（デイケア）</a:t>
            </a:r>
            <a:endParaRPr kumimoji="0" lang="en-US" altLang="ja-JP" kern="0" smtClean="0"/>
          </a:p>
          <a:p>
            <a:pPr>
              <a:spcBef>
                <a:spcPts val="1200"/>
              </a:spcBef>
              <a:defRPr/>
            </a:pPr>
            <a:r>
              <a:rPr kumimoji="0" lang="ja-JP" altLang="en-US" u="sng" kern="0" smtClean="0">
                <a:solidFill>
                  <a:srgbClr val="FF0000"/>
                </a:solidFill>
              </a:rPr>
              <a:t>短期入所系サービス</a:t>
            </a:r>
            <a:r>
              <a:rPr kumimoji="0" lang="ja-JP" altLang="en-US" kern="0" smtClean="0"/>
              <a:t>は施設に短期間入所する</a:t>
            </a:r>
            <a:endParaRPr kumimoji="0" lang="en-US" altLang="ja-JP" kern="0" smtClean="0"/>
          </a:p>
          <a:p>
            <a:pPr>
              <a:spcBef>
                <a:spcPts val="1200"/>
              </a:spcBef>
              <a:defRPr/>
            </a:pPr>
            <a:r>
              <a:rPr kumimoji="0" lang="ja-JP" altLang="en-US" kern="0" smtClean="0"/>
              <a:t>家族の介護者が一時的に介護できないときや休息の時に利用．介護はストレスがかかるので休みが必要</a:t>
            </a:r>
            <a:endParaRPr kumimoji="0" lang="en-US" altLang="ja-JP" kern="0" smtClean="0"/>
          </a:p>
          <a:p>
            <a:pPr>
              <a:spcBef>
                <a:spcPts val="1200"/>
              </a:spcBef>
              <a:defRPr/>
            </a:pPr>
            <a:r>
              <a:rPr kumimoji="0" lang="ja-JP" altLang="en-US" kern="0" smtClean="0"/>
              <a:t>介護疲れによる肉体的・精神的な虐待を防止する</a:t>
            </a:r>
            <a:endParaRPr kumimoji="0" lang="en-US" altLang="ja-JP" kern="0" smtClean="0"/>
          </a:p>
        </p:txBody>
      </p:sp>
    </p:spTree>
    <p:extLst>
      <p:ext uri="{BB962C8B-B14F-4D97-AF65-F5344CB8AC3E}">
        <p14:creationId xmlns:p14="http://schemas.microsoft.com/office/powerpoint/2010/main" val="1192574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ケアプラン</a:t>
            </a: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たくさんのサービスがあるので利用にあたって</a:t>
            </a:r>
            <a:r>
              <a:rPr kumimoji="0" lang="ja-JP" altLang="en-US" u="sng" kern="0" smtClean="0">
                <a:solidFill>
                  <a:srgbClr val="FF0000"/>
                </a:solidFill>
              </a:rPr>
              <a:t>居宅サービス計画書（ケアプラン）</a:t>
            </a:r>
            <a:r>
              <a:rPr kumimoji="0" lang="ja-JP" altLang="en-US" kern="0" smtClean="0"/>
              <a:t>を作成</a:t>
            </a:r>
            <a:endParaRPr kumimoji="0" lang="en-US" altLang="ja-JP" kern="0" smtClean="0"/>
          </a:p>
          <a:p>
            <a:pPr>
              <a:spcBef>
                <a:spcPts val="1200"/>
              </a:spcBef>
              <a:defRPr/>
            </a:pPr>
            <a:r>
              <a:rPr kumimoji="0" lang="ja-JP" altLang="en-US" u="sng" kern="0" smtClean="0">
                <a:solidFill>
                  <a:srgbClr val="FF0000"/>
                </a:solidFill>
              </a:rPr>
              <a:t>ケアマネージャー（介護</a:t>
            </a:r>
            <a:r>
              <a:rPr kumimoji="0" lang="ja-JP" altLang="en-US" u="sng" kern="0" smtClean="0">
                <a:solidFill>
                  <a:srgbClr val="FF0000"/>
                </a:solidFill>
              </a:rPr>
              <a:t>支援専門員</a:t>
            </a:r>
            <a:r>
              <a:rPr kumimoji="0" lang="ja-JP" altLang="en-US" u="sng" kern="0" smtClean="0">
                <a:solidFill>
                  <a:srgbClr val="FF0000"/>
                </a:solidFill>
              </a:rPr>
              <a:t>）</a:t>
            </a:r>
            <a:r>
              <a:rPr kumimoji="0" lang="ja-JP" altLang="en-US" kern="0" smtClean="0"/>
              <a:t>に依頼する</a:t>
            </a:r>
            <a:endParaRPr kumimoji="0" lang="en-US" altLang="ja-JP" kern="0" smtClean="0"/>
          </a:p>
          <a:p>
            <a:pPr>
              <a:spcBef>
                <a:spcPts val="1200"/>
              </a:spcBef>
              <a:defRPr/>
            </a:pPr>
            <a:r>
              <a:rPr kumimoji="0" lang="ja-JP" altLang="en-US" kern="0" smtClean="0"/>
              <a:t>この依頼を</a:t>
            </a:r>
            <a:r>
              <a:rPr kumimoji="0" lang="ja-JP" altLang="en-US" u="sng" kern="0" smtClean="0">
                <a:solidFill>
                  <a:srgbClr val="FF0000"/>
                </a:solidFill>
              </a:rPr>
              <a:t>居宅介護支援</a:t>
            </a:r>
            <a:r>
              <a:rPr kumimoji="0" lang="en-US" altLang="ja-JP" u="sng" kern="0" smtClean="0">
                <a:solidFill>
                  <a:srgbClr val="FF0000"/>
                </a:solidFill>
              </a:rPr>
              <a:t>(</a:t>
            </a:r>
            <a:r>
              <a:rPr kumimoji="0" lang="ja-JP" altLang="en-US" u="sng" kern="0" smtClean="0">
                <a:solidFill>
                  <a:srgbClr val="FF0000"/>
                </a:solidFill>
              </a:rPr>
              <a:t>ケアマネジメント</a:t>
            </a:r>
            <a:r>
              <a:rPr kumimoji="0" lang="en-US" altLang="ja-JP" u="sng" kern="0" smtClean="0">
                <a:solidFill>
                  <a:srgbClr val="FF0000"/>
                </a:solidFill>
              </a:rPr>
              <a:t>)</a:t>
            </a:r>
            <a:r>
              <a:rPr kumimoji="0" lang="ja-JP" altLang="en-US" kern="0" smtClean="0"/>
              <a:t>という</a:t>
            </a:r>
            <a:endParaRPr kumimoji="0" lang="en-US" altLang="ja-JP" kern="0" smtClean="0"/>
          </a:p>
          <a:p>
            <a:pPr>
              <a:spcBef>
                <a:spcPts val="1200"/>
              </a:spcBef>
              <a:defRPr/>
            </a:pPr>
            <a:r>
              <a:rPr kumimoji="0" lang="ja-JP" altLang="en-US" kern="0" smtClean="0"/>
              <a:t>ケアマネージャーが本人と家族の意向を聞いて計画し，サービス提供者に連絡をして，契約する</a:t>
            </a:r>
            <a:endParaRPr kumimoji="0"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1859922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地域密着型サービス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施設サービスと居宅サービスの基準（質）や料金（介護報酬）は</a:t>
            </a:r>
            <a:r>
              <a:rPr kumimoji="0" lang="ja-JP" altLang="en-US" u="sng" kern="0" smtClean="0">
                <a:solidFill>
                  <a:srgbClr val="FF0000"/>
                </a:solidFill>
              </a:rPr>
              <a:t>全国同じ</a:t>
            </a:r>
            <a:endParaRPr kumimoji="0" lang="en-US" altLang="ja-JP" u="sng" kern="0" smtClean="0">
              <a:solidFill>
                <a:srgbClr val="FF0000"/>
              </a:solidFill>
            </a:endParaRPr>
          </a:p>
          <a:p>
            <a:pPr>
              <a:spcBef>
                <a:spcPts val="1200"/>
              </a:spcBef>
              <a:defRPr/>
            </a:pPr>
            <a:r>
              <a:rPr kumimoji="0" lang="ja-JP" altLang="en-US" kern="0" smtClean="0"/>
              <a:t>地域の実情に応じたサービスを</a:t>
            </a:r>
            <a:r>
              <a:rPr kumimoji="0" lang="ja-JP" altLang="en-US" u="sng" kern="0" smtClean="0">
                <a:solidFill>
                  <a:srgbClr val="FF0000"/>
                </a:solidFill>
              </a:rPr>
              <a:t>地域密着型サービス</a:t>
            </a:r>
            <a:endParaRPr lang="en-US" altLang="ja-JP" kern="0"/>
          </a:p>
          <a:p>
            <a:pPr>
              <a:spcBef>
                <a:spcPts val="1200"/>
              </a:spcBef>
              <a:defRPr/>
            </a:pPr>
            <a:r>
              <a:rPr kumimoji="0" lang="ja-JP" altLang="en-US" kern="0" smtClean="0"/>
              <a:t>市町村が業者の指定・監督を行い，その住民のみが利用可能</a:t>
            </a:r>
            <a:endParaRPr kumimoji="0" lang="en-US" altLang="ja-JP" kern="0" smtClean="0"/>
          </a:p>
        </p:txBody>
      </p:sp>
    </p:spTree>
    <p:extLst>
      <p:ext uri="{BB962C8B-B14F-4D97-AF65-F5344CB8AC3E}">
        <p14:creationId xmlns:p14="http://schemas.microsoft.com/office/powerpoint/2010/main" val="1190218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4000" y="361157"/>
            <a:ext cx="9936000" cy="1271588"/>
          </a:xfrm>
        </p:spPr>
        <p:txBody>
          <a:bodyPr/>
          <a:lstStyle/>
          <a:p>
            <a:r>
              <a:rPr lang="ja-JP" altLang="en-US" smtClean="0"/>
              <a:t>地域包括ケアと将来の高齢者医療・介護</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17</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u="sng" kern="0" smtClean="0">
                <a:solidFill>
                  <a:srgbClr val="FF0000"/>
                </a:solidFill>
              </a:rPr>
              <a:t>地域医療構想</a:t>
            </a:r>
            <a:r>
              <a:rPr kumimoji="0" lang="ja-JP" altLang="en-US" kern="0" smtClean="0"/>
              <a:t>は急性期の病床を減らし，早期退院を促し，回復期・療養と引き継ぎ，できるだけ早く在宅復帰させる意図をもつ</a:t>
            </a:r>
            <a:endParaRPr kumimoji="0" lang="en-US" altLang="ja-JP" kern="0" smtClean="0"/>
          </a:p>
          <a:p>
            <a:pPr>
              <a:spcBef>
                <a:spcPts val="1200"/>
              </a:spcBef>
              <a:defRPr/>
            </a:pPr>
            <a:r>
              <a:rPr kumimoji="0" lang="ja-JP" altLang="en-US" kern="0" smtClean="0"/>
              <a:t>在宅サービスを使いながら人生の最期まで過ごす</a:t>
            </a:r>
            <a:endParaRPr kumimoji="0" lang="en-US" altLang="ja-JP" kern="0" smtClean="0"/>
          </a:p>
          <a:p>
            <a:pPr>
              <a:spcBef>
                <a:spcPts val="1200"/>
              </a:spcBef>
              <a:defRPr/>
            </a:pPr>
            <a:r>
              <a:rPr kumimoji="0" lang="ja-JP" altLang="en-US" u="sng" kern="0" smtClean="0">
                <a:solidFill>
                  <a:srgbClr val="FF0000"/>
                </a:solidFill>
              </a:rPr>
              <a:t>地域包括ケアシステム</a:t>
            </a:r>
            <a:r>
              <a:rPr kumimoji="0" lang="ja-JP" altLang="en-US" kern="0" smtClean="0"/>
              <a:t>は可能な限り住み慣れた地域で，自分らしい暮らしを人生の最期まで続ける，地域の包括的な支援・サービス提供体制のこと</a:t>
            </a:r>
            <a:endParaRPr kumimoji="0" lang="en-US" altLang="ja-JP" kern="0" smtClean="0"/>
          </a:p>
          <a:p>
            <a:pPr>
              <a:spcBef>
                <a:spcPts val="1200"/>
              </a:spcBef>
              <a:defRPr/>
            </a:pPr>
            <a:r>
              <a:rPr kumimoji="0" lang="ja-JP" altLang="en-US" kern="0" smtClean="0"/>
              <a:t>地域密着型サービスは地域包括ケアシステムの一部</a:t>
            </a:r>
            <a:endParaRPr kumimoji="0" lang="en-US" altLang="ja-JP" kern="0" smtClean="0"/>
          </a:p>
          <a:p>
            <a:pPr>
              <a:spcBef>
                <a:spcPts val="1200"/>
              </a:spcBef>
              <a:defRPr/>
            </a:pPr>
            <a:r>
              <a:rPr kumimoji="0" lang="ja-JP" altLang="en-US" u="sng" kern="0" smtClean="0">
                <a:solidFill>
                  <a:srgbClr val="FF0000"/>
                </a:solidFill>
              </a:rPr>
              <a:t>サービス付き高齢者向け住宅</a:t>
            </a:r>
            <a:r>
              <a:rPr kumimoji="0" lang="ja-JP" altLang="en-US" kern="0" smtClean="0"/>
              <a:t>（サ高住）の整備も進んでいる</a:t>
            </a:r>
            <a:endParaRPr kumimoji="0"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524266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地域支援事業</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u="sng" kern="0" smtClean="0">
                <a:solidFill>
                  <a:srgbClr val="FF0000"/>
                </a:solidFill>
              </a:rPr>
              <a:t>地域支援事業</a:t>
            </a:r>
            <a:r>
              <a:rPr kumimoji="0" lang="ja-JP" altLang="en-US" kern="0" smtClean="0"/>
              <a:t>は要介護にならなくて済むような制度</a:t>
            </a:r>
            <a:endParaRPr kumimoji="0" lang="en-US" altLang="ja-JP" kern="0" smtClean="0"/>
          </a:p>
          <a:p>
            <a:pPr>
              <a:spcBef>
                <a:spcPts val="1200"/>
              </a:spcBef>
              <a:defRPr/>
            </a:pPr>
            <a:r>
              <a:rPr lang="ja-JP" altLang="en-US" kern="0" smtClean="0"/>
              <a:t>保険者の市町村が高齢者に対してお金を使い，介護予防に取り組む</a:t>
            </a:r>
            <a:endParaRPr lang="en-US" altLang="ja-JP" kern="0" smtClean="0"/>
          </a:p>
          <a:p>
            <a:pPr>
              <a:spcBef>
                <a:spcPts val="1200"/>
              </a:spcBef>
              <a:defRPr/>
            </a:pPr>
            <a:r>
              <a:rPr kumimoji="0" lang="ja-JP" altLang="en-US" kern="0" smtClean="0"/>
              <a:t>閉じこもりなのでの情報収集し，該当者の介護を予防したり，住民に介護予防のための栄養知識や体操などの情報提供</a:t>
            </a:r>
            <a:endParaRPr kumimoji="0" lang="en-US" altLang="ja-JP" kern="0" smtClean="0"/>
          </a:p>
          <a:p>
            <a:pPr>
              <a:spcBef>
                <a:spcPts val="1200"/>
              </a:spcBef>
              <a:defRPr/>
            </a:pPr>
            <a:r>
              <a:rPr kumimoji="0" lang="ja-JP" altLang="en-US" u="sng" kern="0" smtClean="0">
                <a:solidFill>
                  <a:srgbClr val="FF0000"/>
                </a:solidFill>
              </a:rPr>
              <a:t>地域包括支援センター</a:t>
            </a:r>
            <a:r>
              <a:rPr kumimoji="0" lang="ja-JP" altLang="en-US" kern="0" smtClean="0"/>
              <a:t>は介護予防の活動だけではなく介護に関する悩みや相談事を受け付け，高齢者の虐待防止や成年後見人の相談を受けたり（権利の譲渡），地域のケアマネージャーの支援を行う</a:t>
            </a:r>
            <a:endParaRPr kumimoji="0" lang="en-US" altLang="ja-JP" kern="0" smtClean="0"/>
          </a:p>
        </p:txBody>
      </p:sp>
    </p:spTree>
    <p:extLst>
      <p:ext uri="{BB962C8B-B14F-4D97-AF65-F5344CB8AC3E}">
        <p14:creationId xmlns:p14="http://schemas.microsoft.com/office/powerpoint/2010/main" val="1089622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altLang="ja-JP" smtClean="0"/>
              <a:t>2020/7/22</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医療経済学</a:t>
            </a:r>
            <a:r>
              <a:rPr lang="en-US" altLang="ja-JP" smtClean="0"/>
              <a:t>A 9</a:t>
            </a:r>
            <a:endParaRPr lang="en-US" altLang="ja-JP"/>
          </a:p>
        </p:txBody>
      </p:sp>
      <p:sp>
        <p:nvSpPr>
          <p:cNvPr id="6" name="スライド番号プレースホルダー 5"/>
          <p:cNvSpPr>
            <a:spLocks noGrp="1"/>
          </p:cNvSpPr>
          <p:nvPr>
            <p:ph type="sldNum" sz="quarter" idx="12"/>
          </p:nvPr>
        </p:nvSpPr>
        <p:spPr/>
        <p:txBody>
          <a:bodyPr/>
          <a:lstStyle/>
          <a:p>
            <a:pPr>
              <a:defRPr/>
            </a:pPr>
            <a:fld id="{799DFB20-78B3-43B1-B679-B558C593300F}" type="slidenum">
              <a:rPr lang="ja-JP" altLang="en-US" smtClean="0"/>
              <a:pPr>
                <a:defRPr/>
              </a:pPr>
              <a:t>19</a:t>
            </a:fld>
            <a:endParaRPr lang="en-US" altLang="ja-JP"/>
          </a:p>
        </p:txBody>
      </p:sp>
      <p:pic>
        <p:nvPicPr>
          <p:cNvPr id="2050" name="Picture 2" descr="https://www.mhlw.go.jp/topics/kaigo/gaiyo/images/k2005_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8" y="353616"/>
            <a:ext cx="9216000" cy="6918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127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a:t>
            </a:r>
            <a:r>
              <a:rPr kumimoji="1" lang="ja-JP" altLang="en-US" sz="2800" smtClean="0"/>
              <a:t>課題は</a:t>
            </a:r>
            <a:r>
              <a:rPr kumimoji="1" lang="en-US" altLang="ja-JP" sz="2800" u="sng" smtClean="0">
                <a:solidFill>
                  <a:srgbClr val="FF0000"/>
                </a:solidFill>
              </a:rPr>
              <a:t>Bb</a:t>
            </a:r>
            <a:r>
              <a:rPr kumimoji="1" lang="ja-JP" altLang="en-US" sz="2800" u="sng" smtClean="0">
                <a:solidFill>
                  <a:srgbClr val="FF0000"/>
                </a:solidFill>
              </a:rPr>
              <a:t>に統一することに変え</a:t>
            </a:r>
            <a:r>
              <a:rPr kumimoji="1" lang="ja-JP" altLang="en-US" sz="2800" smtClean="0"/>
              <a:t>ました．全員</a:t>
            </a:r>
            <a:r>
              <a:rPr kumimoji="1" lang="en-US" altLang="ja-JP" sz="2800" smtClean="0"/>
              <a:t>BB</a:t>
            </a:r>
            <a:r>
              <a:rPr kumimoji="1" lang="ja-JP" altLang="en-US" sz="2800" smtClean="0"/>
              <a:t>の</a:t>
            </a:r>
            <a:r>
              <a:rPr kumimoji="1" lang="ja-JP" altLang="en-US" sz="2800"/>
              <a:t>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高齢者と介護保険</a:t>
            </a:r>
            <a:endParaRPr lang="en-US" altLang="ja-JP" smtClean="0">
              <a:solidFill>
                <a:srgbClr val="000000"/>
              </a:solidFill>
            </a:endParaRPr>
          </a:p>
          <a:p>
            <a:pPr>
              <a:defRPr/>
            </a:pPr>
            <a:r>
              <a:rPr lang="ja-JP" altLang="en-US" smtClean="0">
                <a:solidFill>
                  <a:srgbClr val="000000"/>
                </a:solidFill>
              </a:rPr>
              <a:t>スティグマから権利</a:t>
            </a:r>
            <a:endParaRPr lang="en-US" altLang="ja-JP" smtClean="0">
              <a:solidFill>
                <a:srgbClr val="000000"/>
              </a:solidFill>
            </a:endParaRPr>
          </a:p>
          <a:p>
            <a:pPr>
              <a:defRPr/>
            </a:pPr>
            <a:r>
              <a:rPr lang="ja-JP" altLang="en-US" smtClean="0">
                <a:solidFill>
                  <a:srgbClr val="000000"/>
                </a:solidFill>
              </a:rPr>
              <a:t>第</a:t>
            </a:r>
            <a:r>
              <a:rPr lang="en-US" altLang="ja-JP" smtClean="0">
                <a:solidFill>
                  <a:srgbClr val="000000"/>
                </a:solidFill>
              </a:rPr>
              <a:t>1</a:t>
            </a:r>
            <a:r>
              <a:rPr lang="ja-JP" altLang="en-US" smtClean="0">
                <a:solidFill>
                  <a:srgbClr val="000000"/>
                </a:solidFill>
              </a:rPr>
              <a:t>号被保険者</a:t>
            </a:r>
            <a:endParaRPr lang="en-US" altLang="ja-JP" smtClean="0">
              <a:solidFill>
                <a:srgbClr val="000000"/>
              </a:solidFill>
            </a:endParaRPr>
          </a:p>
          <a:p>
            <a:pPr>
              <a:defRPr/>
            </a:pPr>
            <a:r>
              <a:rPr lang="ja-JP" altLang="en-US" smtClean="0">
                <a:solidFill>
                  <a:srgbClr val="000000"/>
                </a:solidFill>
              </a:rPr>
              <a:t>人口比率による負担ルール</a:t>
            </a:r>
            <a:endParaRPr lang="en-US" altLang="ja-JP" smtClean="0">
              <a:solidFill>
                <a:srgbClr val="000000"/>
              </a:solidFill>
            </a:endParaRPr>
          </a:p>
          <a:p>
            <a:pPr>
              <a:defRPr/>
            </a:pPr>
            <a:r>
              <a:rPr lang="ja-JP" altLang="en-US" smtClean="0">
                <a:solidFill>
                  <a:srgbClr val="000000"/>
                </a:solidFill>
              </a:rPr>
              <a:t>介護認定</a:t>
            </a:r>
            <a:endParaRPr lang="en-US" altLang="ja-JP" smtClean="0">
              <a:solidFill>
                <a:srgbClr val="000000"/>
              </a:solidFill>
            </a:endParaRPr>
          </a:p>
          <a:p>
            <a:pPr>
              <a:defRPr/>
            </a:pPr>
            <a:r>
              <a:rPr lang="ja-JP" altLang="en-US" smtClean="0">
                <a:solidFill>
                  <a:srgbClr val="000000"/>
                </a:solidFill>
              </a:rPr>
              <a:t>介護保険サービス</a:t>
            </a:r>
            <a:endParaRPr lang="en-US" altLang="ja-JP" smtClean="0">
              <a:solidFill>
                <a:srgbClr val="000000"/>
              </a:solidFill>
            </a:endParaRPr>
          </a:p>
          <a:p>
            <a:pPr>
              <a:defRPr/>
            </a:pPr>
            <a:r>
              <a:rPr lang="ja-JP" altLang="en-US" smtClean="0">
                <a:solidFill>
                  <a:srgbClr val="000000"/>
                </a:solidFill>
              </a:rPr>
              <a:t>居宅サービス，施設サービス</a:t>
            </a:r>
            <a:endParaRPr lang="en-US" altLang="ja-JP" smtClean="0">
              <a:solidFill>
                <a:srgbClr val="000000"/>
              </a:solidFill>
            </a:endParaRPr>
          </a:p>
          <a:p>
            <a:pPr>
              <a:defRPr/>
            </a:pPr>
            <a:r>
              <a:rPr lang="ja-JP" altLang="en-US" smtClean="0">
                <a:solidFill>
                  <a:srgbClr val="000000"/>
                </a:solidFill>
              </a:rPr>
              <a:t>地域密着型サービス</a:t>
            </a:r>
            <a:endParaRPr lang="en-US" altLang="ja-JP" smtClean="0">
              <a:solidFill>
                <a:srgbClr val="000000"/>
              </a:solidFill>
            </a:endParaRPr>
          </a:p>
          <a:p>
            <a:pPr>
              <a:defRPr/>
            </a:pPr>
            <a:r>
              <a:rPr lang="ja-JP" altLang="en-US" smtClean="0">
                <a:solidFill>
                  <a:srgbClr val="000000"/>
                </a:solidFill>
              </a:rPr>
              <a:t>地域包括ケアサービス</a:t>
            </a:r>
            <a:endParaRPr lang="en-US" altLang="ja-JP" smtClean="0">
              <a:solidFill>
                <a:srgbClr val="000000"/>
              </a:solidFill>
            </a:endParaRPr>
          </a:p>
          <a:p>
            <a:pPr>
              <a:defRPr/>
            </a:pPr>
            <a:r>
              <a:rPr lang="ja-JP" altLang="en-US" smtClean="0">
                <a:solidFill>
                  <a:srgbClr val="000000"/>
                </a:solidFill>
              </a:rPr>
              <a:t>地域支援事業</a:t>
            </a: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20</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介護保険財政の仕組み</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en-US" altLang="ja-JP" kern="0" smtClean="0"/>
              <a:t>2000</a:t>
            </a:r>
            <a:r>
              <a:rPr kumimoji="0" lang="ja-JP" altLang="en-US" kern="0" smtClean="0"/>
              <a:t>年</a:t>
            </a:r>
            <a:r>
              <a:rPr kumimoji="0" lang="ja-JP" altLang="en-US" u="sng" kern="0" smtClean="0">
                <a:solidFill>
                  <a:srgbClr val="FF0000"/>
                </a:solidFill>
              </a:rPr>
              <a:t>介護保険制度</a:t>
            </a:r>
            <a:r>
              <a:rPr kumimoji="0" lang="ja-JP" altLang="en-US" kern="0" smtClean="0"/>
              <a:t>が創設される</a:t>
            </a:r>
            <a:endParaRPr kumimoji="0" lang="en-US" altLang="ja-JP" kern="0" smtClean="0"/>
          </a:p>
          <a:p>
            <a:pPr>
              <a:spcBef>
                <a:spcPts val="1200"/>
              </a:spcBef>
              <a:defRPr/>
            </a:pPr>
            <a:r>
              <a:rPr kumimoji="0" lang="ja-JP" altLang="en-US" kern="0" smtClean="0"/>
              <a:t>介護は</a:t>
            </a:r>
            <a:r>
              <a:rPr kumimoji="0" lang="ja-JP" altLang="en-US" u="sng" kern="0" smtClean="0">
                <a:solidFill>
                  <a:srgbClr val="FF0000"/>
                </a:solidFill>
              </a:rPr>
              <a:t>介助</a:t>
            </a:r>
            <a:r>
              <a:rPr kumimoji="0" lang="ja-JP" altLang="en-US" kern="0" smtClean="0"/>
              <a:t>と</a:t>
            </a:r>
            <a:r>
              <a:rPr kumimoji="0" lang="ja-JP" altLang="en-US" u="sng" kern="0" smtClean="0">
                <a:solidFill>
                  <a:srgbClr val="FF0000"/>
                </a:solidFill>
              </a:rPr>
              <a:t>看護</a:t>
            </a:r>
            <a:r>
              <a:rPr kumimoji="0" lang="ja-JP" altLang="en-US" kern="0" smtClean="0"/>
              <a:t>で生活を支える</a:t>
            </a:r>
            <a:endParaRPr kumimoji="0" lang="en-US" altLang="ja-JP" kern="0" smtClean="0"/>
          </a:p>
          <a:p>
            <a:pPr>
              <a:spcBef>
                <a:spcPts val="1200"/>
              </a:spcBef>
              <a:defRPr/>
            </a:pPr>
            <a:r>
              <a:rPr kumimoji="0" lang="ja-JP" altLang="en-US" kern="0" smtClean="0"/>
              <a:t>福祉を利用するのは世間体が悪いという人．スティグマ（恥辱感）をもつ人も</a:t>
            </a:r>
            <a:endParaRPr kumimoji="0" lang="en-US" altLang="ja-JP" kern="0" smtClean="0"/>
          </a:p>
          <a:p>
            <a:pPr>
              <a:spcBef>
                <a:spcPts val="1200"/>
              </a:spcBef>
              <a:defRPr/>
            </a:pPr>
            <a:r>
              <a:rPr kumimoji="0" lang="ja-JP" altLang="en-US" kern="0" smtClean="0"/>
              <a:t>福祉制度は弱者救済措置だが，財政的に全員が利用できるわけではない</a:t>
            </a:r>
            <a:endParaRPr kumimoji="0" lang="en-US" altLang="ja-JP" kern="0" smtClean="0"/>
          </a:p>
          <a:p>
            <a:pPr>
              <a:spcBef>
                <a:spcPts val="1200"/>
              </a:spcBef>
              <a:defRPr/>
            </a:pPr>
            <a:r>
              <a:rPr kumimoji="0" lang="ja-JP" altLang="en-US" kern="0" smtClean="0"/>
              <a:t>親を病院に安価に入院させる</a:t>
            </a:r>
            <a:r>
              <a:rPr kumimoji="0" lang="ja-JP" altLang="en-US" u="sng" kern="0" smtClean="0">
                <a:solidFill>
                  <a:srgbClr val="FF0000"/>
                </a:solidFill>
              </a:rPr>
              <a:t>社会的入院</a:t>
            </a:r>
            <a:endParaRPr kumimoji="0" lang="en-US" altLang="ja-JP" u="sng" kern="0" smtClean="0">
              <a:solidFill>
                <a:srgbClr val="FF0000"/>
              </a:solidFill>
            </a:endParaRPr>
          </a:p>
          <a:p>
            <a:pPr>
              <a:spcBef>
                <a:spcPts val="1200"/>
              </a:spcBef>
              <a:defRPr/>
            </a:pPr>
            <a:r>
              <a:rPr kumimoji="0" lang="ja-JP" altLang="en-US" kern="0" smtClean="0"/>
              <a:t>権利をもたせてスティグマを小さくさせる介護保険</a:t>
            </a:r>
            <a:endParaRPr kumimoji="0" lang="en-US" altLang="ja-JP" kern="0" smtClean="0"/>
          </a:p>
        </p:txBody>
      </p:sp>
    </p:spTree>
    <p:extLst>
      <p:ext uri="{BB962C8B-B14F-4D97-AF65-F5344CB8AC3E}">
        <p14:creationId xmlns:p14="http://schemas.microsoft.com/office/powerpoint/2010/main" val="685666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介護保険の対象</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5250" y="1397001"/>
            <a:ext cx="1015200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介護保険は</a:t>
            </a:r>
            <a:r>
              <a:rPr kumimoji="0" lang="en-US" altLang="ja-JP" u="sng" kern="0" smtClean="0">
                <a:solidFill>
                  <a:srgbClr val="FF0000"/>
                </a:solidFill>
              </a:rPr>
              <a:t>40</a:t>
            </a:r>
            <a:r>
              <a:rPr kumimoji="0" lang="ja-JP" altLang="en-US" u="sng" kern="0" smtClean="0">
                <a:solidFill>
                  <a:srgbClr val="FF0000"/>
                </a:solidFill>
              </a:rPr>
              <a:t>歳以上</a:t>
            </a:r>
            <a:r>
              <a:rPr kumimoji="0" lang="ja-JP" altLang="en-US" kern="0" smtClean="0"/>
              <a:t>の人のみが強制加入</a:t>
            </a:r>
            <a:endParaRPr kumimoji="0" lang="en-US" altLang="ja-JP" kern="0" smtClean="0"/>
          </a:p>
          <a:p>
            <a:pPr>
              <a:spcBef>
                <a:spcPts val="1200"/>
              </a:spcBef>
              <a:defRPr/>
            </a:pPr>
            <a:r>
              <a:rPr kumimoji="0" lang="en-US" altLang="ja-JP" kern="0" smtClean="0"/>
              <a:t>65</a:t>
            </a:r>
            <a:r>
              <a:rPr kumimoji="0" lang="ja-JP" altLang="en-US" kern="0" smtClean="0"/>
              <a:t>歳以上を</a:t>
            </a:r>
            <a:r>
              <a:rPr kumimoji="0" lang="ja-JP" altLang="en-US" u="sng" kern="0" smtClean="0">
                <a:solidFill>
                  <a:srgbClr val="FF0000"/>
                </a:solidFill>
              </a:rPr>
              <a:t>第</a:t>
            </a:r>
            <a:r>
              <a:rPr kumimoji="0" lang="en-US" altLang="ja-JP" u="sng" kern="0" smtClean="0">
                <a:solidFill>
                  <a:srgbClr val="FF0000"/>
                </a:solidFill>
              </a:rPr>
              <a:t>1</a:t>
            </a:r>
            <a:r>
              <a:rPr kumimoji="0" lang="ja-JP" altLang="en-US" u="sng" kern="0" smtClean="0">
                <a:solidFill>
                  <a:srgbClr val="FF0000"/>
                </a:solidFill>
              </a:rPr>
              <a:t>号被保険者</a:t>
            </a:r>
            <a:endParaRPr kumimoji="0" lang="en-US" altLang="ja-JP" u="sng" kern="0" smtClean="0">
              <a:solidFill>
                <a:srgbClr val="FF0000"/>
              </a:solidFill>
            </a:endParaRPr>
          </a:p>
          <a:p>
            <a:pPr>
              <a:spcBef>
                <a:spcPts val="1200"/>
              </a:spcBef>
              <a:defRPr/>
            </a:pPr>
            <a:r>
              <a:rPr kumimoji="0" lang="en-US" altLang="ja-JP" kern="0" smtClean="0"/>
              <a:t>40</a:t>
            </a:r>
            <a:r>
              <a:rPr kumimoji="0" lang="ja-JP" altLang="en-US" kern="0" smtClean="0"/>
              <a:t>～</a:t>
            </a:r>
            <a:r>
              <a:rPr kumimoji="0" lang="en-US" altLang="ja-JP" kern="0" smtClean="0"/>
              <a:t>64</a:t>
            </a:r>
            <a:r>
              <a:rPr kumimoji="0" lang="ja-JP" altLang="en-US" kern="0" smtClean="0"/>
              <a:t>歳を</a:t>
            </a:r>
            <a:r>
              <a:rPr kumimoji="0" lang="ja-JP" altLang="en-US" u="sng" kern="0" smtClean="0">
                <a:solidFill>
                  <a:srgbClr val="FF0000"/>
                </a:solidFill>
              </a:rPr>
              <a:t>第</a:t>
            </a:r>
            <a:r>
              <a:rPr kumimoji="0" lang="en-US" altLang="ja-JP" u="sng" kern="0" smtClean="0">
                <a:solidFill>
                  <a:srgbClr val="FF0000"/>
                </a:solidFill>
              </a:rPr>
              <a:t>2</a:t>
            </a:r>
            <a:r>
              <a:rPr kumimoji="0" lang="ja-JP" altLang="en-US" u="sng" kern="0" smtClean="0">
                <a:solidFill>
                  <a:srgbClr val="FF0000"/>
                </a:solidFill>
              </a:rPr>
              <a:t>号被保険者</a:t>
            </a:r>
            <a:endParaRPr kumimoji="0" lang="en-US" altLang="ja-JP" u="sng" kern="0" smtClean="0">
              <a:solidFill>
                <a:srgbClr val="FF0000"/>
              </a:solidFill>
            </a:endParaRPr>
          </a:p>
          <a:p>
            <a:pPr>
              <a:spcBef>
                <a:spcPts val="1200"/>
              </a:spcBef>
              <a:defRPr/>
            </a:pPr>
            <a:r>
              <a:rPr lang="ja-JP" altLang="en-US" u="sng" kern="0" smtClean="0">
                <a:solidFill>
                  <a:srgbClr val="FF0000"/>
                </a:solidFill>
              </a:rPr>
              <a:t>第</a:t>
            </a:r>
            <a:r>
              <a:rPr lang="en-US" altLang="ja-JP" u="sng" kern="0" smtClean="0">
                <a:solidFill>
                  <a:srgbClr val="FF0000"/>
                </a:solidFill>
              </a:rPr>
              <a:t>1</a:t>
            </a:r>
            <a:r>
              <a:rPr lang="ja-JP" altLang="en-US" u="sng" kern="0" smtClean="0">
                <a:solidFill>
                  <a:srgbClr val="FF0000"/>
                </a:solidFill>
              </a:rPr>
              <a:t>号の保険料</a:t>
            </a:r>
            <a:r>
              <a:rPr lang="ja-JP" altLang="en-US" kern="0" smtClean="0"/>
              <a:t>は所得段階別保険料，年金で決まる</a:t>
            </a:r>
            <a:endParaRPr lang="en-US" altLang="ja-JP" u="sng" kern="0">
              <a:solidFill>
                <a:srgbClr val="FF0000"/>
              </a:solidFill>
            </a:endParaRPr>
          </a:p>
          <a:p>
            <a:pPr>
              <a:spcBef>
                <a:spcPts val="1200"/>
              </a:spcBef>
              <a:defRPr/>
            </a:pPr>
            <a:r>
              <a:rPr lang="ja-JP" altLang="en-US" u="sng" kern="0" smtClean="0">
                <a:solidFill>
                  <a:srgbClr val="FF0000"/>
                </a:solidFill>
              </a:rPr>
              <a:t>生活保護受給者</a:t>
            </a:r>
            <a:r>
              <a:rPr lang="ja-JP" altLang="en-US" kern="0" smtClean="0"/>
              <a:t>は</a:t>
            </a:r>
            <a:r>
              <a:rPr lang="en-US" altLang="ja-JP" kern="0" smtClean="0"/>
              <a:t>65</a:t>
            </a:r>
            <a:r>
              <a:rPr lang="ja-JP" altLang="en-US" kern="0" smtClean="0"/>
              <a:t>歳以上であれば介護保険に加入</a:t>
            </a:r>
            <a:endParaRPr lang="en-US" altLang="ja-JP" kern="0" smtClean="0"/>
          </a:p>
          <a:p>
            <a:pPr>
              <a:spcBef>
                <a:spcPts val="1200"/>
              </a:spcBef>
              <a:defRPr/>
            </a:pPr>
            <a:r>
              <a:rPr lang="ja-JP" altLang="en-US" kern="0" smtClean="0"/>
              <a:t>第</a:t>
            </a:r>
            <a:r>
              <a:rPr lang="en-US" altLang="ja-JP" kern="0" smtClean="0"/>
              <a:t>2</a:t>
            </a:r>
            <a:r>
              <a:rPr lang="ja-JP" altLang="en-US" kern="0" smtClean="0"/>
              <a:t>号は</a:t>
            </a:r>
            <a:r>
              <a:rPr lang="ja-JP" altLang="en-US" u="sng" kern="0" smtClean="0">
                <a:solidFill>
                  <a:srgbClr val="FF0000"/>
                </a:solidFill>
              </a:rPr>
              <a:t>医療保険の保険料</a:t>
            </a:r>
            <a:r>
              <a:rPr lang="ja-JP" altLang="en-US" kern="0" smtClean="0"/>
              <a:t>に含める形で徴収</a:t>
            </a:r>
            <a:endParaRPr lang="en-US" altLang="ja-JP" kern="0" smtClean="0"/>
          </a:p>
          <a:p>
            <a:pPr>
              <a:spcBef>
                <a:spcPts val="1200"/>
              </a:spcBef>
              <a:defRPr/>
            </a:pPr>
            <a:r>
              <a:rPr lang="ja-JP" altLang="en-US" kern="0" smtClean="0"/>
              <a:t>介護保険の</a:t>
            </a:r>
            <a:r>
              <a:rPr lang="ja-JP" altLang="en-US" u="sng" kern="0" smtClean="0">
                <a:solidFill>
                  <a:srgbClr val="FF0000"/>
                </a:solidFill>
              </a:rPr>
              <a:t>保険者は市町村</a:t>
            </a:r>
            <a:r>
              <a:rPr lang="ja-JP" altLang="en-US" kern="0" smtClean="0"/>
              <a:t>だが，広域連合の場合も</a:t>
            </a:r>
            <a:endParaRPr lang="en-US" altLang="ja-JP" kern="0" smtClean="0"/>
          </a:p>
          <a:p>
            <a:pPr>
              <a:spcBef>
                <a:spcPts val="1200"/>
              </a:spcBef>
              <a:defRPr/>
            </a:pPr>
            <a:endParaRPr lang="en-US" altLang="ja-JP" kern="0" smtClean="0"/>
          </a:p>
        </p:txBody>
      </p:sp>
    </p:spTree>
    <p:extLst>
      <p:ext uri="{BB962C8B-B14F-4D97-AF65-F5344CB8AC3E}">
        <p14:creationId xmlns:p14="http://schemas.microsoft.com/office/powerpoint/2010/main" val="524047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hidden="1"/>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5</a:t>
            </a:fld>
            <a:endParaRPr kumimoji="0" lang="en-US" dirty="0">
              <a:solidFill>
                <a:srgbClr val="FFFFFF"/>
              </a:solidFill>
            </a:endParaRPr>
          </a:p>
        </p:txBody>
      </p:sp>
      <p:sp>
        <p:nvSpPr>
          <p:cNvPr id="4" name="日付プレースホルダー 3" hidden="1"/>
          <p:cNvSpPr>
            <a:spLocks noGrp="1"/>
          </p:cNvSpPr>
          <p:nvPr>
            <p:ph type="dt" sz="half" idx="10"/>
          </p:nvPr>
        </p:nvSpPr>
        <p:spPr/>
        <p:txBody>
          <a:bodyPr/>
          <a:lstStyle/>
          <a:p>
            <a:pPr>
              <a:defRPr/>
            </a:pPr>
            <a:r>
              <a:rPr lang="en-US" altLang="ja-JP" smtClean="0"/>
              <a:t>2020/7/22</a:t>
            </a:r>
            <a:endParaRPr lang="en-US" altLang="ja-JP"/>
          </a:p>
        </p:txBody>
      </p:sp>
      <p:sp>
        <p:nvSpPr>
          <p:cNvPr id="5" name="フッター プレースホルダー 4" hidden="1"/>
          <p:cNvSpPr>
            <a:spLocks noGrp="1"/>
          </p:cNvSpPr>
          <p:nvPr>
            <p:ph type="ftr" sz="quarter" idx="11"/>
          </p:nvPr>
        </p:nvSpPr>
        <p:spPr/>
        <p:txBody>
          <a:bodyPr/>
          <a:lstStyle/>
          <a:p>
            <a:pPr>
              <a:defRPr/>
            </a:pPr>
            <a:r>
              <a:rPr lang="ja-JP" altLang="en-US" smtClean="0"/>
              <a:t>医療経済学</a:t>
            </a:r>
            <a:r>
              <a:rPr lang="en-US" altLang="ja-JP" smtClean="0"/>
              <a:t>A 9</a:t>
            </a:r>
            <a:endParaRPr lang="en-US" altLang="ja-JP"/>
          </a:p>
        </p:txBody>
      </p:sp>
      <p:pic>
        <p:nvPicPr>
          <p:cNvPr id="1028" name="Picture 4" descr="https://article-image-ix.nikkei.com/https%3A%2F%2Fimgix-proxy.n8s.jp%2FDSXMZO9379926009112015EA2001-PB1-2.jpg?auto=format%2Ccompress&amp;ch=Width%2CDPR&amp;fit=max&amp;ixlib=java-1.2.0&amp;s=ac78e1d3527b6ed2278a156e31bf174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520" y="713656"/>
            <a:ext cx="8928000" cy="545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437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hidden="1"/>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6</a:t>
            </a:fld>
            <a:endParaRPr kumimoji="0" lang="en-US" dirty="0">
              <a:solidFill>
                <a:srgbClr val="FFFFFF"/>
              </a:solidFill>
            </a:endParaRPr>
          </a:p>
        </p:txBody>
      </p:sp>
      <p:sp>
        <p:nvSpPr>
          <p:cNvPr id="4" name="日付プレースホルダー 3" hidden="1"/>
          <p:cNvSpPr>
            <a:spLocks noGrp="1"/>
          </p:cNvSpPr>
          <p:nvPr>
            <p:ph type="dt" sz="half" idx="10"/>
          </p:nvPr>
        </p:nvSpPr>
        <p:spPr/>
        <p:txBody>
          <a:bodyPr/>
          <a:lstStyle/>
          <a:p>
            <a:pPr>
              <a:defRPr/>
            </a:pPr>
            <a:r>
              <a:rPr lang="en-US" altLang="ja-JP" smtClean="0"/>
              <a:t>2020/7/22</a:t>
            </a:r>
            <a:endParaRPr lang="en-US" altLang="ja-JP"/>
          </a:p>
        </p:txBody>
      </p:sp>
      <p:sp>
        <p:nvSpPr>
          <p:cNvPr id="5" name="フッター プレースホルダー 4" hidden="1"/>
          <p:cNvSpPr>
            <a:spLocks noGrp="1"/>
          </p:cNvSpPr>
          <p:nvPr>
            <p:ph type="ftr" sz="quarter" idx="11"/>
          </p:nvPr>
        </p:nvSpPr>
        <p:spPr/>
        <p:txBody>
          <a:bodyPr/>
          <a:lstStyle/>
          <a:p>
            <a:pPr>
              <a:defRPr/>
            </a:pPr>
            <a:r>
              <a:rPr lang="ja-JP" altLang="en-US" smtClean="0"/>
              <a:t>医療経済学</a:t>
            </a:r>
            <a:r>
              <a:rPr lang="en-US" altLang="ja-JP" smtClean="0"/>
              <a:t>A 9</a:t>
            </a:r>
            <a:endParaRPr lang="en-US" altLang="ja-JP"/>
          </a:p>
        </p:txBody>
      </p:sp>
      <p:pic>
        <p:nvPicPr>
          <p:cNvPr id="1030" name="Picture 6" descr="介護保険制度の費用負担割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8" y="425624"/>
            <a:ext cx="8676000" cy="6507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061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具体例</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5250" y="1478685"/>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介護保険の給付費の</a:t>
            </a:r>
            <a:r>
              <a:rPr kumimoji="0" lang="en-US" altLang="ja-JP" kern="0" smtClean="0"/>
              <a:t>50</a:t>
            </a:r>
            <a:r>
              <a:rPr kumimoji="0" lang="ja-JP" altLang="en-US" kern="0" smtClean="0"/>
              <a:t>％を国などが負担</a:t>
            </a:r>
            <a:endParaRPr kumimoji="0" lang="en-US" altLang="ja-JP" kern="0" smtClean="0"/>
          </a:p>
          <a:p>
            <a:pPr>
              <a:spcBef>
                <a:spcPts val="1200"/>
              </a:spcBef>
              <a:defRPr/>
            </a:pPr>
            <a:r>
              <a:rPr kumimoji="0" lang="ja-JP" altLang="en-US" kern="0" smtClean="0"/>
              <a:t>残り半分を第</a:t>
            </a:r>
            <a:r>
              <a:rPr kumimoji="0" lang="en-US" altLang="ja-JP" kern="0" smtClean="0"/>
              <a:t>1</a:t>
            </a:r>
            <a:r>
              <a:rPr kumimoji="0" lang="ja-JP" altLang="en-US" kern="0" smtClean="0"/>
              <a:t>号と第</a:t>
            </a:r>
            <a:r>
              <a:rPr kumimoji="0" lang="en-US" altLang="ja-JP" kern="0" smtClean="0"/>
              <a:t>2</a:t>
            </a:r>
            <a:r>
              <a:rPr kumimoji="0" lang="ja-JP" altLang="en-US" kern="0" smtClean="0"/>
              <a:t>号の被保険者の</a:t>
            </a:r>
            <a:r>
              <a:rPr kumimoji="0" lang="ja-JP" altLang="en-US" u="sng" kern="0" smtClean="0">
                <a:solidFill>
                  <a:srgbClr val="FF0000"/>
                </a:solidFill>
              </a:rPr>
              <a:t>人口比で負担</a:t>
            </a:r>
            <a:endParaRPr kumimoji="0" lang="en-US" altLang="ja-JP" u="sng" kern="0" smtClean="0">
              <a:solidFill>
                <a:srgbClr val="FF0000"/>
              </a:solidFill>
            </a:endParaRPr>
          </a:p>
          <a:p>
            <a:pPr>
              <a:spcBef>
                <a:spcPts val="1200"/>
              </a:spcBef>
              <a:defRPr/>
            </a:pPr>
            <a:r>
              <a:rPr kumimoji="0" lang="ja-JP" altLang="en-US" kern="0" smtClean="0"/>
              <a:t>この方法は高齢化の影響が少なくて済む</a:t>
            </a:r>
            <a:endParaRPr kumimoji="0" lang="en-US" altLang="ja-JP" kern="0" smtClean="0"/>
          </a:p>
          <a:p>
            <a:pPr>
              <a:spcBef>
                <a:spcPts val="1200"/>
              </a:spcBef>
              <a:defRPr/>
            </a:pPr>
            <a:r>
              <a:rPr kumimoji="0" lang="ja-JP" altLang="en-US" kern="0" smtClean="0"/>
              <a:t>高齢化が進むと第</a:t>
            </a:r>
            <a:r>
              <a:rPr kumimoji="0" lang="en-US" altLang="ja-JP" kern="0" smtClean="0"/>
              <a:t>2</a:t>
            </a:r>
            <a:r>
              <a:rPr kumimoji="0" lang="ja-JP" altLang="en-US" kern="0" smtClean="0"/>
              <a:t>号の負担割合は減る</a:t>
            </a:r>
            <a:endParaRPr kumimoji="0" lang="en-US" altLang="ja-JP" kern="0" smtClean="0"/>
          </a:p>
          <a:p>
            <a:pPr>
              <a:spcBef>
                <a:spcPts val="1200"/>
              </a:spcBef>
              <a:defRPr/>
            </a:pPr>
            <a:r>
              <a:rPr kumimoji="0" lang="ja-JP" altLang="en-US" kern="0" smtClean="0"/>
              <a:t>第</a:t>
            </a:r>
            <a:r>
              <a:rPr kumimoji="0" lang="en-US" altLang="ja-JP" kern="0" smtClean="0"/>
              <a:t>1</a:t>
            </a:r>
            <a:r>
              <a:rPr kumimoji="0" lang="ja-JP" altLang="en-US" kern="0" smtClean="0"/>
              <a:t>号被保険者の</a:t>
            </a:r>
            <a:r>
              <a:rPr kumimoji="0" lang="ja-JP" altLang="en-US" u="sng" kern="0" smtClean="0">
                <a:solidFill>
                  <a:srgbClr val="FF0000"/>
                </a:solidFill>
              </a:rPr>
              <a:t>受益者負担原則</a:t>
            </a:r>
            <a:r>
              <a:rPr kumimoji="0" lang="ja-JP" altLang="en-US" kern="0" smtClean="0"/>
              <a:t>が強い</a:t>
            </a:r>
            <a:endParaRPr kumimoji="0" lang="en-US" altLang="ja-JP" kern="0" smtClean="0"/>
          </a:p>
          <a:p>
            <a:pPr>
              <a:spcBef>
                <a:spcPts val="1200"/>
              </a:spcBef>
              <a:defRPr/>
            </a:pPr>
            <a:r>
              <a:rPr kumimoji="0" lang="ja-JP" altLang="en-US" kern="0" smtClean="0"/>
              <a:t>市町村の介護費用が高いと後で保険料に反映</a:t>
            </a:r>
            <a:endParaRPr kumimoji="0" lang="en-US" altLang="ja-JP" kern="0" smtClean="0"/>
          </a:p>
        </p:txBody>
      </p:sp>
    </p:spTree>
    <p:extLst>
      <p:ext uri="{BB962C8B-B14F-4D97-AF65-F5344CB8AC3E}">
        <p14:creationId xmlns:p14="http://schemas.microsoft.com/office/powerpoint/2010/main" val="3739578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altLang="ja-JP" smtClean="0"/>
              <a:t>2020/7/22</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医療経済学</a:t>
            </a:r>
            <a:r>
              <a:rPr lang="en-US" altLang="ja-JP" smtClean="0"/>
              <a:t>A 9</a:t>
            </a:r>
            <a:endParaRPr lang="en-US" altLang="ja-JP"/>
          </a:p>
        </p:txBody>
      </p:sp>
      <p:sp>
        <p:nvSpPr>
          <p:cNvPr id="6" name="スライド番号プレースホルダー 5"/>
          <p:cNvSpPr>
            <a:spLocks noGrp="1"/>
          </p:cNvSpPr>
          <p:nvPr>
            <p:ph type="sldNum" sz="quarter" idx="12"/>
          </p:nvPr>
        </p:nvSpPr>
        <p:spPr/>
        <p:txBody>
          <a:bodyPr/>
          <a:lstStyle/>
          <a:p>
            <a:pPr>
              <a:defRPr/>
            </a:pPr>
            <a:fld id="{799DFB20-78B3-43B1-B679-B558C593300F}" type="slidenum">
              <a:rPr lang="ja-JP" altLang="en-US" smtClean="0"/>
              <a:pPr>
                <a:defRPr/>
              </a:pPr>
              <a:t>8</a:t>
            </a:fld>
            <a:endParaRPr lang="en-US" altLang="ja-JP"/>
          </a:p>
        </p:txBody>
      </p:sp>
      <p:pic>
        <p:nvPicPr>
          <p:cNvPr id="8" name="Picture 8" descr="介護保険制度の仕組み"/>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8" y="353616"/>
            <a:ext cx="9288000" cy="6431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940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介護保険の利用方法</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2020/7/22</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9</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u="sng" kern="0" smtClean="0">
                <a:solidFill>
                  <a:srgbClr val="FF0000"/>
                </a:solidFill>
              </a:rPr>
              <a:t>要介護認定</a:t>
            </a:r>
            <a:r>
              <a:rPr kumimoji="0" lang="ja-JP" altLang="en-US" kern="0" smtClean="0"/>
              <a:t>を受けないと介護保険は受けられない</a:t>
            </a:r>
            <a:endParaRPr kumimoji="0" lang="en-US" altLang="ja-JP" kern="0" smtClean="0"/>
          </a:p>
          <a:p>
            <a:pPr>
              <a:spcBef>
                <a:spcPts val="1200"/>
              </a:spcBef>
              <a:defRPr/>
            </a:pPr>
            <a:r>
              <a:rPr kumimoji="0" lang="en-US" altLang="ja-JP" kern="0" smtClean="0"/>
              <a:t>65</a:t>
            </a:r>
            <a:r>
              <a:rPr kumimoji="0" lang="ja-JP" altLang="en-US" kern="0" smtClean="0"/>
              <a:t>歳になると市町村から</a:t>
            </a:r>
            <a:r>
              <a:rPr kumimoji="0" lang="ja-JP" altLang="en-US" u="sng" kern="0" smtClean="0">
                <a:solidFill>
                  <a:srgbClr val="FF0000"/>
                </a:solidFill>
              </a:rPr>
              <a:t>介護保険被保険者証</a:t>
            </a:r>
            <a:r>
              <a:rPr kumimoji="0" lang="ja-JP" altLang="en-US" kern="0" smtClean="0"/>
              <a:t>が交付</a:t>
            </a:r>
            <a:endParaRPr kumimoji="0" lang="en-US" altLang="ja-JP" kern="0" smtClean="0"/>
          </a:p>
          <a:p>
            <a:pPr>
              <a:spcBef>
                <a:spcPts val="1200"/>
              </a:spcBef>
              <a:defRPr/>
            </a:pPr>
            <a:r>
              <a:rPr kumimoji="0" lang="ja-JP" altLang="en-US" u="sng" kern="0" smtClean="0">
                <a:solidFill>
                  <a:srgbClr val="FF0000"/>
                </a:solidFill>
              </a:rPr>
              <a:t>基本チェックリスト</a:t>
            </a:r>
            <a:r>
              <a:rPr kumimoji="0" lang="ja-JP" altLang="en-US" kern="0" smtClean="0"/>
              <a:t>で生活の困難度を確認</a:t>
            </a:r>
            <a:endParaRPr kumimoji="0" lang="en-US" altLang="ja-JP" kern="0" smtClean="0"/>
          </a:p>
          <a:p>
            <a:pPr>
              <a:spcBef>
                <a:spcPts val="1200"/>
              </a:spcBef>
              <a:defRPr/>
            </a:pPr>
            <a:r>
              <a:rPr kumimoji="0" lang="ja-JP" altLang="en-US" kern="0" smtClean="0"/>
              <a:t>生活が困難だとされれば要介護認定が申請可能</a:t>
            </a:r>
            <a:endParaRPr kumimoji="0" lang="en-US" altLang="ja-JP" kern="0" smtClean="0"/>
          </a:p>
          <a:p>
            <a:pPr>
              <a:spcBef>
                <a:spcPts val="1200"/>
              </a:spcBef>
              <a:defRPr/>
            </a:pPr>
            <a:r>
              <a:rPr kumimoji="0" lang="ja-JP" altLang="en-US" u="sng" kern="0" smtClean="0">
                <a:solidFill>
                  <a:srgbClr val="FF0000"/>
                </a:solidFill>
              </a:rPr>
              <a:t>介護認定審査会</a:t>
            </a:r>
            <a:r>
              <a:rPr kumimoji="0" lang="ja-JP" altLang="en-US" kern="0" smtClean="0"/>
              <a:t>で審査して要介護度（自立，要支援</a:t>
            </a:r>
            <a:r>
              <a:rPr kumimoji="0" lang="en-US" altLang="ja-JP" kern="0" smtClean="0"/>
              <a:t>1</a:t>
            </a:r>
            <a:r>
              <a:rPr kumimoji="0" lang="ja-JP" altLang="en-US" kern="0" smtClean="0"/>
              <a:t>・</a:t>
            </a:r>
            <a:r>
              <a:rPr kumimoji="0" lang="en-US" altLang="ja-JP" kern="0" smtClean="0"/>
              <a:t>2</a:t>
            </a:r>
            <a:r>
              <a:rPr kumimoji="0" lang="ja-JP" altLang="en-US" kern="0" smtClean="0"/>
              <a:t>，要介護</a:t>
            </a:r>
            <a:r>
              <a:rPr kumimoji="0" lang="en-US" altLang="ja-JP" kern="0" smtClean="0"/>
              <a:t>1</a:t>
            </a:r>
            <a:r>
              <a:rPr kumimoji="0" lang="ja-JP" altLang="en-US" kern="0" smtClean="0"/>
              <a:t>～</a:t>
            </a:r>
            <a:r>
              <a:rPr kumimoji="0" lang="en-US" altLang="ja-JP" kern="0" smtClean="0"/>
              <a:t>5</a:t>
            </a:r>
            <a:r>
              <a:rPr kumimoji="0" lang="ja-JP" altLang="en-US" kern="0" smtClean="0"/>
              <a:t>までの</a:t>
            </a:r>
            <a:r>
              <a:rPr kumimoji="0" lang="en-US" altLang="ja-JP" kern="0" smtClean="0"/>
              <a:t>8</a:t>
            </a:r>
            <a:r>
              <a:rPr kumimoji="0" lang="ja-JP" altLang="en-US" kern="0" smtClean="0"/>
              <a:t>段階）を判断</a:t>
            </a:r>
            <a:endParaRPr kumimoji="0" lang="en-US" altLang="ja-JP" kern="0" smtClean="0"/>
          </a:p>
          <a:p>
            <a:pPr>
              <a:spcBef>
                <a:spcPts val="1200"/>
              </a:spcBef>
              <a:defRPr/>
            </a:pPr>
            <a:r>
              <a:rPr kumimoji="0" lang="ja-JP" altLang="en-US" kern="0" smtClean="0"/>
              <a:t>自立は介護保険が使えません</a:t>
            </a:r>
            <a:endParaRPr kumimoji="0" lang="en-US" altLang="ja-JP" kern="0" smtClean="0"/>
          </a:p>
          <a:p>
            <a:pPr>
              <a:spcBef>
                <a:spcPts val="1200"/>
              </a:spcBef>
              <a:defRPr/>
            </a:pPr>
            <a:r>
              <a:rPr kumimoji="0" lang="ja-JP" altLang="en-US" kern="0" smtClean="0"/>
              <a:t>要支援</a:t>
            </a:r>
            <a:r>
              <a:rPr kumimoji="0" lang="en-US" altLang="ja-JP" kern="0" smtClean="0"/>
              <a:t>1</a:t>
            </a:r>
            <a:r>
              <a:rPr kumimoji="0" lang="ja-JP" altLang="en-US" kern="0" smtClean="0"/>
              <a:t>は</a:t>
            </a:r>
            <a:r>
              <a:rPr kumimoji="0" lang="en-US" altLang="ja-JP" kern="0" smtClean="0"/>
              <a:t>1</a:t>
            </a:r>
            <a:r>
              <a:rPr kumimoji="0" lang="ja-JP" altLang="en-US" kern="0" smtClean="0"/>
              <a:t>ヶ月約</a:t>
            </a:r>
            <a:r>
              <a:rPr kumimoji="0" lang="en-US" altLang="ja-JP" kern="0" smtClean="0"/>
              <a:t>5</a:t>
            </a:r>
            <a:r>
              <a:rPr kumimoji="0" lang="ja-JP" altLang="en-US" kern="0" smtClean="0"/>
              <a:t>万円まで面倒を見る</a:t>
            </a:r>
            <a:endParaRPr kumimoji="0" lang="en-US" altLang="ja-JP" kern="0" smtClean="0"/>
          </a:p>
          <a:p>
            <a:pPr>
              <a:spcBef>
                <a:spcPts val="1200"/>
              </a:spcBef>
              <a:defRPr/>
            </a:pPr>
            <a:r>
              <a:rPr kumimoji="0" lang="ja-JP" altLang="en-US" kern="0" smtClean="0"/>
              <a:t>要介護</a:t>
            </a:r>
            <a:r>
              <a:rPr kumimoji="0" lang="en-US" altLang="ja-JP" kern="0" smtClean="0"/>
              <a:t>5</a:t>
            </a:r>
            <a:r>
              <a:rPr kumimoji="0" lang="ja-JP" altLang="en-US" kern="0" smtClean="0"/>
              <a:t>は</a:t>
            </a:r>
            <a:r>
              <a:rPr kumimoji="0" lang="en-US" altLang="ja-JP" kern="0" smtClean="0"/>
              <a:t>1</a:t>
            </a:r>
            <a:r>
              <a:rPr kumimoji="0" lang="ja-JP" altLang="en-US" kern="0" smtClean="0"/>
              <a:t>ヶ月約</a:t>
            </a:r>
            <a:r>
              <a:rPr kumimoji="0" lang="en-US" altLang="ja-JP" kern="0" smtClean="0"/>
              <a:t>36</a:t>
            </a:r>
            <a:r>
              <a:rPr kumimoji="0" lang="ja-JP" altLang="en-US" kern="0" smtClean="0"/>
              <a:t>万円まで面倒を見る</a:t>
            </a:r>
            <a:endParaRPr kumimoji="0"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8483972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14109</TotalTime>
  <Words>1273</Words>
  <Application>Microsoft Office PowerPoint</Application>
  <PresentationFormat>ユーザー設定</PresentationFormat>
  <Paragraphs>194</Paragraphs>
  <Slides>20</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20</vt:i4>
      </vt:variant>
    </vt:vector>
  </HeadingPairs>
  <TitlesOfParts>
    <vt:vector size="28" baseType="lpstr">
      <vt:lpstr>ＭＳ Ｐゴシック</vt:lpstr>
      <vt:lpstr>ＭＳ ゴシック</vt:lpstr>
      <vt:lpstr>Arial</vt:lpstr>
      <vt:lpstr>Calibri</vt:lpstr>
      <vt:lpstr>Times New Roman</vt:lpstr>
      <vt:lpstr>Wingdings</vt:lpstr>
      <vt:lpstr>Default Design</vt:lpstr>
      <vt:lpstr>デザインの設定</vt:lpstr>
      <vt:lpstr>医療経済学A  (9) 高齢者と介護保険</vt:lpstr>
      <vt:lpstr>講義の進め方．使い方</vt:lpstr>
      <vt:lpstr>介護保険財政の仕組み</vt:lpstr>
      <vt:lpstr>介護保険の対象</vt:lpstr>
      <vt:lpstr>PowerPoint プレゼンテーション</vt:lpstr>
      <vt:lpstr>PowerPoint プレゼンテーション</vt:lpstr>
      <vt:lpstr>具体例</vt:lpstr>
      <vt:lpstr>PowerPoint プレゼンテーション</vt:lpstr>
      <vt:lpstr>介護保険の利用方法</vt:lpstr>
      <vt:lpstr>PowerPoint プレゼンテーション</vt:lpstr>
      <vt:lpstr>介護保険サービス</vt:lpstr>
      <vt:lpstr>施設サービス</vt:lpstr>
      <vt:lpstr>居宅サービス</vt:lpstr>
      <vt:lpstr>通所系サービス</vt:lpstr>
      <vt:lpstr>ケアプラン</vt:lpstr>
      <vt:lpstr>地域密着型サービス</vt:lpstr>
      <vt:lpstr>地域包括ケアと将来の高齢者医療・介護</vt:lpstr>
      <vt:lpstr>地域支援事業</vt:lpstr>
      <vt:lpstr>PowerPoint プレゼンテーション</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641</cp:revision>
  <cp:lastPrinted>2017-04-12T01:17:40Z</cp:lastPrinted>
  <dcterms:created xsi:type="dcterms:W3CDTF">2004-05-06T09:28:21Z</dcterms:created>
  <dcterms:modified xsi:type="dcterms:W3CDTF">2020-07-22T02:57:23Z</dcterms:modified>
</cp:coreProperties>
</file>