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30"/>
  </p:notesMasterIdLst>
  <p:handoutMasterIdLst>
    <p:handoutMasterId r:id="rId31"/>
  </p:handoutMasterIdLst>
  <p:sldIdLst>
    <p:sldId id="413" r:id="rId3"/>
    <p:sldId id="473" r:id="rId4"/>
    <p:sldId id="635" r:id="rId5"/>
    <p:sldId id="658" r:id="rId6"/>
    <p:sldId id="636" r:id="rId7"/>
    <p:sldId id="638" r:id="rId8"/>
    <p:sldId id="637" r:id="rId9"/>
    <p:sldId id="639" r:id="rId10"/>
    <p:sldId id="640" r:id="rId11"/>
    <p:sldId id="641" r:id="rId12"/>
    <p:sldId id="642" r:id="rId13"/>
    <p:sldId id="643" r:id="rId14"/>
    <p:sldId id="644" r:id="rId15"/>
    <p:sldId id="645" r:id="rId16"/>
    <p:sldId id="646" r:id="rId17"/>
    <p:sldId id="647" r:id="rId18"/>
    <p:sldId id="649" r:id="rId19"/>
    <p:sldId id="648" r:id="rId20"/>
    <p:sldId id="650" r:id="rId21"/>
    <p:sldId id="651" r:id="rId22"/>
    <p:sldId id="652" r:id="rId23"/>
    <p:sldId id="653" r:id="rId24"/>
    <p:sldId id="654" r:id="rId25"/>
    <p:sldId id="655" r:id="rId26"/>
    <p:sldId id="656" r:id="rId27"/>
    <p:sldId id="657" r:id="rId28"/>
    <p:sldId id="469" r:id="rId29"/>
  </p:sldIdLst>
  <p:sldSz cx="10160000" cy="7620000"/>
  <p:notesSz cx="6735763" cy="9866313"/>
  <p:custDataLst>
    <p:tags r:id="rId32"/>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00" autoAdjust="0"/>
  </p:normalViewPr>
  <p:slideViewPr>
    <p:cSldViewPr>
      <p:cViewPr varScale="1">
        <p:scale>
          <a:sx n="60" d="100"/>
          <a:sy n="60" d="100"/>
        </p:scale>
        <p:origin x="768" y="4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10</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2020/7/29</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10</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2020/7/29</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10</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2020/7/29</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11</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084261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12</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579617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469601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156905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041484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16</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75485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17</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4081681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18</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379253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19</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442266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20</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819174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083577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21</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7610969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22</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5374548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23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767199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24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936600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25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1390674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26</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4293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10</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2020/7/29</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27</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006537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047251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6</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615012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7</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4155402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8</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011051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9</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28885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10</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450500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2020/7/29</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10</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10</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2020/7/29</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10</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2020/7/29</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10</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minnanokaigo.com/news/kaigogaku/no832/" TargetMode="External"/><Relationship Id="rId3" Type="http://schemas.openxmlformats.org/officeDocument/2006/relationships/hyperlink" Target="https://www.foryou.or.jp/facility/shirokane/w008/" TargetMode="External"/><Relationship Id="rId7" Type="http://schemas.openxmlformats.org/officeDocument/2006/relationships/hyperlink" Target="https://www.nikkei.com/article/DGXMZO50193200V20C19A9CR800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city.koshigaya.saitama.jp/kurashi_shisei/fukushi/kaigohoken/zigyousya/koshigaya_oshirase/koshigaya_contents_torikeshi.files/ds-ansin.pdf" TargetMode="External"/><Relationship Id="rId5" Type="http://schemas.openxmlformats.org/officeDocument/2006/relationships/hyperlink" Target="https://www.yuyunosato.or.jp/place/izu/" TargetMode="External"/><Relationship Id="rId4" Type="http://schemas.openxmlformats.org/officeDocument/2006/relationships/hyperlink" Target="https://www.nexuscare.co.jp/hongo"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(10) </a:t>
            </a:r>
            <a:r>
              <a:rPr lang="ja-JP" altLang="en-US" sz="3200" smtClean="0"/>
              <a:t>ミクロ経済学の基礎</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7</a:t>
            </a:r>
            <a:r>
              <a:rPr lang="ja-JP" altLang="en-US" sz="3100" smtClean="0"/>
              <a:t>月</a:t>
            </a:r>
            <a:r>
              <a:rPr lang="en-US" altLang="ja-JP" sz="3100" smtClean="0"/>
              <a:t>29</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722313" y="381000"/>
            <a:ext cx="9036000" cy="1271588"/>
          </a:xfrm>
        </p:spPr>
        <p:txBody>
          <a:bodyPr/>
          <a:lstStyle/>
          <a:p>
            <a:r>
              <a:rPr lang="ja-JP" altLang="en-US" smtClean="0"/>
              <a:t>無差別曲線</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もし効用が同じであれば</a:t>
            </a:r>
            <a:r>
              <a:rPr kumimoji="0" lang="en-US" altLang="ja-JP" kern="0" smtClean="0"/>
              <a:t>2</a:t>
            </a:r>
            <a:r>
              <a:rPr kumimoji="0" lang="ja-JP" altLang="en-US" kern="0" smtClean="0"/>
              <a:t>つの消費は</a:t>
            </a:r>
            <a:r>
              <a:rPr kumimoji="0" lang="ja-JP" altLang="en-US" u="sng" kern="0" smtClean="0">
                <a:solidFill>
                  <a:srgbClr val="FF0000"/>
                </a:solidFill>
              </a:rPr>
              <a:t>無差別</a:t>
            </a:r>
            <a:r>
              <a:rPr kumimoji="0" lang="ja-JP" altLang="en-US" kern="0" smtClean="0"/>
              <a:t>であるといいます</a:t>
            </a:r>
            <a:r>
              <a:rPr lang="ja-JP" altLang="en-US" kern="0" smtClean="0"/>
              <a:t>．このとき</a:t>
            </a:r>
            <a:r>
              <a:rPr lang="en-US" altLang="ja-JP" kern="0" smtClean="0"/>
              <a:t>U(4,4)=U(3,5)</a:t>
            </a:r>
            <a:r>
              <a:rPr lang="ja-JP" altLang="en-US" kern="0" smtClean="0"/>
              <a:t>です</a:t>
            </a:r>
            <a:endParaRPr lang="en-US" altLang="ja-JP" kern="0" smtClean="0"/>
          </a:p>
          <a:p>
            <a:pPr>
              <a:spcBef>
                <a:spcPts val="1200"/>
              </a:spcBef>
              <a:defRPr/>
            </a:pPr>
            <a:r>
              <a:rPr lang="ja-JP" altLang="en-US" kern="0" smtClean="0"/>
              <a:t>ある効用を達成する消費の組は</a:t>
            </a:r>
            <a:r>
              <a:rPr lang="en-US" altLang="ja-JP" kern="0" smtClean="0"/>
              <a:t>(4,4)</a:t>
            </a:r>
            <a:r>
              <a:rPr lang="ja-JP" altLang="en-US" kern="0" smtClean="0"/>
              <a:t>と</a:t>
            </a:r>
            <a:r>
              <a:rPr lang="en-US" altLang="ja-JP" kern="0" smtClean="0"/>
              <a:t>(3,5)</a:t>
            </a:r>
            <a:r>
              <a:rPr lang="ja-JP" altLang="en-US" kern="0" smtClean="0"/>
              <a:t>以外にも無数にあると考えられます</a:t>
            </a:r>
            <a:endParaRPr lang="en-US" altLang="ja-JP" kern="0"/>
          </a:p>
          <a:p>
            <a:pPr>
              <a:spcBef>
                <a:spcPts val="1200"/>
              </a:spcBef>
              <a:defRPr/>
            </a:pPr>
            <a:r>
              <a:rPr lang="ja-JP" altLang="en-US" kern="0" smtClean="0"/>
              <a:t>同じ効用レベルが達成される</a:t>
            </a:r>
            <a:r>
              <a:rPr lang="en-US" altLang="ja-JP" kern="0" smtClean="0"/>
              <a:t>(m,z)</a:t>
            </a:r>
            <a:r>
              <a:rPr lang="ja-JP" altLang="en-US" kern="0" smtClean="0"/>
              <a:t>の組み合わせの軌跡を描いた曲線が</a:t>
            </a:r>
            <a:r>
              <a:rPr lang="ja-JP" altLang="en-US" u="sng" kern="0" smtClean="0">
                <a:solidFill>
                  <a:srgbClr val="FF0000"/>
                </a:solidFill>
              </a:rPr>
              <a:t>無差別曲線</a:t>
            </a:r>
            <a:r>
              <a:rPr lang="ja-JP" altLang="en-US" kern="0" smtClean="0"/>
              <a:t>です</a:t>
            </a:r>
            <a:endParaRPr lang="en-US" altLang="ja-JP" kern="0" smtClean="0"/>
          </a:p>
          <a:p>
            <a:pPr>
              <a:spcBef>
                <a:spcPts val="1200"/>
              </a:spcBef>
              <a:defRPr/>
            </a:pPr>
            <a:r>
              <a:rPr kumimoji="0" lang="ja-JP" altLang="en-US" kern="0" smtClean="0"/>
              <a:t>普通，無差別曲線は</a:t>
            </a:r>
            <a:r>
              <a:rPr kumimoji="0" lang="ja-JP" altLang="en-US" u="sng" kern="0" smtClean="0">
                <a:solidFill>
                  <a:srgbClr val="FF0000"/>
                </a:solidFill>
              </a:rPr>
              <a:t>原点に向かって凸</a:t>
            </a:r>
            <a:r>
              <a:rPr kumimoji="0" lang="ja-JP" altLang="en-US" kern="0" smtClean="0"/>
              <a:t>の右下がりの形状をしています</a:t>
            </a:r>
            <a:endParaRPr kumimoji="0" lang="en-US" altLang="ja-JP" kern="0" smtClean="0"/>
          </a:p>
          <a:p>
            <a:pPr>
              <a:spcBef>
                <a:spcPts val="1200"/>
              </a:spcBef>
              <a:defRPr/>
            </a:pPr>
            <a:r>
              <a:rPr kumimoji="0" lang="ja-JP" altLang="en-US" kern="0" smtClean="0"/>
              <a:t>無差別曲線上の点は効用レベルが必ず同じです</a:t>
            </a:r>
            <a:endParaRPr kumimoji="0" lang="en-US" altLang="ja-JP" kern="0" smtClean="0"/>
          </a:p>
        </p:txBody>
      </p:sp>
    </p:spTree>
    <p:extLst>
      <p:ext uri="{BB962C8B-B14F-4D97-AF65-F5344CB8AC3E}">
        <p14:creationId xmlns:p14="http://schemas.microsoft.com/office/powerpoint/2010/main" val="1176034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722313" y="381000"/>
            <a:ext cx="9036000" cy="1271588"/>
          </a:xfrm>
        </p:spPr>
        <p:txBody>
          <a:bodyPr/>
          <a:lstStyle/>
          <a:p>
            <a:r>
              <a:rPr lang="ja-JP" altLang="en-US" smtClean="0"/>
              <a:t>無差別曲線の性質</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u="sng" kern="0" smtClean="0">
                <a:solidFill>
                  <a:srgbClr val="FF0000"/>
                </a:solidFill>
              </a:rPr>
              <a:t>右上</a:t>
            </a:r>
            <a:r>
              <a:rPr kumimoji="0" lang="ja-JP" altLang="en-US" kern="0" smtClean="0"/>
              <a:t>に位置する無差別曲線ほど高い効用をもたらします</a:t>
            </a:r>
            <a:endParaRPr kumimoji="0" lang="en-US" altLang="ja-JP" kern="0" smtClean="0"/>
          </a:p>
          <a:p>
            <a:pPr>
              <a:spcBef>
                <a:spcPts val="1200"/>
              </a:spcBef>
              <a:defRPr/>
            </a:pPr>
            <a:r>
              <a:rPr kumimoji="0" lang="ja-JP" altLang="en-US" kern="0" smtClean="0"/>
              <a:t>また異なる無差別曲線は</a:t>
            </a:r>
            <a:r>
              <a:rPr kumimoji="0" lang="ja-JP" altLang="en-US" u="sng" kern="0" smtClean="0">
                <a:solidFill>
                  <a:srgbClr val="FF0000"/>
                </a:solidFill>
              </a:rPr>
              <a:t>交差しません</a:t>
            </a:r>
            <a:endParaRPr kumimoji="0" lang="en-US" altLang="ja-JP" u="sng" kern="0" smtClean="0">
              <a:solidFill>
                <a:srgbClr val="FF0000"/>
              </a:solidFill>
            </a:endParaRPr>
          </a:p>
          <a:p>
            <a:pPr>
              <a:spcBef>
                <a:spcPts val="1200"/>
              </a:spcBef>
              <a:defRPr/>
            </a:pPr>
            <a:r>
              <a:rPr lang="ja-JP" altLang="en-US" kern="0" smtClean="0"/>
              <a:t>財の組み合わせは多様なので無差別曲線は無数にあります</a:t>
            </a:r>
            <a:endParaRPr lang="en-US" altLang="ja-JP" kern="0" smtClean="0"/>
          </a:p>
          <a:p>
            <a:pPr>
              <a:spcBef>
                <a:spcPts val="1200"/>
              </a:spcBef>
              <a:defRPr/>
            </a:pPr>
            <a:r>
              <a:rPr lang="ja-JP" altLang="en-US" kern="0" smtClean="0"/>
              <a:t>次に，無差別曲線の傾きを考えます</a:t>
            </a:r>
            <a:endParaRPr lang="en-US" altLang="ja-JP" kern="0" smtClean="0"/>
          </a:p>
          <a:p>
            <a:pPr>
              <a:spcBef>
                <a:spcPts val="1200"/>
              </a:spcBef>
              <a:defRPr/>
            </a:pPr>
            <a:r>
              <a:rPr lang="ja-JP" altLang="en-US" kern="0" smtClean="0"/>
              <a:t>無差別曲線上の</a:t>
            </a:r>
            <a:r>
              <a:rPr lang="en-US" altLang="ja-JP" kern="0" smtClean="0"/>
              <a:t>1</a:t>
            </a:r>
            <a:r>
              <a:rPr lang="ja-JP" altLang="en-US" kern="0" smtClean="0"/>
              <a:t>点を考えて，医療が減少すれば</a:t>
            </a:r>
            <a:r>
              <a:rPr lang="en-US" altLang="ja-JP" kern="0" smtClean="0"/>
              <a:t>(Δm&lt;0)</a:t>
            </a:r>
            <a:r>
              <a:rPr lang="ja-JP" altLang="en-US" kern="0" smtClean="0"/>
              <a:t>，他の財は増加</a:t>
            </a:r>
            <a:r>
              <a:rPr lang="en-US" altLang="ja-JP" kern="0" smtClean="0"/>
              <a:t>(Δz&gt;0)</a:t>
            </a:r>
            <a:r>
              <a:rPr lang="ja-JP" altLang="en-US" kern="0" smtClean="0"/>
              <a:t>しなければ同じ無差別曲線に留まることはできません</a:t>
            </a:r>
            <a:endParaRPr kumimoji="0" lang="en-US" altLang="ja-JP" u="sng" kern="0" smtClean="0">
              <a:solidFill>
                <a:srgbClr val="FF0000"/>
              </a:solidFill>
            </a:endParaRPr>
          </a:p>
        </p:txBody>
      </p:sp>
    </p:spTree>
    <p:extLst>
      <p:ext uri="{BB962C8B-B14F-4D97-AF65-F5344CB8AC3E}">
        <p14:creationId xmlns:p14="http://schemas.microsoft.com/office/powerpoint/2010/main" val="1515743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722313" y="381000"/>
            <a:ext cx="9036000" cy="1271588"/>
          </a:xfrm>
        </p:spPr>
        <p:txBody>
          <a:bodyPr/>
          <a:lstStyle/>
          <a:p>
            <a:r>
              <a:rPr lang="ja-JP" altLang="en-US" smtClean="0"/>
              <a:t>限界代替率</a:t>
            </a:r>
            <a:r>
              <a:rPr lang="en-US" altLang="ja-JP" smtClean="0"/>
              <a:t>1</a:t>
            </a:r>
            <a:endParaRPr lang="ja-JP" altLang="en-US"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効用一定の下で医療から他の財への代替が起こっています．この考えが</a:t>
            </a:r>
            <a:r>
              <a:rPr lang="ja-JP" altLang="en-US" u="sng" kern="0" smtClean="0">
                <a:solidFill>
                  <a:srgbClr val="FF0000"/>
                </a:solidFill>
              </a:rPr>
              <a:t>限界代替率</a:t>
            </a:r>
            <a:r>
              <a:rPr lang="ja-JP" altLang="en-US" kern="0" smtClean="0"/>
              <a:t>の概念です</a:t>
            </a:r>
            <a:endParaRPr lang="en-US" altLang="ja-JP" kern="0" smtClean="0"/>
          </a:p>
          <a:p>
            <a:pPr>
              <a:spcBef>
                <a:spcPts val="1200"/>
              </a:spcBef>
              <a:defRPr/>
            </a:pPr>
            <a:r>
              <a:rPr lang="ja-JP" altLang="en-US" kern="0" smtClean="0"/>
              <a:t>効用一定の下で医療を</a:t>
            </a:r>
            <a:r>
              <a:rPr lang="en-US" altLang="ja-JP" kern="0" smtClean="0"/>
              <a:t>1</a:t>
            </a:r>
            <a:r>
              <a:rPr lang="ja-JP" altLang="en-US" kern="0" smtClean="0"/>
              <a:t>単位減少させたときのその他の財の増加が</a:t>
            </a:r>
            <a:r>
              <a:rPr lang="ja-JP" altLang="en-US" u="sng" kern="0" smtClean="0">
                <a:solidFill>
                  <a:srgbClr val="FF0000"/>
                </a:solidFill>
              </a:rPr>
              <a:t>限界代替率</a:t>
            </a:r>
            <a:r>
              <a:rPr lang="ja-JP" altLang="en-US" kern="0" smtClean="0"/>
              <a:t>と呼ばれるものです</a:t>
            </a:r>
            <a:endParaRPr lang="en-US" altLang="ja-JP" kern="0" smtClean="0"/>
          </a:p>
          <a:p>
            <a:pPr>
              <a:spcBef>
                <a:spcPts val="1200"/>
              </a:spcBef>
              <a:defRPr/>
            </a:pPr>
            <a:r>
              <a:rPr lang="ja-JP" altLang="en-US" kern="0" smtClean="0"/>
              <a:t>例では，（減少なのでマイナスの符号に注意）</a:t>
            </a:r>
            <a:endParaRPr lang="en-US" altLang="ja-JP" kern="0" smtClean="0"/>
          </a:p>
          <a:p>
            <a:pPr marL="0" indent="0">
              <a:spcBef>
                <a:spcPts val="1200"/>
              </a:spcBef>
              <a:buNone/>
              <a:defRPr/>
            </a:pPr>
            <a:r>
              <a:rPr lang="en-US" altLang="ja-JP" kern="0" smtClean="0"/>
              <a:t>	</a:t>
            </a:r>
            <a:r>
              <a:rPr lang="ja-JP" altLang="en-US" kern="0" smtClean="0"/>
              <a:t>医療の減少は</a:t>
            </a:r>
            <a:r>
              <a:rPr lang="en-US" altLang="ja-JP" kern="0" smtClean="0"/>
              <a:t>-(3-4)=1	</a:t>
            </a:r>
            <a:r>
              <a:rPr lang="ja-JP" altLang="en-US" kern="0" smtClean="0"/>
              <a:t>他の財の増加は</a:t>
            </a:r>
            <a:r>
              <a:rPr lang="en-US" altLang="ja-JP" kern="0" smtClean="0"/>
              <a:t>5-4=1</a:t>
            </a:r>
          </a:p>
          <a:p>
            <a:pPr>
              <a:spcBef>
                <a:spcPts val="1200"/>
              </a:spcBef>
              <a:defRPr/>
            </a:pPr>
            <a:r>
              <a:rPr lang="ja-JP" altLang="en-US" kern="0" smtClean="0"/>
              <a:t>よって，</a:t>
            </a:r>
            <a:r>
              <a:rPr lang="en-US" altLang="ja-JP" kern="0"/>
              <a:t> </a:t>
            </a:r>
            <a:r>
              <a:rPr lang="en-US" altLang="ja-JP" kern="0" smtClean="0"/>
              <a:t>1/1=1</a:t>
            </a:r>
            <a:r>
              <a:rPr lang="ja-JP" altLang="en-US" kern="0" smtClean="0"/>
              <a:t>より，</a:t>
            </a:r>
            <a:r>
              <a:rPr lang="ja-JP" altLang="en-US" u="sng" kern="0" smtClean="0">
                <a:solidFill>
                  <a:srgbClr val="FF0000"/>
                </a:solidFill>
              </a:rPr>
              <a:t>限界代替率は</a:t>
            </a:r>
            <a:r>
              <a:rPr lang="en-US" altLang="ja-JP" u="sng" kern="0" smtClean="0">
                <a:solidFill>
                  <a:srgbClr val="FF0000"/>
                </a:solidFill>
              </a:rPr>
              <a:t>1</a:t>
            </a:r>
            <a:r>
              <a:rPr lang="ja-JP" altLang="en-US" kern="0" smtClean="0"/>
              <a:t>です</a:t>
            </a:r>
            <a:endParaRPr lang="en-US" altLang="ja-JP" kern="0" smtClean="0"/>
          </a:p>
          <a:p>
            <a:pPr>
              <a:spcBef>
                <a:spcPts val="1200"/>
              </a:spcBef>
              <a:defRPr/>
            </a:pPr>
            <a:r>
              <a:rPr lang="ja-JP" altLang="en-US" kern="0" smtClean="0"/>
              <a:t>医療を</a:t>
            </a:r>
            <a:r>
              <a:rPr lang="en-US" altLang="ja-JP" kern="0" smtClean="0"/>
              <a:t>1</a:t>
            </a:r>
            <a:r>
              <a:rPr lang="ja-JP" altLang="en-US" kern="0" smtClean="0"/>
              <a:t>単位減少させたときに効用は減少します</a:t>
            </a:r>
            <a:endParaRPr lang="en-US" altLang="ja-JP" kern="0" smtClean="0"/>
          </a:p>
          <a:p>
            <a:pPr>
              <a:spcBef>
                <a:spcPts val="1200"/>
              </a:spcBef>
              <a:defRPr/>
            </a:pPr>
            <a:r>
              <a:rPr lang="ja-JP" altLang="en-US" kern="0" smtClean="0"/>
              <a:t>元の効用に戻るには</a:t>
            </a:r>
            <a:r>
              <a:rPr lang="ja-JP" altLang="en-US" u="sng" kern="0" smtClean="0">
                <a:solidFill>
                  <a:srgbClr val="FF0000"/>
                </a:solidFill>
              </a:rPr>
              <a:t>他の財が</a:t>
            </a:r>
            <a:r>
              <a:rPr lang="en-US" altLang="ja-JP" u="sng" kern="0" smtClean="0">
                <a:solidFill>
                  <a:srgbClr val="FF0000"/>
                </a:solidFill>
              </a:rPr>
              <a:t>1</a:t>
            </a:r>
            <a:r>
              <a:rPr lang="ja-JP" altLang="en-US" u="sng" kern="0" smtClean="0">
                <a:solidFill>
                  <a:srgbClr val="FF0000"/>
                </a:solidFill>
              </a:rPr>
              <a:t>単位必要</a:t>
            </a:r>
            <a:r>
              <a:rPr lang="ja-JP" altLang="en-US" kern="0" smtClean="0"/>
              <a:t>であることをこの限界代替率は教えてくれます</a:t>
            </a:r>
            <a:endParaRPr lang="en-US" altLang="ja-JP" kern="0" smtClean="0"/>
          </a:p>
          <a:p>
            <a:pPr>
              <a:spcBef>
                <a:spcPts val="1200"/>
              </a:spcBef>
              <a:defRPr/>
            </a:pPr>
            <a:endParaRPr lang="en-US" altLang="ja-JP" kern="0" smtClean="0"/>
          </a:p>
          <a:p>
            <a:pPr>
              <a:spcBef>
                <a:spcPts val="1200"/>
              </a:spcBef>
              <a:defRPr/>
            </a:pPr>
            <a:r>
              <a:rPr lang="ja-JP" altLang="en-US" kern="0" smtClean="0"/>
              <a:t>医療の減少ですから記号はマイナスを付けて</a:t>
            </a:r>
            <a:r>
              <a:rPr lang="en-US" altLang="ja-JP" kern="0" smtClean="0"/>
              <a:t>-Δm</a:t>
            </a:r>
            <a:r>
              <a:rPr lang="ja-JP" altLang="en-US" kern="0" smtClean="0"/>
              <a:t>です．一方，他の財の増加は</a:t>
            </a:r>
            <a:r>
              <a:rPr lang="en-US" altLang="ja-JP" kern="0" smtClean="0"/>
              <a:t>Δx</a:t>
            </a:r>
            <a:r>
              <a:rPr lang="ja-JP" altLang="en-US" kern="0" smtClean="0"/>
              <a:t>です</a:t>
            </a:r>
            <a:endParaRPr lang="en-US" altLang="ja-JP" kern="0" smtClean="0"/>
          </a:p>
          <a:p>
            <a:pPr>
              <a:spcBef>
                <a:spcPts val="1200"/>
              </a:spcBef>
              <a:defRPr/>
            </a:pPr>
            <a:endParaRPr kumimoji="0" lang="en-US" altLang="ja-JP" u="sng" kern="0" smtClean="0">
              <a:solidFill>
                <a:srgbClr val="FF0000"/>
              </a:solidFill>
            </a:endParaRPr>
          </a:p>
        </p:txBody>
      </p:sp>
    </p:spTree>
    <p:extLst>
      <p:ext uri="{BB962C8B-B14F-4D97-AF65-F5344CB8AC3E}">
        <p14:creationId xmlns:p14="http://schemas.microsoft.com/office/powerpoint/2010/main" val="261758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722313" y="381000"/>
            <a:ext cx="9036000" cy="1271588"/>
          </a:xfrm>
        </p:spPr>
        <p:txBody>
          <a:bodyPr/>
          <a:lstStyle/>
          <a:p>
            <a:r>
              <a:rPr lang="ja-JP" altLang="en-US" smtClean="0"/>
              <a:t>限界代替率</a:t>
            </a:r>
            <a:r>
              <a:rPr lang="en-US" altLang="ja-JP" smtClean="0"/>
              <a:t>2</a:t>
            </a:r>
            <a:endParaRPr lang="ja-JP" altLang="en-US"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以上の考え方を記号を用いて一般化します</a:t>
            </a:r>
            <a:endParaRPr lang="en-US" altLang="ja-JP" kern="0" smtClean="0"/>
          </a:p>
          <a:p>
            <a:pPr>
              <a:spcBef>
                <a:spcPts val="1200"/>
              </a:spcBef>
              <a:defRPr/>
            </a:pPr>
            <a:r>
              <a:rPr lang="ja-JP" altLang="en-US" kern="0" smtClean="0"/>
              <a:t>医療の減少ですから記号はマイナスを付けて</a:t>
            </a:r>
            <a:r>
              <a:rPr lang="en-US" altLang="ja-JP" kern="0" smtClean="0"/>
              <a:t>-Δm</a:t>
            </a:r>
            <a:r>
              <a:rPr lang="ja-JP" altLang="en-US" kern="0" smtClean="0"/>
              <a:t>です．一方，他の財の増加は</a:t>
            </a:r>
            <a:r>
              <a:rPr lang="en-US" altLang="ja-JP" kern="0" smtClean="0"/>
              <a:t>Δx</a:t>
            </a:r>
            <a:r>
              <a:rPr lang="ja-JP" altLang="en-US" kern="0" smtClean="0"/>
              <a:t>です</a:t>
            </a:r>
            <a:endParaRPr lang="en-US" altLang="ja-JP" kern="0" smtClean="0"/>
          </a:p>
          <a:p>
            <a:pPr>
              <a:spcBef>
                <a:spcPts val="1200"/>
              </a:spcBef>
              <a:defRPr/>
            </a:pPr>
            <a:r>
              <a:rPr lang="ja-JP" altLang="en-US" kern="0" smtClean="0"/>
              <a:t>限界代替率は英語で</a:t>
            </a:r>
            <a:r>
              <a:rPr lang="en-US" altLang="ja-JP" kern="0" smtClean="0"/>
              <a:t>Marginal Rate of Substitution</a:t>
            </a:r>
            <a:r>
              <a:rPr lang="ja-JP" altLang="en-US" kern="0" smtClean="0"/>
              <a:t>というので</a:t>
            </a:r>
            <a:r>
              <a:rPr lang="en-US" altLang="ja-JP" u="sng" kern="0" smtClean="0">
                <a:solidFill>
                  <a:srgbClr val="FF0000"/>
                </a:solidFill>
              </a:rPr>
              <a:t>MRS</a:t>
            </a:r>
            <a:r>
              <a:rPr lang="ja-JP" altLang="en-US" kern="0" smtClean="0"/>
              <a:t>で表します．</a:t>
            </a:r>
            <a:r>
              <a:rPr lang="en-US" altLang="ja-JP" kern="0" smtClean="0"/>
              <a:t>MRS</a:t>
            </a:r>
            <a:r>
              <a:rPr lang="ja-JP" altLang="en-US" kern="0" smtClean="0"/>
              <a:t>は下に与えられます</a:t>
            </a:r>
            <a:endParaRPr lang="en-US" altLang="ja-JP" kern="0" smtClean="0"/>
          </a:p>
          <a:p>
            <a:pPr>
              <a:spcBef>
                <a:spcPts val="1200"/>
              </a:spcBef>
              <a:defRPr/>
            </a:pPr>
            <a:endParaRPr lang="en-US" altLang="ja-JP" kern="0"/>
          </a:p>
          <a:p>
            <a:pPr>
              <a:spcBef>
                <a:spcPts val="1200"/>
              </a:spcBef>
              <a:defRPr/>
            </a:pPr>
            <a:r>
              <a:rPr lang="ja-JP" altLang="en-US" kern="0" smtClean="0"/>
              <a:t>別の表現では同じ効用レベルを維持するのに必要な</a:t>
            </a:r>
            <a:r>
              <a:rPr lang="en-US" altLang="ja-JP" kern="0" smtClean="0"/>
              <a:t>2</a:t>
            </a:r>
            <a:r>
              <a:rPr lang="ja-JP" altLang="en-US" kern="0" smtClean="0"/>
              <a:t>財の</a:t>
            </a:r>
            <a:r>
              <a:rPr lang="ja-JP" altLang="en-US" u="sng" kern="0" smtClean="0">
                <a:solidFill>
                  <a:srgbClr val="FF0000"/>
                </a:solidFill>
              </a:rPr>
              <a:t>主観的な交換比率</a:t>
            </a:r>
            <a:r>
              <a:rPr lang="ja-JP" altLang="en-US" kern="0" smtClean="0"/>
              <a:t>が限界代替率といえます</a:t>
            </a:r>
            <a:endParaRPr lang="en-US" altLang="ja-JP" kern="0" smtClean="0"/>
          </a:p>
          <a:p>
            <a:pPr>
              <a:spcBef>
                <a:spcPts val="1200"/>
              </a:spcBef>
              <a:defRPr/>
            </a:pPr>
            <a:r>
              <a:rPr lang="ja-JP" altLang="en-US" kern="0" smtClean="0"/>
              <a:t>その他の財で測った医療の限界代替率といいます</a:t>
            </a:r>
            <a:endParaRPr lang="en-US" altLang="ja-JP" kern="0" smtClean="0"/>
          </a:p>
          <a:p>
            <a:pPr>
              <a:spcBef>
                <a:spcPts val="1200"/>
              </a:spcBef>
              <a:defRPr/>
            </a:pPr>
            <a:endParaRPr lang="en-US" altLang="ja-JP" kern="0" smtClean="0"/>
          </a:p>
          <a:p>
            <a:pPr>
              <a:spcBef>
                <a:spcPts val="1200"/>
              </a:spcBef>
              <a:defRPr/>
            </a:pPr>
            <a:endParaRPr kumimoji="0" lang="en-US" altLang="ja-JP" u="sng" kern="0" smtClean="0">
              <a:solidFill>
                <a:srgbClr val="FF0000"/>
              </a:solidFill>
            </a:endParaRPr>
          </a:p>
        </p:txBody>
      </p:sp>
      <p:pic>
        <p:nvPicPr>
          <p:cNvPr id="2050" name="Picture 2" descr="\begin{align*}&#10;MRS=-\frac{\Delta z}{\Delta m}&#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776" y="4314056"/>
            <a:ext cx="2552700" cy="819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8838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722313" y="381000"/>
            <a:ext cx="9036000" cy="1271588"/>
          </a:xfrm>
        </p:spPr>
        <p:txBody>
          <a:bodyPr/>
          <a:lstStyle/>
          <a:p>
            <a:r>
              <a:rPr lang="ja-JP" altLang="en-US" smtClean="0"/>
              <a:t>限界代替率</a:t>
            </a:r>
            <a:r>
              <a:rPr lang="en-US" altLang="ja-JP" smtClean="0"/>
              <a:t>3</a:t>
            </a:r>
            <a:endParaRPr lang="ja-JP" altLang="en-US"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90488" y="1506538"/>
            <a:ext cx="1004400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問</a:t>
            </a:r>
            <a:r>
              <a:rPr lang="en-US" altLang="ja-JP" kern="0" smtClean="0"/>
              <a:t>1 </a:t>
            </a:r>
            <a:r>
              <a:rPr lang="ja-JP" altLang="en-US" kern="0" smtClean="0"/>
              <a:t>効用一定の下で消費の組</a:t>
            </a:r>
            <a:r>
              <a:rPr lang="en-US" altLang="ja-JP" kern="0" smtClean="0"/>
              <a:t>(4,4)</a:t>
            </a:r>
            <a:r>
              <a:rPr lang="ja-JP" altLang="en-US" kern="0" smtClean="0"/>
              <a:t>から消費の組</a:t>
            </a:r>
            <a:r>
              <a:rPr lang="en-US" altLang="ja-JP" kern="0" smtClean="0"/>
              <a:t>(5,2)</a:t>
            </a:r>
            <a:r>
              <a:rPr lang="ja-JP" altLang="en-US" kern="0" smtClean="0"/>
              <a:t>に変化したときの限界代替率を求めて下さい</a:t>
            </a:r>
            <a:endParaRPr lang="en-US" altLang="ja-JP" kern="0" smtClean="0"/>
          </a:p>
          <a:p>
            <a:pPr>
              <a:spcBef>
                <a:spcPts val="1200"/>
              </a:spcBef>
              <a:defRPr/>
            </a:pPr>
            <a:r>
              <a:rPr kumimoji="0" lang="ja-JP" altLang="en-US" kern="0" smtClean="0"/>
              <a:t>限界代替率は効用を一定にしたので無差別曲線と関係があります</a:t>
            </a:r>
            <a:endParaRPr kumimoji="0" lang="en-US" altLang="ja-JP" kern="0" smtClean="0"/>
          </a:p>
          <a:p>
            <a:pPr>
              <a:spcBef>
                <a:spcPts val="1200"/>
              </a:spcBef>
              <a:defRPr/>
            </a:pPr>
            <a:r>
              <a:rPr kumimoji="0" lang="ja-JP" altLang="en-US" kern="0" smtClean="0"/>
              <a:t>無差別曲線の傾きは</a:t>
            </a:r>
            <a:r>
              <a:rPr kumimoji="0" lang="en-US" altLang="ja-JP" kern="0" smtClean="0"/>
              <a:t>Δz/Δm</a:t>
            </a:r>
            <a:r>
              <a:rPr kumimoji="0" lang="ja-JP" altLang="en-US" kern="0" smtClean="0"/>
              <a:t>です．それにマイナス</a:t>
            </a:r>
            <a:r>
              <a:rPr kumimoji="0" lang="en-US" altLang="ja-JP" kern="0" smtClean="0"/>
              <a:t>1</a:t>
            </a:r>
            <a:r>
              <a:rPr kumimoji="0" lang="ja-JP" altLang="en-US" kern="0" smtClean="0"/>
              <a:t>を掛けた値が限界代替率になります</a:t>
            </a:r>
            <a:endParaRPr kumimoji="0" lang="en-US" altLang="ja-JP" kern="0" smtClean="0"/>
          </a:p>
          <a:p>
            <a:pPr marL="0" indent="0">
              <a:spcBef>
                <a:spcPts val="1200"/>
              </a:spcBef>
              <a:buNone/>
              <a:defRPr/>
            </a:pPr>
            <a:r>
              <a:rPr lang="en-US" altLang="ja-JP" kern="0"/>
              <a:t>	</a:t>
            </a:r>
            <a:r>
              <a:rPr lang="ja-JP" altLang="en-US" u="sng" kern="0" smtClean="0">
                <a:solidFill>
                  <a:srgbClr val="FF0000"/>
                </a:solidFill>
              </a:rPr>
              <a:t>無差別曲線の傾きの絶対値＝</a:t>
            </a:r>
            <a:r>
              <a:rPr lang="en-US" altLang="ja-JP" u="sng" kern="0" smtClean="0">
                <a:solidFill>
                  <a:srgbClr val="FF0000"/>
                </a:solidFill>
              </a:rPr>
              <a:t>MRS</a:t>
            </a:r>
            <a:endParaRPr kumimoji="0" lang="en-US" altLang="ja-JP" u="sng" kern="0" smtClean="0">
              <a:solidFill>
                <a:srgbClr val="FF0000"/>
              </a:solidFill>
            </a:endParaRPr>
          </a:p>
          <a:p>
            <a:pPr>
              <a:spcBef>
                <a:spcPts val="1200"/>
              </a:spcBef>
              <a:defRPr/>
            </a:pPr>
            <a:r>
              <a:rPr lang="ja-JP" altLang="en-US" kern="0"/>
              <a:t>限界</a:t>
            </a:r>
            <a:r>
              <a:rPr lang="ja-JP" altLang="en-US" kern="0" smtClean="0"/>
              <a:t>代替率は正の</a:t>
            </a:r>
            <a:r>
              <a:rPr lang="ja-JP" altLang="en-US" kern="0" smtClean="0"/>
              <a:t>値です．無差別</a:t>
            </a:r>
            <a:r>
              <a:rPr lang="ja-JP" altLang="en-US" kern="0" smtClean="0"/>
              <a:t>曲線の傾きは負です</a:t>
            </a:r>
            <a:r>
              <a:rPr lang="ja-JP" altLang="en-US" kern="0" smtClean="0"/>
              <a:t>．そのため絶対値を用いています</a:t>
            </a:r>
            <a:endParaRPr kumimoji="0" lang="en-US" altLang="ja-JP" kern="0" smtClean="0"/>
          </a:p>
        </p:txBody>
      </p:sp>
      <p:sp>
        <p:nvSpPr>
          <p:cNvPr id="10" name="角丸四角形 9" hidden="1"/>
          <p:cNvSpPr/>
          <p:nvPr/>
        </p:nvSpPr>
        <p:spPr bwMode="auto">
          <a:xfrm>
            <a:off x="539348" y="4388406"/>
            <a:ext cx="9146279" cy="1077778"/>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buClr>
                <a:srgbClr val="262626"/>
              </a:buClr>
              <a:defRPr/>
            </a:pPr>
            <a:endParaRPr lang="ja-JP" altLang="en-US" sz="3600" dirty="0">
              <a:solidFill>
                <a:schemeClr val="tx1"/>
              </a:solidFill>
            </a:endParaRPr>
          </a:p>
        </p:txBody>
      </p:sp>
    </p:spTree>
    <p:extLst>
      <p:ext uri="{BB962C8B-B14F-4D97-AF65-F5344CB8AC3E}">
        <p14:creationId xmlns:p14="http://schemas.microsoft.com/office/powerpoint/2010/main" val="3914710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15</a:t>
            </a:fld>
            <a:endParaRPr lang="en-US" altLang="ja-JP" sz="1400" smtClean="0">
              <a:latin typeface="Times New Roman" panose="02020603050405020304" pitchFamily="18" charset="0"/>
            </a:endParaRPr>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87760" y="226616"/>
            <a:ext cx="9036000" cy="1271588"/>
          </a:xfrm>
        </p:spPr>
        <p:txBody>
          <a:bodyPr/>
          <a:lstStyle/>
          <a:p>
            <a:r>
              <a:rPr lang="ja-JP" altLang="en-US" smtClean="0"/>
              <a:t>限界代替率逓減の法則</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10419" y="1323974"/>
            <a:ext cx="10044000" cy="594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つぎに，無差別曲線が原点に向かって凸なこととの関連を考えます</a:t>
            </a:r>
            <a:endParaRPr lang="en-US" altLang="ja-JP" kern="0" smtClean="0"/>
          </a:p>
          <a:p>
            <a:pPr>
              <a:spcBef>
                <a:spcPts val="1200"/>
              </a:spcBef>
              <a:defRPr/>
            </a:pPr>
            <a:r>
              <a:rPr lang="ja-JP" altLang="en-US" kern="0" smtClean="0"/>
              <a:t>通常，医療の量が増えると限界代替率は減少します</a:t>
            </a:r>
            <a:endParaRPr lang="en-US" altLang="ja-JP" kern="0" smtClean="0"/>
          </a:p>
          <a:p>
            <a:pPr>
              <a:spcBef>
                <a:spcPts val="1200"/>
              </a:spcBef>
              <a:defRPr/>
            </a:pPr>
            <a:r>
              <a:rPr lang="ja-JP" altLang="en-US" kern="0" smtClean="0"/>
              <a:t>問</a:t>
            </a:r>
            <a:r>
              <a:rPr lang="en-US" altLang="ja-JP" kern="0" smtClean="0"/>
              <a:t>2 </a:t>
            </a:r>
            <a:r>
              <a:rPr lang="ja-JP" altLang="en-US" kern="0"/>
              <a:t>効用一定の下で消費の組</a:t>
            </a:r>
            <a:r>
              <a:rPr lang="en-US" altLang="ja-JP" kern="0" smtClean="0"/>
              <a:t>(5,2)</a:t>
            </a:r>
            <a:r>
              <a:rPr lang="ja-JP" altLang="en-US" kern="0"/>
              <a:t>から消費の組</a:t>
            </a:r>
            <a:r>
              <a:rPr lang="en-US" altLang="ja-JP" kern="0" smtClean="0"/>
              <a:t>(6,1)</a:t>
            </a:r>
            <a:r>
              <a:rPr lang="ja-JP" altLang="en-US" kern="0"/>
              <a:t>に変化したときの限界代替率を求めて</a:t>
            </a:r>
            <a:r>
              <a:rPr lang="ja-JP" altLang="en-US" kern="0" smtClean="0"/>
              <a:t>下さい</a:t>
            </a:r>
            <a:endParaRPr lang="en-US" altLang="ja-JP" kern="0" smtClean="0"/>
          </a:p>
          <a:p>
            <a:pPr>
              <a:spcBef>
                <a:spcPts val="1200"/>
              </a:spcBef>
              <a:defRPr/>
            </a:pPr>
            <a:r>
              <a:rPr lang="ja-JP" altLang="en-US" kern="0" smtClean="0"/>
              <a:t>問</a:t>
            </a:r>
            <a:r>
              <a:rPr lang="en-US" altLang="ja-JP" kern="0" smtClean="0"/>
              <a:t>1</a:t>
            </a:r>
            <a:r>
              <a:rPr lang="ja-JP" altLang="en-US" kern="0" smtClean="0"/>
              <a:t>と問</a:t>
            </a:r>
            <a:r>
              <a:rPr lang="en-US" altLang="ja-JP" kern="0" smtClean="0"/>
              <a:t>2</a:t>
            </a:r>
            <a:r>
              <a:rPr lang="ja-JP" altLang="en-US" kern="0" smtClean="0"/>
              <a:t>から限界代替率が</a:t>
            </a:r>
            <a:r>
              <a:rPr lang="en-US" altLang="ja-JP" kern="0" smtClean="0"/>
              <a:t>2</a:t>
            </a:r>
            <a:r>
              <a:rPr lang="ja-JP" altLang="en-US" kern="0" smtClean="0"/>
              <a:t>から</a:t>
            </a:r>
            <a:r>
              <a:rPr lang="en-US" altLang="ja-JP" kern="0" smtClean="0"/>
              <a:t>1</a:t>
            </a:r>
            <a:r>
              <a:rPr lang="ja-JP" altLang="en-US" kern="0" smtClean="0"/>
              <a:t>に減少しています</a:t>
            </a:r>
            <a:endParaRPr lang="en-US" altLang="ja-JP" kern="0" smtClean="0"/>
          </a:p>
          <a:p>
            <a:pPr>
              <a:spcBef>
                <a:spcPts val="1200"/>
              </a:spcBef>
              <a:defRPr/>
            </a:pPr>
            <a:r>
              <a:rPr lang="ja-JP" altLang="en-US" kern="0" smtClean="0"/>
              <a:t>医療サービスの量が多くなるとその代わりとなる他の財の量は減っていきます</a:t>
            </a:r>
            <a:endParaRPr lang="en-US" altLang="ja-JP" kern="0" smtClean="0"/>
          </a:p>
          <a:p>
            <a:pPr>
              <a:spcBef>
                <a:spcPts val="1200"/>
              </a:spcBef>
              <a:defRPr/>
            </a:pPr>
            <a:r>
              <a:rPr lang="ja-JP" altLang="en-US" kern="0" smtClean="0"/>
              <a:t>財が増えるとその財の限界代替率が減少することを</a:t>
            </a:r>
            <a:r>
              <a:rPr lang="ja-JP" altLang="en-US" u="sng" kern="0" smtClean="0">
                <a:solidFill>
                  <a:srgbClr val="FF0000"/>
                </a:solidFill>
              </a:rPr>
              <a:t>限界代替率逓減の法則</a:t>
            </a:r>
            <a:r>
              <a:rPr lang="ja-JP" altLang="en-US" kern="0" smtClean="0"/>
              <a:t>といいます</a:t>
            </a:r>
            <a:endParaRPr lang="en-US" altLang="ja-JP" kern="0"/>
          </a:p>
          <a:p>
            <a:pPr>
              <a:spcBef>
                <a:spcPts val="1200"/>
              </a:spcBef>
              <a:defRPr/>
            </a:pPr>
            <a:endParaRPr kumimoji="0" lang="en-US" altLang="ja-JP" kern="0" smtClean="0"/>
          </a:p>
        </p:txBody>
      </p:sp>
      <p:sp>
        <p:nvSpPr>
          <p:cNvPr id="10" name="角丸四角形 9" hidden="1"/>
          <p:cNvSpPr/>
          <p:nvPr/>
        </p:nvSpPr>
        <p:spPr bwMode="auto">
          <a:xfrm>
            <a:off x="539348" y="4388406"/>
            <a:ext cx="9146279" cy="1077778"/>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buClr>
                <a:srgbClr val="262626"/>
              </a:buClr>
              <a:defRPr/>
            </a:pPr>
            <a:endParaRPr lang="ja-JP" altLang="en-US" sz="3600" dirty="0">
              <a:solidFill>
                <a:schemeClr val="tx1"/>
              </a:solidFill>
            </a:endParaRPr>
          </a:p>
        </p:txBody>
      </p:sp>
    </p:spTree>
    <p:extLst>
      <p:ext uri="{BB962C8B-B14F-4D97-AF65-F5344CB8AC3E}">
        <p14:creationId xmlns:p14="http://schemas.microsoft.com/office/powerpoint/2010/main" val="3464773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16</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87760" y="226616"/>
            <a:ext cx="9036000" cy="1271588"/>
          </a:xfrm>
        </p:spPr>
        <p:txBody>
          <a:bodyPr/>
          <a:lstStyle/>
          <a:p>
            <a:r>
              <a:rPr lang="ja-JP" altLang="en-US" smtClean="0"/>
              <a:t>限界代替率逓減の法則の意味</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10419" y="1323974"/>
            <a:ext cx="10044000" cy="594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医療サービスの量が多くなると医療サービスの</a:t>
            </a:r>
            <a:r>
              <a:rPr lang="ja-JP" altLang="en-US" u="sng" kern="0" smtClean="0">
                <a:solidFill>
                  <a:srgbClr val="FF0000"/>
                </a:solidFill>
              </a:rPr>
              <a:t>希少性が低下</a:t>
            </a:r>
            <a:r>
              <a:rPr lang="ja-JP" altLang="en-US" kern="0" smtClean="0"/>
              <a:t>します</a:t>
            </a:r>
            <a:endParaRPr lang="en-US" altLang="ja-JP" kern="0" smtClean="0"/>
          </a:p>
          <a:p>
            <a:pPr>
              <a:spcBef>
                <a:spcPts val="1200"/>
              </a:spcBef>
              <a:defRPr/>
            </a:pPr>
            <a:r>
              <a:rPr lang="ja-JP" altLang="en-US" kern="0" smtClean="0"/>
              <a:t>医療サービスを受けると病気が治ってくる．追加的な医療サービスを受けることによる効用の増加は下がる．それを帳消しにして元の効用に戻すために減らさなければならない他の財の量は減る</a:t>
            </a:r>
            <a:endParaRPr lang="en-US" altLang="ja-JP" kern="0" smtClean="0"/>
          </a:p>
          <a:p>
            <a:pPr>
              <a:spcBef>
                <a:spcPts val="1200"/>
              </a:spcBef>
              <a:defRPr/>
            </a:pPr>
            <a:r>
              <a:rPr lang="ja-JP" altLang="en-US" kern="0" smtClean="0"/>
              <a:t>それは限界代替率で表現すると，その代わりとなる他の財の量で測った</a:t>
            </a:r>
            <a:r>
              <a:rPr lang="ja-JP" altLang="en-US" u="sng" kern="0" smtClean="0">
                <a:solidFill>
                  <a:srgbClr val="FF0000"/>
                </a:solidFill>
              </a:rPr>
              <a:t>主観的な価値は減っていく</a:t>
            </a:r>
            <a:r>
              <a:rPr lang="ja-JP" altLang="en-US" kern="0" smtClean="0"/>
              <a:t>ことを意味します</a:t>
            </a:r>
            <a:endParaRPr lang="en-US" altLang="ja-JP" kern="0" smtClean="0"/>
          </a:p>
          <a:p>
            <a:pPr>
              <a:spcBef>
                <a:spcPts val="1200"/>
              </a:spcBef>
              <a:defRPr/>
            </a:pPr>
            <a:r>
              <a:rPr kumimoji="0" lang="ja-JP" altLang="en-US" kern="0" smtClean="0"/>
              <a:t>消費者の医療と他の財に対する</a:t>
            </a:r>
            <a:r>
              <a:rPr kumimoji="0" lang="ja-JP" altLang="en-US" u="sng" kern="0" smtClean="0">
                <a:solidFill>
                  <a:srgbClr val="FF0000"/>
                </a:solidFill>
              </a:rPr>
              <a:t>選好（好み）</a:t>
            </a:r>
            <a:r>
              <a:rPr kumimoji="0" lang="ja-JP" altLang="en-US" kern="0" smtClean="0"/>
              <a:t>の説明が終わりました</a:t>
            </a:r>
            <a:endParaRPr kumimoji="0" lang="en-US" altLang="ja-JP" kern="0" smtClean="0"/>
          </a:p>
        </p:txBody>
      </p:sp>
      <p:sp>
        <p:nvSpPr>
          <p:cNvPr id="10" name="角丸四角形 9" hidden="1"/>
          <p:cNvSpPr/>
          <p:nvPr/>
        </p:nvSpPr>
        <p:spPr bwMode="auto">
          <a:xfrm>
            <a:off x="539348" y="4388406"/>
            <a:ext cx="9146279" cy="1077778"/>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buClr>
                <a:srgbClr val="262626"/>
              </a:buClr>
              <a:defRPr/>
            </a:pPr>
            <a:endParaRPr lang="ja-JP" altLang="en-US" sz="3600" dirty="0">
              <a:solidFill>
                <a:schemeClr val="tx1"/>
              </a:solidFill>
            </a:endParaRPr>
          </a:p>
        </p:txBody>
      </p:sp>
    </p:spTree>
    <p:extLst>
      <p:ext uri="{BB962C8B-B14F-4D97-AF65-F5344CB8AC3E}">
        <p14:creationId xmlns:p14="http://schemas.microsoft.com/office/powerpoint/2010/main" val="3178330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17</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87760" y="226616"/>
            <a:ext cx="9036000" cy="1271588"/>
          </a:xfrm>
        </p:spPr>
        <p:txBody>
          <a:bodyPr/>
          <a:lstStyle/>
          <a:p>
            <a:r>
              <a:rPr lang="ja-JP" altLang="en-US" smtClean="0"/>
              <a:t>所得と価格</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10419" y="1323974"/>
            <a:ext cx="10044000" cy="594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市場経済では消費者は自由に財・サービスを購入できるが，</a:t>
            </a:r>
            <a:r>
              <a:rPr kumimoji="0" lang="ja-JP" altLang="en-US" u="sng" kern="0" smtClean="0">
                <a:solidFill>
                  <a:srgbClr val="FF0000"/>
                </a:solidFill>
              </a:rPr>
              <a:t>価格</a:t>
            </a:r>
            <a:r>
              <a:rPr kumimoji="0" lang="ja-JP" altLang="en-US" kern="0" smtClean="0"/>
              <a:t>に基づく代金を支払を行う必要がある</a:t>
            </a:r>
            <a:endParaRPr kumimoji="0" lang="en-US" altLang="ja-JP" kern="0" smtClean="0"/>
          </a:p>
          <a:p>
            <a:pPr>
              <a:spcBef>
                <a:spcPts val="1200"/>
              </a:spcBef>
              <a:defRPr/>
            </a:pPr>
            <a:r>
              <a:rPr lang="ja-JP" altLang="en-US" kern="0" smtClean="0"/>
              <a:t>医療サービスの価格とその他の財の価格は市場で決まっている．消費者はその</a:t>
            </a:r>
            <a:r>
              <a:rPr lang="ja-JP" altLang="en-US" u="sng" kern="0" smtClean="0">
                <a:solidFill>
                  <a:srgbClr val="FF0000"/>
                </a:solidFill>
              </a:rPr>
              <a:t>価格を受け入れるだけ</a:t>
            </a:r>
            <a:endParaRPr lang="en-US" altLang="ja-JP" u="sng" kern="0" smtClean="0">
              <a:solidFill>
                <a:srgbClr val="FF0000"/>
              </a:solidFill>
            </a:endParaRPr>
          </a:p>
          <a:p>
            <a:pPr>
              <a:spcBef>
                <a:spcPts val="1200"/>
              </a:spcBef>
              <a:defRPr/>
            </a:pPr>
            <a:r>
              <a:rPr lang="ja-JP" altLang="en-US" kern="0" smtClean="0"/>
              <a:t>医療</a:t>
            </a:r>
            <a:r>
              <a:rPr lang="ja-JP" altLang="en-US" kern="0"/>
              <a:t>サービスの価格</a:t>
            </a:r>
            <a:r>
              <a:rPr lang="ja-JP" altLang="en-US" kern="0" smtClean="0"/>
              <a:t>を</a:t>
            </a:r>
            <a:r>
              <a:rPr lang="en-US" altLang="ja-JP" kern="0" smtClean="0"/>
              <a:t>p</a:t>
            </a:r>
            <a:r>
              <a:rPr lang="en-US" altLang="ja-JP" kern="0" baseline="-25000" smtClean="0"/>
              <a:t>m</a:t>
            </a:r>
            <a:r>
              <a:rPr lang="ja-JP" altLang="en-US" kern="0"/>
              <a:t>とします</a:t>
            </a:r>
            <a:endParaRPr lang="en-US" altLang="ja-JP" kern="0"/>
          </a:p>
          <a:p>
            <a:pPr>
              <a:spcBef>
                <a:spcPts val="1200"/>
              </a:spcBef>
              <a:defRPr/>
            </a:pPr>
            <a:r>
              <a:rPr lang="ja-JP" altLang="en-US" kern="0"/>
              <a:t>その他の財の価格を</a:t>
            </a:r>
            <a:r>
              <a:rPr lang="en-US" altLang="ja-JP" kern="0"/>
              <a:t>p</a:t>
            </a:r>
            <a:r>
              <a:rPr lang="en-US" altLang="ja-JP" kern="0" baseline="-25000"/>
              <a:t>z</a:t>
            </a:r>
            <a:r>
              <a:rPr lang="ja-JP" altLang="en-US" kern="0"/>
              <a:t>とします</a:t>
            </a:r>
            <a:endParaRPr lang="en-US" altLang="ja-JP" kern="0"/>
          </a:p>
          <a:p>
            <a:pPr>
              <a:spcBef>
                <a:spcPts val="1200"/>
              </a:spcBef>
              <a:defRPr/>
            </a:pPr>
            <a:r>
              <a:rPr kumimoji="0" lang="ja-JP" altLang="en-US" kern="0" smtClean="0"/>
              <a:t>消費者は予め与えられた</a:t>
            </a:r>
            <a:r>
              <a:rPr kumimoji="0" lang="ja-JP" altLang="en-US" u="sng" kern="0" smtClean="0">
                <a:solidFill>
                  <a:srgbClr val="FF0000"/>
                </a:solidFill>
              </a:rPr>
              <a:t>所得</a:t>
            </a:r>
            <a:r>
              <a:rPr kumimoji="0" lang="ja-JP" altLang="en-US" kern="0" smtClean="0"/>
              <a:t>をもっている</a:t>
            </a:r>
            <a:endParaRPr kumimoji="0" lang="en-US" altLang="ja-JP" kern="0" smtClean="0"/>
          </a:p>
          <a:p>
            <a:pPr>
              <a:spcBef>
                <a:spcPts val="1200"/>
              </a:spcBef>
              <a:defRPr/>
            </a:pPr>
            <a:r>
              <a:rPr kumimoji="0" lang="ja-JP" altLang="en-US" kern="0" smtClean="0"/>
              <a:t>経済主体は与えられた</a:t>
            </a:r>
            <a:r>
              <a:rPr kumimoji="0" lang="ja-JP" altLang="en-US" u="sng" kern="0" smtClean="0">
                <a:solidFill>
                  <a:srgbClr val="FF0000"/>
                </a:solidFill>
              </a:rPr>
              <a:t>予算の範囲内</a:t>
            </a:r>
            <a:r>
              <a:rPr kumimoji="0" lang="ja-JP" altLang="en-US" kern="0" smtClean="0"/>
              <a:t>で財を選択する</a:t>
            </a:r>
            <a:endParaRPr kumimoji="0" lang="en-US" altLang="ja-JP" kern="0" smtClean="0"/>
          </a:p>
          <a:p>
            <a:pPr>
              <a:spcBef>
                <a:spcPts val="1200"/>
              </a:spcBef>
              <a:defRPr/>
            </a:pPr>
            <a:r>
              <a:rPr lang="ja-JP" altLang="en-US" kern="0"/>
              <a:t>与えられた所得</a:t>
            </a:r>
            <a:r>
              <a:rPr lang="ja-JP" altLang="en-US" kern="0" smtClean="0"/>
              <a:t>を消費</a:t>
            </a:r>
            <a:r>
              <a:rPr lang="ja-JP" altLang="en-US" kern="0"/>
              <a:t>に</a:t>
            </a:r>
            <a:r>
              <a:rPr lang="ja-JP" altLang="en-US" u="sng" kern="0">
                <a:solidFill>
                  <a:srgbClr val="FF0000"/>
                </a:solidFill>
              </a:rPr>
              <a:t>すべて使い切る</a:t>
            </a:r>
            <a:r>
              <a:rPr lang="ja-JP" altLang="en-US" kern="0"/>
              <a:t>と</a:t>
            </a:r>
            <a:r>
              <a:rPr lang="ja-JP" altLang="en-US" kern="0" smtClean="0"/>
              <a:t>想定する</a:t>
            </a:r>
            <a:endParaRPr kumimoji="0" lang="en-US" altLang="ja-JP" kern="0" smtClean="0"/>
          </a:p>
        </p:txBody>
      </p:sp>
      <p:sp>
        <p:nvSpPr>
          <p:cNvPr id="10" name="角丸四角形 9" hidden="1"/>
          <p:cNvSpPr/>
          <p:nvPr/>
        </p:nvSpPr>
        <p:spPr bwMode="auto">
          <a:xfrm>
            <a:off x="539348" y="4388406"/>
            <a:ext cx="9146279" cy="1077778"/>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buClr>
                <a:srgbClr val="262626"/>
              </a:buClr>
              <a:defRPr/>
            </a:pPr>
            <a:endParaRPr lang="ja-JP" altLang="en-US" sz="3600" dirty="0">
              <a:solidFill>
                <a:schemeClr val="tx1"/>
              </a:solidFill>
            </a:endParaRPr>
          </a:p>
        </p:txBody>
      </p:sp>
    </p:spTree>
    <p:extLst>
      <p:ext uri="{BB962C8B-B14F-4D97-AF65-F5344CB8AC3E}">
        <p14:creationId xmlns:p14="http://schemas.microsoft.com/office/powerpoint/2010/main" val="2466835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18</a:t>
            </a:fld>
            <a:endParaRPr lang="en-US" altLang="ja-JP" sz="1400" smtClean="0">
              <a:latin typeface="Times New Roman" panose="02020603050405020304" pitchFamily="18" charset="0"/>
            </a:endParaRPr>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予算制約</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54119" y="1001688"/>
            <a:ext cx="10044000" cy="594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所得</a:t>
            </a:r>
            <a:r>
              <a:rPr lang="en-US" altLang="ja-JP" kern="0"/>
              <a:t>(Income)</a:t>
            </a:r>
            <a:r>
              <a:rPr lang="ja-JP" altLang="en-US" kern="0"/>
              <a:t>を記号</a:t>
            </a:r>
            <a:r>
              <a:rPr lang="en-US" altLang="ja-JP" kern="0"/>
              <a:t>I</a:t>
            </a:r>
            <a:r>
              <a:rPr lang="ja-JP" altLang="en-US" kern="0"/>
              <a:t>で表します</a:t>
            </a:r>
            <a:endParaRPr lang="en-US" altLang="ja-JP" kern="0"/>
          </a:p>
          <a:p>
            <a:pPr>
              <a:spcBef>
                <a:spcPts val="1200"/>
              </a:spcBef>
              <a:defRPr/>
            </a:pPr>
            <a:r>
              <a:rPr lang="ja-JP" altLang="en-US" kern="0"/>
              <a:t>医療サービスへの支出は</a:t>
            </a:r>
            <a:r>
              <a:rPr lang="en-US" altLang="ja-JP" kern="0"/>
              <a:t>p</a:t>
            </a:r>
            <a:r>
              <a:rPr lang="en-US" altLang="ja-JP" kern="0" baseline="-25000"/>
              <a:t>m</a:t>
            </a:r>
            <a:r>
              <a:rPr lang="en-US" altLang="ja-JP" kern="0"/>
              <a:t>m</a:t>
            </a:r>
            <a:r>
              <a:rPr lang="ja-JP" altLang="en-US" kern="0"/>
              <a:t>です</a:t>
            </a:r>
            <a:endParaRPr lang="en-US" altLang="ja-JP" kern="0"/>
          </a:p>
          <a:p>
            <a:pPr>
              <a:spcBef>
                <a:spcPts val="1200"/>
              </a:spcBef>
              <a:defRPr/>
            </a:pPr>
            <a:r>
              <a:rPr lang="ja-JP" altLang="en-US" kern="0" smtClean="0"/>
              <a:t>その他の財へ</a:t>
            </a:r>
            <a:r>
              <a:rPr lang="ja-JP" altLang="en-US" kern="0"/>
              <a:t>の支出は</a:t>
            </a:r>
            <a:r>
              <a:rPr lang="en-US" altLang="ja-JP" kern="0" smtClean="0"/>
              <a:t>p</a:t>
            </a:r>
            <a:r>
              <a:rPr lang="en-US" altLang="ja-JP" kern="0" baseline="-25000" smtClean="0"/>
              <a:t>z</a:t>
            </a:r>
            <a:r>
              <a:rPr lang="en-US" altLang="ja-JP" kern="0" smtClean="0"/>
              <a:t>z</a:t>
            </a:r>
            <a:r>
              <a:rPr lang="ja-JP" altLang="en-US" kern="0" smtClean="0"/>
              <a:t>です</a:t>
            </a:r>
            <a:endParaRPr lang="en-US" altLang="ja-JP" kern="0" smtClean="0"/>
          </a:p>
          <a:p>
            <a:pPr>
              <a:spcBef>
                <a:spcPts val="1200"/>
              </a:spcBef>
              <a:defRPr/>
            </a:pPr>
            <a:r>
              <a:rPr lang="ja-JP" altLang="en-US" kern="0" smtClean="0"/>
              <a:t>所得をすべて使い切ることは下の関係を意味します</a:t>
            </a:r>
            <a:endParaRPr lang="en-US" altLang="ja-JP" kern="0" smtClean="0"/>
          </a:p>
          <a:p>
            <a:pPr marL="0" indent="0" algn="ctr">
              <a:spcBef>
                <a:spcPts val="1200"/>
              </a:spcBef>
              <a:buNone/>
              <a:defRPr/>
            </a:pPr>
            <a:r>
              <a:rPr lang="ja-JP" altLang="en-US" u="sng" kern="0" smtClean="0">
                <a:solidFill>
                  <a:srgbClr val="FF0000"/>
                </a:solidFill>
              </a:rPr>
              <a:t>医療サービスへの支出＋その他の財への支出＝所得</a:t>
            </a:r>
            <a:endParaRPr lang="en-US" altLang="ja-JP" u="sng" kern="0">
              <a:solidFill>
                <a:srgbClr val="FF0000"/>
              </a:solidFill>
            </a:endParaRPr>
          </a:p>
          <a:p>
            <a:pPr>
              <a:spcBef>
                <a:spcPts val="1200"/>
              </a:spcBef>
              <a:defRPr/>
            </a:pPr>
            <a:r>
              <a:rPr lang="ja-JP" altLang="en-US" kern="0" smtClean="0"/>
              <a:t>所得</a:t>
            </a:r>
            <a:r>
              <a:rPr lang="ja-JP" altLang="en-US" kern="0"/>
              <a:t>を</a:t>
            </a:r>
            <a:r>
              <a:rPr lang="ja-JP" altLang="en-US" kern="0" smtClean="0"/>
              <a:t>すべて使い切るには支出と所得が等しい</a:t>
            </a:r>
            <a:endParaRPr lang="en-US" altLang="ja-JP" kern="0" smtClean="0"/>
          </a:p>
          <a:p>
            <a:pPr>
              <a:spcBef>
                <a:spcPts val="1200"/>
              </a:spcBef>
              <a:defRPr/>
            </a:pPr>
            <a:endParaRPr kumimoji="0" lang="en-US" altLang="ja-JP" kern="0"/>
          </a:p>
          <a:p>
            <a:pPr>
              <a:spcBef>
                <a:spcPts val="1200"/>
              </a:spcBef>
              <a:defRPr/>
            </a:pPr>
            <a:r>
              <a:rPr kumimoji="0" lang="ja-JP" altLang="en-US" kern="0" smtClean="0"/>
              <a:t>この式を</a:t>
            </a:r>
            <a:r>
              <a:rPr kumimoji="0" lang="ja-JP" altLang="en-US" u="sng" kern="0" smtClean="0">
                <a:solidFill>
                  <a:srgbClr val="FF0000"/>
                </a:solidFill>
              </a:rPr>
              <a:t>予算制約式</a:t>
            </a:r>
            <a:r>
              <a:rPr kumimoji="0" lang="ja-JP" altLang="en-US" kern="0" smtClean="0"/>
              <a:t>といいます</a:t>
            </a:r>
            <a:endParaRPr kumimoji="0" lang="en-US" altLang="ja-JP" kern="0" smtClean="0"/>
          </a:p>
          <a:p>
            <a:pPr>
              <a:spcBef>
                <a:spcPts val="1200"/>
              </a:spcBef>
              <a:defRPr/>
            </a:pPr>
            <a:r>
              <a:rPr kumimoji="0" lang="ja-JP" altLang="en-US" kern="0" smtClean="0"/>
              <a:t>問</a:t>
            </a:r>
            <a:r>
              <a:rPr kumimoji="0" lang="en-US" altLang="ja-JP" kern="0" smtClean="0"/>
              <a:t>3</a:t>
            </a:r>
            <a:r>
              <a:rPr lang="ja-JP" altLang="en-US" kern="0"/>
              <a:t> </a:t>
            </a:r>
            <a:r>
              <a:rPr lang="en-US" altLang="ja-JP" kern="0" smtClean="0"/>
              <a:t>I=10,000, p</a:t>
            </a:r>
            <a:r>
              <a:rPr lang="en-US" altLang="ja-JP" kern="0" baseline="-25000" smtClean="0"/>
              <a:t>m</a:t>
            </a:r>
            <a:r>
              <a:rPr lang="en-US" altLang="ja-JP" kern="0" smtClean="0"/>
              <a:t>=1000, p</a:t>
            </a:r>
            <a:r>
              <a:rPr lang="en-US" altLang="ja-JP" kern="0" baseline="-25000" smtClean="0"/>
              <a:t>z</a:t>
            </a:r>
            <a:r>
              <a:rPr lang="en-US" altLang="ja-JP" kern="0" smtClean="0"/>
              <a:t>=500</a:t>
            </a:r>
            <a:r>
              <a:rPr lang="ja-JP" altLang="en-US" kern="0" smtClean="0"/>
              <a:t>のとき予算制約を満たす消費の組を述べて下さい</a:t>
            </a:r>
            <a:endParaRPr kumimoji="0" lang="en-US" altLang="ja-JP" kern="0" smtClean="0"/>
          </a:p>
        </p:txBody>
      </p:sp>
      <p:pic>
        <p:nvPicPr>
          <p:cNvPr id="11266" name="Picture 2" descr="\begin{align*}&#10;p_m m+p_z z =I&#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5824" y="4890120"/>
            <a:ext cx="2657475" cy="34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2183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19</a:t>
            </a:fld>
            <a:endParaRPr lang="en-US" altLang="ja-JP" sz="1400" smtClean="0">
              <a:latin typeface="Times New Roman" panose="02020603050405020304" pitchFamily="18" charset="0"/>
            </a:endParaRPr>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予算制約式の変形</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54119" y="1001688"/>
            <a:ext cx="10044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u="sng" kern="0" smtClean="0">
                <a:solidFill>
                  <a:srgbClr val="FF0000"/>
                </a:solidFill>
              </a:rPr>
              <a:t>予算制約</a:t>
            </a:r>
            <a:r>
              <a:rPr lang="ja-JP" altLang="en-US" kern="0" smtClean="0"/>
              <a:t>は消費の組が満たすべき条件です</a:t>
            </a:r>
            <a:endParaRPr lang="en-US" altLang="ja-JP" kern="0" smtClean="0"/>
          </a:p>
          <a:p>
            <a:pPr>
              <a:spcBef>
                <a:spcPts val="1200"/>
              </a:spcBef>
              <a:defRPr/>
            </a:pPr>
            <a:r>
              <a:rPr lang="ja-JP" altLang="en-US" kern="0" smtClean="0"/>
              <a:t>それを図形的に表現します．</a:t>
            </a:r>
            <a:r>
              <a:rPr lang="en-US" altLang="ja-JP" kern="0" smtClean="0"/>
              <a:t>mz</a:t>
            </a:r>
            <a:r>
              <a:rPr lang="ja-JP" altLang="en-US" kern="0" smtClean="0"/>
              <a:t>平面にその消費の組を描きましょう</a:t>
            </a:r>
            <a:endParaRPr lang="en-US" altLang="ja-JP" kern="0" smtClean="0"/>
          </a:p>
          <a:p>
            <a:pPr>
              <a:spcBef>
                <a:spcPts val="1200"/>
              </a:spcBef>
              <a:defRPr/>
            </a:pPr>
            <a:r>
              <a:rPr lang="ja-JP" altLang="en-US" kern="0" smtClean="0"/>
              <a:t>予算制約式</a:t>
            </a:r>
            <a:r>
              <a:rPr lang="en-US" altLang="ja-JP" kern="0" smtClean="0"/>
              <a:t>p</a:t>
            </a:r>
            <a:r>
              <a:rPr lang="en-US" altLang="ja-JP" kern="0" baseline="-25000" smtClean="0"/>
              <a:t>m</a:t>
            </a:r>
            <a:r>
              <a:rPr lang="en-US" altLang="ja-JP" kern="0" smtClean="0"/>
              <a:t>m+</a:t>
            </a:r>
            <a:r>
              <a:rPr lang="en-US" altLang="ja-JP" kern="0"/>
              <a:t> </a:t>
            </a:r>
            <a:r>
              <a:rPr lang="en-US" altLang="ja-JP" kern="0" smtClean="0"/>
              <a:t>p</a:t>
            </a:r>
            <a:r>
              <a:rPr lang="en-US" altLang="ja-JP" kern="0" baseline="-25000" smtClean="0"/>
              <a:t>z</a:t>
            </a:r>
            <a:r>
              <a:rPr lang="en-US" altLang="ja-JP" kern="0" smtClean="0"/>
              <a:t>z=I</a:t>
            </a:r>
            <a:r>
              <a:rPr lang="ja-JP" altLang="en-US" kern="0" smtClean="0"/>
              <a:t>を</a:t>
            </a:r>
            <a:r>
              <a:rPr lang="en-US" altLang="ja-JP" kern="0" smtClean="0"/>
              <a:t>z</a:t>
            </a:r>
            <a:r>
              <a:rPr lang="ja-JP" altLang="en-US" kern="0" smtClean="0"/>
              <a:t>について解きます</a:t>
            </a:r>
            <a:endParaRPr lang="en-US" altLang="ja-JP" kern="0" smtClean="0"/>
          </a:p>
          <a:p>
            <a:pPr>
              <a:spcBef>
                <a:spcPts val="1200"/>
              </a:spcBef>
              <a:defRPr/>
            </a:pPr>
            <a:endParaRPr lang="en-US" altLang="ja-JP" kern="0"/>
          </a:p>
          <a:p>
            <a:pPr>
              <a:spcBef>
                <a:spcPts val="1200"/>
              </a:spcBef>
              <a:defRPr/>
            </a:pPr>
            <a:endParaRPr lang="en-US" altLang="ja-JP" kern="0" smtClean="0"/>
          </a:p>
          <a:p>
            <a:pPr>
              <a:spcBef>
                <a:spcPts val="1200"/>
              </a:spcBef>
              <a:defRPr/>
            </a:pPr>
            <a:r>
              <a:rPr lang="ja-JP" altLang="en-US" kern="0" smtClean="0"/>
              <a:t>この式を満たす消費の組</a:t>
            </a:r>
            <a:r>
              <a:rPr lang="en-US" altLang="ja-JP" kern="0" smtClean="0"/>
              <a:t>(m,z)</a:t>
            </a:r>
            <a:r>
              <a:rPr lang="ja-JP" altLang="en-US" kern="0" smtClean="0"/>
              <a:t>は直線になります</a:t>
            </a:r>
            <a:endParaRPr lang="en-US" altLang="ja-JP" kern="0" smtClean="0"/>
          </a:p>
          <a:p>
            <a:pPr>
              <a:spcBef>
                <a:spcPts val="1200"/>
              </a:spcBef>
              <a:defRPr/>
            </a:pPr>
            <a:r>
              <a:rPr lang="ja-JP" altLang="en-US" kern="0" smtClean="0"/>
              <a:t>その傾きは</a:t>
            </a:r>
            <a:r>
              <a:rPr lang="en-US" altLang="ja-JP" kern="0" smtClean="0">
                <a:solidFill>
                  <a:srgbClr val="FF0000"/>
                </a:solidFill>
              </a:rPr>
              <a:t>-p</a:t>
            </a:r>
            <a:r>
              <a:rPr lang="en-US" altLang="ja-JP" kern="0" baseline="-25000" smtClean="0">
                <a:solidFill>
                  <a:srgbClr val="FF0000"/>
                </a:solidFill>
              </a:rPr>
              <a:t>m</a:t>
            </a:r>
            <a:r>
              <a:rPr lang="en-US" altLang="ja-JP" kern="0" smtClean="0">
                <a:solidFill>
                  <a:srgbClr val="FF0000"/>
                </a:solidFill>
              </a:rPr>
              <a:t>/ p</a:t>
            </a:r>
            <a:r>
              <a:rPr lang="en-US" altLang="ja-JP" kern="0" baseline="-25000" smtClean="0">
                <a:solidFill>
                  <a:srgbClr val="FF0000"/>
                </a:solidFill>
              </a:rPr>
              <a:t>z</a:t>
            </a:r>
            <a:r>
              <a:rPr lang="ja-JP" altLang="en-US" kern="0" smtClean="0"/>
              <a:t>です</a:t>
            </a:r>
            <a:endParaRPr lang="en-US" altLang="ja-JP" kern="0" smtClean="0"/>
          </a:p>
          <a:p>
            <a:pPr>
              <a:spcBef>
                <a:spcPts val="1200"/>
              </a:spcBef>
              <a:defRPr/>
            </a:pPr>
            <a:r>
              <a:rPr lang="ja-JP" altLang="en-US" kern="0" smtClean="0"/>
              <a:t>マイナスがついているので右下がりです</a:t>
            </a:r>
            <a:endParaRPr lang="en-US" altLang="ja-JP" kern="0" smtClean="0"/>
          </a:p>
          <a:p>
            <a:pPr>
              <a:spcBef>
                <a:spcPts val="1200"/>
              </a:spcBef>
              <a:defRPr/>
            </a:pPr>
            <a:r>
              <a:rPr kumimoji="0" lang="ja-JP" altLang="en-US" kern="0" smtClean="0"/>
              <a:t>その絶対値</a:t>
            </a:r>
            <a:r>
              <a:rPr lang="en-US" altLang="ja-JP" kern="0" smtClean="0"/>
              <a:t>p</a:t>
            </a:r>
            <a:r>
              <a:rPr lang="en-US" altLang="ja-JP" kern="0" baseline="-25000" smtClean="0"/>
              <a:t>m</a:t>
            </a:r>
            <a:r>
              <a:rPr lang="en-US" altLang="ja-JP" kern="0"/>
              <a:t>/ </a:t>
            </a:r>
            <a:r>
              <a:rPr lang="en-US" altLang="ja-JP" kern="0" smtClean="0"/>
              <a:t>p</a:t>
            </a:r>
            <a:r>
              <a:rPr lang="en-US" altLang="ja-JP" kern="0" baseline="-25000" smtClean="0"/>
              <a:t>z</a:t>
            </a:r>
            <a:r>
              <a:rPr lang="ja-JP" altLang="en-US" kern="0" smtClean="0"/>
              <a:t>は</a:t>
            </a:r>
            <a:r>
              <a:rPr lang="ja-JP" altLang="en-US" u="sng" kern="0" smtClean="0">
                <a:solidFill>
                  <a:srgbClr val="FF0000"/>
                </a:solidFill>
              </a:rPr>
              <a:t>価格比</a:t>
            </a:r>
            <a:r>
              <a:rPr lang="ja-JP" altLang="en-US" kern="0" smtClean="0"/>
              <a:t>です</a:t>
            </a:r>
            <a:endParaRPr lang="en-US" altLang="ja-JP" kern="0"/>
          </a:p>
          <a:p>
            <a:pPr>
              <a:spcBef>
                <a:spcPts val="1200"/>
              </a:spcBef>
              <a:defRPr/>
            </a:pPr>
            <a:endParaRPr kumimoji="0" lang="en-US" altLang="ja-JP" kern="0" smtClean="0"/>
          </a:p>
        </p:txBody>
      </p:sp>
      <p:pic>
        <p:nvPicPr>
          <p:cNvPr id="15362" name="Picture 2" descr="\begin{align*}&#10;z =-\frac{p_m}{p_z}m+\frac{I}{p_z}&#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1808" y="3449960"/>
            <a:ext cx="2886075"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6607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a:t>
            </a:r>
            <a:r>
              <a:rPr kumimoji="1" lang="ja-JP" altLang="en-US" sz="2800" smtClean="0"/>
              <a:t>課題は</a:t>
            </a:r>
            <a:r>
              <a:rPr kumimoji="1" lang="en-US" altLang="ja-JP" sz="2800" u="sng" smtClean="0">
                <a:solidFill>
                  <a:srgbClr val="FF0000"/>
                </a:solidFill>
              </a:rPr>
              <a:t>Bb</a:t>
            </a:r>
            <a:r>
              <a:rPr kumimoji="1" lang="ja-JP" altLang="en-US" sz="2800" u="sng" smtClean="0">
                <a:solidFill>
                  <a:srgbClr val="FF0000"/>
                </a:solidFill>
              </a:rPr>
              <a:t>に統一することに変え</a:t>
            </a:r>
            <a:r>
              <a:rPr kumimoji="1" lang="ja-JP" altLang="en-US" sz="2800" smtClean="0"/>
              <a:t>ました．全員</a:t>
            </a:r>
            <a:r>
              <a:rPr kumimoji="1" lang="en-US" altLang="ja-JP" sz="2800" smtClean="0"/>
              <a:t>BB</a:t>
            </a:r>
            <a:r>
              <a:rPr kumimoji="1" lang="ja-JP" altLang="en-US" sz="2800" smtClean="0"/>
              <a:t>の</a:t>
            </a:r>
            <a:r>
              <a:rPr kumimoji="1" lang="ja-JP" altLang="en-US" sz="2800"/>
              <a:t>課題機能で提出して</a:t>
            </a:r>
            <a:r>
              <a:rPr kumimoji="1" lang="ja-JP" altLang="en-US" sz="2800" smtClean="0"/>
              <a:t>ください．これ</a:t>
            </a:r>
            <a:r>
              <a:rPr kumimoji="1" lang="ja-JP" altLang="en-US" sz="2800"/>
              <a:t>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20</a:t>
            </a:fld>
            <a:endParaRPr lang="en-US" altLang="ja-JP" sz="1400" smtClean="0">
              <a:latin typeface="Times New Roman" panose="02020603050405020304" pitchFamily="18" charset="0"/>
            </a:endParaRPr>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価格比と相対価格</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54119" y="1001688"/>
            <a:ext cx="10044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問</a:t>
            </a:r>
            <a:r>
              <a:rPr lang="en-US" altLang="ja-JP" kern="0" smtClean="0"/>
              <a:t>4 </a:t>
            </a:r>
            <a:r>
              <a:rPr lang="ja-JP" altLang="en-US" kern="0" smtClean="0"/>
              <a:t>問</a:t>
            </a:r>
            <a:r>
              <a:rPr lang="en-US" altLang="ja-JP" kern="0" smtClean="0"/>
              <a:t>3</a:t>
            </a:r>
            <a:r>
              <a:rPr lang="ja-JP" altLang="en-US" kern="0" smtClean="0"/>
              <a:t>の価格比を求めて下さい</a:t>
            </a:r>
            <a:endParaRPr lang="en-US" altLang="ja-JP" kern="0" smtClean="0"/>
          </a:p>
          <a:p>
            <a:pPr>
              <a:spcBef>
                <a:spcPts val="1200"/>
              </a:spcBef>
              <a:defRPr/>
            </a:pPr>
            <a:r>
              <a:rPr lang="ja-JP" altLang="en-US" kern="0" smtClean="0"/>
              <a:t>ある財の他の財に対する</a:t>
            </a:r>
            <a:r>
              <a:rPr lang="ja-JP" altLang="en-US" u="sng" kern="0" smtClean="0">
                <a:solidFill>
                  <a:srgbClr val="FF0000"/>
                </a:solidFill>
              </a:rPr>
              <a:t>価格比</a:t>
            </a:r>
            <a:r>
              <a:rPr lang="ja-JP" altLang="en-US" kern="0" smtClean="0"/>
              <a:t>は，その財の価格が他の財の価格の何倍になっているかを表します</a:t>
            </a:r>
            <a:endParaRPr lang="en-US" altLang="ja-JP" kern="0" smtClean="0"/>
          </a:p>
          <a:p>
            <a:pPr>
              <a:spcBef>
                <a:spcPts val="1200"/>
              </a:spcBef>
              <a:defRPr/>
            </a:pPr>
            <a:r>
              <a:rPr lang="ja-JP" altLang="en-US" kern="0" smtClean="0"/>
              <a:t>その財を</a:t>
            </a:r>
            <a:r>
              <a:rPr lang="en-US" altLang="ja-JP" kern="0" smtClean="0"/>
              <a:t>1</a:t>
            </a:r>
            <a:r>
              <a:rPr lang="ja-JP" altLang="en-US" kern="0" smtClean="0"/>
              <a:t>単位得るために他の財を何単位手放さなければならないかを示しています</a:t>
            </a:r>
            <a:endParaRPr lang="en-US" altLang="ja-JP" kern="0" smtClean="0"/>
          </a:p>
          <a:p>
            <a:pPr>
              <a:spcBef>
                <a:spcPts val="1200"/>
              </a:spcBef>
              <a:defRPr/>
            </a:pPr>
            <a:r>
              <a:rPr lang="ja-JP" altLang="en-US" u="sng" kern="0" smtClean="0">
                <a:solidFill>
                  <a:srgbClr val="FF0000"/>
                </a:solidFill>
              </a:rPr>
              <a:t>円表示の価格</a:t>
            </a:r>
            <a:r>
              <a:rPr lang="ja-JP" altLang="en-US" kern="0" smtClean="0"/>
              <a:t>は</a:t>
            </a:r>
            <a:r>
              <a:rPr lang="en-US" altLang="ja-JP" kern="0" smtClean="0"/>
              <a:t>1</a:t>
            </a:r>
            <a:r>
              <a:rPr lang="ja-JP" altLang="en-US" kern="0" smtClean="0"/>
              <a:t>円玉の個数で測っている．価格が</a:t>
            </a:r>
            <a:r>
              <a:rPr lang="en-US" altLang="ja-JP" kern="0" smtClean="0"/>
              <a:t>100</a:t>
            </a:r>
            <a:r>
              <a:rPr lang="ja-JP" altLang="en-US" kern="0" smtClean="0"/>
              <a:t>円のガムは，ガムを</a:t>
            </a:r>
            <a:r>
              <a:rPr lang="en-US" altLang="ja-JP" kern="0" smtClean="0"/>
              <a:t>1</a:t>
            </a:r>
            <a:r>
              <a:rPr lang="ja-JP" altLang="en-US" kern="0" smtClean="0"/>
              <a:t>個得るには</a:t>
            </a:r>
            <a:r>
              <a:rPr lang="en-US" altLang="ja-JP" kern="0" smtClean="0"/>
              <a:t>1</a:t>
            </a:r>
            <a:r>
              <a:rPr lang="ja-JP" altLang="en-US" kern="0" smtClean="0"/>
              <a:t>円玉を</a:t>
            </a:r>
            <a:r>
              <a:rPr lang="en-US" altLang="ja-JP" kern="0" smtClean="0"/>
              <a:t>100</a:t>
            </a:r>
            <a:r>
              <a:rPr lang="ja-JP" altLang="en-US" kern="0" smtClean="0"/>
              <a:t>個お店に提供しなければならないことを意味します</a:t>
            </a:r>
            <a:endParaRPr lang="en-US" altLang="ja-JP" kern="0" smtClean="0"/>
          </a:p>
          <a:p>
            <a:pPr>
              <a:spcBef>
                <a:spcPts val="1200"/>
              </a:spcBef>
              <a:defRPr/>
            </a:pPr>
            <a:r>
              <a:rPr kumimoji="0" lang="ja-JP" altLang="en-US" u="sng" kern="0" smtClean="0">
                <a:solidFill>
                  <a:srgbClr val="FF0000"/>
                </a:solidFill>
              </a:rPr>
              <a:t>相対価格</a:t>
            </a:r>
            <a:r>
              <a:rPr kumimoji="0" lang="ja-JP" altLang="en-US" kern="0" smtClean="0"/>
              <a:t>はある財の価格を他の財との交換比率で表したものです</a:t>
            </a:r>
            <a:endParaRPr kumimoji="0" lang="en-US" altLang="ja-JP" kern="0" smtClean="0"/>
          </a:p>
          <a:p>
            <a:pPr>
              <a:spcBef>
                <a:spcPts val="1200"/>
              </a:spcBef>
              <a:defRPr/>
            </a:pPr>
            <a:r>
              <a:rPr kumimoji="0" lang="ja-JP" altLang="en-US" u="sng" kern="0" smtClean="0">
                <a:solidFill>
                  <a:srgbClr val="FF0000"/>
                </a:solidFill>
              </a:rPr>
              <a:t>価格比は相対価格に等しく</a:t>
            </a:r>
            <a:r>
              <a:rPr kumimoji="0" lang="ja-JP" altLang="en-US" kern="0" smtClean="0"/>
              <a:t>なります</a:t>
            </a:r>
            <a:endParaRPr kumimoji="0" lang="en-US" altLang="ja-JP" kern="0" smtClean="0"/>
          </a:p>
        </p:txBody>
      </p:sp>
    </p:spTree>
    <p:extLst>
      <p:ext uri="{BB962C8B-B14F-4D97-AF65-F5344CB8AC3E}">
        <p14:creationId xmlns:p14="http://schemas.microsoft.com/office/powerpoint/2010/main" val="1936460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21</a:t>
            </a:fld>
            <a:endParaRPr lang="en-US" altLang="ja-JP" sz="1400" smtClean="0">
              <a:latin typeface="Times New Roman" panose="02020603050405020304" pitchFamily="18" charset="0"/>
            </a:endParaRPr>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効用最大化行動</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54119" y="1001688"/>
            <a:ext cx="10044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よって次が成り立ちます</a:t>
            </a:r>
            <a:endParaRPr lang="en-US" altLang="ja-JP" kern="0" smtClean="0"/>
          </a:p>
          <a:p>
            <a:pPr marL="0" indent="0" algn="ctr">
              <a:spcBef>
                <a:spcPts val="1200"/>
              </a:spcBef>
              <a:buNone/>
              <a:defRPr/>
            </a:pPr>
            <a:r>
              <a:rPr lang="ja-JP" altLang="en-US" u="sng" kern="0" smtClean="0">
                <a:solidFill>
                  <a:srgbClr val="FF0000"/>
                </a:solidFill>
              </a:rPr>
              <a:t>予算制約線の傾きの絶対値＝価格比＝相対価格</a:t>
            </a:r>
            <a:endParaRPr lang="en-US" altLang="ja-JP" u="sng" kern="0" smtClean="0">
              <a:solidFill>
                <a:srgbClr val="FF0000"/>
              </a:solidFill>
            </a:endParaRPr>
          </a:p>
          <a:p>
            <a:pPr>
              <a:spcBef>
                <a:spcPts val="1200"/>
              </a:spcBef>
              <a:defRPr/>
            </a:pPr>
            <a:r>
              <a:rPr lang="ja-JP" altLang="en-US" kern="0" smtClean="0"/>
              <a:t>予算制約線の縦軸の切片は</a:t>
            </a:r>
            <a:r>
              <a:rPr lang="en-US" altLang="ja-JP" kern="0" smtClean="0">
                <a:solidFill>
                  <a:srgbClr val="FF0000"/>
                </a:solidFill>
              </a:rPr>
              <a:t>I/ </a:t>
            </a:r>
            <a:r>
              <a:rPr lang="en-US" altLang="ja-JP" kern="0">
                <a:solidFill>
                  <a:srgbClr val="FF0000"/>
                </a:solidFill>
              </a:rPr>
              <a:t>p</a:t>
            </a:r>
            <a:r>
              <a:rPr lang="en-US" altLang="ja-JP" kern="0" baseline="-25000">
                <a:solidFill>
                  <a:srgbClr val="FF0000"/>
                </a:solidFill>
              </a:rPr>
              <a:t>z</a:t>
            </a:r>
            <a:r>
              <a:rPr lang="ja-JP" altLang="en-US" kern="0"/>
              <a:t>です</a:t>
            </a:r>
            <a:endParaRPr lang="en-US" altLang="ja-JP" kern="0"/>
          </a:p>
          <a:p>
            <a:pPr>
              <a:spcBef>
                <a:spcPts val="1200"/>
              </a:spcBef>
              <a:defRPr/>
            </a:pPr>
            <a:r>
              <a:rPr lang="ja-JP" altLang="en-US" kern="0" smtClean="0"/>
              <a:t>これは予算をすべて他の財に費やしたときに購入することのできる他の財の数量です</a:t>
            </a:r>
            <a:endParaRPr lang="en-US" altLang="ja-JP" kern="0" smtClean="0"/>
          </a:p>
          <a:p>
            <a:pPr>
              <a:spcBef>
                <a:spcPts val="1200"/>
              </a:spcBef>
              <a:defRPr/>
            </a:pPr>
            <a:r>
              <a:rPr kumimoji="0" lang="ja-JP" altLang="en-US" kern="0" smtClean="0"/>
              <a:t>消費者は予算制約の範囲内で購入できる消費の組の中からを効用を最大にする消費の組</a:t>
            </a:r>
            <a:r>
              <a:rPr kumimoji="0" lang="en-US" altLang="ja-JP" kern="0" smtClean="0"/>
              <a:t>(m,z)</a:t>
            </a:r>
            <a:r>
              <a:rPr kumimoji="0" lang="ja-JP" altLang="en-US" kern="0" smtClean="0"/>
              <a:t>を選びます</a:t>
            </a:r>
            <a:endParaRPr kumimoji="0" lang="en-US" altLang="ja-JP" kern="0" smtClean="0"/>
          </a:p>
          <a:p>
            <a:pPr>
              <a:spcBef>
                <a:spcPts val="1200"/>
              </a:spcBef>
              <a:defRPr/>
            </a:pPr>
            <a:r>
              <a:rPr kumimoji="0" lang="ja-JP" altLang="en-US" kern="0" smtClean="0"/>
              <a:t>それは</a:t>
            </a:r>
            <a:r>
              <a:rPr kumimoji="0" lang="ja-JP" altLang="en-US" u="sng" kern="0" smtClean="0">
                <a:solidFill>
                  <a:srgbClr val="FF0000"/>
                </a:solidFill>
              </a:rPr>
              <a:t>効用最大化問題</a:t>
            </a:r>
            <a:r>
              <a:rPr kumimoji="0" lang="ja-JP" altLang="en-US" kern="0" smtClean="0"/>
              <a:t>と呼ばれます</a:t>
            </a:r>
            <a:endParaRPr kumimoji="0" lang="en-US" altLang="ja-JP" kern="0" smtClean="0"/>
          </a:p>
        </p:txBody>
      </p:sp>
      <p:pic>
        <p:nvPicPr>
          <p:cNvPr id="16386" name="Picture 2" descr="\begin{align*}&#10;\max_{m,z} &amp; \ u=U(m,z) \\&#10;\text{subject to} &amp; \ p_m m+p_z z =I&#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1937" y="5850705"/>
            <a:ext cx="4486275"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071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22</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効用最大化問題</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54119" y="1001688"/>
            <a:ext cx="10044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この数式の</a:t>
            </a:r>
            <a:r>
              <a:rPr lang="en-US" altLang="ja-JP" kern="0" smtClean="0"/>
              <a:t>max</a:t>
            </a:r>
            <a:r>
              <a:rPr lang="ja-JP" altLang="en-US" kern="0" smtClean="0"/>
              <a:t>は最大を意味する</a:t>
            </a:r>
            <a:r>
              <a:rPr lang="en-US" altLang="ja-JP" kern="0" smtClean="0"/>
              <a:t>maximization</a:t>
            </a:r>
            <a:r>
              <a:rPr lang="ja-JP" altLang="en-US" kern="0" smtClean="0"/>
              <a:t>の略です．横に効用関数があります．それを下にある変数</a:t>
            </a:r>
            <a:r>
              <a:rPr lang="en-US" altLang="ja-JP" kern="0" smtClean="0"/>
              <a:t>m,z</a:t>
            </a:r>
            <a:r>
              <a:rPr lang="ja-JP" altLang="en-US" kern="0" smtClean="0"/>
              <a:t>を選んで最大化せよということです</a:t>
            </a:r>
            <a:endParaRPr lang="en-US" altLang="ja-JP" kern="0" smtClean="0"/>
          </a:p>
          <a:p>
            <a:pPr>
              <a:spcBef>
                <a:spcPts val="1200"/>
              </a:spcBef>
              <a:defRPr/>
            </a:pPr>
            <a:r>
              <a:rPr lang="ja-JP" altLang="en-US" kern="0" smtClean="0"/>
              <a:t>下の</a:t>
            </a:r>
            <a:r>
              <a:rPr lang="en-US" altLang="ja-JP" kern="0" smtClean="0"/>
              <a:t>subject to</a:t>
            </a:r>
            <a:r>
              <a:rPr lang="ja-JP" altLang="en-US" kern="0" smtClean="0"/>
              <a:t>は「～に従って」という意味です．右には予算制約式があります．予算制約に従いなさいということです．</a:t>
            </a:r>
            <a:endParaRPr lang="en-US" altLang="ja-JP" kern="0" smtClean="0"/>
          </a:p>
          <a:p>
            <a:pPr>
              <a:spcBef>
                <a:spcPts val="1200"/>
              </a:spcBef>
              <a:defRPr/>
            </a:pPr>
            <a:r>
              <a:rPr lang="ja-JP" altLang="en-US" kern="0" smtClean="0"/>
              <a:t>よって，数式は</a:t>
            </a:r>
            <a:r>
              <a:rPr lang="ja-JP" altLang="en-US" u="sng" kern="0" smtClean="0">
                <a:solidFill>
                  <a:srgbClr val="FF0000"/>
                </a:solidFill>
              </a:rPr>
              <a:t>予算制約に従って効用関数の値を最大にする変数を選びなさい</a:t>
            </a:r>
            <a:r>
              <a:rPr lang="ja-JP" altLang="en-US" kern="0" smtClean="0"/>
              <a:t>ということを意味します</a:t>
            </a:r>
            <a:endParaRPr lang="en-US" altLang="ja-JP" kern="0" smtClean="0"/>
          </a:p>
          <a:p>
            <a:pPr>
              <a:spcBef>
                <a:spcPts val="1200"/>
              </a:spcBef>
              <a:defRPr/>
            </a:pPr>
            <a:r>
              <a:rPr lang="ja-JP" altLang="en-US" kern="0" smtClean="0"/>
              <a:t>効用最大化問題を図解で解きましょう</a:t>
            </a:r>
            <a:endParaRPr lang="en-US" altLang="ja-JP" kern="0" smtClean="0"/>
          </a:p>
          <a:p>
            <a:pPr>
              <a:spcBef>
                <a:spcPts val="1200"/>
              </a:spcBef>
              <a:defRPr/>
            </a:pPr>
            <a:r>
              <a:rPr lang="ja-JP" altLang="en-US" kern="0" smtClean="0"/>
              <a:t>無差別曲線と予算制約線を用います</a:t>
            </a:r>
            <a:endParaRPr lang="en-US" altLang="ja-JP" kern="0" smtClean="0"/>
          </a:p>
        </p:txBody>
      </p:sp>
    </p:spTree>
    <p:extLst>
      <p:ext uri="{BB962C8B-B14F-4D97-AF65-F5344CB8AC3E}">
        <p14:creationId xmlns:p14="http://schemas.microsoft.com/office/powerpoint/2010/main" val="40424972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23</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効用最大化の図解</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154119" y="1001688"/>
            <a:ext cx="10044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所得を使い切ることから消費者が選択する財の組み合わせは</a:t>
            </a:r>
            <a:r>
              <a:rPr lang="ja-JP" altLang="en-US" u="sng" kern="0" smtClean="0">
                <a:solidFill>
                  <a:srgbClr val="FF0000"/>
                </a:solidFill>
              </a:rPr>
              <a:t>予算制約線上にあり</a:t>
            </a:r>
            <a:r>
              <a:rPr lang="ja-JP" altLang="en-US" kern="0" smtClean="0"/>
              <a:t>ます</a:t>
            </a:r>
            <a:endParaRPr lang="en-US" altLang="ja-JP" kern="0" smtClean="0"/>
          </a:p>
          <a:p>
            <a:pPr>
              <a:spcBef>
                <a:spcPts val="1200"/>
              </a:spcBef>
              <a:defRPr/>
            </a:pPr>
            <a:r>
              <a:rPr lang="ja-JP" altLang="en-US" kern="0" smtClean="0"/>
              <a:t>無差別曲線は右上にいくほど効用は高くなる</a:t>
            </a:r>
            <a:endParaRPr lang="en-US" altLang="ja-JP" kern="0" smtClean="0"/>
          </a:p>
          <a:p>
            <a:pPr>
              <a:spcBef>
                <a:spcPts val="1200"/>
              </a:spcBef>
              <a:defRPr/>
            </a:pPr>
            <a:r>
              <a:rPr lang="ja-JP" altLang="en-US" kern="0" smtClean="0"/>
              <a:t>しかし，それが予算制約線との交点をもたないと</a:t>
            </a:r>
            <a:r>
              <a:rPr lang="ja-JP" altLang="en-US" u="sng" kern="0" smtClean="0">
                <a:solidFill>
                  <a:srgbClr val="FF0000"/>
                </a:solidFill>
              </a:rPr>
              <a:t>実現不可能</a:t>
            </a:r>
            <a:r>
              <a:rPr lang="ja-JP" altLang="en-US" kern="0" smtClean="0"/>
              <a:t>です．つまり，予算オーバーです</a:t>
            </a:r>
            <a:endParaRPr lang="en-US" altLang="ja-JP" kern="0" smtClean="0"/>
          </a:p>
          <a:p>
            <a:pPr>
              <a:spcBef>
                <a:spcPts val="1200"/>
              </a:spcBef>
              <a:defRPr/>
            </a:pPr>
            <a:r>
              <a:rPr lang="ja-JP" altLang="en-US" kern="0" smtClean="0"/>
              <a:t>低い効用に対する無差別曲線は予算制約線との交点が</a:t>
            </a:r>
            <a:r>
              <a:rPr lang="en-US" altLang="ja-JP" kern="0" smtClean="0"/>
              <a:t>2</a:t>
            </a:r>
            <a:r>
              <a:rPr lang="ja-JP" altLang="en-US" kern="0" smtClean="0"/>
              <a:t>つあります</a:t>
            </a:r>
            <a:endParaRPr lang="en-US" altLang="ja-JP" kern="0" smtClean="0"/>
          </a:p>
          <a:p>
            <a:pPr>
              <a:spcBef>
                <a:spcPts val="1200"/>
              </a:spcBef>
              <a:defRPr/>
            </a:pPr>
            <a:r>
              <a:rPr lang="ja-JP" altLang="en-US" kern="0" smtClean="0"/>
              <a:t>このとき</a:t>
            </a:r>
            <a:r>
              <a:rPr lang="ja-JP" altLang="en-US" u="sng" kern="0" smtClean="0">
                <a:solidFill>
                  <a:srgbClr val="FF0000"/>
                </a:solidFill>
              </a:rPr>
              <a:t>もっと効用を高める</a:t>
            </a:r>
            <a:r>
              <a:rPr lang="ja-JP" altLang="en-US" kern="0" smtClean="0"/>
              <a:t>消費の組があります</a:t>
            </a:r>
            <a:endParaRPr lang="en-US" altLang="ja-JP" kern="0" smtClean="0"/>
          </a:p>
          <a:p>
            <a:pPr>
              <a:spcBef>
                <a:spcPts val="1200"/>
              </a:spcBef>
              <a:defRPr/>
            </a:pPr>
            <a:r>
              <a:rPr lang="ja-JP" altLang="en-US" kern="0" smtClean="0"/>
              <a:t>この</a:t>
            </a:r>
            <a:r>
              <a:rPr lang="en-US" altLang="ja-JP" kern="0" smtClean="0"/>
              <a:t>2</a:t>
            </a:r>
            <a:r>
              <a:rPr lang="ja-JP" altLang="en-US" kern="0" smtClean="0"/>
              <a:t>点の間の消費の組はより高い効用をもたらすことが分かります．効用は最大化されていません</a:t>
            </a:r>
            <a:endParaRPr lang="en-US" altLang="ja-JP" kern="0" smtClean="0"/>
          </a:p>
          <a:p>
            <a:pPr>
              <a:spcBef>
                <a:spcPts val="1200"/>
              </a:spcBef>
              <a:defRPr/>
            </a:pPr>
            <a:endParaRPr lang="en-US" altLang="ja-JP" kern="0" smtClean="0"/>
          </a:p>
        </p:txBody>
      </p:sp>
    </p:spTree>
    <p:extLst>
      <p:ext uri="{BB962C8B-B14F-4D97-AF65-F5344CB8AC3E}">
        <p14:creationId xmlns:p14="http://schemas.microsoft.com/office/powerpoint/2010/main" val="26219732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24</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効用最大化条件</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65588" y="1043013"/>
            <a:ext cx="10080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予算制約を満たし効用が最大化される消費の組は</a:t>
            </a:r>
            <a:r>
              <a:rPr lang="ja-JP" altLang="en-US" u="sng" kern="0" smtClean="0">
                <a:solidFill>
                  <a:srgbClr val="FF0000"/>
                </a:solidFill>
              </a:rPr>
              <a:t>無差別曲線が予算制約線と接している点</a:t>
            </a:r>
            <a:r>
              <a:rPr lang="ja-JP" altLang="en-US" kern="0" smtClean="0"/>
              <a:t>になります</a:t>
            </a:r>
            <a:endParaRPr lang="en-US" altLang="ja-JP" kern="0" smtClean="0"/>
          </a:p>
          <a:p>
            <a:pPr>
              <a:spcBef>
                <a:spcPts val="1200"/>
              </a:spcBef>
              <a:defRPr/>
            </a:pPr>
            <a:r>
              <a:rPr lang="ja-JP" altLang="en-US" kern="0" smtClean="0"/>
              <a:t>曲線と直線がある点で</a:t>
            </a:r>
            <a:r>
              <a:rPr lang="ja-JP" altLang="en-US" u="sng" kern="0" smtClean="0">
                <a:solidFill>
                  <a:srgbClr val="FF0000"/>
                </a:solidFill>
              </a:rPr>
              <a:t>接している</a:t>
            </a:r>
            <a:r>
              <a:rPr lang="ja-JP" altLang="en-US" kern="0" smtClean="0"/>
              <a:t>とはその点が曲線と直線の</a:t>
            </a:r>
            <a:r>
              <a:rPr lang="ja-JP" altLang="en-US" u="sng" kern="0" smtClean="0">
                <a:solidFill>
                  <a:srgbClr val="FF0000"/>
                </a:solidFill>
              </a:rPr>
              <a:t>共有点</a:t>
            </a:r>
            <a:r>
              <a:rPr lang="ja-JP" altLang="en-US" kern="0" smtClean="0"/>
              <a:t>で，</a:t>
            </a:r>
            <a:r>
              <a:rPr lang="ja-JP" altLang="en-US" u="sng" kern="0" smtClean="0">
                <a:solidFill>
                  <a:srgbClr val="FF0000"/>
                </a:solidFill>
              </a:rPr>
              <a:t>両者の傾きが等しい</a:t>
            </a:r>
            <a:r>
              <a:rPr lang="ja-JP" altLang="en-US" kern="0" smtClean="0"/>
              <a:t>ときです</a:t>
            </a:r>
            <a:endParaRPr lang="en-US" altLang="ja-JP" kern="0" smtClean="0"/>
          </a:p>
          <a:p>
            <a:pPr>
              <a:spcBef>
                <a:spcPts val="1200"/>
              </a:spcBef>
              <a:defRPr/>
            </a:pPr>
            <a:r>
              <a:rPr lang="ja-JP" altLang="en-US" kern="0" smtClean="0"/>
              <a:t>ある点での</a:t>
            </a:r>
            <a:r>
              <a:rPr lang="ja-JP" altLang="en-US" u="sng" kern="0" smtClean="0">
                <a:solidFill>
                  <a:srgbClr val="FF0000"/>
                </a:solidFill>
              </a:rPr>
              <a:t>曲線の傾き</a:t>
            </a:r>
            <a:r>
              <a:rPr lang="ja-JP" altLang="en-US" kern="0" smtClean="0"/>
              <a:t>はその点近くで曲線をある直線で近似したときにその直線（接線）の傾きです</a:t>
            </a:r>
            <a:endParaRPr lang="en-US" altLang="ja-JP" kern="0" smtClean="0"/>
          </a:p>
          <a:p>
            <a:pPr>
              <a:spcBef>
                <a:spcPts val="1200"/>
              </a:spcBef>
              <a:defRPr/>
            </a:pPr>
            <a:r>
              <a:rPr lang="ja-JP" altLang="en-US" kern="0" smtClean="0"/>
              <a:t>つまり，効用最大化問題の解は</a:t>
            </a:r>
            <a:endParaRPr lang="en-US" altLang="ja-JP" kern="0" smtClean="0"/>
          </a:p>
          <a:p>
            <a:pPr marL="514350" indent="-514350">
              <a:spcBef>
                <a:spcPts val="1200"/>
              </a:spcBef>
              <a:buFont typeface="+mj-lt"/>
              <a:buAutoNum type="arabicPeriod"/>
              <a:defRPr/>
            </a:pPr>
            <a:r>
              <a:rPr lang="ja-JP" altLang="en-US" kern="0" smtClean="0"/>
              <a:t>予算制約を満たしている（共有点をもつ）</a:t>
            </a:r>
            <a:endParaRPr lang="en-US" altLang="ja-JP" kern="0" smtClean="0"/>
          </a:p>
          <a:p>
            <a:pPr marL="514350" indent="-514350">
              <a:spcBef>
                <a:spcPts val="1200"/>
              </a:spcBef>
              <a:buFont typeface="+mj-lt"/>
              <a:buAutoNum type="arabicPeriod"/>
              <a:defRPr/>
            </a:pPr>
            <a:r>
              <a:rPr lang="ja-JP" altLang="en-US" kern="0" smtClean="0"/>
              <a:t>無差別曲線の傾きと予算制約線の傾きが等しい</a:t>
            </a:r>
            <a:endParaRPr lang="en-US" altLang="ja-JP" kern="0" smtClean="0"/>
          </a:p>
          <a:p>
            <a:pPr>
              <a:spcBef>
                <a:spcPts val="1200"/>
              </a:spcBef>
              <a:defRPr/>
            </a:pPr>
            <a:r>
              <a:rPr lang="ja-JP" altLang="en-US" kern="0" smtClean="0"/>
              <a:t>ことです</a:t>
            </a:r>
            <a:endParaRPr lang="en-US" altLang="ja-JP" kern="0" smtClean="0"/>
          </a:p>
        </p:txBody>
      </p:sp>
    </p:spTree>
    <p:extLst>
      <p:ext uri="{BB962C8B-B14F-4D97-AF65-F5344CB8AC3E}">
        <p14:creationId xmlns:p14="http://schemas.microsoft.com/office/powerpoint/2010/main" val="31157988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25</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効用最大化条件の交換比率</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65588" y="1043013"/>
            <a:ext cx="10080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en-US" altLang="ja-JP" kern="0" smtClean="0"/>
              <a:t>2</a:t>
            </a:r>
            <a:r>
              <a:rPr lang="ja-JP" altLang="en-US" kern="0" smtClean="0"/>
              <a:t>を書き換えると</a:t>
            </a:r>
            <a:endParaRPr lang="en-US" altLang="ja-JP" kern="0" smtClean="0"/>
          </a:p>
          <a:p>
            <a:pPr marL="514350" indent="-514350">
              <a:spcBef>
                <a:spcPts val="1200"/>
              </a:spcBef>
              <a:buFont typeface="+mj-lt"/>
              <a:buAutoNum type="alphaLcPeriod"/>
              <a:defRPr/>
            </a:pPr>
            <a:r>
              <a:rPr lang="ja-JP" altLang="en-US" kern="0" smtClean="0"/>
              <a:t>無差別曲線の傾きの絶対値と価格比が等しい</a:t>
            </a:r>
            <a:endParaRPr lang="en-US" altLang="ja-JP" kern="0" smtClean="0"/>
          </a:p>
          <a:p>
            <a:pPr marL="514350" indent="-514350">
              <a:spcBef>
                <a:spcPts val="1200"/>
              </a:spcBef>
              <a:buFont typeface="+mj-lt"/>
              <a:buAutoNum type="alphaLcPeriod"/>
              <a:defRPr/>
            </a:pPr>
            <a:r>
              <a:rPr lang="ja-JP" altLang="en-US" kern="0" smtClean="0"/>
              <a:t>限界代替率と価格比が等しい</a:t>
            </a:r>
            <a:endParaRPr lang="en-US" altLang="ja-JP" kern="0" smtClean="0"/>
          </a:p>
          <a:p>
            <a:pPr>
              <a:spcBef>
                <a:spcPts val="1200"/>
              </a:spcBef>
              <a:defRPr/>
            </a:pPr>
            <a:r>
              <a:rPr lang="ja-JP" altLang="en-US" kern="0" smtClean="0"/>
              <a:t>ことです</a:t>
            </a:r>
            <a:endParaRPr lang="en-US" altLang="ja-JP" kern="0" smtClean="0"/>
          </a:p>
          <a:p>
            <a:pPr>
              <a:spcBef>
                <a:spcPts val="1200"/>
              </a:spcBef>
              <a:defRPr/>
            </a:pPr>
            <a:r>
              <a:rPr lang="ja-JP" altLang="en-US" kern="0" smtClean="0"/>
              <a:t>限界代替率は消費者の</a:t>
            </a:r>
            <a:r>
              <a:rPr lang="ja-JP" altLang="en-US" u="sng" kern="0" smtClean="0">
                <a:solidFill>
                  <a:srgbClr val="FF0000"/>
                </a:solidFill>
              </a:rPr>
              <a:t>主観的な交換比率</a:t>
            </a:r>
            <a:r>
              <a:rPr lang="ja-JP" altLang="en-US" kern="0" smtClean="0"/>
              <a:t>です</a:t>
            </a:r>
            <a:endParaRPr lang="en-US" altLang="ja-JP" kern="0" smtClean="0"/>
          </a:p>
          <a:p>
            <a:pPr>
              <a:spcBef>
                <a:spcPts val="1200"/>
              </a:spcBef>
              <a:defRPr/>
            </a:pPr>
            <a:r>
              <a:rPr lang="ja-JP" altLang="en-US" kern="0" smtClean="0"/>
              <a:t>価格比は相対価格に等しい</a:t>
            </a:r>
            <a:endParaRPr lang="en-US" altLang="ja-JP" kern="0" smtClean="0"/>
          </a:p>
          <a:p>
            <a:pPr>
              <a:spcBef>
                <a:spcPts val="1200"/>
              </a:spcBef>
              <a:defRPr/>
            </a:pPr>
            <a:r>
              <a:rPr lang="ja-JP" altLang="en-US" kern="0" smtClean="0"/>
              <a:t>相対価格は市場の</a:t>
            </a:r>
            <a:r>
              <a:rPr lang="ja-JP" altLang="en-US" u="sng" kern="0" smtClean="0">
                <a:solidFill>
                  <a:srgbClr val="FF0000"/>
                </a:solidFill>
              </a:rPr>
              <a:t>客観的な交換比率</a:t>
            </a:r>
            <a:r>
              <a:rPr lang="ja-JP" altLang="en-US" kern="0" smtClean="0"/>
              <a:t>と見なされます</a:t>
            </a:r>
            <a:endParaRPr lang="en-US" altLang="ja-JP" kern="0" smtClean="0"/>
          </a:p>
          <a:p>
            <a:pPr marL="514350" indent="-514350">
              <a:spcBef>
                <a:spcPts val="1200"/>
              </a:spcBef>
              <a:buFont typeface="+mj-lt"/>
              <a:buAutoNum type="alphaLcPeriod" startAt="3"/>
              <a:defRPr/>
            </a:pPr>
            <a:r>
              <a:rPr lang="ja-JP" altLang="en-US" kern="0" smtClean="0"/>
              <a:t>主観的な交換比率と客観的な交換比率が等しい</a:t>
            </a:r>
            <a:endParaRPr lang="en-US" altLang="ja-JP" kern="0" smtClean="0"/>
          </a:p>
          <a:p>
            <a:pPr>
              <a:spcBef>
                <a:spcPts val="1200"/>
              </a:spcBef>
              <a:defRPr/>
            </a:pPr>
            <a:r>
              <a:rPr lang="ja-JP" altLang="en-US" kern="0" smtClean="0"/>
              <a:t>つまり，主観と客観の評価が等しいことです</a:t>
            </a:r>
            <a:endParaRPr lang="en-US" altLang="ja-JP" kern="0" smtClean="0"/>
          </a:p>
        </p:txBody>
      </p:sp>
    </p:spTree>
    <p:extLst>
      <p:ext uri="{BB962C8B-B14F-4D97-AF65-F5344CB8AC3E}">
        <p14:creationId xmlns:p14="http://schemas.microsoft.com/office/powerpoint/2010/main" val="1153691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26</a:t>
            </a:fld>
            <a:endParaRPr lang="en-US" altLang="ja-JP" sz="1400" smtClean="0">
              <a:latin typeface="Times New Roman" panose="02020603050405020304" pitchFamily="18" charset="0"/>
            </a:endParaRPr>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658119" y="52386"/>
            <a:ext cx="9036000" cy="1271588"/>
          </a:xfrm>
        </p:spPr>
        <p:txBody>
          <a:bodyPr/>
          <a:lstStyle/>
          <a:p>
            <a:r>
              <a:rPr lang="ja-JP" altLang="en-US" smtClean="0"/>
              <a:t>効用最大化条件のまとめ</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65588" y="1043013"/>
            <a:ext cx="10080000" cy="64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a:t>消費の組</a:t>
            </a:r>
            <a:r>
              <a:rPr lang="en-US" altLang="ja-JP" kern="0"/>
              <a:t>(m*,z*)</a:t>
            </a:r>
            <a:r>
              <a:rPr lang="ja-JP" altLang="en-US" kern="0"/>
              <a:t>が最適であれば下を満たします</a:t>
            </a:r>
            <a:endParaRPr lang="en-US" altLang="ja-JP" kern="0"/>
          </a:p>
          <a:p>
            <a:pPr>
              <a:spcBef>
                <a:spcPts val="1200"/>
              </a:spcBef>
              <a:defRPr/>
            </a:pPr>
            <a:endParaRPr lang="en-US" altLang="ja-JP" kern="0" smtClean="0"/>
          </a:p>
          <a:p>
            <a:pPr>
              <a:spcBef>
                <a:spcPts val="1200"/>
              </a:spcBef>
              <a:defRPr/>
            </a:pPr>
            <a:r>
              <a:rPr lang="ja-JP" altLang="en-US" kern="0" smtClean="0"/>
              <a:t>右辺は定数です．左辺は消費によって変化します</a:t>
            </a:r>
            <a:endParaRPr lang="en-US" altLang="ja-JP" kern="0" smtClean="0"/>
          </a:p>
          <a:p>
            <a:pPr>
              <a:spcBef>
                <a:spcPts val="1200"/>
              </a:spcBef>
              <a:defRPr/>
            </a:pPr>
            <a:r>
              <a:rPr lang="ja-JP" altLang="en-US" kern="0" smtClean="0"/>
              <a:t>効用最大化問題の解は簡潔にまとめられます</a:t>
            </a:r>
            <a:endParaRPr lang="en-US" altLang="ja-JP" kern="0" smtClean="0"/>
          </a:p>
          <a:p>
            <a:pPr marL="514350" indent="-514350">
              <a:spcBef>
                <a:spcPts val="1200"/>
              </a:spcBef>
              <a:buFont typeface="+mj-lt"/>
              <a:buAutoNum type="arabicPeriod"/>
              <a:defRPr/>
            </a:pPr>
            <a:r>
              <a:rPr lang="ja-JP" altLang="en-US" kern="0" smtClean="0"/>
              <a:t>予算制約を満たしている</a:t>
            </a:r>
            <a:endParaRPr lang="en-US" altLang="ja-JP" kern="0" smtClean="0"/>
          </a:p>
          <a:p>
            <a:pPr marL="514350" indent="-514350">
              <a:spcBef>
                <a:spcPts val="1200"/>
              </a:spcBef>
              <a:buFont typeface="+mj-lt"/>
              <a:buAutoNum type="arabicPeriod"/>
              <a:defRPr/>
            </a:pPr>
            <a:r>
              <a:rPr lang="ja-JP" altLang="en-US" kern="0" smtClean="0"/>
              <a:t>限界代替率と価格比が等しくなっている</a:t>
            </a:r>
            <a:endParaRPr lang="en-US" altLang="ja-JP" kern="0" smtClean="0"/>
          </a:p>
          <a:p>
            <a:pPr>
              <a:spcBef>
                <a:spcPts val="1200"/>
              </a:spcBef>
              <a:defRPr/>
            </a:pPr>
            <a:r>
              <a:rPr lang="ja-JP" altLang="en-US" kern="0" smtClean="0"/>
              <a:t>よって，</a:t>
            </a:r>
            <a:endParaRPr lang="en-US" altLang="ja-JP" kern="0" smtClean="0"/>
          </a:p>
        </p:txBody>
      </p:sp>
      <p:pic>
        <p:nvPicPr>
          <p:cNvPr id="18434" name="Picture 2" descr="\begin{align*}&#10;MRS=\frac{p_m}{p_z}&#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9800" y="1579264"/>
            <a:ext cx="2066925" cy="790576"/>
          </a:xfrm>
          <a:prstGeom prst="rect">
            <a:avLst/>
          </a:prstGeom>
          <a:noFill/>
          <a:extLst>
            <a:ext uri="{909E8E84-426E-40DD-AFC4-6F175D3DCCD1}">
              <a14:hiddenFill xmlns:a14="http://schemas.microsoft.com/office/drawing/2010/main">
                <a:solidFill>
                  <a:srgbClr val="FFFFFF"/>
                </a:solidFill>
              </a14:hiddenFill>
            </a:ext>
          </a:extLst>
        </p:spPr>
      </p:pic>
      <p:pic>
        <p:nvPicPr>
          <p:cNvPr id="18436" name="Picture 4" descr="\begin{align*}&#10;p_m m+p_z z =I, \quad MRS=\frac{p_m}{p_z}&#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1263" y="5466184"/>
            <a:ext cx="5314950" cy="790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397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老人ホームと介護保険不正</a:t>
            </a:r>
            <a:endParaRPr lang="en-US" altLang="ja-JP" smtClean="0">
              <a:solidFill>
                <a:srgbClr val="000000"/>
              </a:solidFill>
            </a:endParaRPr>
          </a:p>
          <a:p>
            <a:pPr>
              <a:defRPr/>
            </a:pPr>
            <a:r>
              <a:rPr lang="ja-JP" altLang="en-US" smtClean="0">
                <a:solidFill>
                  <a:srgbClr val="000000"/>
                </a:solidFill>
              </a:rPr>
              <a:t>効用関数</a:t>
            </a:r>
            <a:endParaRPr lang="en-US" altLang="ja-JP" smtClean="0">
              <a:solidFill>
                <a:srgbClr val="000000"/>
              </a:solidFill>
            </a:endParaRPr>
          </a:p>
          <a:p>
            <a:pPr>
              <a:defRPr/>
            </a:pPr>
            <a:r>
              <a:rPr lang="ja-JP" altLang="en-US" smtClean="0">
                <a:solidFill>
                  <a:srgbClr val="000000"/>
                </a:solidFill>
              </a:rPr>
              <a:t>無差別曲線</a:t>
            </a:r>
            <a:endParaRPr lang="en-US" altLang="ja-JP" smtClean="0">
              <a:solidFill>
                <a:srgbClr val="000000"/>
              </a:solidFill>
            </a:endParaRPr>
          </a:p>
          <a:p>
            <a:pPr>
              <a:defRPr/>
            </a:pPr>
            <a:r>
              <a:rPr lang="ja-JP" altLang="en-US" smtClean="0">
                <a:solidFill>
                  <a:srgbClr val="000000"/>
                </a:solidFill>
              </a:rPr>
              <a:t>限界代替率</a:t>
            </a:r>
            <a:endParaRPr lang="en-US" altLang="ja-JP" smtClean="0">
              <a:solidFill>
                <a:srgbClr val="000000"/>
              </a:solidFill>
            </a:endParaRPr>
          </a:p>
          <a:p>
            <a:pPr>
              <a:defRPr/>
            </a:pPr>
            <a:r>
              <a:rPr lang="ja-JP" altLang="en-US" smtClean="0">
                <a:solidFill>
                  <a:srgbClr val="000000"/>
                </a:solidFill>
              </a:rPr>
              <a:t>予算制約式</a:t>
            </a:r>
            <a:endParaRPr lang="en-US" altLang="ja-JP" smtClean="0">
              <a:solidFill>
                <a:srgbClr val="000000"/>
              </a:solidFill>
            </a:endParaRPr>
          </a:p>
          <a:p>
            <a:pPr>
              <a:defRPr/>
            </a:pPr>
            <a:r>
              <a:rPr lang="ja-JP" altLang="en-US" smtClean="0">
                <a:solidFill>
                  <a:srgbClr val="000000"/>
                </a:solidFill>
              </a:rPr>
              <a:t>効用最大化行動</a:t>
            </a:r>
            <a:endParaRPr lang="en-US" altLang="ja-JP" smtClean="0">
              <a:solidFill>
                <a:srgbClr val="000000"/>
              </a:solidFill>
            </a:endParaRPr>
          </a:p>
          <a:p>
            <a:pPr>
              <a:defRPr/>
            </a:pPr>
            <a:r>
              <a:rPr lang="ja-JP" altLang="en-US" smtClean="0">
                <a:solidFill>
                  <a:srgbClr val="000000"/>
                </a:solidFill>
              </a:rPr>
              <a:t>限界代替率と価格比の均等</a:t>
            </a:r>
            <a:endParaRPr lang="en-US" altLang="ja-JP" smtClean="0">
              <a:solidFill>
                <a:srgbClr val="000000"/>
              </a:solidFill>
            </a:endParaRP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27</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老人ホームと介護保険の不正</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111448" y="1490142"/>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ja-JP" altLang="en-US"/>
              <a:t>特別養護老人</a:t>
            </a:r>
            <a:r>
              <a:rPr lang="ja-JP" altLang="en-US" smtClean="0"/>
              <a:t>ホーム 白金</a:t>
            </a:r>
            <a:r>
              <a:rPr lang="ja-JP" altLang="en-US"/>
              <a:t>の</a:t>
            </a:r>
            <a:r>
              <a:rPr lang="ja-JP" altLang="en-US" smtClean="0"/>
              <a:t>森 </a:t>
            </a:r>
            <a:r>
              <a:rPr lang="en-US" altLang="ja-JP" sz="1400" u="sng" smtClean="0">
                <a:hlinkClick r:id="rId3"/>
              </a:rPr>
              <a:t>https</a:t>
            </a:r>
            <a:r>
              <a:rPr lang="en-US" altLang="ja-JP" sz="1400" u="sng">
                <a:hlinkClick r:id="rId3"/>
              </a:rPr>
              <a:t>://www.foryou.or.jp/facility/shirokane/w008/</a:t>
            </a:r>
            <a:endParaRPr lang="en-US" altLang="ja-JP" sz="1400" smtClean="0"/>
          </a:p>
          <a:p>
            <a:r>
              <a:rPr lang="ja-JP" altLang="en-US" smtClean="0"/>
              <a:t>ネクサスコート本郷 </a:t>
            </a:r>
            <a:r>
              <a:rPr lang="en-US" altLang="ja-JP" sz="2800" u="sng" smtClean="0">
                <a:hlinkClick r:id="rId4"/>
              </a:rPr>
              <a:t>https</a:t>
            </a:r>
            <a:r>
              <a:rPr lang="en-US" altLang="ja-JP" sz="2800" u="sng">
                <a:hlinkClick r:id="rId4"/>
              </a:rPr>
              <a:t>://www.nexuscare.co.jp/hongo</a:t>
            </a:r>
            <a:endParaRPr lang="en-US" altLang="ja-JP" sz="2800"/>
          </a:p>
          <a:p>
            <a:r>
              <a:rPr lang="ja-JP" altLang="en-US"/>
              <a:t>伊豆高原 ゆうゆうの</a:t>
            </a:r>
            <a:r>
              <a:rPr lang="ja-JP" altLang="en-US" smtClean="0"/>
              <a:t>里 </a:t>
            </a:r>
            <a:r>
              <a:rPr lang="en-US" altLang="ja-JP" sz="2400" u="sng" smtClean="0">
                <a:hlinkClick r:id="rId5"/>
              </a:rPr>
              <a:t>https</a:t>
            </a:r>
            <a:r>
              <a:rPr lang="en-US" altLang="ja-JP" sz="2400" u="sng">
                <a:hlinkClick r:id="rId5"/>
              </a:rPr>
              <a:t>://www.yuyunosato.or.jp/place/izu/</a:t>
            </a:r>
            <a:endParaRPr lang="en-US" altLang="ja-JP" sz="2400"/>
          </a:p>
          <a:p>
            <a:pPr>
              <a:spcBef>
                <a:spcPts val="1200"/>
              </a:spcBef>
              <a:defRPr/>
            </a:pPr>
            <a:r>
              <a:rPr lang="ja-JP" altLang="en-US"/>
              <a:t>指定地域密着型サービス事業者の指定取消処分について </a:t>
            </a:r>
            <a:r>
              <a:rPr lang="en-US" altLang="ja-JP" sz="1050" u="sng" smtClean="0">
                <a:hlinkClick r:id="rId6"/>
              </a:rPr>
              <a:t>https</a:t>
            </a:r>
            <a:r>
              <a:rPr lang="en-US" altLang="ja-JP" sz="1050" u="sng">
                <a:hlinkClick r:id="rId6"/>
              </a:rPr>
              <a:t>://</a:t>
            </a:r>
            <a:r>
              <a:rPr lang="en-US" altLang="ja-JP" sz="1050" u="sng" smtClean="0">
                <a:hlinkClick r:id="rId6"/>
              </a:rPr>
              <a:t>www.city.koshigaya.saitama.jp/kurashi_shisei/fukushi/kaigohoken/zigyousya/koshigaya_oshirase/koshigaya_contents_torikeshi.files/ds-ansin.pdf</a:t>
            </a:r>
            <a:endParaRPr lang="en-US" altLang="ja-JP" sz="1050" u="sng" smtClean="0"/>
          </a:p>
          <a:p>
            <a:pPr>
              <a:spcBef>
                <a:spcPts val="1200"/>
              </a:spcBef>
              <a:defRPr/>
            </a:pPr>
            <a:r>
              <a:rPr lang="ja-JP" altLang="en-US" kern="0" smtClean="0"/>
              <a:t>介護</a:t>
            </a:r>
            <a:r>
              <a:rPr lang="ja-JP" altLang="en-US" kern="0"/>
              <a:t>報酬</a:t>
            </a:r>
            <a:r>
              <a:rPr lang="en-US" altLang="ja-JP" kern="0"/>
              <a:t>7</a:t>
            </a:r>
            <a:r>
              <a:rPr lang="ja-JP" altLang="en-US" kern="0"/>
              <a:t>億円不正受給　横浜の老人保健</a:t>
            </a:r>
            <a:r>
              <a:rPr lang="ja-JP" altLang="en-US" kern="0" smtClean="0"/>
              <a:t>施設</a:t>
            </a:r>
            <a:r>
              <a:rPr lang="en-US" altLang="ja-JP" sz="2000" kern="0" smtClean="0"/>
              <a:t>2019/9/25 17:33</a:t>
            </a:r>
            <a:r>
              <a:rPr lang="ja-JP" altLang="en-US" sz="2000" kern="0" smtClean="0"/>
              <a:t>　</a:t>
            </a:r>
            <a:r>
              <a:rPr lang="en-US" altLang="ja-JP" sz="2000" smtClean="0">
                <a:hlinkClick r:id="rId7"/>
              </a:rPr>
              <a:t>https</a:t>
            </a:r>
            <a:r>
              <a:rPr lang="en-US" altLang="ja-JP" sz="2000">
                <a:hlinkClick r:id="rId7"/>
              </a:rPr>
              <a:t>://www.nikkei.com/article/DGXMZO50193200V20C19A9CR8000</a:t>
            </a:r>
            <a:r>
              <a:rPr lang="en-US" altLang="ja-JP" sz="2000" smtClean="0">
                <a:hlinkClick r:id="rId7"/>
              </a:rPr>
              <a:t>/</a:t>
            </a:r>
            <a:endParaRPr lang="en-US" altLang="ja-JP" sz="2000" kern="0" smtClean="0"/>
          </a:p>
          <a:p>
            <a:pPr>
              <a:spcBef>
                <a:spcPts val="1200"/>
              </a:spcBef>
              <a:defRPr/>
            </a:pPr>
            <a:r>
              <a:rPr lang="ja-JP" altLang="en-US" kern="0"/>
              <a:t>第</a:t>
            </a:r>
            <a:r>
              <a:rPr lang="en-US" altLang="ja-JP" kern="0"/>
              <a:t>832</a:t>
            </a:r>
            <a:r>
              <a:rPr lang="ja-JP" altLang="en-US" kern="0"/>
              <a:t>回 介護事業の指定取り消しは「不正請求」が最多の理由に！解決には国の主導による待遇の底上げが</a:t>
            </a:r>
            <a:r>
              <a:rPr lang="ja-JP" altLang="en-US" kern="0" smtClean="0"/>
              <a:t>必要 </a:t>
            </a:r>
            <a:r>
              <a:rPr lang="en-US" altLang="ja-JP" sz="2000" kern="0" smtClean="0"/>
              <a:t>2020/03/19 </a:t>
            </a:r>
            <a:r>
              <a:rPr lang="en-US" altLang="ja-JP" sz="2000">
                <a:hlinkClick r:id="rId8"/>
              </a:rPr>
              <a:t>https://www.minnanokaigo.com/news/kaigogaku/no832/</a:t>
            </a:r>
            <a:endParaRPr kumimoji="0" lang="en-US" altLang="ja-JP" sz="2000" kern="0" smtClean="0"/>
          </a:p>
        </p:txBody>
      </p:sp>
    </p:spTree>
    <p:extLst>
      <p:ext uri="{BB962C8B-B14F-4D97-AF65-F5344CB8AC3E}">
        <p14:creationId xmlns:p14="http://schemas.microsoft.com/office/powerpoint/2010/main" val="685666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ミクロ経済学のおさらい</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医療経済学を学ぶにはミクロ経済学の知識が必須</a:t>
            </a:r>
            <a:endParaRPr kumimoji="0" lang="en-US" altLang="ja-JP" kern="0" smtClean="0"/>
          </a:p>
          <a:p>
            <a:pPr>
              <a:spcBef>
                <a:spcPts val="1200"/>
              </a:spcBef>
              <a:defRPr/>
            </a:pPr>
            <a:r>
              <a:rPr kumimoji="0" lang="en-US" altLang="ja-JP" kern="0" smtClean="0"/>
              <a:t>2</a:t>
            </a:r>
            <a:r>
              <a:rPr kumimoji="0" lang="ja-JP" altLang="en-US" kern="0" smtClean="0"/>
              <a:t>種類の財・サービスを消費する消費者を考える</a:t>
            </a:r>
            <a:endParaRPr kumimoji="0" lang="en-US" altLang="ja-JP" kern="0" smtClean="0"/>
          </a:p>
          <a:p>
            <a:pPr>
              <a:spcBef>
                <a:spcPts val="1200"/>
              </a:spcBef>
              <a:defRPr/>
            </a:pPr>
            <a:r>
              <a:rPr kumimoji="0" lang="en-US" altLang="ja-JP" kern="0" smtClean="0"/>
              <a:t>1</a:t>
            </a:r>
            <a:r>
              <a:rPr kumimoji="0" lang="ja-JP" altLang="en-US" kern="0" smtClean="0"/>
              <a:t>つの</a:t>
            </a:r>
            <a:r>
              <a:rPr kumimoji="0" lang="ja-JP" altLang="en-US" u="sng" kern="0" smtClean="0">
                <a:solidFill>
                  <a:srgbClr val="FF0000"/>
                </a:solidFill>
              </a:rPr>
              <a:t>医療サービス</a:t>
            </a:r>
            <a:r>
              <a:rPr kumimoji="0" lang="en-US" altLang="ja-JP" kern="0" smtClean="0"/>
              <a:t>(</a:t>
            </a:r>
            <a:r>
              <a:rPr lang="en-US" altLang="ja-JP" kern="0" smtClean="0"/>
              <a:t>medical</a:t>
            </a:r>
            <a:r>
              <a:rPr kumimoji="0" lang="en-US" altLang="ja-JP" kern="0" smtClean="0"/>
              <a:t>)</a:t>
            </a:r>
            <a:r>
              <a:rPr kumimoji="0" lang="ja-JP" altLang="en-US" kern="0" smtClean="0"/>
              <a:t>です．注射は痛いですがその結果生み出される健康から満足を得ます</a:t>
            </a:r>
            <a:endParaRPr kumimoji="0" lang="en-US" altLang="ja-JP" kern="0" smtClean="0"/>
          </a:p>
          <a:p>
            <a:pPr>
              <a:spcBef>
                <a:spcPts val="1200"/>
              </a:spcBef>
              <a:defRPr/>
            </a:pPr>
            <a:r>
              <a:rPr kumimoji="0" lang="en-US" altLang="ja-JP" kern="0" smtClean="0"/>
              <a:t>2</a:t>
            </a:r>
            <a:r>
              <a:rPr kumimoji="0" lang="ja-JP" altLang="en-US" kern="0" smtClean="0"/>
              <a:t>つ目はその他の財であり，生活に必要なものがつまった</a:t>
            </a:r>
            <a:r>
              <a:rPr kumimoji="0" lang="ja-JP" altLang="en-US" u="sng" kern="0" smtClean="0">
                <a:solidFill>
                  <a:srgbClr val="FF0000"/>
                </a:solidFill>
              </a:rPr>
              <a:t>バスケット</a:t>
            </a:r>
            <a:r>
              <a:rPr lang="ja-JP" altLang="en-US" kern="0" smtClean="0"/>
              <a:t>です</a:t>
            </a:r>
            <a:endParaRPr kumimoji="0" lang="en-US" altLang="ja-JP" u="sng" kern="0" smtClean="0">
              <a:solidFill>
                <a:srgbClr val="FF0000"/>
              </a:solidFill>
            </a:endParaRPr>
          </a:p>
          <a:p>
            <a:pPr>
              <a:spcBef>
                <a:spcPts val="1200"/>
              </a:spcBef>
              <a:defRPr/>
            </a:pPr>
            <a:r>
              <a:rPr lang="ja-JP" altLang="en-US" kern="0"/>
              <a:t>医療サービスの消費量を</a:t>
            </a:r>
            <a:r>
              <a:rPr lang="en-US" altLang="ja-JP" kern="0"/>
              <a:t>m</a:t>
            </a:r>
            <a:r>
              <a:rPr lang="ja-JP" altLang="en-US" kern="0"/>
              <a:t>と</a:t>
            </a:r>
            <a:r>
              <a:rPr lang="ja-JP" altLang="en-US" kern="0" smtClean="0"/>
              <a:t>します</a:t>
            </a:r>
            <a:endParaRPr lang="en-US" altLang="ja-JP" kern="0" smtClean="0"/>
          </a:p>
          <a:p>
            <a:pPr>
              <a:spcBef>
                <a:spcPts val="1200"/>
              </a:spcBef>
              <a:defRPr/>
            </a:pPr>
            <a:r>
              <a:rPr lang="ja-JP" altLang="en-US" kern="0" smtClean="0"/>
              <a:t>その他の財の消費量を</a:t>
            </a:r>
            <a:r>
              <a:rPr lang="en-US" altLang="ja-JP" kern="0" smtClean="0"/>
              <a:t>z</a:t>
            </a:r>
            <a:r>
              <a:rPr lang="ja-JP" altLang="en-US" kern="0" smtClean="0"/>
              <a:t>とします</a:t>
            </a:r>
            <a:endParaRPr lang="en-US" altLang="ja-JP" kern="0" smtClean="0"/>
          </a:p>
          <a:p>
            <a:pPr>
              <a:spcBef>
                <a:spcPts val="1200"/>
              </a:spcBef>
              <a:defRPr/>
            </a:pPr>
            <a:r>
              <a:rPr lang="ja-JP" altLang="en-US" kern="0" smtClean="0"/>
              <a:t>この</a:t>
            </a:r>
            <a:r>
              <a:rPr lang="en-US" altLang="ja-JP" kern="0" smtClean="0"/>
              <a:t>2</a:t>
            </a:r>
            <a:r>
              <a:rPr lang="ja-JP" altLang="en-US" kern="0" smtClean="0"/>
              <a:t>財の消費量の組み合わせ</a:t>
            </a:r>
            <a:r>
              <a:rPr lang="en-US" altLang="ja-JP" kern="0" smtClean="0"/>
              <a:t>(m,z)</a:t>
            </a:r>
            <a:r>
              <a:rPr lang="ja-JP" altLang="en-US" kern="0" smtClean="0"/>
              <a:t>を消費者は選択</a:t>
            </a:r>
            <a:endParaRPr lang="en-US" altLang="ja-JP" kern="0"/>
          </a:p>
          <a:p>
            <a:pPr>
              <a:spcBef>
                <a:spcPts val="1200"/>
              </a:spcBef>
              <a:defRPr/>
            </a:pPr>
            <a:endParaRPr kumimoji="0" lang="en-US" altLang="ja-JP" kern="0" smtClean="0"/>
          </a:p>
        </p:txBody>
      </p:sp>
    </p:spTree>
    <p:extLst>
      <p:ext uri="{BB962C8B-B14F-4D97-AF65-F5344CB8AC3E}">
        <p14:creationId xmlns:p14="http://schemas.microsoft.com/office/powerpoint/2010/main" val="3082930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効用関数</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消費者は</a:t>
            </a:r>
            <a:r>
              <a:rPr lang="en-US" altLang="ja-JP" kern="0" smtClean="0"/>
              <a:t>2</a:t>
            </a:r>
            <a:r>
              <a:rPr lang="ja-JP" altLang="en-US" kern="0" smtClean="0"/>
              <a:t>財の消費量の組み合わせ</a:t>
            </a:r>
            <a:r>
              <a:rPr lang="en-US" altLang="ja-JP" kern="0" smtClean="0"/>
              <a:t>(m,z)</a:t>
            </a:r>
            <a:r>
              <a:rPr lang="ja-JP" altLang="en-US" kern="0" smtClean="0"/>
              <a:t>から満足を得ます．満足度を数値で表しましょう</a:t>
            </a:r>
            <a:endParaRPr lang="en-US" altLang="ja-JP" kern="0" smtClean="0"/>
          </a:p>
          <a:p>
            <a:pPr>
              <a:spcBef>
                <a:spcPts val="1200"/>
              </a:spcBef>
              <a:defRPr/>
            </a:pPr>
            <a:r>
              <a:rPr lang="ja-JP" altLang="en-US" kern="0" smtClean="0"/>
              <a:t>その満足度を</a:t>
            </a:r>
            <a:r>
              <a:rPr lang="ja-JP" altLang="en-US" u="sng" kern="0" smtClean="0">
                <a:solidFill>
                  <a:srgbClr val="FF0000"/>
                </a:solidFill>
              </a:rPr>
              <a:t>効用</a:t>
            </a:r>
            <a:r>
              <a:rPr lang="en-US" altLang="ja-JP" kern="0" smtClean="0"/>
              <a:t>(utility)</a:t>
            </a:r>
            <a:r>
              <a:rPr lang="ja-JP" altLang="en-US" kern="0" smtClean="0"/>
              <a:t>といいます</a:t>
            </a:r>
            <a:endParaRPr lang="en-US" altLang="ja-JP" kern="0" smtClean="0"/>
          </a:p>
          <a:p>
            <a:pPr>
              <a:spcBef>
                <a:spcPts val="1200"/>
              </a:spcBef>
              <a:defRPr/>
            </a:pPr>
            <a:r>
              <a:rPr lang="ja-JP" altLang="en-US" kern="0" smtClean="0"/>
              <a:t>数値が大きいほど満足度は大きいとします</a:t>
            </a:r>
            <a:endParaRPr lang="en-US" altLang="ja-JP" kern="0" smtClean="0"/>
          </a:p>
          <a:p>
            <a:pPr>
              <a:spcBef>
                <a:spcPts val="1200"/>
              </a:spcBef>
              <a:defRPr/>
            </a:pPr>
            <a:r>
              <a:rPr lang="ja-JP" altLang="en-US" kern="0"/>
              <a:t>効用</a:t>
            </a:r>
            <a:r>
              <a:rPr lang="ja-JP" altLang="en-US" kern="0" smtClean="0"/>
              <a:t>を記号</a:t>
            </a:r>
            <a:r>
              <a:rPr lang="en-US" altLang="ja-JP" kern="0" smtClean="0"/>
              <a:t>u</a:t>
            </a:r>
            <a:r>
              <a:rPr lang="ja-JP" altLang="en-US" kern="0" smtClean="0"/>
              <a:t>で表します．</a:t>
            </a:r>
            <a:r>
              <a:rPr lang="en-US" altLang="ja-JP" kern="0"/>
              <a:t> 2</a:t>
            </a:r>
            <a:r>
              <a:rPr lang="ja-JP" altLang="en-US" kern="0"/>
              <a:t>財の消費量の組み合わせ</a:t>
            </a:r>
            <a:r>
              <a:rPr lang="en-US" altLang="ja-JP" kern="0"/>
              <a:t>(m,z</a:t>
            </a:r>
            <a:r>
              <a:rPr lang="en-US" altLang="ja-JP" kern="0" smtClean="0"/>
              <a:t>)</a:t>
            </a:r>
            <a:r>
              <a:rPr lang="ja-JP" altLang="en-US" kern="0" smtClean="0"/>
              <a:t>から効用</a:t>
            </a:r>
            <a:r>
              <a:rPr lang="en-US" altLang="ja-JP" kern="0" smtClean="0"/>
              <a:t>u</a:t>
            </a:r>
            <a:r>
              <a:rPr lang="ja-JP" altLang="en-US" kern="0" smtClean="0"/>
              <a:t>への関数を</a:t>
            </a:r>
            <a:r>
              <a:rPr lang="ja-JP" altLang="en-US" u="sng" kern="0" smtClean="0">
                <a:solidFill>
                  <a:srgbClr val="FF0000"/>
                </a:solidFill>
              </a:rPr>
              <a:t>効用関数</a:t>
            </a:r>
            <a:r>
              <a:rPr lang="ja-JP" altLang="en-US" kern="0" smtClean="0"/>
              <a:t>といいます</a:t>
            </a:r>
            <a:endParaRPr lang="en-US" altLang="ja-JP" kern="0" smtClean="0"/>
          </a:p>
          <a:p>
            <a:pPr>
              <a:spcBef>
                <a:spcPts val="1200"/>
              </a:spcBef>
              <a:defRPr/>
            </a:pPr>
            <a:r>
              <a:rPr lang="ja-JP" altLang="en-US" kern="0" smtClean="0"/>
              <a:t>効用</a:t>
            </a:r>
            <a:r>
              <a:rPr lang="ja-JP" altLang="en-US" kern="0"/>
              <a:t>関数</a:t>
            </a:r>
            <a:r>
              <a:rPr lang="ja-JP" altLang="en-US" kern="0" smtClean="0"/>
              <a:t>を記号</a:t>
            </a:r>
            <a:r>
              <a:rPr lang="en-US" altLang="ja-JP" kern="0" smtClean="0"/>
              <a:t>U</a:t>
            </a:r>
            <a:r>
              <a:rPr lang="ja-JP" altLang="en-US" kern="0" smtClean="0"/>
              <a:t>で表しましょう．よって，</a:t>
            </a:r>
            <a:endParaRPr lang="en-US" altLang="ja-JP" kern="0" smtClean="0"/>
          </a:p>
          <a:p>
            <a:pPr>
              <a:spcBef>
                <a:spcPts val="1200"/>
              </a:spcBef>
              <a:defRPr/>
            </a:pPr>
            <a:endParaRPr kumimoji="0" lang="en-US" altLang="ja-JP" kern="0" smtClean="0"/>
          </a:p>
          <a:p>
            <a:pPr>
              <a:spcBef>
                <a:spcPts val="1200"/>
              </a:spcBef>
              <a:defRPr/>
            </a:pPr>
            <a:r>
              <a:rPr kumimoji="0" lang="ja-JP" altLang="en-US" kern="0" smtClean="0"/>
              <a:t>医療も他の財も消費が増えると効用が上がります</a:t>
            </a:r>
            <a:endParaRPr kumimoji="0" lang="en-US" altLang="ja-JP" kern="0" smtClean="0"/>
          </a:p>
        </p:txBody>
      </p:sp>
      <p:pic>
        <p:nvPicPr>
          <p:cNvPr id="1026" name="Picture 2" descr="\begin{align*}&#10;u=U(m,z)&#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5824" y="5765007"/>
            <a:ext cx="2047875"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310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効用曲線</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医療</a:t>
            </a:r>
            <a:r>
              <a:rPr kumimoji="0" lang="en-US" altLang="ja-JP" kern="0" smtClean="0"/>
              <a:t>m</a:t>
            </a:r>
            <a:r>
              <a:rPr kumimoji="0" lang="ja-JP" altLang="en-US" kern="0" smtClean="0"/>
              <a:t>，他の財</a:t>
            </a:r>
            <a:r>
              <a:rPr kumimoji="0" lang="en-US" altLang="ja-JP" kern="0" smtClean="0"/>
              <a:t>z</a:t>
            </a:r>
            <a:r>
              <a:rPr kumimoji="0" lang="ja-JP" altLang="en-US" kern="0" smtClean="0"/>
              <a:t>，効用</a:t>
            </a:r>
            <a:r>
              <a:rPr kumimoji="0" lang="en-US" altLang="ja-JP" kern="0" smtClean="0"/>
              <a:t>u</a:t>
            </a:r>
            <a:r>
              <a:rPr kumimoji="0" lang="ja-JP" altLang="en-US" kern="0" smtClean="0"/>
              <a:t>という変数が</a:t>
            </a:r>
            <a:r>
              <a:rPr kumimoji="0" lang="en-US" altLang="ja-JP" kern="0" smtClean="0"/>
              <a:t>3</a:t>
            </a:r>
            <a:r>
              <a:rPr kumimoji="0" lang="ja-JP" altLang="en-US" kern="0" smtClean="0"/>
              <a:t>つあります</a:t>
            </a:r>
            <a:endParaRPr kumimoji="0" lang="en-US" altLang="ja-JP" kern="0" smtClean="0"/>
          </a:p>
          <a:p>
            <a:pPr>
              <a:spcBef>
                <a:spcPts val="1200"/>
              </a:spcBef>
              <a:defRPr/>
            </a:pPr>
            <a:r>
              <a:rPr lang="ja-JP" altLang="en-US" kern="0" smtClean="0"/>
              <a:t>ここで他の財</a:t>
            </a:r>
            <a:r>
              <a:rPr lang="en-US" altLang="ja-JP" kern="0" smtClean="0"/>
              <a:t>z</a:t>
            </a:r>
            <a:r>
              <a:rPr lang="ja-JP" altLang="en-US" kern="0" smtClean="0"/>
              <a:t>をある水準に固定します</a:t>
            </a:r>
            <a:endParaRPr lang="en-US" altLang="ja-JP" kern="0" smtClean="0"/>
          </a:p>
          <a:p>
            <a:pPr>
              <a:spcBef>
                <a:spcPts val="1200"/>
              </a:spcBef>
              <a:defRPr/>
            </a:pPr>
            <a:r>
              <a:rPr kumimoji="0" lang="ja-JP" altLang="en-US" kern="0" smtClean="0"/>
              <a:t>他の財を一定にした時の医療と効用は</a:t>
            </a:r>
            <a:r>
              <a:rPr kumimoji="0" lang="ja-JP" altLang="en-US" u="sng" kern="0" smtClean="0">
                <a:solidFill>
                  <a:srgbClr val="FF0000"/>
                </a:solidFill>
              </a:rPr>
              <a:t>正の関係</a:t>
            </a:r>
            <a:endParaRPr lang="en-US" altLang="ja-JP" kern="0"/>
          </a:p>
          <a:p>
            <a:pPr>
              <a:spcBef>
                <a:spcPts val="1200"/>
              </a:spcBef>
              <a:defRPr/>
            </a:pPr>
            <a:r>
              <a:rPr kumimoji="0" lang="ja-JP" altLang="en-US" kern="0" smtClean="0"/>
              <a:t>横軸を医療</a:t>
            </a:r>
            <a:r>
              <a:rPr kumimoji="0" lang="en-US" altLang="ja-JP" kern="0" smtClean="0"/>
              <a:t>m</a:t>
            </a:r>
            <a:r>
              <a:rPr kumimoji="0" lang="ja-JP" altLang="en-US" kern="0" smtClean="0"/>
              <a:t>，縦軸を効用</a:t>
            </a:r>
            <a:r>
              <a:rPr kumimoji="0" lang="en-US" altLang="ja-JP" kern="0" smtClean="0"/>
              <a:t>u</a:t>
            </a:r>
            <a:r>
              <a:rPr kumimoji="0" lang="ja-JP" altLang="en-US" kern="0" smtClean="0"/>
              <a:t>としたときのこの関係は</a:t>
            </a:r>
            <a:r>
              <a:rPr kumimoji="0" lang="ja-JP" altLang="en-US" u="sng" kern="0" smtClean="0">
                <a:solidFill>
                  <a:srgbClr val="FF0000"/>
                </a:solidFill>
              </a:rPr>
              <a:t>右上がり</a:t>
            </a:r>
            <a:r>
              <a:rPr kumimoji="0" lang="ja-JP" altLang="en-US" kern="0" smtClean="0"/>
              <a:t>の</a:t>
            </a:r>
            <a:r>
              <a:rPr kumimoji="0" lang="ja-JP" altLang="en-US" u="sng" kern="0" smtClean="0">
                <a:solidFill>
                  <a:srgbClr val="FF0000"/>
                </a:solidFill>
              </a:rPr>
              <a:t>効用曲線</a:t>
            </a:r>
            <a:r>
              <a:rPr kumimoji="0" lang="ja-JP" altLang="en-US" kern="0" smtClean="0"/>
              <a:t>として表現できます</a:t>
            </a:r>
            <a:endParaRPr kumimoji="0" lang="en-US" altLang="ja-JP" kern="0" smtClean="0"/>
          </a:p>
          <a:p>
            <a:pPr>
              <a:spcBef>
                <a:spcPts val="1200"/>
              </a:spcBef>
              <a:defRPr/>
            </a:pPr>
            <a:r>
              <a:rPr lang="ja-JP" altLang="en-US" kern="0"/>
              <a:t>医療</a:t>
            </a:r>
            <a:r>
              <a:rPr lang="ja-JP" altLang="en-US" kern="0" smtClean="0"/>
              <a:t>が増加したときの効用の増加を考えます</a:t>
            </a:r>
            <a:endParaRPr lang="en-US" altLang="ja-JP" kern="0" smtClean="0"/>
          </a:p>
          <a:p>
            <a:pPr>
              <a:spcBef>
                <a:spcPts val="1200"/>
              </a:spcBef>
              <a:defRPr/>
            </a:pPr>
            <a:r>
              <a:rPr lang="ja-JP" altLang="en-US" u="sng" kern="0" smtClean="0">
                <a:solidFill>
                  <a:srgbClr val="FF0000"/>
                </a:solidFill>
              </a:rPr>
              <a:t>限界効用</a:t>
            </a:r>
            <a:r>
              <a:rPr lang="ja-JP" altLang="en-US" kern="0" smtClean="0"/>
              <a:t>は消費量が</a:t>
            </a:r>
            <a:r>
              <a:rPr lang="en-US" altLang="ja-JP" kern="0" smtClean="0"/>
              <a:t>1</a:t>
            </a:r>
            <a:r>
              <a:rPr lang="ja-JP" altLang="en-US" kern="0" smtClean="0"/>
              <a:t>単位増加したときの効用の追加的な増分です</a:t>
            </a:r>
            <a:endParaRPr kumimoji="0" lang="en-US" altLang="ja-JP" kern="0" smtClean="0"/>
          </a:p>
        </p:txBody>
      </p:sp>
    </p:spTree>
    <p:extLst>
      <p:ext uri="{BB962C8B-B14F-4D97-AF65-F5344CB8AC3E}">
        <p14:creationId xmlns:p14="http://schemas.microsoft.com/office/powerpoint/2010/main" val="2980837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限界効用</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ギリシャ文字</a:t>
            </a:r>
            <a:r>
              <a:rPr kumimoji="0" lang="en-US" altLang="ja-JP" kern="0" smtClean="0"/>
              <a:t>Δ(</a:t>
            </a:r>
            <a:r>
              <a:rPr kumimoji="0" lang="ja-JP" altLang="en-US" kern="0" smtClean="0"/>
              <a:t>デルタと読む</a:t>
            </a:r>
            <a:r>
              <a:rPr kumimoji="0" lang="en-US" altLang="ja-JP" kern="0" smtClean="0"/>
              <a:t>)</a:t>
            </a:r>
            <a:r>
              <a:rPr kumimoji="0" lang="ja-JP" altLang="en-US" kern="0" smtClean="0"/>
              <a:t>は増加を表す記号</a:t>
            </a:r>
            <a:endParaRPr kumimoji="0" lang="en-US" altLang="ja-JP" kern="0" smtClean="0"/>
          </a:p>
          <a:p>
            <a:pPr>
              <a:spcBef>
                <a:spcPts val="1200"/>
              </a:spcBef>
              <a:defRPr/>
            </a:pPr>
            <a:r>
              <a:rPr lang="ja-JP" altLang="en-US" kern="0"/>
              <a:t>効用</a:t>
            </a:r>
            <a:r>
              <a:rPr lang="ja-JP" altLang="en-US" kern="0" smtClean="0"/>
              <a:t>の増加は</a:t>
            </a:r>
            <a:r>
              <a:rPr lang="en-US" altLang="ja-JP" kern="0" smtClean="0"/>
              <a:t>ΔU</a:t>
            </a:r>
            <a:r>
              <a:rPr lang="ja-JP" altLang="en-US" kern="0" smtClean="0"/>
              <a:t>，医療サービスの増加は</a:t>
            </a:r>
            <a:r>
              <a:rPr lang="en-US" altLang="ja-JP" kern="0" smtClean="0"/>
              <a:t>Δm</a:t>
            </a:r>
            <a:r>
              <a:rPr lang="ja-JP" altLang="en-US" kern="0" smtClean="0"/>
              <a:t>です</a:t>
            </a:r>
            <a:endParaRPr lang="en-US" altLang="ja-JP" kern="0" smtClean="0"/>
          </a:p>
          <a:p>
            <a:pPr>
              <a:spcBef>
                <a:spcPts val="1200"/>
              </a:spcBef>
              <a:defRPr/>
            </a:pPr>
            <a:r>
              <a:rPr kumimoji="0" lang="en-US" altLang="ja-JP" kern="0" smtClean="0"/>
              <a:t>ΔU</a:t>
            </a:r>
            <a:r>
              <a:rPr kumimoji="0" lang="ja-JP" altLang="en-US" kern="0" smtClean="0"/>
              <a:t>や</a:t>
            </a:r>
            <a:r>
              <a:rPr kumimoji="0" lang="en-US" altLang="ja-JP" kern="0" smtClean="0"/>
              <a:t>Δm</a:t>
            </a:r>
            <a:r>
              <a:rPr kumimoji="0" lang="ja-JP" altLang="en-US" kern="0" smtClean="0"/>
              <a:t>はひとまとまりの記号として考えて下さい</a:t>
            </a:r>
            <a:endParaRPr kumimoji="0" lang="en-US" altLang="ja-JP" kern="0" smtClean="0"/>
          </a:p>
          <a:p>
            <a:pPr>
              <a:spcBef>
                <a:spcPts val="1200"/>
              </a:spcBef>
              <a:defRPr/>
            </a:pPr>
            <a:r>
              <a:rPr kumimoji="0" lang="ja-JP" altLang="en-US" kern="0" smtClean="0"/>
              <a:t>限界効用</a:t>
            </a:r>
            <a:r>
              <a:rPr kumimoji="0" lang="en-US" altLang="ja-JP" kern="0" smtClean="0"/>
              <a:t>(marginal utility)</a:t>
            </a:r>
            <a:r>
              <a:rPr kumimoji="0" lang="ja-JP" altLang="en-US" kern="0" smtClean="0"/>
              <a:t>は</a:t>
            </a:r>
            <a:r>
              <a:rPr kumimoji="0" lang="en-US" altLang="ja-JP" u="sng" kern="0" smtClean="0">
                <a:solidFill>
                  <a:srgbClr val="FF0000"/>
                </a:solidFill>
              </a:rPr>
              <a:t>ΔU/</a:t>
            </a:r>
            <a:r>
              <a:rPr lang="en-US" altLang="ja-JP" u="sng" kern="0" smtClean="0">
                <a:solidFill>
                  <a:srgbClr val="FF0000"/>
                </a:solidFill>
              </a:rPr>
              <a:t>Δm</a:t>
            </a:r>
            <a:r>
              <a:rPr lang="ja-JP" altLang="en-US" kern="0" smtClean="0"/>
              <a:t>になります</a:t>
            </a:r>
            <a:endParaRPr lang="en-US" altLang="ja-JP" kern="0" smtClean="0"/>
          </a:p>
          <a:p>
            <a:pPr>
              <a:spcBef>
                <a:spcPts val="1200"/>
              </a:spcBef>
              <a:defRPr/>
            </a:pPr>
            <a:r>
              <a:rPr kumimoji="0" lang="ja-JP" altLang="en-US" kern="0" smtClean="0"/>
              <a:t>数学的にはそれは医療に対する効用の偏微分係数</a:t>
            </a:r>
            <a:r>
              <a:rPr lang="en-US" altLang="ja-JP" smtClean="0"/>
              <a:t>∂U/∂m</a:t>
            </a:r>
            <a:r>
              <a:rPr lang="ja-JP" altLang="en-US" smtClean="0"/>
              <a:t>になります．</a:t>
            </a:r>
            <a:r>
              <a:rPr lang="en-US" altLang="ja-JP" smtClean="0"/>
              <a:t>∂</a:t>
            </a:r>
            <a:r>
              <a:rPr lang="ja-JP" altLang="en-US" smtClean="0"/>
              <a:t>はラウンドと読みます</a:t>
            </a:r>
            <a:endParaRPr lang="en-US" altLang="ja-JP" smtClean="0"/>
          </a:p>
          <a:p>
            <a:pPr>
              <a:spcBef>
                <a:spcPts val="1200"/>
              </a:spcBef>
              <a:defRPr/>
            </a:pPr>
            <a:r>
              <a:rPr kumimoji="0" lang="ja-JP" altLang="en-US" kern="0" smtClean="0"/>
              <a:t>こ</a:t>
            </a:r>
            <a:r>
              <a:rPr lang="ja-JP" altLang="en-US" kern="0" smtClean="0"/>
              <a:t>の限界効用は</a:t>
            </a:r>
            <a:r>
              <a:rPr lang="ja-JP" altLang="en-US" u="sng" kern="0" smtClean="0">
                <a:solidFill>
                  <a:srgbClr val="FF0000"/>
                </a:solidFill>
              </a:rPr>
              <a:t>効用曲線の傾き</a:t>
            </a:r>
            <a:r>
              <a:rPr lang="ja-JP" altLang="en-US" kern="0" smtClean="0"/>
              <a:t>になります</a:t>
            </a:r>
            <a:endParaRPr lang="en-US" altLang="ja-JP" kern="0" smtClean="0"/>
          </a:p>
          <a:p>
            <a:pPr>
              <a:spcBef>
                <a:spcPts val="1200"/>
              </a:spcBef>
              <a:defRPr/>
            </a:pPr>
            <a:endParaRPr kumimoji="0" lang="en-US" altLang="ja-JP" kern="0" smtClean="0"/>
          </a:p>
        </p:txBody>
      </p:sp>
    </p:spTree>
    <p:extLst>
      <p:ext uri="{BB962C8B-B14F-4D97-AF65-F5344CB8AC3E}">
        <p14:creationId xmlns:p14="http://schemas.microsoft.com/office/powerpoint/2010/main" val="2976852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9036000" cy="1271588"/>
          </a:xfrm>
        </p:spPr>
        <p:txBody>
          <a:bodyPr/>
          <a:lstStyle/>
          <a:p>
            <a:r>
              <a:rPr lang="ja-JP" altLang="en-US" smtClean="0"/>
              <a:t>限界効用逓減の法則</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a:t>医療サービスを増やすと効用は高まります</a:t>
            </a:r>
            <a:endParaRPr lang="en-US" altLang="ja-JP" kern="0"/>
          </a:p>
          <a:p>
            <a:pPr>
              <a:spcBef>
                <a:spcPts val="1200"/>
              </a:spcBef>
              <a:defRPr/>
            </a:pPr>
            <a:r>
              <a:rPr lang="ja-JP" altLang="en-US" kern="0"/>
              <a:t>しかし，効用の</a:t>
            </a:r>
            <a:r>
              <a:rPr lang="ja-JP" altLang="en-US" u="sng" kern="0">
                <a:solidFill>
                  <a:srgbClr val="FF0000"/>
                </a:solidFill>
              </a:rPr>
              <a:t>限界的な増分は減少</a:t>
            </a:r>
            <a:r>
              <a:rPr lang="ja-JP" altLang="en-US" kern="0"/>
              <a:t>します</a:t>
            </a:r>
            <a:endParaRPr lang="en-US" altLang="ja-JP" kern="0"/>
          </a:p>
          <a:p>
            <a:pPr>
              <a:spcBef>
                <a:spcPts val="1200"/>
              </a:spcBef>
              <a:defRPr/>
            </a:pPr>
            <a:r>
              <a:rPr lang="ja-JP" altLang="en-US" kern="0"/>
              <a:t>これを</a:t>
            </a:r>
            <a:r>
              <a:rPr lang="ja-JP" altLang="en-US" u="sng" kern="0">
                <a:solidFill>
                  <a:srgbClr val="FF0000"/>
                </a:solidFill>
              </a:rPr>
              <a:t>限界効用逓減の法則</a:t>
            </a:r>
            <a:r>
              <a:rPr lang="ja-JP" altLang="en-US" kern="0"/>
              <a:t>といいます</a:t>
            </a:r>
            <a:endParaRPr lang="en-US" altLang="ja-JP" kern="0"/>
          </a:p>
          <a:p>
            <a:pPr>
              <a:spcBef>
                <a:spcPts val="1200"/>
              </a:spcBef>
              <a:defRPr/>
            </a:pPr>
            <a:r>
              <a:rPr kumimoji="0" lang="ja-JP" altLang="en-US" u="sng" kern="0" smtClean="0">
                <a:solidFill>
                  <a:srgbClr val="FF0000"/>
                </a:solidFill>
              </a:rPr>
              <a:t>限界効用逓減の法則</a:t>
            </a:r>
            <a:r>
              <a:rPr kumimoji="0" lang="ja-JP" altLang="en-US" kern="0" smtClean="0"/>
              <a:t>は消費が増加すればするほど満足度の増加は小さくなることを意味します</a:t>
            </a:r>
            <a:endParaRPr kumimoji="0" lang="en-US" altLang="ja-JP" kern="0" smtClean="0"/>
          </a:p>
          <a:p>
            <a:pPr>
              <a:spcBef>
                <a:spcPts val="1200"/>
              </a:spcBef>
              <a:defRPr/>
            </a:pPr>
            <a:r>
              <a:rPr lang="ja-JP" altLang="en-US" kern="0" smtClean="0"/>
              <a:t>図形的には，その法則は消費が増えると効用曲線の</a:t>
            </a:r>
            <a:r>
              <a:rPr lang="ja-JP" altLang="en-US" u="sng" kern="0" smtClean="0">
                <a:solidFill>
                  <a:srgbClr val="FF0000"/>
                </a:solidFill>
              </a:rPr>
              <a:t>傾きが小さくなる</a:t>
            </a:r>
            <a:r>
              <a:rPr lang="ja-JP" altLang="en-US" kern="0" smtClean="0"/>
              <a:t>ことを意味します</a:t>
            </a:r>
            <a:endParaRPr lang="en-US" altLang="ja-JP" kern="0" smtClean="0"/>
          </a:p>
          <a:p>
            <a:pPr>
              <a:spcBef>
                <a:spcPts val="1200"/>
              </a:spcBef>
              <a:defRPr/>
            </a:pPr>
            <a:endParaRPr kumimoji="0" lang="en-US" altLang="ja-JP" kern="0" smtClean="0"/>
          </a:p>
          <a:p>
            <a:pPr>
              <a:spcBef>
                <a:spcPts val="1200"/>
              </a:spcBef>
              <a:defRPr/>
            </a:pPr>
            <a:endParaRPr kumimoji="0" lang="en-US" altLang="ja-JP" kern="0" smtClean="0"/>
          </a:p>
        </p:txBody>
      </p:sp>
    </p:spTree>
    <p:extLst>
      <p:ext uri="{BB962C8B-B14F-4D97-AF65-F5344CB8AC3E}">
        <p14:creationId xmlns:p14="http://schemas.microsoft.com/office/powerpoint/2010/main" val="1769205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2020/7/29</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10</a:t>
            </a:r>
          </a:p>
        </p:txBody>
      </p:sp>
      <p:sp>
        <p:nvSpPr>
          <p:cNvPr id="51202" name="Rectangle 2"/>
          <p:cNvSpPr>
            <a:spLocks noGrp="1" noChangeArrowheads="1"/>
          </p:cNvSpPr>
          <p:nvPr>
            <p:ph type="title"/>
          </p:nvPr>
        </p:nvSpPr>
        <p:spPr>
          <a:xfrm>
            <a:off x="527075" y="137592"/>
            <a:ext cx="9036000" cy="1271588"/>
          </a:xfrm>
        </p:spPr>
        <p:txBody>
          <a:bodyPr/>
          <a:lstStyle/>
          <a:p>
            <a:r>
              <a:rPr lang="ja-JP" altLang="en-US"/>
              <a:t>効用</a:t>
            </a:r>
            <a:r>
              <a:rPr lang="ja-JP" altLang="en-US" smtClean="0"/>
              <a:t>の固定</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236066" y="1141413"/>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en-US" altLang="ja-JP" kern="0" smtClean="0"/>
              <a:t>3</a:t>
            </a:r>
            <a:r>
              <a:rPr lang="ja-JP" altLang="en-US" kern="0" smtClean="0"/>
              <a:t>つの変数</a:t>
            </a:r>
            <a:r>
              <a:rPr lang="en-US" altLang="ja-JP" kern="0" smtClean="0"/>
              <a:t>(m,z,u)</a:t>
            </a:r>
            <a:r>
              <a:rPr lang="ja-JP" altLang="en-US" kern="0" smtClean="0"/>
              <a:t>に対し，今度は</a:t>
            </a:r>
            <a:r>
              <a:rPr lang="ja-JP" altLang="en-US" u="sng" kern="0" smtClean="0">
                <a:solidFill>
                  <a:srgbClr val="FF0000"/>
                </a:solidFill>
              </a:rPr>
              <a:t>効用を固定</a:t>
            </a:r>
            <a:r>
              <a:rPr lang="ja-JP" altLang="en-US" kern="0" smtClean="0"/>
              <a:t>します</a:t>
            </a:r>
            <a:endParaRPr lang="en-US" altLang="ja-JP" kern="0" smtClean="0"/>
          </a:p>
          <a:p>
            <a:pPr>
              <a:spcBef>
                <a:spcPts val="1200"/>
              </a:spcBef>
              <a:defRPr/>
            </a:pPr>
            <a:r>
              <a:rPr lang="ja-JP" altLang="en-US" kern="0"/>
              <a:t>医療</a:t>
            </a:r>
            <a:r>
              <a:rPr lang="ja-JP" altLang="en-US" kern="0" smtClean="0"/>
              <a:t>と他の財の消費の組み合わせが</a:t>
            </a:r>
            <a:r>
              <a:rPr lang="en-US" altLang="ja-JP" kern="0" smtClean="0"/>
              <a:t>(4,4)</a:t>
            </a:r>
            <a:r>
              <a:rPr lang="ja-JP" altLang="en-US" kern="0" smtClean="0"/>
              <a:t>を考えます</a:t>
            </a:r>
            <a:endParaRPr lang="en-US" altLang="ja-JP" kern="0" smtClean="0"/>
          </a:p>
          <a:p>
            <a:pPr>
              <a:spcBef>
                <a:spcPts val="1200"/>
              </a:spcBef>
              <a:defRPr/>
            </a:pPr>
            <a:r>
              <a:rPr lang="ja-JP" altLang="en-US" kern="0"/>
              <a:t>他</a:t>
            </a:r>
            <a:r>
              <a:rPr lang="ja-JP" altLang="en-US" kern="0" smtClean="0"/>
              <a:t>の組み合わせ</a:t>
            </a:r>
            <a:r>
              <a:rPr lang="en-US" altLang="ja-JP" kern="0" smtClean="0"/>
              <a:t>(3,5)</a:t>
            </a:r>
            <a:r>
              <a:rPr lang="ja-JP" altLang="en-US" kern="0" smtClean="0"/>
              <a:t>と最初の組との効用を比較する</a:t>
            </a:r>
            <a:endParaRPr lang="en-US" altLang="ja-JP" kern="0" smtClean="0"/>
          </a:p>
          <a:p>
            <a:pPr>
              <a:spcBef>
                <a:spcPts val="1200"/>
              </a:spcBef>
              <a:defRPr/>
            </a:pPr>
            <a:r>
              <a:rPr lang="ja-JP" altLang="en-US" kern="0"/>
              <a:t>医療</a:t>
            </a:r>
            <a:r>
              <a:rPr lang="ja-JP" altLang="en-US" kern="0" smtClean="0"/>
              <a:t>が減る</a:t>
            </a:r>
            <a:r>
              <a:rPr lang="en-US" altLang="ja-JP" kern="0" smtClean="0"/>
              <a:t>(4</a:t>
            </a:r>
            <a:r>
              <a:rPr lang="ja-JP" altLang="en-US" kern="0" smtClean="0"/>
              <a:t>→</a:t>
            </a:r>
            <a:r>
              <a:rPr lang="en-US" altLang="ja-JP" kern="0" smtClean="0"/>
              <a:t>3)</a:t>
            </a:r>
            <a:r>
              <a:rPr lang="ja-JP" altLang="en-US" kern="0" smtClean="0"/>
              <a:t>ので</a:t>
            </a:r>
            <a:r>
              <a:rPr lang="ja-JP" altLang="en-US" u="sng" kern="0" smtClean="0">
                <a:solidFill>
                  <a:srgbClr val="FF0000"/>
                </a:solidFill>
              </a:rPr>
              <a:t>効用は減少します</a:t>
            </a:r>
            <a:r>
              <a:rPr lang="ja-JP" altLang="en-US" kern="0" smtClean="0"/>
              <a:t>が，他の財は増える</a:t>
            </a:r>
            <a:r>
              <a:rPr lang="en-US" altLang="ja-JP" kern="0" smtClean="0"/>
              <a:t>(4</a:t>
            </a:r>
            <a:r>
              <a:rPr lang="ja-JP" altLang="en-US" kern="0" smtClean="0"/>
              <a:t>→</a:t>
            </a:r>
            <a:r>
              <a:rPr lang="en-US" altLang="ja-JP" kern="0" smtClean="0"/>
              <a:t>5)</a:t>
            </a:r>
            <a:r>
              <a:rPr lang="ja-JP" altLang="en-US" kern="0" smtClean="0"/>
              <a:t>ので</a:t>
            </a:r>
            <a:r>
              <a:rPr lang="ja-JP" altLang="en-US" u="sng" kern="0" smtClean="0">
                <a:solidFill>
                  <a:srgbClr val="FF0000"/>
                </a:solidFill>
              </a:rPr>
              <a:t>効用は増加します</a:t>
            </a:r>
            <a:endParaRPr lang="en-US" altLang="ja-JP" u="sng" kern="0" smtClean="0">
              <a:solidFill>
                <a:srgbClr val="FF0000"/>
              </a:solidFill>
            </a:endParaRPr>
          </a:p>
          <a:p>
            <a:pPr>
              <a:spcBef>
                <a:spcPts val="1200"/>
              </a:spcBef>
              <a:defRPr/>
            </a:pPr>
            <a:r>
              <a:rPr kumimoji="0" lang="en-US" altLang="ja-JP" kern="0" smtClean="0"/>
              <a:t>(4,4)</a:t>
            </a:r>
            <a:r>
              <a:rPr kumimoji="0" lang="ja-JP" altLang="en-US" kern="0" smtClean="0"/>
              <a:t>のトータルの効用は</a:t>
            </a:r>
            <a:r>
              <a:rPr kumimoji="0" lang="en-US" altLang="ja-JP" kern="0" smtClean="0"/>
              <a:t>(3,5)</a:t>
            </a:r>
            <a:r>
              <a:rPr lang="ja-JP" altLang="en-US" kern="0" smtClean="0"/>
              <a:t>のそれよりも高いこともあれば，低いこともあれば，同じ場合もあります</a:t>
            </a:r>
            <a:endParaRPr lang="en-US" altLang="ja-JP" kern="0" smtClean="0"/>
          </a:p>
          <a:p>
            <a:pPr marL="514350" indent="-514350">
              <a:spcBef>
                <a:spcPts val="1200"/>
              </a:spcBef>
              <a:buFont typeface="+mj-lt"/>
              <a:buAutoNum type="arabicPeriod"/>
              <a:defRPr/>
            </a:pPr>
            <a:r>
              <a:rPr lang="en-US" altLang="ja-JP" kern="0" smtClean="0"/>
              <a:t>U(4,4)&gt;U(3,5)</a:t>
            </a:r>
          </a:p>
          <a:p>
            <a:pPr marL="514350" indent="-514350">
              <a:spcBef>
                <a:spcPts val="1200"/>
              </a:spcBef>
              <a:buFont typeface="+mj-lt"/>
              <a:buAutoNum type="arabicPeriod"/>
              <a:defRPr/>
            </a:pPr>
            <a:r>
              <a:rPr lang="en-US" altLang="ja-JP" kern="0" smtClean="0"/>
              <a:t>U(4,4)&lt;U(3,5)</a:t>
            </a:r>
          </a:p>
          <a:p>
            <a:pPr marL="514350" indent="-514350">
              <a:spcBef>
                <a:spcPts val="1200"/>
              </a:spcBef>
              <a:buFont typeface="+mj-lt"/>
              <a:buAutoNum type="arabicPeriod"/>
              <a:defRPr/>
            </a:pPr>
            <a:r>
              <a:rPr lang="en-US" altLang="ja-JP" kern="0" smtClean="0"/>
              <a:t>U(4,4)=U(3,5)</a:t>
            </a:r>
          </a:p>
        </p:txBody>
      </p:sp>
    </p:spTree>
    <p:extLst>
      <p:ext uri="{BB962C8B-B14F-4D97-AF65-F5344CB8AC3E}">
        <p14:creationId xmlns:p14="http://schemas.microsoft.com/office/powerpoint/2010/main" val="30146826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15064</TotalTime>
  <Words>2586</Words>
  <Application>Microsoft Office PowerPoint</Application>
  <PresentationFormat>ユーザー設定</PresentationFormat>
  <Paragraphs>354</Paragraphs>
  <Slides>27</Slides>
  <Notes>26</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27</vt:i4>
      </vt:variant>
    </vt:vector>
  </HeadingPairs>
  <TitlesOfParts>
    <vt:vector size="35" baseType="lpstr">
      <vt:lpstr>ＭＳ Ｐゴシック</vt:lpstr>
      <vt:lpstr>ＭＳ ゴシック</vt:lpstr>
      <vt:lpstr>Arial</vt:lpstr>
      <vt:lpstr>Calibri</vt:lpstr>
      <vt:lpstr>Times New Roman</vt:lpstr>
      <vt:lpstr>Wingdings</vt:lpstr>
      <vt:lpstr>Default Design</vt:lpstr>
      <vt:lpstr>デザインの設定</vt:lpstr>
      <vt:lpstr>医療経済学A  (10) ミクロ経済学の基礎</vt:lpstr>
      <vt:lpstr>講義の進め方．使い方</vt:lpstr>
      <vt:lpstr>老人ホームと介護保険の不正</vt:lpstr>
      <vt:lpstr>ミクロ経済学のおさらい</vt:lpstr>
      <vt:lpstr>効用関数</vt:lpstr>
      <vt:lpstr>効用曲線</vt:lpstr>
      <vt:lpstr>限界効用</vt:lpstr>
      <vt:lpstr>限界効用逓減の法則</vt:lpstr>
      <vt:lpstr>効用の固定</vt:lpstr>
      <vt:lpstr>無差別曲線</vt:lpstr>
      <vt:lpstr>無差別曲線の性質</vt:lpstr>
      <vt:lpstr>限界代替率1</vt:lpstr>
      <vt:lpstr>限界代替率2</vt:lpstr>
      <vt:lpstr>限界代替率3</vt:lpstr>
      <vt:lpstr>限界代替率逓減の法則</vt:lpstr>
      <vt:lpstr>限界代替率逓減の法則の意味</vt:lpstr>
      <vt:lpstr>所得と価格</vt:lpstr>
      <vt:lpstr>予算制約</vt:lpstr>
      <vt:lpstr>予算制約式の変形</vt:lpstr>
      <vt:lpstr>価格比と相対価格</vt:lpstr>
      <vt:lpstr>効用最大化行動</vt:lpstr>
      <vt:lpstr>効用最大化問題</vt:lpstr>
      <vt:lpstr>効用最大化の図解</vt:lpstr>
      <vt:lpstr>効用最大化条件</vt:lpstr>
      <vt:lpstr>効用最大化条件の交換比率</vt:lpstr>
      <vt:lpstr>効用最大化条件のまとめ</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688</cp:revision>
  <cp:lastPrinted>2017-04-12T01:17:40Z</cp:lastPrinted>
  <dcterms:created xsi:type="dcterms:W3CDTF">2004-05-06T09:28:21Z</dcterms:created>
  <dcterms:modified xsi:type="dcterms:W3CDTF">2020-07-29T03:33:16Z</dcterms:modified>
</cp:coreProperties>
</file>