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9"/>
  </p:notesMasterIdLst>
  <p:handoutMasterIdLst>
    <p:handoutMasterId r:id="rId10"/>
  </p:handoutMasterIdLst>
  <p:sldIdLst>
    <p:sldId id="413" r:id="rId3"/>
    <p:sldId id="473" r:id="rId4"/>
    <p:sldId id="655" r:id="rId5"/>
    <p:sldId id="658" r:id="rId6"/>
    <p:sldId id="659" r:id="rId7"/>
    <p:sldId id="469" r:id="rId8"/>
  </p:sldIdLst>
  <p:sldSz cx="10160000" cy="7620000"/>
  <p:notesSz cx="6735763" cy="9866313"/>
  <p:custDataLst>
    <p:tags r:id="rId11"/>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5" autoAdjust="0"/>
    <p:restoredTop sz="94600" autoAdjust="0"/>
  </p:normalViewPr>
  <p:slideViewPr>
    <p:cSldViewPr>
      <p:cViewPr varScale="1">
        <p:scale>
          <a:sx n="60" d="100"/>
          <a:sy n="60" d="100"/>
        </p:scale>
        <p:origin x="768" y="40"/>
      </p:cViewPr>
      <p:guideLst>
        <p:guide orient="horz" pos="2160"/>
        <p:guide pos="2880"/>
      </p:guideLst>
    </p:cSldViewPr>
  </p:slideViewPr>
  <p:outlineViewPr>
    <p:cViewPr>
      <p:scale>
        <a:sx n="33" d="100"/>
        <a:sy n="33" d="100"/>
      </p:scale>
      <p:origin x="234" y="327600"/>
    </p:cViewPr>
  </p:outlineViewPr>
  <p:notesTextViewPr>
    <p:cViewPr>
      <p:scale>
        <a:sx n="100" d="100"/>
        <a:sy n="100" d="100"/>
      </p:scale>
      <p:origin x="0" y="0"/>
    </p:cViewPr>
  </p:notesTextViewPr>
  <p:notesViewPr>
    <p:cSldViewPr>
      <p:cViewPr varScale="1">
        <p:scale>
          <a:sx n="46" d="100"/>
          <a:sy n="46" d="100"/>
        </p:scale>
        <p:origin x="-223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医療経済学</a:t>
            </a:r>
            <a:r>
              <a:rPr lang="en-US" altLang="ja-JP" smtClean="0"/>
              <a:t>A 11</a:t>
            </a:r>
            <a:endParaRPr lang="en-US" altLang="ja-JP"/>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smtClean="0"/>
            </a:lvl1pPr>
          </a:lstStyle>
          <a:p>
            <a:pPr>
              <a:defRPr/>
            </a:pPr>
            <a:r>
              <a:rPr lang="en-US" altLang="ja-JP" smtClean="0"/>
              <a:t>2020/8/5</a:t>
            </a:r>
            <a:endParaRPr lang="en-US" altLang="ja-JP"/>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744F8EEA-107E-4617-86BC-359EF604F3F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医療経済学</a:t>
            </a:r>
            <a:r>
              <a:rPr lang="en-US" altLang="ja-JP" smtClean="0"/>
              <a:t>A 11</a:t>
            </a:r>
            <a:endParaRPr lang="en-US" altLang="ja-JP"/>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smtClean="0"/>
            </a:lvl1pPr>
          </a:lstStyle>
          <a:p>
            <a:pPr>
              <a:defRPr/>
            </a:pPr>
            <a:r>
              <a:rPr lang="en-US" altLang="ja-JP" smtClean="0"/>
              <a:t>2020/8/5</a:t>
            </a:r>
            <a:endParaRPr lang="en-US" altLang="ja-JP"/>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92A8EF68-C687-4CF1-92C8-73A0B3781140}"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医療経済学</a:t>
            </a:r>
            <a:r>
              <a:rPr lang="en-US" altLang="ja-JP" smtClean="0"/>
              <a:t>A 11</a:t>
            </a:r>
            <a:endParaRPr lang="en-US" altLang="ja-JP"/>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2020/8/5</a:t>
            </a:r>
            <a:endParaRPr lang="en-US" altLang="ja-JP"/>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BF7BB95-A282-445E-8B5D-F40EAC8CD88E}"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3</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936600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4</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3150550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5</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222380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医療経済学</a:t>
            </a:r>
            <a:r>
              <a:rPr lang="en-US" altLang="ja-JP" smtClean="0"/>
              <a:t>A 11</a:t>
            </a:r>
            <a:endParaRPr lang="en-US" altLang="ja-JP"/>
          </a:p>
        </p:txBody>
      </p:sp>
      <p:sp>
        <p:nvSpPr>
          <p:cNvPr id="2867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2020/8/5</a:t>
            </a:r>
            <a:endParaRPr lang="en-US" altLang="ja-JP"/>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F54C55C-5D2F-4484-976D-26204E24BD5F}" type="slidenum">
              <a:rPr lang="ja-JP" altLang="en-US" smtClean="0"/>
              <a:pPr>
                <a:spcBef>
                  <a:spcPct val="0"/>
                </a:spcBef>
              </a:pPr>
              <a:t>6</a:t>
            </a:fld>
            <a:endParaRPr lang="en-US" altLang="ja-JP" smtClean="0"/>
          </a:p>
        </p:txBody>
      </p:sp>
      <p:sp>
        <p:nvSpPr>
          <p:cNvPr id="28677" name="Rectangle 2"/>
          <p:cNvSpPr>
            <a:spLocks noGrp="1" noRot="1" noChangeAspect="1" noChangeArrowheads="1" noTextEdit="1"/>
          </p:cNvSpPr>
          <p:nvPr>
            <p:ph type="sldImg"/>
          </p:nvPr>
        </p:nvSpPr>
        <p:spPr>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smtClean="0">
                <a:ea typeface="ＭＳ ゴシック" pitchFamily="49" charset="-128"/>
              </a:defRPr>
            </a:lvl1pPr>
          </a:lstStyle>
          <a:p>
            <a:pPr>
              <a:defRPr/>
            </a:pPr>
            <a:r>
              <a:rPr lang="en-US" altLang="ja-JP" smtClean="0"/>
              <a:t>2020/8/5</a:t>
            </a:r>
            <a:endParaRPr lang="en-US" altLang="ja-JP"/>
          </a:p>
        </p:txBody>
      </p:sp>
      <p:sp>
        <p:nvSpPr>
          <p:cNvPr id="5" name="Rectangle 5"/>
          <p:cNvSpPr>
            <a:spLocks noGrp="1" noChangeArrowheads="1"/>
          </p:cNvSpPr>
          <p:nvPr>
            <p:ph type="ftr" sz="quarter" idx="11"/>
          </p:nvPr>
        </p:nvSpPr>
        <p:spPr/>
        <p:txBody>
          <a:bodyPr/>
          <a:lstStyle>
            <a:lvl1pPr>
              <a:defRPr baseline="0" smtClean="0">
                <a:ea typeface="ＭＳ ゴシック" pitchFamily="49" charset="-128"/>
              </a:defRPr>
            </a:lvl1pPr>
          </a:lstStyle>
          <a:p>
            <a:pPr>
              <a:defRPr/>
            </a:pPr>
            <a:r>
              <a:rPr lang="ja-JP" altLang="en-US" smtClean="0"/>
              <a:t>医療経済学</a:t>
            </a:r>
            <a:r>
              <a:rPr lang="en-US" altLang="ja-JP" smtClean="0"/>
              <a:t>A 11</a:t>
            </a:r>
            <a:endParaRPr lang="en-US" altLang="ja-JP"/>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1C707804-3116-4092-82D3-B07141036C47}" type="slidenum">
              <a:rPr lang="ja-JP" altLang="en-US"/>
              <a:pPr>
                <a:defRPr/>
              </a:pPr>
              <a:t>‹#›</a:t>
            </a:fld>
            <a:endParaRPr lang="en-US" altLang="ja-JP"/>
          </a:p>
        </p:txBody>
      </p:sp>
    </p:spTree>
    <p:extLst>
      <p:ext uri="{BB962C8B-B14F-4D97-AF65-F5344CB8AC3E}">
        <p14:creationId xmlns:p14="http://schemas.microsoft.com/office/powerpoint/2010/main" val="3490665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2020/8/5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11</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56BBFEF-1599-4C32-846B-F40BB4DC87F9}" type="slidenum">
              <a:rPr lang="ja-JP" altLang="en-US"/>
              <a:pPr>
                <a:defRPr/>
              </a:pPr>
              <a:t>‹#›</a:t>
            </a:fld>
            <a:endParaRPr lang="en-US" altLang="ja-JP"/>
          </a:p>
        </p:txBody>
      </p:sp>
    </p:spTree>
    <p:extLst>
      <p:ext uri="{BB962C8B-B14F-4D97-AF65-F5344CB8AC3E}">
        <p14:creationId xmlns:p14="http://schemas.microsoft.com/office/powerpoint/2010/main" val="3763848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2020/8/5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11</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DD57BD5-E0BC-4719-8A3B-7A9DB529359B}" type="slidenum">
              <a:rPr lang="ja-JP" altLang="en-US"/>
              <a:pPr>
                <a:defRPr/>
              </a:pPr>
              <a:t>‹#›</a:t>
            </a:fld>
            <a:endParaRPr lang="en-US" altLang="ja-JP"/>
          </a:p>
        </p:txBody>
      </p:sp>
    </p:spTree>
    <p:extLst>
      <p:ext uri="{BB962C8B-B14F-4D97-AF65-F5344CB8AC3E}">
        <p14:creationId xmlns:p14="http://schemas.microsoft.com/office/powerpoint/2010/main" val="2324837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2020/8/5</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11</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F216167-A41D-4239-B445-67511D06E37F}" type="slidenum">
              <a:rPr lang="ja-JP" altLang="en-US"/>
              <a:pPr>
                <a:defRPr/>
              </a:pPr>
              <a:t>‹#›</a:t>
            </a:fld>
            <a:endParaRPr lang="ja-JP" altLang="en-US"/>
          </a:p>
        </p:txBody>
      </p:sp>
    </p:spTree>
    <p:extLst>
      <p:ext uri="{BB962C8B-B14F-4D97-AF65-F5344CB8AC3E}">
        <p14:creationId xmlns:p14="http://schemas.microsoft.com/office/powerpoint/2010/main" val="1548933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2020/8/5</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11</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12AC245-BD95-4C4D-BC1B-3F906D1E700B}" type="slidenum">
              <a:rPr lang="ja-JP" altLang="en-US"/>
              <a:pPr>
                <a:defRPr/>
              </a:pPr>
              <a:t>‹#›</a:t>
            </a:fld>
            <a:endParaRPr lang="ja-JP" altLang="en-US"/>
          </a:p>
        </p:txBody>
      </p:sp>
    </p:spTree>
    <p:extLst>
      <p:ext uri="{BB962C8B-B14F-4D97-AF65-F5344CB8AC3E}">
        <p14:creationId xmlns:p14="http://schemas.microsoft.com/office/powerpoint/2010/main" val="2673671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2020/8/5</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11</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497111A-3A21-4116-B6D5-16A94548FAEC}" type="slidenum">
              <a:rPr lang="ja-JP" altLang="en-US"/>
              <a:pPr>
                <a:defRPr/>
              </a:pPr>
              <a:t>‹#›</a:t>
            </a:fld>
            <a:endParaRPr lang="ja-JP" altLang="en-US"/>
          </a:p>
        </p:txBody>
      </p:sp>
    </p:spTree>
    <p:extLst>
      <p:ext uri="{BB962C8B-B14F-4D97-AF65-F5344CB8AC3E}">
        <p14:creationId xmlns:p14="http://schemas.microsoft.com/office/powerpoint/2010/main" val="1956565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2020/8/5</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11</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3D1D9A7-1418-4099-ADD8-D7D44039420E}" type="slidenum">
              <a:rPr lang="ja-JP" altLang="en-US"/>
              <a:pPr>
                <a:defRPr/>
              </a:pPr>
              <a:t>‹#›</a:t>
            </a:fld>
            <a:endParaRPr lang="ja-JP" altLang="en-US"/>
          </a:p>
        </p:txBody>
      </p:sp>
    </p:spTree>
    <p:extLst>
      <p:ext uri="{BB962C8B-B14F-4D97-AF65-F5344CB8AC3E}">
        <p14:creationId xmlns:p14="http://schemas.microsoft.com/office/powerpoint/2010/main" val="4220616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2020/8/5</a:t>
            </a: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11</a:t>
            </a: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1948F78D-A8EA-4164-AB6B-C2D5217E32FE}" type="slidenum">
              <a:rPr lang="ja-JP" altLang="en-US"/>
              <a:pPr>
                <a:defRPr/>
              </a:pPr>
              <a:t>‹#›</a:t>
            </a:fld>
            <a:endParaRPr lang="ja-JP" altLang="en-US"/>
          </a:p>
        </p:txBody>
      </p:sp>
    </p:spTree>
    <p:extLst>
      <p:ext uri="{BB962C8B-B14F-4D97-AF65-F5344CB8AC3E}">
        <p14:creationId xmlns:p14="http://schemas.microsoft.com/office/powerpoint/2010/main" val="12930580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2020/8/5</a:t>
            </a: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11</a:t>
            </a: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E7AC06EC-13F3-4324-9CE6-4ECCFA167735}" type="slidenum">
              <a:rPr lang="ja-JP" altLang="en-US"/>
              <a:pPr>
                <a:defRPr/>
              </a:pPr>
              <a:t>‹#›</a:t>
            </a:fld>
            <a:endParaRPr lang="ja-JP" altLang="en-US"/>
          </a:p>
        </p:txBody>
      </p:sp>
    </p:spTree>
    <p:extLst>
      <p:ext uri="{BB962C8B-B14F-4D97-AF65-F5344CB8AC3E}">
        <p14:creationId xmlns:p14="http://schemas.microsoft.com/office/powerpoint/2010/main" val="175263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2020/8/5</a:t>
            </a: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11</a:t>
            </a: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DFA58FA5-2813-4389-9F11-C3551FAF4356}" type="slidenum">
              <a:rPr lang="ja-JP" altLang="en-US"/>
              <a:pPr>
                <a:defRPr/>
              </a:pPr>
              <a:t>‹#›</a:t>
            </a:fld>
            <a:endParaRPr lang="ja-JP" altLang="en-US"/>
          </a:p>
        </p:txBody>
      </p:sp>
    </p:spTree>
    <p:extLst>
      <p:ext uri="{BB962C8B-B14F-4D97-AF65-F5344CB8AC3E}">
        <p14:creationId xmlns:p14="http://schemas.microsoft.com/office/powerpoint/2010/main" val="32060189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2020/8/5</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11</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A2B2533-7602-4CE8-B7F6-6EA369AECF11}" type="slidenum">
              <a:rPr lang="ja-JP" altLang="en-US"/>
              <a:pPr>
                <a:defRPr/>
              </a:pPr>
              <a:t>‹#›</a:t>
            </a:fld>
            <a:endParaRPr lang="ja-JP" altLang="en-US"/>
          </a:p>
        </p:txBody>
      </p:sp>
    </p:spTree>
    <p:extLst>
      <p:ext uri="{BB962C8B-B14F-4D97-AF65-F5344CB8AC3E}">
        <p14:creationId xmlns:p14="http://schemas.microsoft.com/office/powerpoint/2010/main" val="3704801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2020/8/5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11</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99DFB20-78B3-43B1-B679-B558C593300F}" type="slidenum">
              <a:rPr lang="ja-JP" altLang="en-US"/>
              <a:pPr>
                <a:defRPr/>
              </a:pPr>
              <a:t>‹#›</a:t>
            </a:fld>
            <a:endParaRPr lang="en-US" altLang="ja-JP"/>
          </a:p>
        </p:txBody>
      </p:sp>
    </p:spTree>
    <p:extLst>
      <p:ext uri="{BB962C8B-B14F-4D97-AF65-F5344CB8AC3E}">
        <p14:creationId xmlns:p14="http://schemas.microsoft.com/office/powerpoint/2010/main" val="100287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2020/8/5</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11</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5F4AEF69-AD2C-46DF-BB29-E2E6465F1523}" type="slidenum">
              <a:rPr lang="ja-JP" altLang="en-US"/>
              <a:pPr>
                <a:defRPr/>
              </a:pPr>
              <a:t>‹#›</a:t>
            </a:fld>
            <a:endParaRPr lang="ja-JP" altLang="en-US"/>
          </a:p>
        </p:txBody>
      </p:sp>
    </p:spTree>
    <p:extLst>
      <p:ext uri="{BB962C8B-B14F-4D97-AF65-F5344CB8AC3E}">
        <p14:creationId xmlns:p14="http://schemas.microsoft.com/office/powerpoint/2010/main" val="10580442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2020/8/5</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11</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BD432E0-27D8-4A69-8B17-66A100ADB89E}" type="slidenum">
              <a:rPr lang="ja-JP" altLang="en-US"/>
              <a:pPr>
                <a:defRPr/>
              </a:pPr>
              <a:t>‹#›</a:t>
            </a:fld>
            <a:endParaRPr lang="ja-JP" altLang="en-US"/>
          </a:p>
        </p:txBody>
      </p:sp>
    </p:spTree>
    <p:extLst>
      <p:ext uri="{BB962C8B-B14F-4D97-AF65-F5344CB8AC3E}">
        <p14:creationId xmlns:p14="http://schemas.microsoft.com/office/powerpoint/2010/main" val="23733114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2020/8/5</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11</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01E99B6-A4C3-4D0A-B123-7079DBC61810}" type="slidenum">
              <a:rPr lang="ja-JP" altLang="en-US"/>
              <a:pPr>
                <a:defRPr/>
              </a:pPr>
              <a:t>‹#›</a:t>
            </a:fld>
            <a:endParaRPr lang="ja-JP" altLang="en-US"/>
          </a:p>
        </p:txBody>
      </p:sp>
    </p:spTree>
    <p:extLst>
      <p:ext uri="{BB962C8B-B14F-4D97-AF65-F5344CB8AC3E}">
        <p14:creationId xmlns:p14="http://schemas.microsoft.com/office/powerpoint/2010/main" val="3988591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2020/8/5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11</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AEBE8B6-F08B-4945-AD04-011528E9B8A0}" type="slidenum">
              <a:rPr lang="ja-JP" altLang="en-US"/>
              <a:pPr>
                <a:defRPr/>
              </a:pPr>
              <a:t>‹#›</a:t>
            </a:fld>
            <a:endParaRPr lang="en-US" altLang="ja-JP"/>
          </a:p>
        </p:txBody>
      </p:sp>
    </p:spTree>
    <p:extLst>
      <p:ext uri="{BB962C8B-B14F-4D97-AF65-F5344CB8AC3E}">
        <p14:creationId xmlns:p14="http://schemas.microsoft.com/office/powerpoint/2010/main" val="521248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2020/8/5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11</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012668F-6AA3-4B86-96A1-1AAE224C8E3B}" type="slidenum">
              <a:rPr lang="ja-JP" altLang="en-US"/>
              <a:pPr>
                <a:defRPr/>
              </a:pPr>
              <a:t>‹#›</a:t>
            </a:fld>
            <a:endParaRPr lang="en-US" altLang="ja-JP"/>
          </a:p>
        </p:txBody>
      </p:sp>
    </p:spTree>
    <p:extLst>
      <p:ext uri="{BB962C8B-B14F-4D97-AF65-F5344CB8AC3E}">
        <p14:creationId xmlns:p14="http://schemas.microsoft.com/office/powerpoint/2010/main" val="2785802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2020/8/5</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11</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D15D466-27BC-4704-B63D-9CADCE83C960}" type="slidenum">
              <a:rPr lang="ja-JP" altLang="en-US"/>
              <a:pPr>
                <a:defRPr/>
              </a:pPr>
              <a:t>‹#›</a:t>
            </a:fld>
            <a:endParaRPr lang="en-US" altLang="ja-JP"/>
          </a:p>
        </p:txBody>
      </p:sp>
    </p:spTree>
    <p:extLst>
      <p:ext uri="{BB962C8B-B14F-4D97-AF65-F5344CB8AC3E}">
        <p14:creationId xmlns:p14="http://schemas.microsoft.com/office/powerpoint/2010/main" val="792679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2020/8/5</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11</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775ADE9-E69B-4D43-BEFD-261E38766BD3}" type="slidenum">
              <a:rPr lang="ja-JP" altLang="en-US"/>
              <a:pPr>
                <a:defRPr/>
              </a:pPr>
              <a:t>‹#›</a:t>
            </a:fld>
            <a:endParaRPr lang="en-US" altLang="ja-JP"/>
          </a:p>
        </p:txBody>
      </p:sp>
    </p:spTree>
    <p:extLst>
      <p:ext uri="{BB962C8B-B14F-4D97-AF65-F5344CB8AC3E}">
        <p14:creationId xmlns:p14="http://schemas.microsoft.com/office/powerpoint/2010/main" val="403778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2020/8/5</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11</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48463157-9F07-4166-ADD7-2BEBE8CE353A}" type="slidenum">
              <a:rPr lang="ja-JP" altLang="en-US"/>
              <a:pPr>
                <a:defRPr/>
              </a:pPr>
              <a:t>‹#›</a:t>
            </a:fld>
            <a:endParaRPr lang="en-US" altLang="ja-JP"/>
          </a:p>
        </p:txBody>
      </p:sp>
    </p:spTree>
    <p:extLst>
      <p:ext uri="{BB962C8B-B14F-4D97-AF65-F5344CB8AC3E}">
        <p14:creationId xmlns:p14="http://schemas.microsoft.com/office/powerpoint/2010/main" val="3496131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2020/8/5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11</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C0A481C-C5CD-4A05-A165-14D90DD8E71F}" type="slidenum">
              <a:rPr lang="ja-JP" altLang="en-US"/>
              <a:pPr>
                <a:defRPr/>
              </a:pPr>
              <a:t>‹#›</a:t>
            </a:fld>
            <a:endParaRPr lang="en-US" altLang="ja-JP"/>
          </a:p>
        </p:txBody>
      </p:sp>
    </p:spTree>
    <p:extLst>
      <p:ext uri="{BB962C8B-B14F-4D97-AF65-F5344CB8AC3E}">
        <p14:creationId xmlns:p14="http://schemas.microsoft.com/office/powerpoint/2010/main" val="3780244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2020/8/5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11</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B066AA0-BEE6-4D7E-B2A7-D1CBE1561CF0}" type="slidenum">
              <a:rPr lang="ja-JP" altLang="en-US"/>
              <a:pPr>
                <a:defRPr/>
              </a:pPr>
              <a:t>‹#›</a:t>
            </a:fld>
            <a:endParaRPr lang="en-US" altLang="ja-JP"/>
          </a:p>
        </p:txBody>
      </p:sp>
    </p:spTree>
    <p:extLst>
      <p:ext uri="{BB962C8B-B14F-4D97-AF65-F5344CB8AC3E}">
        <p14:creationId xmlns:p14="http://schemas.microsoft.com/office/powerpoint/2010/main" val="1393969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ea typeface="ＭＳ Ｐゴシック" pitchFamily="50" charset="-128"/>
              </a:defRPr>
            </a:lvl1pPr>
          </a:lstStyle>
          <a:p>
            <a:pPr>
              <a:defRPr/>
            </a:pPr>
            <a:r>
              <a:rPr lang="en-US" altLang="ja-JP" smtClean="0"/>
              <a:t>2020/8/5</a:t>
            </a:r>
            <a:endParaRPr lang="en-US" altLang="ja-JP"/>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ea typeface="ＭＳ Ｐゴシック" pitchFamily="50" charset="-128"/>
              </a:defRPr>
            </a:lvl1pPr>
          </a:lstStyle>
          <a:p>
            <a:pPr>
              <a:defRPr/>
            </a:pPr>
            <a:r>
              <a:rPr lang="ja-JP" altLang="en-US" smtClean="0"/>
              <a:t>医療経済学</a:t>
            </a:r>
            <a:r>
              <a:rPr lang="en-US" altLang="ja-JP" smtClean="0"/>
              <a:t>A 11</a:t>
            </a:r>
            <a:endParaRPr lang="en-US" altLang="ja-JP"/>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D631046-382B-4C00-9B13-F64445EAE10A}"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651" r:id="rId1"/>
    <p:sldLayoutId id="2147484630" r:id="rId2"/>
    <p:sldLayoutId id="2147484631" r:id="rId3"/>
    <p:sldLayoutId id="2147484632" r:id="rId4"/>
    <p:sldLayoutId id="2147484633" r:id="rId5"/>
    <p:sldLayoutId id="2147484634" r:id="rId6"/>
    <p:sldLayoutId id="2147484635" r:id="rId7"/>
    <p:sldLayoutId id="2147484636" r:id="rId8"/>
    <p:sldLayoutId id="2147484637" r:id="rId9"/>
    <p:sldLayoutId id="2147484638" r:id="rId10"/>
    <p:sldLayoutId id="2147484639"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smtClean="0">
                <a:solidFill>
                  <a:schemeClr val="tx1">
                    <a:tint val="75000"/>
                  </a:schemeClr>
                </a:solidFill>
              </a:defRPr>
            </a:lvl1pPr>
          </a:lstStyle>
          <a:p>
            <a:pPr>
              <a:defRPr/>
            </a:pPr>
            <a:r>
              <a:rPr lang="en-US" altLang="ja-JP" smtClean="0"/>
              <a:t>2020/8/5</a:t>
            </a:r>
            <a:endParaRPr lang="ja-JP" altLang="en-US"/>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smtClean="0">
                <a:solidFill>
                  <a:schemeClr val="tx1">
                    <a:tint val="75000"/>
                  </a:schemeClr>
                </a:solidFill>
              </a:defRPr>
            </a:lvl1pPr>
          </a:lstStyle>
          <a:p>
            <a:pPr>
              <a:defRPr/>
            </a:pPr>
            <a:r>
              <a:rPr lang="ja-JP" altLang="en-US" smtClean="0"/>
              <a:t>医療経済学</a:t>
            </a:r>
            <a:r>
              <a:rPr lang="en-US" altLang="ja-JP" smtClean="0"/>
              <a:t>A 11</a:t>
            </a:r>
            <a:endParaRPr lang="ja-JP" altLang="en-US"/>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0467573E-F7DD-4EB8-8C82-39C8E66769A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640" r:id="rId1"/>
    <p:sldLayoutId id="2147484641" r:id="rId2"/>
    <p:sldLayoutId id="2147484642" r:id="rId3"/>
    <p:sldLayoutId id="2147484643" r:id="rId4"/>
    <p:sldLayoutId id="2147484644" r:id="rId5"/>
    <p:sldLayoutId id="2147484645" r:id="rId6"/>
    <p:sldLayoutId id="2147484646" r:id="rId7"/>
    <p:sldLayoutId id="2147484647" r:id="rId8"/>
    <p:sldLayoutId id="2147484648" r:id="rId9"/>
    <p:sldLayoutId id="2147484649" r:id="rId10"/>
    <p:sldLayoutId id="2147484650"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医療経済学</a:t>
            </a:r>
            <a:r>
              <a:rPr lang="en-US" altLang="ja-JP" smtClean="0"/>
              <a:t>A</a:t>
            </a:r>
            <a:br>
              <a:rPr lang="en-US" altLang="ja-JP" smtClean="0"/>
            </a:br>
            <a:r>
              <a:rPr lang="en-US" altLang="ja-JP" smtClean="0"/>
              <a:t/>
            </a:r>
            <a:br>
              <a:rPr lang="en-US" altLang="ja-JP" smtClean="0"/>
            </a:br>
            <a:r>
              <a:rPr lang="en-US" altLang="ja-JP" sz="3200" smtClean="0"/>
              <a:t>(11) </a:t>
            </a:r>
            <a:r>
              <a:rPr lang="ja-JP" altLang="en-US" sz="3200" smtClean="0"/>
              <a:t>需要曲線</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smtClean="0"/>
              <a:t>8</a:t>
            </a:r>
            <a:r>
              <a:rPr lang="ja-JP" altLang="en-US" sz="3100" smtClean="0"/>
              <a:t>月</a:t>
            </a:r>
            <a:r>
              <a:rPr lang="en-US" altLang="ja-JP" sz="3100" smtClean="0"/>
              <a:t>5</a:t>
            </a:r>
            <a:r>
              <a:rPr lang="ja-JP" altLang="en-US" sz="3100" smtClean="0"/>
              <a:t>日</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29005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私</a:t>
            </a:r>
            <a:r>
              <a:rPr kumimoji="1" lang="ja-JP" altLang="en-US" sz="2800"/>
              <a:t>の音声が流れスライドが進みます．問題演習の部分や教科書を参照する部分は</a:t>
            </a:r>
            <a:r>
              <a:rPr kumimoji="1" lang="en-US" altLang="ja-JP" sz="2800"/>
              <a:t>【ESC】</a:t>
            </a:r>
            <a:r>
              <a:rPr kumimoji="1" lang="ja-JP" altLang="en-US" sz="2800"/>
              <a:t>を押してスライドショーを一時停止してください．問題を解き終わるなどしたら</a:t>
            </a:r>
            <a:r>
              <a:rPr kumimoji="1" lang="en-US" altLang="ja-JP" sz="2800"/>
              <a:t>【SHIFT】+【F5】</a:t>
            </a:r>
            <a:r>
              <a:rPr kumimoji="1" lang="ja-JP" altLang="en-US" sz="2800"/>
              <a:t>を押して見終わった部分からスライドショーを再開してください．</a:t>
            </a:r>
            <a:endParaRPr kumimoji="1" lang="en-US" altLang="ja-JP" sz="2800"/>
          </a:p>
          <a:p>
            <a:pPr>
              <a:defRPr/>
            </a:pPr>
            <a:r>
              <a:rPr kumimoji="1" lang="ja-JP" altLang="en-US" sz="2800"/>
              <a:t>アンケートと</a:t>
            </a:r>
            <a:r>
              <a:rPr kumimoji="1" lang="ja-JP" altLang="en-US" sz="2800" smtClean="0"/>
              <a:t>課題は</a:t>
            </a:r>
            <a:r>
              <a:rPr kumimoji="1" lang="en-US" altLang="ja-JP" sz="2800" u="sng" smtClean="0">
                <a:solidFill>
                  <a:srgbClr val="FF0000"/>
                </a:solidFill>
              </a:rPr>
              <a:t>Bb</a:t>
            </a:r>
            <a:r>
              <a:rPr kumimoji="1" lang="ja-JP" altLang="en-US" sz="2800" u="sng" smtClean="0">
                <a:solidFill>
                  <a:srgbClr val="FF0000"/>
                </a:solidFill>
              </a:rPr>
              <a:t>に統一することに変え</a:t>
            </a:r>
            <a:r>
              <a:rPr kumimoji="1" lang="ja-JP" altLang="en-US" sz="2800" smtClean="0"/>
              <a:t>ました．全員</a:t>
            </a:r>
            <a:r>
              <a:rPr kumimoji="1" lang="en-US" altLang="ja-JP" sz="2800" smtClean="0"/>
              <a:t>BB</a:t>
            </a:r>
            <a:r>
              <a:rPr kumimoji="1" lang="ja-JP" altLang="en-US" sz="2800" smtClean="0"/>
              <a:t>の</a:t>
            </a:r>
            <a:r>
              <a:rPr kumimoji="1" lang="ja-JP" altLang="en-US" sz="2800"/>
              <a:t>課題機能で提出して</a:t>
            </a:r>
            <a:r>
              <a:rPr kumimoji="1" lang="ja-JP" altLang="en-US" sz="2800" smtClean="0"/>
              <a:t>ください．これ</a:t>
            </a:r>
            <a:r>
              <a:rPr kumimoji="1" lang="ja-JP" altLang="en-US" sz="2800"/>
              <a:t>以外の提出方法は認めません。</a:t>
            </a:r>
          </a:p>
          <a:p>
            <a:pPr>
              <a:defRPr/>
            </a:pP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2020/8/5</a:t>
            </a:r>
            <a:endParaRPr lang="en-US" altLang="ja-JP" sz="1400">
              <a:latin typeface="Times New Roman" panose="02020603050405020304" pitchFamily="18" charset="0"/>
            </a:endParaRP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11</a:t>
            </a:r>
            <a:endParaRPr lang="en-US" altLang="ja-JP" sz="1400">
              <a:latin typeface="Times New Roman" panose="02020603050405020304" pitchFamily="18" charset="0"/>
            </a:endParaRP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5704922E-BB07-4E48-9D8A-98D3709C1E8C}"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2020/8/5</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11</a:t>
            </a:r>
          </a:p>
        </p:txBody>
      </p:sp>
      <p:sp>
        <p:nvSpPr>
          <p:cNvPr id="51202" name="Rectangle 2"/>
          <p:cNvSpPr>
            <a:spLocks noGrp="1" noChangeArrowheads="1"/>
          </p:cNvSpPr>
          <p:nvPr>
            <p:ph type="title"/>
          </p:nvPr>
        </p:nvSpPr>
        <p:spPr>
          <a:xfrm>
            <a:off x="658119" y="52386"/>
            <a:ext cx="9036000" cy="1271588"/>
          </a:xfrm>
        </p:spPr>
        <p:txBody>
          <a:bodyPr/>
          <a:lstStyle/>
          <a:p>
            <a:r>
              <a:rPr lang="ja-JP" altLang="en-US" smtClean="0"/>
              <a:t>効用最大化から需要曲線</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8" name="Rectangle 3"/>
          <p:cNvSpPr txBox="1">
            <a:spLocks noChangeArrowheads="1"/>
          </p:cNvSpPr>
          <p:nvPr/>
        </p:nvSpPr>
        <p:spPr bwMode="auto">
          <a:xfrm>
            <a:off x="65588" y="1043013"/>
            <a:ext cx="10080000" cy="640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lang="ja-JP" altLang="en-US" u="sng" kern="0" smtClean="0">
                <a:solidFill>
                  <a:srgbClr val="FF0000"/>
                </a:solidFill>
              </a:rPr>
              <a:t>需要曲線</a:t>
            </a:r>
            <a:r>
              <a:rPr lang="ja-JP" altLang="en-US" kern="0" smtClean="0"/>
              <a:t>は価格と消費者が需要する数量の間の関係を表す</a:t>
            </a:r>
            <a:endParaRPr lang="en-US" altLang="ja-JP" kern="0" smtClean="0"/>
          </a:p>
          <a:p>
            <a:pPr>
              <a:spcBef>
                <a:spcPts val="1200"/>
              </a:spcBef>
              <a:defRPr/>
            </a:pPr>
            <a:r>
              <a:rPr lang="ja-JP" altLang="en-US" kern="0" smtClean="0"/>
              <a:t>価格と需要量が負の関係にある</a:t>
            </a:r>
            <a:r>
              <a:rPr lang="ja-JP" altLang="en-US" u="sng" kern="0" smtClean="0">
                <a:solidFill>
                  <a:srgbClr val="FF0000"/>
                </a:solidFill>
              </a:rPr>
              <a:t>需要法則</a:t>
            </a:r>
            <a:r>
              <a:rPr lang="ja-JP" altLang="en-US" kern="0" smtClean="0"/>
              <a:t>を表す</a:t>
            </a:r>
            <a:endParaRPr lang="en-US" altLang="ja-JP" kern="0" smtClean="0"/>
          </a:p>
          <a:p>
            <a:pPr>
              <a:spcBef>
                <a:spcPts val="1200"/>
              </a:spcBef>
              <a:defRPr/>
            </a:pPr>
            <a:r>
              <a:rPr lang="ja-JP" altLang="en-US" kern="0"/>
              <a:t>需要曲線は価格変化に対する</a:t>
            </a:r>
            <a:r>
              <a:rPr lang="ja-JP" altLang="en-US" u="sng" kern="0">
                <a:solidFill>
                  <a:srgbClr val="FF0000"/>
                </a:solidFill>
              </a:rPr>
              <a:t>消費者の選択の変化</a:t>
            </a:r>
            <a:r>
              <a:rPr lang="ja-JP" altLang="en-US" kern="0"/>
              <a:t>を表現して</a:t>
            </a:r>
            <a:r>
              <a:rPr lang="ja-JP" altLang="en-US" kern="0" smtClean="0"/>
              <a:t>いる</a:t>
            </a:r>
            <a:endParaRPr lang="en-US" altLang="ja-JP" kern="0" smtClean="0"/>
          </a:p>
          <a:p>
            <a:pPr>
              <a:spcBef>
                <a:spcPts val="1200"/>
              </a:spcBef>
              <a:defRPr/>
            </a:pPr>
            <a:r>
              <a:rPr lang="ja-JP" altLang="en-US" kern="0" smtClean="0"/>
              <a:t>所得</a:t>
            </a:r>
            <a:r>
              <a:rPr lang="en-US" altLang="ja-JP" kern="0" smtClean="0"/>
              <a:t>I</a:t>
            </a:r>
            <a:r>
              <a:rPr lang="ja-JP" altLang="en-US" kern="0" smtClean="0"/>
              <a:t>，その他の財の価格</a:t>
            </a:r>
            <a:r>
              <a:rPr lang="en-US" altLang="ja-JP" kern="0" smtClean="0"/>
              <a:t>p</a:t>
            </a:r>
            <a:r>
              <a:rPr lang="en-US" altLang="ja-JP" kern="0" baseline="-25000" smtClean="0"/>
              <a:t>z</a:t>
            </a:r>
            <a:r>
              <a:rPr lang="ja-JP" altLang="en-US" kern="0" smtClean="0"/>
              <a:t>が一定とします</a:t>
            </a:r>
            <a:endParaRPr lang="en-US" altLang="ja-JP" kern="0" smtClean="0"/>
          </a:p>
          <a:p>
            <a:pPr>
              <a:spcBef>
                <a:spcPts val="1200"/>
              </a:spcBef>
              <a:defRPr/>
            </a:pPr>
            <a:r>
              <a:rPr lang="ja-JP" altLang="en-US" kern="0" smtClean="0"/>
              <a:t>当初の医療の価格が</a:t>
            </a:r>
            <a:r>
              <a:rPr lang="en-US" altLang="ja-JP" kern="0" smtClean="0"/>
              <a:t>p</a:t>
            </a:r>
            <a:r>
              <a:rPr lang="en-US" altLang="ja-JP" kern="0" baseline="-25000" smtClean="0"/>
              <a:t>m</a:t>
            </a:r>
            <a:r>
              <a:rPr lang="ja-JP" altLang="en-US" kern="0" smtClean="0"/>
              <a:t>のときの需要量が</a:t>
            </a:r>
            <a:r>
              <a:rPr lang="en-US" altLang="ja-JP" kern="0" smtClean="0"/>
              <a:t>m</a:t>
            </a:r>
            <a:r>
              <a:rPr lang="ja-JP" altLang="en-US" kern="0" smtClean="0"/>
              <a:t>です</a:t>
            </a:r>
            <a:endParaRPr lang="en-US" altLang="ja-JP" kern="0" smtClean="0"/>
          </a:p>
          <a:p>
            <a:pPr>
              <a:spcBef>
                <a:spcPts val="1200"/>
              </a:spcBef>
              <a:defRPr/>
            </a:pPr>
            <a:r>
              <a:rPr lang="ja-JP" altLang="en-US" kern="0" smtClean="0"/>
              <a:t>最適消費点は</a:t>
            </a:r>
            <a:r>
              <a:rPr lang="en-US" altLang="ja-JP" kern="0" smtClean="0"/>
              <a:t>E</a:t>
            </a:r>
            <a:r>
              <a:rPr lang="ja-JP" altLang="en-US" kern="0" smtClean="0"/>
              <a:t>です</a:t>
            </a:r>
            <a:endParaRPr lang="en-US" altLang="ja-JP" kern="0" smtClean="0"/>
          </a:p>
          <a:p>
            <a:pPr>
              <a:spcBef>
                <a:spcPts val="1200"/>
              </a:spcBef>
              <a:defRPr/>
            </a:pPr>
            <a:r>
              <a:rPr lang="ja-JP" altLang="en-US" kern="0" smtClean="0"/>
              <a:t>価格が</a:t>
            </a:r>
            <a:r>
              <a:rPr lang="en-US" altLang="ja-JP" kern="0" smtClean="0"/>
              <a:t>p</a:t>
            </a:r>
            <a:r>
              <a:rPr lang="en-US" altLang="ja-JP" kern="0" baseline="-25000" smtClean="0"/>
              <a:t>m</a:t>
            </a:r>
            <a:r>
              <a:rPr lang="en-US" altLang="ja-JP" kern="0" smtClean="0"/>
              <a:t>’</a:t>
            </a:r>
            <a:r>
              <a:rPr lang="ja-JP" altLang="en-US" kern="0" smtClean="0"/>
              <a:t>へ上昇すると</a:t>
            </a:r>
            <a:r>
              <a:rPr lang="ja-JP" altLang="en-US" u="sng" kern="0" smtClean="0">
                <a:solidFill>
                  <a:srgbClr val="FF0000"/>
                </a:solidFill>
              </a:rPr>
              <a:t>相対価格</a:t>
            </a:r>
            <a:r>
              <a:rPr lang="ja-JP" altLang="en-US" kern="0" smtClean="0"/>
              <a:t>が</a:t>
            </a:r>
            <a:r>
              <a:rPr lang="en-US" altLang="ja-JP" kern="0" smtClean="0"/>
              <a:t>p</a:t>
            </a:r>
            <a:r>
              <a:rPr lang="en-US" altLang="ja-JP" kern="0" baseline="-25000" smtClean="0"/>
              <a:t>m</a:t>
            </a:r>
            <a:r>
              <a:rPr lang="en-US" altLang="ja-JP" kern="0" smtClean="0"/>
              <a:t>/p</a:t>
            </a:r>
            <a:r>
              <a:rPr lang="en-US" altLang="ja-JP" kern="0" baseline="-25000" smtClean="0"/>
              <a:t>z</a:t>
            </a:r>
            <a:r>
              <a:rPr lang="ja-JP" altLang="en-US" kern="0" smtClean="0"/>
              <a:t>から</a:t>
            </a:r>
            <a:r>
              <a:rPr lang="en-US" altLang="ja-JP" kern="0" smtClean="0"/>
              <a:t>p</a:t>
            </a:r>
            <a:r>
              <a:rPr lang="en-US" altLang="ja-JP" kern="0" baseline="-25000" smtClean="0"/>
              <a:t>m</a:t>
            </a:r>
            <a:r>
              <a:rPr lang="en-US" altLang="ja-JP" kern="0" smtClean="0"/>
              <a:t>‘/p</a:t>
            </a:r>
            <a:r>
              <a:rPr lang="en-US" altLang="ja-JP" kern="0" baseline="-25000" smtClean="0"/>
              <a:t>z</a:t>
            </a:r>
            <a:r>
              <a:rPr lang="ja-JP" altLang="en-US" kern="0"/>
              <a:t>へ上昇</a:t>
            </a:r>
            <a:r>
              <a:rPr lang="ja-JP" altLang="en-US" kern="0" smtClean="0"/>
              <a:t>する．</a:t>
            </a:r>
            <a:r>
              <a:rPr lang="ja-JP" altLang="en-US" u="sng" kern="0" smtClean="0">
                <a:solidFill>
                  <a:srgbClr val="FF0000"/>
                </a:solidFill>
              </a:rPr>
              <a:t>予算制約線</a:t>
            </a:r>
            <a:r>
              <a:rPr lang="ja-JP" altLang="en-US" kern="0" smtClean="0"/>
              <a:t>の縦軸切片</a:t>
            </a:r>
            <a:r>
              <a:rPr lang="en-US" altLang="ja-JP" kern="0" smtClean="0"/>
              <a:t>I/p</a:t>
            </a:r>
            <a:r>
              <a:rPr lang="en-US" altLang="ja-JP" kern="0" baseline="-25000" smtClean="0"/>
              <a:t>z</a:t>
            </a:r>
            <a:r>
              <a:rPr lang="ja-JP" altLang="en-US" kern="0" smtClean="0"/>
              <a:t>は動きません</a:t>
            </a:r>
            <a:endParaRPr lang="en-US" altLang="ja-JP" kern="0"/>
          </a:p>
          <a:p>
            <a:pPr>
              <a:spcBef>
                <a:spcPts val="1200"/>
              </a:spcBef>
              <a:defRPr/>
            </a:pPr>
            <a:endParaRPr lang="en-US" altLang="ja-JP" kern="0" smtClean="0"/>
          </a:p>
        </p:txBody>
      </p:sp>
    </p:spTree>
    <p:extLst>
      <p:ext uri="{BB962C8B-B14F-4D97-AF65-F5344CB8AC3E}">
        <p14:creationId xmlns:p14="http://schemas.microsoft.com/office/powerpoint/2010/main" val="31157988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2020/8/5</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11</a:t>
            </a:r>
          </a:p>
        </p:txBody>
      </p:sp>
      <p:sp>
        <p:nvSpPr>
          <p:cNvPr id="51202" name="Rectangle 2"/>
          <p:cNvSpPr>
            <a:spLocks noGrp="1" noChangeArrowheads="1"/>
          </p:cNvSpPr>
          <p:nvPr>
            <p:ph type="title"/>
          </p:nvPr>
        </p:nvSpPr>
        <p:spPr>
          <a:xfrm>
            <a:off x="658119" y="52386"/>
            <a:ext cx="9036000" cy="1271588"/>
          </a:xfrm>
        </p:spPr>
        <p:txBody>
          <a:bodyPr/>
          <a:lstStyle/>
          <a:p>
            <a:r>
              <a:rPr lang="ja-JP" altLang="en-US" smtClean="0"/>
              <a:t>予算制約線の内転</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8" name="Rectangle 3"/>
          <p:cNvSpPr txBox="1">
            <a:spLocks noChangeArrowheads="1"/>
          </p:cNvSpPr>
          <p:nvPr/>
        </p:nvSpPr>
        <p:spPr bwMode="auto">
          <a:xfrm>
            <a:off x="65588" y="1043013"/>
            <a:ext cx="10080000" cy="640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lang="ja-JP" altLang="en-US" kern="0" smtClean="0"/>
              <a:t>予算制約線は縦軸切片</a:t>
            </a:r>
            <a:r>
              <a:rPr lang="ja-JP" altLang="en-US" kern="0" smtClean="0"/>
              <a:t>を</a:t>
            </a:r>
            <a:r>
              <a:rPr lang="ja-JP" altLang="en-US" kern="0"/>
              <a:t>支点</a:t>
            </a:r>
            <a:r>
              <a:rPr lang="ja-JP" altLang="en-US" kern="0" smtClean="0"/>
              <a:t>と</a:t>
            </a:r>
            <a:r>
              <a:rPr lang="ja-JP" altLang="en-US" kern="0" smtClean="0"/>
              <a:t>して内側に回転する</a:t>
            </a:r>
            <a:endParaRPr lang="en-US" altLang="ja-JP" kern="0" smtClean="0"/>
          </a:p>
          <a:p>
            <a:pPr>
              <a:spcBef>
                <a:spcPts val="1200"/>
              </a:spcBef>
              <a:defRPr/>
            </a:pPr>
            <a:r>
              <a:rPr lang="ja-JP" altLang="en-US" kern="0" smtClean="0"/>
              <a:t>新しい</a:t>
            </a:r>
            <a:r>
              <a:rPr lang="ja-JP" altLang="en-US" u="sng" kern="0" smtClean="0">
                <a:solidFill>
                  <a:srgbClr val="FF0000"/>
                </a:solidFill>
              </a:rPr>
              <a:t>予算制約線の傾きは急</a:t>
            </a:r>
            <a:r>
              <a:rPr lang="ja-JP" altLang="en-US" kern="0" smtClean="0"/>
              <a:t>になる</a:t>
            </a:r>
            <a:endParaRPr lang="en-US" altLang="ja-JP" kern="0" smtClean="0"/>
          </a:p>
          <a:p>
            <a:pPr>
              <a:spcBef>
                <a:spcPts val="1200"/>
              </a:spcBef>
              <a:defRPr/>
            </a:pPr>
            <a:r>
              <a:rPr lang="ja-JP" altLang="en-US" kern="0" smtClean="0"/>
              <a:t>価格上昇後の最適消費点は</a:t>
            </a:r>
            <a:r>
              <a:rPr lang="en-US" altLang="ja-JP" kern="0" smtClean="0"/>
              <a:t>E’</a:t>
            </a:r>
            <a:r>
              <a:rPr lang="ja-JP" altLang="en-US" kern="0" smtClean="0"/>
              <a:t>となります</a:t>
            </a:r>
            <a:endParaRPr lang="en-US" altLang="ja-JP" kern="0" smtClean="0"/>
          </a:p>
          <a:p>
            <a:pPr>
              <a:spcBef>
                <a:spcPts val="1200"/>
              </a:spcBef>
              <a:defRPr/>
            </a:pPr>
            <a:r>
              <a:rPr lang="ja-JP" altLang="en-US" kern="0" smtClean="0"/>
              <a:t>反対に価格が</a:t>
            </a:r>
            <a:r>
              <a:rPr lang="ja-JP" altLang="en-US" kern="0"/>
              <a:t>価格が</a:t>
            </a:r>
            <a:r>
              <a:rPr lang="en-US" altLang="ja-JP" kern="0"/>
              <a:t>p</a:t>
            </a:r>
            <a:r>
              <a:rPr lang="en-US" altLang="ja-JP" kern="0" baseline="-25000"/>
              <a:t>m</a:t>
            </a:r>
            <a:r>
              <a:rPr lang="en-US" altLang="ja-JP" kern="0" smtClean="0"/>
              <a:t>’’</a:t>
            </a:r>
            <a:r>
              <a:rPr lang="ja-JP" altLang="en-US" kern="0" smtClean="0"/>
              <a:t>へ下落すると，</a:t>
            </a:r>
            <a:r>
              <a:rPr lang="ja-JP" altLang="en-US" u="sng" kern="0" smtClean="0">
                <a:solidFill>
                  <a:srgbClr val="FF0000"/>
                </a:solidFill>
              </a:rPr>
              <a:t>相対</a:t>
            </a:r>
            <a:r>
              <a:rPr lang="ja-JP" altLang="en-US" u="sng" kern="0">
                <a:solidFill>
                  <a:srgbClr val="FF0000"/>
                </a:solidFill>
              </a:rPr>
              <a:t>価格</a:t>
            </a:r>
            <a:r>
              <a:rPr lang="ja-JP" altLang="en-US" kern="0"/>
              <a:t>が</a:t>
            </a:r>
            <a:r>
              <a:rPr lang="en-US" altLang="ja-JP" kern="0"/>
              <a:t>p</a:t>
            </a:r>
            <a:r>
              <a:rPr lang="en-US" altLang="ja-JP" kern="0" baseline="-25000"/>
              <a:t>m</a:t>
            </a:r>
            <a:r>
              <a:rPr lang="en-US" altLang="ja-JP" kern="0"/>
              <a:t>/p</a:t>
            </a:r>
            <a:r>
              <a:rPr lang="en-US" altLang="ja-JP" kern="0" baseline="-25000"/>
              <a:t>z</a:t>
            </a:r>
            <a:r>
              <a:rPr lang="ja-JP" altLang="en-US" kern="0"/>
              <a:t>から</a:t>
            </a:r>
            <a:r>
              <a:rPr lang="en-US" altLang="ja-JP" kern="0"/>
              <a:t>p</a:t>
            </a:r>
            <a:r>
              <a:rPr lang="en-US" altLang="ja-JP" kern="0" baseline="-25000"/>
              <a:t>m</a:t>
            </a:r>
            <a:r>
              <a:rPr lang="en-US" altLang="ja-JP" kern="0" smtClean="0"/>
              <a:t>‘’/</a:t>
            </a:r>
            <a:r>
              <a:rPr lang="en-US" altLang="ja-JP" kern="0"/>
              <a:t>p</a:t>
            </a:r>
            <a:r>
              <a:rPr lang="en-US" altLang="ja-JP" kern="0" baseline="-25000"/>
              <a:t>z</a:t>
            </a:r>
            <a:r>
              <a:rPr lang="ja-JP" altLang="en-US" kern="0" smtClean="0"/>
              <a:t>へ落ちます</a:t>
            </a:r>
            <a:endParaRPr lang="en-US" altLang="ja-JP" kern="0" smtClean="0"/>
          </a:p>
          <a:p>
            <a:pPr>
              <a:spcBef>
                <a:spcPts val="1200"/>
              </a:spcBef>
              <a:defRPr/>
            </a:pPr>
            <a:r>
              <a:rPr lang="ja-JP" altLang="en-US" kern="0" smtClean="0"/>
              <a:t>予算制約線は縦切片が変わらずに外側に回転します</a:t>
            </a:r>
            <a:endParaRPr lang="en-US" altLang="ja-JP" kern="0" smtClean="0"/>
          </a:p>
          <a:p>
            <a:pPr>
              <a:spcBef>
                <a:spcPts val="1200"/>
              </a:spcBef>
              <a:defRPr/>
            </a:pPr>
            <a:r>
              <a:rPr lang="ja-JP" altLang="en-US" kern="0" smtClean="0"/>
              <a:t>新しい最適消費点は</a:t>
            </a:r>
            <a:r>
              <a:rPr lang="en-US" altLang="ja-JP" kern="0" smtClean="0"/>
              <a:t>E’’</a:t>
            </a:r>
            <a:r>
              <a:rPr lang="ja-JP" altLang="en-US" kern="0" smtClean="0"/>
              <a:t>になります</a:t>
            </a:r>
            <a:endParaRPr lang="en-US" altLang="ja-JP" kern="0" smtClean="0"/>
          </a:p>
          <a:p>
            <a:pPr>
              <a:spcBef>
                <a:spcPts val="1200"/>
              </a:spcBef>
              <a:defRPr/>
            </a:pPr>
            <a:r>
              <a:rPr lang="ja-JP" altLang="en-US" u="sng" kern="0" smtClean="0">
                <a:solidFill>
                  <a:srgbClr val="FF0000"/>
                </a:solidFill>
              </a:rPr>
              <a:t>価格消費曲線</a:t>
            </a:r>
            <a:r>
              <a:rPr lang="ja-JP" altLang="en-US" kern="0" smtClean="0"/>
              <a:t>は価格が変化するときに，需要量の変化を示す曲線です</a:t>
            </a:r>
            <a:endParaRPr lang="en-US" altLang="ja-JP" kern="0" smtClean="0"/>
          </a:p>
          <a:p>
            <a:pPr>
              <a:spcBef>
                <a:spcPts val="1200"/>
              </a:spcBef>
              <a:defRPr/>
            </a:pPr>
            <a:endParaRPr lang="en-US" altLang="ja-JP" kern="0" smtClean="0"/>
          </a:p>
        </p:txBody>
      </p:sp>
    </p:spTree>
    <p:extLst>
      <p:ext uri="{BB962C8B-B14F-4D97-AF65-F5344CB8AC3E}">
        <p14:creationId xmlns:p14="http://schemas.microsoft.com/office/powerpoint/2010/main" val="2011913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5</a:t>
            </a:fld>
            <a:endParaRPr lang="en-US" altLang="ja-JP" sz="1400" smtClean="0">
              <a:latin typeface="Times New Roman" panose="02020603050405020304" pitchFamily="18" charset="0"/>
            </a:endParaRPr>
          </a:p>
        </p:txBody>
      </p:sp>
      <p:sp>
        <p:nvSpPr>
          <p:cNvPr id="51204" name="日付プレースホルダー 1"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2020/8/5</a:t>
            </a:r>
          </a:p>
        </p:txBody>
      </p:sp>
      <p:sp>
        <p:nvSpPr>
          <p:cNvPr id="51205" name="フッター プレースホルダー 2"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11</a:t>
            </a:r>
          </a:p>
        </p:txBody>
      </p:sp>
      <p:sp>
        <p:nvSpPr>
          <p:cNvPr id="51202" name="Rectangle 2"/>
          <p:cNvSpPr>
            <a:spLocks noGrp="1" noChangeArrowheads="1"/>
          </p:cNvSpPr>
          <p:nvPr>
            <p:ph type="title"/>
          </p:nvPr>
        </p:nvSpPr>
        <p:spPr>
          <a:xfrm>
            <a:off x="658119" y="52386"/>
            <a:ext cx="9036000" cy="1271588"/>
          </a:xfrm>
        </p:spPr>
        <p:txBody>
          <a:bodyPr/>
          <a:lstStyle/>
          <a:p>
            <a:r>
              <a:rPr lang="ja-JP" altLang="en-US" smtClean="0"/>
              <a:t>需要曲線</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8" name="Rectangle 3"/>
          <p:cNvSpPr txBox="1">
            <a:spLocks noChangeArrowheads="1"/>
          </p:cNvSpPr>
          <p:nvPr/>
        </p:nvSpPr>
        <p:spPr bwMode="auto">
          <a:xfrm>
            <a:off x="65588" y="1043013"/>
            <a:ext cx="10080000" cy="640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lang="ja-JP" altLang="en-US" kern="0" smtClean="0"/>
              <a:t>図より医療の価格が上昇</a:t>
            </a:r>
            <a:r>
              <a:rPr lang="en-US" altLang="ja-JP" kern="0" smtClean="0"/>
              <a:t>(p</a:t>
            </a:r>
            <a:r>
              <a:rPr lang="en-US" altLang="ja-JP" kern="0" baseline="-25000" smtClean="0"/>
              <a:t>m</a:t>
            </a:r>
            <a:r>
              <a:rPr lang="ja-JP" altLang="en-US" kern="0" smtClean="0"/>
              <a:t>→</a:t>
            </a:r>
            <a:r>
              <a:rPr lang="en-US" altLang="ja-JP" kern="0" smtClean="0"/>
              <a:t>p</a:t>
            </a:r>
            <a:r>
              <a:rPr lang="en-US" altLang="ja-JP" kern="0" baseline="-25000" smtClean="0"/>
              <a:t>m</a:t>
            </a:r>
            <a:r>
              <a:rPr lang="en-US" altLang="ja-JP" kern="0" smtClean="0"/>
              <a:t>‘)</a:t>
            </a:r>
            <a:r>
              <a:rPr lang="ja-JP" altLang="en-US" kern="0" smtClean="0"/>
              <a:t>すると医療需要が減ります</a:t>
            </a:r>
            <a:r>
              <a:rPr lang="en-US" altLang="ja-JP" kern="0" smtClean="0"/>
              <a:t>(m</a:t>
            </a:r>
            <a:r>
              <a:rPr lang="ja-JP" altLang="en-US" kern="0" smtClean="0"/>
              <a:t>→</a:t>
            </a:r>
            <a:r>
              <a:rPr lang="en-US" altLang="ja-JP" kern="0" smtClean="0"/>
              <a:t>m’)</a:t>
            </a:r>
          </a:p>
          <a:p>
            <a:pPr>
              <a:spcBef>
                <a:spcPts val="1200"/>
              </a:spcBef>
              <a:defRPr/>
            </a:pPr>
            <a:r>
              <a:rPr lang="ja-JP" altLang="en-US" kern="0" smtClean="0"/>
              <a:t>医療の価格が下落</a:t>
            </a:r>
            <a:r>
              <a:rPr lang="en-US" altLang="ja-JP" kern="0"/>
              <a:t>(p</a:t>
            </a:r>
            <a:r>
              <a:rPr lang="en-US" altLang="ja-JP" kern="0" baseline="-25000"/>
              <a:t>m</a:t>
            </a:r>
            <a:r>
              <a:rPr lang="ja-JP" altLang="en-US" kern="0"/>
              <a:t>→</a:t>
            </a:r>
            <a:r>
              <a:rPr lang="en-US" altLang="ja-JP" kern="0"/>
              <a:t>p</a:t>
            </a:r>
            <a:r>
              <a:rPr lang="en-US" altLang="ja-JP" kern="0" baseline="-25000"/>
              <a:t>m</a:t>
            </a:r>
            <a:r>
              <a:rPr lang="en-US" altLang="ja-JP" kern="0" smtClean="0"/>
              <a:t>‘’)</a:t>
            </a:r>
            <a:r>
              <a:rPr lang="ja-JP" altLang="en-US" kern="0" smtClean="0"/>
              <a:t>すると医療需要が増えます</a:t>
            </a:r>
            <a:r>
              <a:rPr lang="en-US" altLang="ja-JP" kern="0"/>
              <a:t>(m</a:t>
            </a:r>
            <a:r>
              <a:rPr lang="ja-JP" altLang="en-US" kern="0"/>
              <a:t>→</a:t>
            </a:r>
            <a:r>
              <a:rPr lang="en-US" altLang="ja-JP" kern="0"/>
              <a:t>m</a:t>
            </a:r>
            <a:r>
              <a:rPr lang="en-US" altLang="ja-JP" kern="0" smtClean="0"/>
              <a:t>’’)</a:t>
            </a:r>
          </a:p>
          <a:p>
            <a:pPr>
              <a:spcBef>
                <a:spcPts val="1200"/>
              </a:spcBef>
              <a:defRPr/>
            </a:pPr>
            <a:r>
              <a:rPr lang="ja-JP" altLang="en-US" kern="0" smtClean="0"/>
              <a:t>消費者の効用最大化行動の結果として導出される価格と消費量の組み合わせが</a:t>
            </a:r>
            <a:r>
              <a:rPr lang="ja-JP" altLang="en-US" u="sng" kern="0" smtClean="0">
                <a:solidFill>
                  <a:srgbClr val="FF0000"/>
                </a:solidFill>
              </a:rPr>
              <a:t>需要曲線</a:t>
            </a:r>
            <a:r>
              <a:rPr lang="ja-JP" altLang="en-US" kern="0" smtClean="0"/>
              <a:t>です</a:t>
            </a:r>
            <a:endParaRPr lang="en-US" altLang="ja-JP" kern="0" smtClean="0"/>
          </a:p>
          <a:p>
            <a:pPr>
              <a:spcBef>
                <a:spcPts val="1200"/>
              </a:spcBef>
              <a:defRPr/>
            </a:pPr>
            <a:r>
              <a:rPr lang="ja-JP" altLang="en-US" kern="0" smtClean="0"/>
              <a:t>需要曲線がマイナスの傾きをもつことが</a:t>
            </a:r>
            <a:r>
              <a:rPr lang="ja-JP" altLang="en-US" u="sng" kern="0" smtClean="0">
                <a:solidFill>
                  <a:srgbClr val="FF0000"/>
                </a:solidFill>
              </a:rPr>
              <a:t>需要法則</a:t>
            </a:r>
            <a:r>
              <a:rPr lang="ja-JP" altLang="en-US" kern="0" smtClean="0"/>
              <a:t>を意味しています</a:t>
            </a:r>
            <a:endParaRPr lang="en-US" altLang="ja-JP" kern="0" smtClean="0"/>
          </a:p>
          <a:p>
            <a:pPr>
              <a:spcBef>
                <a:spcPts val="1200"/>
              </a:spcBef>
              <a:defRPr/>
            </a:pPr>
            <a:r>
              <a:rPr lang="ja-JP" altLang="en-US" kern="0" smtClean="0">
                <a:solidFill>
                  <a:srgbClr val="FF0000"/>
                </a:solidFill>
              </a:rPr>
              <a:t>需要曲線のシフト</a:t>
            </a:r>
            <a:r>
              <a:rPr lang="ja-JP" altLang="en-US" kern="0" smtClean="0"/>
              <a:t>は価格以外の要因が変化することにより需要曲線が変化することです．他の財の価格や所得の変化は需要曲線のシフトをもたらします</a:t>
            </a:r>
            <a:endParaRPr lang="en-US" altLang="ja-JP" kern="0" smtClean="0"/>
          </a:p>
        </p:txBody>
      </p:sp>
    </p:spTree>
    <p:extLst>
      <p:ext uri="{BB962C8B-B14F-4D97-AF65-F5344CB8AC3E}">
        <p14:creationId xmlns:p14="http://schemas.microsoft.com/office/powerpoint/2010/main" val="23091922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2020/8/5</a:t>
            </a:r>
            <a:endParaRPr lang="en-US" altLang="ja-JP" sz="1400">
              <a:latin typeface="Times New Roman" panose="02020603050405020304" pitchFamily="18" charset="0"/>
            </a:endParaRPr>
          </a:p>
        </p:txBody>
      </p:sp>
      <p:sp>
        <p:nvSpPr>
          <p:cNvPr id="27651"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11</a:t>
            </a:r>
            <a:endParaRPr lang="en-US" altLang="ja-JP" sz="1400">
              <a:latin typeface="Times New Roman" panose="02020603050405020304" pitchFamily="18" charset="0"/>
            </a:endParaRPr>
          </a:p>
        </p:txBody>
      </p:sp>
      <p:sp>
        <p:nvSpPr>
          <p:cNvPr id="27652"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5125" name="Rectangle 3"/>
          <p:cNvSpPr>
            <a:spLocks noGrp="1" noChangeArrowheads="1"/>
          </p:cNvSpPr>
          <p:nvPr>
            <p:ph type="body" idx="1"/>
          </p:nvPr>
        </p:nvSpPr>
        <p:spPr>
          <a:xfrm>
            <a:off x="184150" y="1001713"/>
            <a:ext cx="9720263" cy="5832475"/>
          </a:xfrm>
        </p:spPr>
        <p:txBody>
          <a:bodyPr/>
          <a:lstStyle/>
          <a:p>
            <a:pPr>
              <a:defRPr/>
            </a:pPr>
            <a:r>
              <a:rPr lang="ja-JP" altLang="en-US" smtClean="0">
                <a:solidFill>
                  <a:srgbClr val="000000"/>
                </a:solidFill>
              </a:rPr>
              <a:t>需要曲線</a:t>
            </a:r>
            <a:endParaRPr lang="en-US" altLang="ja-JP" smtClean="0">
              <a:solidFill>
                <a:srgbClr val="000000"/>
              </a:solidFill>
            </a:endParaRPr>
          </a:p>
          <a:p>
            <a:pPr>
              <a:defRPr/>
            </a:pPr>
            <a:r>
              <a:rPr lang="ja-JP" altLang="en-US" smtClean="0">
                <a:solidFill>
                  <a:srgbClr val="000000"/>
                </a:solidFill>
              </a:rPr>
              <a:t>需要法則</a:t>
            </a:r>
            <a:endParaRPr lang="en-US" altLang="ja-JP" smtClean="0">
              <a:solidFill>
                <a:srgbClr val="000000"/>
              </a:solidFill>
            </a:endParaRPr>
          </a:p>
          <a:p>
            <a:pPr>
              <a:defRPr/>
            </a:pPr>
            <a:r>
              <a:rPr lang="ja-JP" altLang="en-US" smtClean="0">
                <a:solidFill>
                  <a:srgbClr val="000000"/>
                </a:solidFill>
              </a:rPr>
              <a:t>相対価格</a:t>
            </a:r>
            <a:endParaRPr lang="en-US" altLang="ja-JP" smtClean="0">
              <a:solidFill>
                <a:srgbClr val="000000"/>
              </a:solidFill>
            </a:endParaRPr>
          </a:p>
          <a:p>
            <a:pPr>
              <a:defRPr/>
            </a:pPr>
            <a:r>
              <a:rPr lang="ja-JP" altLang="en-US" smtClean="0">
                <a:solidFill>
                  <a:srgbClr val="000000"/>
                </a:solidFill>
              </a:rPr>
              <a:t>予算制約線の内転</a:t>
            </a:r>
            <a:endParaRPr lang="en-US" altLang="ja-JP" smtClean="0">
              <a:solidFill>
                <a:srgbClr val="000000"/>
              </a:solidFill>
            </a:endParaRPr>
          </a:p>
          <a:p>
            <a:pPr>
              <a:defRPr/>
            </a:pPr>
            <a:r>
              <a:rPr lang="ja-JP" altLang="en-US" smtClean="0">
                <a:solidFill>
                  <a:srgbClr val="000000"/>
                </a:solidFill>
              </a:rPr>
              <a:t>価格消費曲線</a:t>
            </a:r>
            <a:endParaRPr lang="en-US" altLang="ja-JP" smtClean="0">
              <a:solidFill>
                <a:srgbClr val="000000"/>
              </a:solidFill>
            </a:endParaRPr>
          </a:p>
          <a:p>
            <a:pPr>
              <a:defRPr/>
            </a:pPr>
            <a:r>
              <a:rPr lang="ja-JP" altLang="en-US" smtClean="0">
                <a:solidFill>
                  <a:srgbClr val="000000"/>
                </a:solidFill>
              </a:rPr>
              <a:t>需要曲線のシフト</a:t>
            </a:r>
            <a:endParaRPr lang="en-US" altLang="ja-JP" smtClean="0">
              <a:solidFill>
                <a:srgbClr val="000000"/>
              </a:solidFill>
            </a:endParaRPr>
          </a:p>
          <a:p>
            <a:pPr>
              <a:defRPr/>
            </a:pPr>
            <a:endParaRPr lang="en-US" altLang="ja-JP" smtClean="0">
              <a:solidFill>
                <a:srgbClr val="000000"/>
              </a:solidFill>
            </a:endParaRPr>
          </a:p>
        </p:txBody>
      </p:sp>
      <p:sp>
        <p:nvSpPr>
          <p:cNvPr id="27654" name="スライド番号プレースホルダ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A7AB2BF7-9A9E-462B-90D4-C9409B915C02}" type="slidenum">
              <a:rPr lang="ja-JP" altLang="en-US" sz="1400" smtClean="0">
                <a:latin typeface="Times New Roman" panose="02020603050405020304" pitchFamily="18" charset="0"/>
              </a:rPr>
              <a:pPr>
                <a:spcBef>
                  <a:spcPct val="0"/>
                </a:spcBef>
                <a:buFontTx/>
                <a:buNone/>
              </a:pPr>
              <a:t>6</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15158</TotalTime>
  <Words>544</Words>
  <Application>Microsoft Office PowerPoint</Application>
  <PresentationFormat>ユーザー設定</PresentationFormat>
  <Paragraphs>69</Paragraphs>
  <Slides>6</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6</vt:i4>
      </vt:variant>
    </vt:vector>
  </HeadingPairs>
  <TitlesOfParts>
    <vt:vector size="14" baseType="lpstr">
      <vt:lpstr>ＭＳ Ｐゴシック</vt:lpstr>
      <vt:lpstr>ＭＳ ゴシック</vt:lpstr>
      <vt:lpstr>Arial</vt:lpstr>
      <vt:lpstr>Calibri</vt:lpstr>
      <vt:lpstr>Times New Roman</vt:lpstr>
      <vt:lpstr>Wingdings</vt:lpstr>
      <vt:lpstr>Default Design</vt:lpstr>
      <vt:lpstr>デザインの設定</vt:lpstr>
      <vt:lpstr>医療経済学A  (11) 需要曲線</vt:lpstr>
      <vt:lpstr>講義の進め方．使い方</vt:lpstr>
      <vt:lpstr>効用最大化から需要曲線</vt:lpstr>
      <vt:lpstr>予算制約線の内転</vt:lpstr>
      <vt:lpstr>需要曲線</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696</cp:revision>
  <cp:lastPrinted>2017-04-12T01:17:40Z</cp:lastPrinted>
  <dcterms:created xsi:type="dcterms:W3CDTF">2004-05-06T09:28:21Z</dcterms:created>
  <dcterms:modified xsi:type="dcterms:W3CDTF">2020-08-04T16:01:36Z</dcterms:modified>
</cp:coreProperties>
</file>