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1"/>
  </p:notesMasterIdLst>
  <p:handoutMasterIdLst>
    <p:handoutMasterId r:id="rId12"/>
  </p:handoutMasterIdLst>
  <p:sldIdLst>
    <p:sldId id="413" r:id="rId3"/>
    <p:sldId id="474" r:id="rId4"/>
    <p:sldId id="456" r:id="rId5"/>
    <p:sldId id="475" r:id="rId6"/>
    <p:sldId id="422" r:id="rId7"/>
    <p:sldId id="455" r:id="rId8"/>
    <p:sldId id="451" r:id="rId9"/>
    <p:sldId id="469" r:id="rId10"/>
  </p:sldIdLst>
  <p:sldSz cx="10160000" cy="7620000"/>
  <p:notesSz cx="6735763" cy="9866313"/>
  <p:custDataLst>
    <p:tags r:id="rId13"/>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40" d="100"/>
          <a:sy n="40" d="100"/>
        </p:scale>
        <p:origin x="660" y="8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ja-JP" altLang="en-US" smtClean="0"/>
              <a:t>産業組織</a:t>
            </a:r>
            <a:r>
              <a:rPr lang="en-US" altLang="ja-JP" smtClean="0"/>
              <a:t>A 2</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ja-JP" altLang="en-US" smtClean="0"/>
              <a:t>産業組織</a:t>
            </a:r>
            <a:r>
              <a:rPr lang="en-US" altLang="ja-JP" smtClean="0"/>
              <a:t>A 2</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073374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143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143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27A4D3-21E3-4EB2-BBBB-90185BA2F087}" type="slidenum">
              <a:rPr lang="ja-JP" altLang="en-US" smtClean="0"/>
              <a:pPr>
                <a:spcBef>
                  <a:spcPct val="0"/>
                </a:spcBef>
              </a:pPr>
              <a:t>5</a:t>
            </a:fld>
            <a:endParaRPr lang="en-US" altLang="ja-JP" smtClean="0"/>
          </a:p>
        </p:txBody>
      </p:sp>
      <p:sp>
        <p:nvSpPr>
          <p:cNvPr id="14341" name="Rectangle 2"/>
          <p:cNvSpPr>
            <a:spLocks noGrp="1" noRot="1" noChangeAspect="1" noChangeArrowheads="1" noTextEdit="1"/>
          </p:cNvSpPr>
          <p:nvPr>
            <p:ph type="sldImg"/>
          </p:nvPr>
        </p:nvSpPr>
        <p:spPr>
          <a:ln/>
        </p:spPr>
      </p:sp>
      <p:sp>
        <p:nvSpPr>
          <p:cNvPr id="143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ln/>
        </p:spPr>
      </p:sp>
      <p:sp>
        <p:nvSpPr>
          <p:cNvPr id="184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18436" name="ヘッダー プレースホル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18437"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18438"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丹野忠晋</a:t>
            </a:r>
            <a:endParaRPr lang="en-US" altLang="ja-JP" smtClean="0"/>
          </a:p>
        </p:txBody>
      </p:sp>
      <p:sp>
        <p:nvSpPr>
          <p:cNvPr id="18439"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3171583-A176-46D9-9235-8B5A7FE13AF3}" type="slidenum">
              <a:rPr lang="ja-JP" altLang="en-US" smtClean="0"/>
              <a:pPr>
                <a:spcBef>
                  <a:spcPct val="0"/>
                </a:spcBef>
              </a:pPr>
              <a:t>6</a:t>
            </a:fld>
            <a:endParaRPr lang="en-US"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a:ln/>
        </p:spPr>
      </p:sp>
      <p:sp>
        <p:nvSpPr>
          <p:cNvPr id="204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0484" name="ヘッダー プレースホル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20485"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20486"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丹野忠晋</a:t>
            </a:r>
            <a:endParaRPr lang="en-US" altLang="ja-JP" smtClean="0"/>
          </a:p>
        </p:txBody>
      </p:sp>
      <p:sp>
        <p:nvSpPr>
          <p:cNvPr id="20487"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A8CD9B-8FC3-419F-A1AE-2CD6F8711175}" type="slidenum">
              <a:rPr lang="ja-JP" altLang="en-US" smtClean="0"/>
              <a:pPr>
                <a:spcBef>
                  <a:spcPct val="0"/>
                </a:spcBef>
              </a:pPr>
              <a:t>7</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a:t>
            </a:r>
            <a:r>
              <a:rPr lang="en-US" altLang="ja-JP" smtClean="0"/>
              <a:t>A 2</a:t>
            </a:r>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8</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ja-JP" altLang="en-US" smtClean="0"/>
              <a:t>産業組織論</a:t>
            </a:r>
            <a:r>
              <a:rPr lang="en-US" altLang="ja-JP" smtClean="0"/>
              <a:t>A 2</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2020/6/2</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ja-JP" altLang="en-US" smtClean="0"/>
              <a:t>産業組織論</a:t>
            </a:r>
            <a:r>
              <a:rPr lang="en-US" altLang="ja-JP" smtClean="0"/>
              <a:t>A 2</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2020/6/2</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ja-JP" altLang="en-US" smtClean="0"/>
              <a:t>産業組織論</a:t>
            </a:r>
            <a:r>
              <a:rPr lang="en-US" altLang="ja-JP" smtClean="0"/>
              <a:t>A 2</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br>
              <a:rPr lang="en-US" altLang="ja-JP" smtClean="0"/>
            </a:br>
            <a:r>
              <a:rPr lang="en-US" altLang="ja-JP" smtClean="0"/>
              <a:t/>
            </a:r>
            <a:br>
              <a:rPr lang="en-US" altLang="ja-JP" smtClean="0"/>
            </a:br>
            <a:r>
              <a:rPr lang="en-US" altLang="ja-JP" sz="3200" smtClean="0"/>
              <a:t>(2) </a:t>
            </a:r>
            <a:r>
              <a:rPr lang="ja-JP" altLang="en-US" sz="3200" smtClean="0"/>
              <a:t>市場</a:t>
            </a:r>
            <a:r>
              <a:rPr lang="ja-JP" altLang="en-US" sz="3200"/>
              <a:t>均衡</a:t>
            </a:r>
            <a:r>
              <a:rPr lang="ja-JP" altLang="en-US" sz="3200" smtClean="0"/>
              <a:t>の解き方</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2</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smtClean="0"/>
              <a:t>teams</a:t>
            </a:r>
            <a:r>
              <a:rPr kumimoji="1" lang="ja-JP" altLang="en-US" sz="2800" smtClean="0"/>
              <a:t>を受けた人は</a:t>
            </a:r>
            <a:r>
              <a:rPr kumimoji="1" lang="en-US" altLang="ja-JP" sz="2800" smtClean="0"/>
              <a:t>teams</a:t>
            </a:r>
            <a:r>
              <a:rPr kumimoji="1" lang="ja-JP" altLang="en-US" sz="2800" smtClean="0"/>
              <a:t>の課題機能で、</a:t>
            </a:r>
            <a:r>
              <a:rPr kumimoji="1" lang="en-US" altLang="ja-JP" sz="2800" smtClean="0"/>
              <a:t>Bb</a:t>
            </a:r>
            <a:r>
              <a:rPr kumimoji="1" lang="ja-JP" altLang="en-US" sz="2800" smtClean="0"/>
              <a:t>を受けた人は</a:t>
            </a:r>
            <a:r>
              <a:rPr kumimoji="1" lang="en-US" altLang="ja-JP" sz="2800" smtClean="0"/>
              <a:t>Bb</a:t>
            </a:r>
            <a:r>
              <a:rPr kumimoji="1" lang="ja-JP" altLang="en-US" sz="2800" smtClean="0"/>
              <a:t>の課題機能で提出してください。一回で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独占、寡占、完全競争</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独占企業は</a:t>
            </a:r>
            <a:r>
              <a:rPr lang="ja-JP" altLang="en-US" u="sng" smtClean="0">
                <a:solidFill>
                  <a:srgbClr val="FF0000"/>
                </a:solidFill>
              </a:rPr>
              <a:t>数多く</a:t>
            </a:r>
            <a:r>
              <a:rPr lang="ja-JP" altLang="en-US" smtClean="0"/>
              <a:t>の消費者に財を販売する</a:t>
            </a:r>
            <a:endParaRPr lang="en-US" altLang="ja-JP" smtClean="0"/>
          </a:p>
          <a:p>
            <a:pPr>
              <a:lnSpc>
                <a:spcPct val="130000"/>
              </a:lnSpc>
              <a:defRPr/>
            </a:pPr>
            <a:r>
              <a:rPr lang="ja-JP" altLang="en-US" u="sng" smtClean="0">
                <a:solidFill>
                  <a:srgbClr val="FF0000"/>
                </a:solidFill>
              </a:rPr>
              <a:t>寡占</a:t>
            </a:r>
            <a:r>
              <a:rPr lang="ja-JP" altLang="en-US" smtClean="0"/>
              <a:t>とは少数の企業。寡占</a:t>
            </a:r>
            <a:r>
              <a:rPr lang="ja-JP" altLang="en-US"/>
              <a:t>企業</a:t>
            </a:r>
            <a:r>
              <a:rPr lang="ja-JP" altLang="en-US" smtClean="0"/>
              <a:t>も同様</a:t>
            </a:r>
            <a:endParaRPr lang="en-US" altLang="ja-JP" smtClean="0"/>
          </a:p>
          <a:p>
            <a:pPr>
              <a:lnSpc>
                <a:spcPct val="130000"/>
              </a:lnSpc>
              <a:defRPr/>
            </a:pPr>
            <a:r>
              <a:rPr lang="ja-JP" altLang="en-US" smtClean="0"/>
              <a:t>産業組織</a:t>
            </a:r>
            <a:r>
              <a:rPr lang="ja-JP" altLang="en-US"/>
              <a:t>論</a:t>
            </a:r>
            <a:r>
              <a:rPr lang="ja-JP" altLang="en-US" smtClean="0"/>
              <a:t>では供給側は数多くの企業ではない</a:t>
            </a:r>
            <a:endParaRPr lang="en-US" altLang="ja-JP" smtClean="0"/>
          </a:p>
          <a:p>
            <a:pPr>
              <a:lnSpc>
                <a:spcPct val="130000"/>
              </a:lnSpc>
              <a:defRPr/>
            </a:pPr>
            <a:r>
              <a:rPr lang="ja-JP" altLang="en-US" smtClean="0"/>
              <a:t>数多くの経済</a:t>
            </a:r>
            <a:r>
              <a:rPr lang="ja-JP" altLang="en-US"/>
              <a:t>主体</a:t>
            </a:r>
            <a:r>
              <a:rPr lang="ja-JP" altLang="en-US" smtClean="0"/>
              <a:t>からなる需要と供給の市場は比較やそこで使われるツールの確認で大変重要</a:t>
            </a:r>
            <a:endParaRPr lang="en-US" altLang="ja-JP" smtClean="0"/>
          </a:p>
          <a:p>
            <a:pPr>
              <a:lnSpc>
                <a:spcPct val="130000"/>
              </a:lnSpc>
              <a:defRPr/>
            </a:pPr>
            <a:r>
              <a:rPr lang="ja-JP" altLang="en-US" u="sng" smtClean="0">
                <a:solidFill>
                  <a:srgbClr val="FF0000"/>
                </a:solidFill>
              </a:rPr>
              <a:t>完全競争モデル</a:t>
            </a:r>
            <a:r>
              <a:rPr lang="ja-JP" altLang="en-US" smtClean="0"/>
              <a:t>を考える</a:t>
            </a:r>
            <a:endParaRPr lang="en-US" altLang="ja-JP" smtClean="0"/>
          </a:p>
          <a:p>
            <a:pPr>
              <a:lnSpc>
                <a:spcPct val="130000"/>
              </a:lnSpc>
              <a:defRPr/>
            </a:pPr>
            <a:r>
              <a:rPr lang="ja-JP" altLang="en-US" smtClean="0"/>
              <a:t>価格</a:t>
            </a:r>
            <a:r>
              <a:rPr lang="en-US" altLang="ja-JP" smtClean="0"/>
              <a:t>p (price) </a:t>
            </a:r>
            <a:r>
              <a:rPr lang="ja-JP" altLang="en-US" smtClean="0"/>
              <a:t>需要関数 </a:t>
            </a:r>
            <a:r>
              <a:rPr lang="en-US" altLang="ja-JP" smtClean="0"/>
              <a:t>D (demand) </a:t>
            </a:r>
            <a:r>
              <a:rPr lang="ja-JP" altLang="en-US" smtClean="0"/>
              <a:t>供給関数 </a:t>
            </a:r>
            <a:r>
              <a:rPr lang="en-US" altLang="ja-JP" smtClean="0"/>
              <a:t>S (supply)  </a:t>
            </a:r>
            <a:r>
              <a:rPr lang="ja-JP" altLang="en-US" smtClean="0"/>
              <a:t>価格 </a:t>
            </a:r>
            <a:r>
              <a:rPr lang="en-US" altLang="ja-JP" smtClean="0"/>
              <a:t>p </a:t>
            </a:r>
            <a:r>
              <a:rPr lang="ja-JP" altLang="en-US" smtClean="0"/>
              <a:t>のときの需要量 </a:t>
            </a:r>
            <a:r>
              <a:rPr lang="en-US" altLang="ja-JP" smtClean="0"/>
              <a:t>D(p) </a:t>
            </a:r>
            <a:r>
              <a:rPr lang="ja-JP" altLang="en-US" smtClean="0"/>
              <a:t>価格 </a:t>
            </a:r>
            <a:r>
              <a:rPr lang="en-US" altLang="ja-JP"/>
              <a:t>p </a:t>
            </a:r>
            <a:r>
              <a:rPr lang="ja-JP" altLang="en-US" smtClean="0"/>
              <a:t>のときの供給量 </a:t>
            </a:r>
            <a:r>
              <a:rPr lang="en-US" altLang="ja-JP" smtClean="0"/>
              <a:t>S(p</a:t>
            </a:r>
            <a:r>
              <a:rPr lang="en-US" altLang="ja-JP"/>
              <a:t>)</a:t>
            </a:r>
            <a:r>
              <a:rPr lang="ja-JP" altLang="en-US"/>
              <a:t> </a:t>
            </a:r>
            <a:r>
              <a:rPr lang="en-US" altLang="ja-JP"/>
              <a:t> </a:t>
            </a:r>
            <a:endParaRPr lang="ja-JP" altLang="en-US"/>
          </a:p>
          <a:p>
            <a:pPr>
              <a:lnSpc>
                <a:spcPct val="130000"/>
              </a:lnSpc>
              <a:defRPr/>
            </a:pPr>
            <a:endParaRPr lang="ja-JP" altLang="en-US"/>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市場均衡と方程式</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需要量と供給量の一致</a:t>
            </a:r>
            <a:endParaRPr lang="en-US" altLang="ja-JP" smtClean="0"/>
          </a:p>
          <a:p>
            <a:pPr marL="0" indent="0" algn="ctr">
              <a:lnSpc>
                <a:spcPct val="130000"/>
              </a:lnSpc>
              <a:buNone/>
              <a:defRPr/>
            </a:pPr>
            <a:r>
              <a:rPr lang="en-US" altLang="ja-JP" smtClean="0"/>
              <a:t>D(p)=S(p)</a:t>
            </a:r>
          </a:p>
          <a:p>
            <a:pPr>
              <a:lnSpc>
                <a:spcPct val="130000"/>
              </a:lnSpc>
              <a:defRPr/>
            </a:pPr>
            <a:r>
              <a:rPr lang="ja-JP" altLang="en-US" smtClean="0"/>
              <a:t>価格 </a:t>
            </a:r>
            <a:r>
              <a:rPr lang="en-US" altLang="ja-JP" smtClean="0"/>
              <a:t>p </a:t>
            </a:r>
            <a:r>
              <a:rPr lang="ja-JP" altLang="en-US" smtClean="0"/>
              <a:t>のときの買い手は買いたい量を買えている</a:t>
            </a:r>
            <a:endParaRPr lang="en-US" altLang="ja-JP" smtClean="0"/>
          </a:p>
          <a:p>
            <a:pPr>
              <a:lnSpc>
                <a:spcPct val="130000"/>
              </a:lnSpc>
              <a:defRPr/>
            </a:pPr>
            <a:r>
              <a:rPr lang="ja-JP" altLang="en-US"/>
              <a:t>価格 </a:t>
            </a:r>
            <a:r>
              <a:rPr lang="en-US" altLang="ja-JP"/>
              <a:t>p </a:t>
            </a:r>
            <a:r>
              <a:rPr lang="ja-JP" altLang="en-US"/>
              <a:t>のと</a:t>
            </a:r>
            <a:r>
              <a:rPr lang="ja-JP" altLang="en-US" smtClean="0"/>
              <a:t>きの売り手は売りたい量を売っている</a:t>
            </a:r>
            <a:endParaRPr lang="en-US" altLang="ja-JP" smtClean="0"/>
          </a:p>
          <a:p>
            <a:pPr>
              <a:lnSpc>
                <a:spcPct val="130000"/>
              </a:lnSpc>
              <a:defRPr/>
            </a:pPr>
            <a:r>
              <a:rPr lang="ja-JP" altLang="en-US" smtClean="0"/>
              <a:t>この条件を満たす</a:t>
            </a:r>
            <a:r>
              <a:rPr lang="en-US" altLang="ja-JP" smtClean="0"/>
              <a:t>p</a:t>
            </a:r>
            <a:r>
              <a:rPr lang="ja-JP" altLang="en-US" smtClean="0"/>
              <a:t>を見つけるにはどうするか？</a:t>
            </a:r>
            <a:endParaRPr lang="en-US" altLang="ja-JP" smtClean="0"/>
          </a:p>
          <a:p>
            <a:pPr marL="0" indent="0" algn="ctr">
              <a:lnSpc>
                <a:spcPct val="130000"/>
              </a:lnSpc>
              <a:buNone/>
              <a:defRPr/>
            </a:pPr>
            <a:r>
              <a:rPr lang="en-US" altLang="ja-JP" smtClean="0"/>
              <a:t>D(p)-S(p)=0</a:t>
            </a:r>
            <a:endParaRPr lang="en-US" altLang="ja-JP"/>
          </a:p>
          <a:p>
            <a:pPr>
              <a:lnSpc>
                <a:spcPct val="130000"/>
              </a:lnSpc>
              <a:defRPr/>
            </a:pPr>
            <a:r>
              <a:rPr lang="ja-JP" altLang="en-US" smtClean="0"/>
              <a:t>この</a:t>
            </a:r>
            <a:r>
              <a:rPr lang="ja-JP" altLang="en-US" u="sng" smtClean="0">
                <a:solidFill>
                  <a:srgbClr val="FF0000"/>
                </a:solidFill>
              </a:rPr>
              <a:t>方程式</a:t>
            </a:r>
            <a:r>
              <a:rPr lang="ja-JP" altLang="en-US" smtClean="0"/>
              <a:t>の</a:t>
            </a:r>
            <a:r>
              <a:rPr lang="ja-JP" altLang="en-US" u="sng" smtClean="0">
                <a:solidFill>
                  <a:srgbClr val="FF0000"/>
                </a:solidFill>
              </a:rPr>
              <a:t>解</a:t>
            </a:r>
            <a:r>
              <a:rPr lang="ja-JP" altLang="en-US" smtClean="0"/>
              <a:t>である </a:t>
            </a:r>
            <a:r>
              <a:rPr lang="en-US" altLang="ja-JP" smtClean="0"/>
              <a:t>p* </a:t>
            </a:r>
            <a:r>
              <a:rPr lang="ja-JP" altLang="en-US" smtClean="0"/>
              <a:t>を求める</a:t>
            </a:r>
            <a:endParaRPr lang="en-US" altLang="ja-JP" smtClean="0"/>
          </a:p>
          <a:p>
            <a:pPr>
              <a:lnSpc>
                <a:spcPct val="130000"/>
              </a:lnSpc>
              <a:defRPr/>
            </a:pPr>
            <a:r>
              <a:rPr lang="ja-JP" altLang="en-US" smtClean="0"/>
              <a:t>この価格を</a:t>
            </a:r>
            <a:r>
              <a:rPr lang="ja-JP" altLang="en-US" u="sng" smtClean="0">
                <a:solidFill>
                  <a:srgbClr val="FF0000"/>
                </a:solidFill>
              </a:rPr>
              <a:t>均衡価格</a:t>
            </a:r>
            <a:r>
              <a:rPr lang="ja-JP" altLang="en-US" smtClean="0"/>
              <a:t>という（テキスト</a:t>
            </a:r>
            <a:r>
              <a:rPr lang="en-US" altLang="ja-JP" smtClean="0"/>
              <a:t>p.42)</a:t>
            </a:r>
            <a:endParaRPr lang="ja-JP" altLang="en-US"/>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05711166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13315"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13316" name="Rectangle 2"/>
          <p:cNvSpPr>
            <a:spLocks noGrp="1" noChangeArrowheads="1"/>
          </p:cNvSpPr>
          <p:nvPr>
            <p:ph type="title"/>
          </p:nvPr>
        </p:nvSpPr>
        <p:spPr>
          <a:xfrm>
            <a:off x="722313" y="381000"/>
            <a:ext cx="8636000" cy="1271588"/>
          </a:xfrm>
        </p:spPr>
        <p:txBody>
          <a:bodyPr/>
          <a:lstStyle/>
          <a:p>
            <a:r>
              <a:rPr lang="ja-JP" altLang="en-US" smtClean="0"/>
              <a:t>方程式を解くための訓練</a:t>
            </a:r>
          </a:p>
        </p:txBody>
      </p:sp>
      <p:sp>
        <p:nvSpPr>
          <p:cNvPr id="194563" name="Rectangle 3"/>
          <p:cNvSpPr>
            <a:spLocks noGrp="1" noChangeArrowheads="1"/>
          </p:cNvSpPr>
          <p:nvPr>
            <p:ph type="body" idx="1"/>
          </p:nvPr>
        </p:nvSpPr>
        <p:spPr>
          <a:xfrm>
            <a:off x="669925" y="1433513"/>
            <a:ext cx="8675688" cy="5357812"/>
          </a:xfrm>
        </p:spPr>
        <p:txBody>
          <a:bodyPr/>
          <a:lstStyle/>
          <a:p>
            <a:pPr>
              <a:lnSpc>
                <a:spcPct val="110000"/>
              </a:lnSpc>
              <a:defRPr/>
            </a:pPr>
            <a:r>
              <a:rPr lang="ja-JP" altLang="en-US" smtClean="0"/>
              <a:t>数式を因数分解して </a:t>
            </a:r>
            <a:r>
              <a:rPr lang="en-US" altLang="ja-JP" smtClean="0"/>
              <a:t>AB=0 </a:t>
            </a:r>
            <a:r>
              <a:rPr lang="ja-JP" altLang="en-US" smtClean="0"/>
              <a:t>という形にする</a:t>
            </a:r>
            <a:endParaRPr lang="en-US" altLang="ja-JP" smtClean="0"/>
          </a:p>
          <a:p>
            <a:pPr marL="0" indent="0" algn="ctr">
              <a:lnSpc>
                <a:spcPct val="110000"/>
              </a:lnSpc>
              <a:buNone/>
              <a:defRPr/>
            </a:pPr>
            <a:r>
              <a:rPr lang="en-US" altLang="ja-JP" smtClean="0"/>
              <a:t>AB=0</a:t>
            </a:r>
            <a:r>
              <a:rPr lang="ja-JP" altLang="en-US"/>
              <a:t> </a:t>
            </a:r>
            <a:r>
              <a:rPr lang="ja-JP" altLang="en-US" smtClean="0"/>
              <a:t>ならば </a:t>
            </a:r>
            <a:r>
              <a:rPr lang="en-US" altLang="ja-JP" smtClean="0"/>
              <a:t>A=0 </a:t>
            </a:r>
            <a:r>
              <a:rPr lang="ja-JP" altLang="en-US" smtClean="0"/>
              <a:t>または </a:t>
            </a:r>
            <a:r>
              <a:rPr lang="en-US" altLang="ja-JP" smtClean="0"/>
              <a:t>B=0</a:t>
            </a:r>
          </a:p>
          <a:p>
            <a:pPr>
              <a:lnSpc>
                <a:spcPct val="110000"/>
              </a:lnSpc>
              <a:defRPr/>
            </a:pPr>
            <a:r>
              <a:rPr lang="ja-JP" altLang="en-US" smtClean="0"/>
              <a:t>という関係（テキスト</a:t>
            </a:r>
            <a:r>
              <a:rPr lang="en-US" altLang="ja-JP" smtClean="0"/>
              <a:t>p.19</a:t>
            </a:r>
            <a:r>
              <a:rPr lang="ja-JP" altLang="en-US" smtClean="0"/>
              <a:t>）が使える</a:t>
            </a:r>
            <a:endParaRPr lang="en-US" altLang="ja-JP" smtClean="0"/>
          </a:p>
          <a:p>
            <a:pPr>
              <a:lnSpc>
                <a:spcPct val="110000"/>
              </a:lnSpc>
              <a:defRPr/>
            </a:pPr>
            <a:r>
              <a:rPr lang="ja-JP" altLang="en-US" smtClean="0"/>
              <a:t>この</a:t>
            </a:r>
            <a:r>
              <a:rPr lang="en-US" altLang="ja-JP" smtClean="0"/>
              <a:t>A</a:t>
            </a:r>
            <a:r>
              <a:rPr lang="ja-JP" altLang="en-US" smtClean="0"/>
              <a:t>を求めると市場均衡がわかる</a:t>
            </a:r>
            <a:endParaRPr lang="en-US" altLang="ja-JP" smtClean="0"/>
          </a:p>
          <a:p>
            <a:pPr>
              <a:lnSpc>
                <a:spcPct val="110000"/>
              </a:lnSpc>
              <a:defRPr/>
            </a:pPr>
            <a:r>
              <a:rPr lang="ja-JP" altLang="en-US" smtClean="0"/>
              <a:t>因数分解を学ぼう（</a:t>
            </a:r>
            <a:r>
              <a:rPr lang="en-US" altLang="ja-JP" smtClean="0"/>
              <a:t>p.16</a:t>
            </a:r>
            <a:r>
              <a:rPr lang="ja-JP" altLang="en-US" smtClean="0"/>
              <a:t>）</a:t>
            </a:r>
            <a:endParaRPr lang="en-US" altLang="ja-JP" smtClean="0"/>
          </a:p>
          <a:p>
            <a:pPr>
              <a:lnSpc>
                <a:spcPct val="110000"/>
              </a:lnSpc>
              <a:defRPr/>
            </a:pPr>
            <a:r>
              <a:rPr lang="ja-JP" altLang="en-US" smtClean="0"/>
              <a:t>次数，単項式，係数，多項式，項，整式，降べきの順，定数項，昇べきの順，同類項</a:t>
            </a:r>
            <a:endParaRPr lang="en-US" altLang="ja-JP" smtClean="0"/>
          </a:p>
          <a:p>
            <a:pPr>
              <a:lnSpc>
                <a:spcPct val="110000"/>
              </a:lnSpc>
              <a:defRPr/>
            </a:pPr>
            <a:r>
              <a:rPr lang="ja-JP" altLang="en-US" smtClean="0"/>
              <a:t>問い１（</a:t>
            </a:r>
            <a:r>
              <a:rPr lang="en-US" altLang="ja-JP" smtClean="0"/>
              <a:t>p.17)</a:t>
            </a:r>
            <a:r>
              <a:rPr lang="ja-JP" altLang="en-US" smtClean="0"/>
              <a:t>を行ってください．</a:t>
            </a:r>
            <a:endParaRPr lang="ja-JP" altLang="en-US"/>
          </a:p>
        </p:txBody>
      </p:sp>
      <p:sp>
        <p:nvSpPr>
          <p:cNvPr id="13318" name="スライド番号プレースホルダ 1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4885AB0D-2758-4381-91E4-0AA8BA1C59A8}"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722313" y="381000"/>
            <a:ext cx="8636000" cy="1271588"/>
          </a:xfrm>
        </p:spPr>
        <p:txBody>
          <a:bodyPr/>
          <a:lstStyle/>
          <a:p>
            <a:r>
              <a:rPr kumimoji="1" lang="ja-JP" altLang="en-US" smtClean="0"/>
              <a:t>因数分解の公式</a:t>
            </a:r>
          </a:p>
        </p:txBody>
      </p:sp>
      <p:sp>
        <p:nvSpPr>
          <p:cNvPr id="17411" name="コンテンツ プレースホルダ 2"/>
          <p:cNvSpPr>
            <a:spLocks noGrp="1"/>
          </p:cNvSpPr>
          <p:nvPr>
            <p:ph idx="1"/>
          </p:nvPr>
        </p:nvSpPr>
        <p:spPr>
          <a:xfrm>
            <a:off x="650875" y="1524000"/>
            <a:ext cx="9182100" cy="5286375"/>
          </a:xfrm>
        </p:spPr>
        <p:txBody>
          <a:bodyPr/>
          <a:lstStyle/>
          <a:p>
            <a:pPr>
              <a:lnSpc>
                <a:spcPct val="120000"/>
              </a:lnSpc>
              <a:buClr>
                <a:srgbClr val="404040"/>
              </a:buClr>
            </a:pPr>
            <a:r>
              <a:rPr kumimoji="1" lang="ja-JP" altLang="en-US"/>
              <a:t>和の平方（</a:t>
            </a:r>
            <a:r>
              <a:rPr kumimoji="1" lang="en-US" altLang="ja-JP"/>
              <a:t>p.18</a:t>
            </a:r>
            <a:r>
              <a:rPr kumimoji="1" lang="ja-JP" altLang="en-US"/>
              <a:t>） </a:t>
            </a:r>
            <a:r>
              <a:rPr kumimoji="1" lang="en-US" altLang="ja-JP"/>
              <a:t>(a+b)</a:t>
            </a:r>
            <a:r>
              <a:rPr kumimoji="1" lang="en-US" altLang="ja-JP" baseline="30000"/>
              <a:t>2</a:t>
            </a:r>
            <a:r>
              <a:rPr kumimoji="1" lang="en-US" altLang="ja-JP"/>
              <a:t>=a</a:t>
            </a:r>
            <a:r>
              <a:rPr kumimoji="1" lang="en-US" altLang="ja-JP" baseline="30000"/>
              <a:t>2</a:t>
            </a:r>
            <a:r>
              <a:rPr kumimoji="1" lang="en-US" altLang="ja-JP"/>
              <a:t>+2ab+b</a:t>
            </a:r>
            <a:r>
              <a:rPr kumimoji="1" lang="en-US" altLang="ja-JP" baseline="30000"/>
              <a:t>2</a:t>
            </a:r>
            <a:endParaRPr kumimoji="1" lang="ja-JP" altLang="en-US" baseline="30000"/>
          </a:p>
          <a:p>
            <a:pPr>
              <a:lnSpc>
                <a:spcPct val="120000"/>
              </a:lnSpc>
              <a:buClr>
                <a:srgbClr val="404040"/>
              </a:buClr>
            </a:pPr>
            <a:r>
              <a:rPr kumimoji="1" lang="ja-JP" altLang="en-US" smtClean="0"/>
              <a:t>差の</a:t>
            </a:r>
            <a:r>
              <a:rPr kumimoji="1" lang="ja-JP" altLang="en-US"/>
              <a:t>平方（</a:t>
            </a:r>
            <a:r>
              <a:rPr kumimoji="1" lang="en-US" altLang="ja-JP" smtClean="0"/>
              <a:t>p.20</a:t>
            </a:r>
            <a:r>
              <a:rPr kumimoji="1" lang="ja-JP" altLang="en-US" smtClean="0"/>
              <a:t>） </a:t>
            </a:r>
            <a:r>
              <a:rPr kumimoji="1" lang="en-US" altLang="ja-JP"/>
              <a:t>(</a:t>
            </a:r>
            <a:r>
              <a:rPr kumimoji="1" lang="en-US" altLang="ja-JP" smtClean="0"/>
              <a:t>a-b)</a:t>
            </a:r>
            <a:r>
              <a:rPr kumimoji="1" lang="en-US" altLang="ja-JP" baseline="30000" smtClean="0"/>
              <a:t>2</a:t>
            </a:r>
            <a:r>
              <a:rPr kumimoji="1" lang="en-US" altLang="ja-JP" smtClean="0"/>
              <a:t>=a</a:t>
            </a:r>
            <a:r>
              <a:rPr kumimoji="1" lang="en-US" altLang="ja-JP" baseline="30000" smtClean="0"/>
              <a:t>2</a:t>
            </a:r>
            <a:r>
              <a:rPr kumimoji="1" lang="en-US" altLang="ja-JP"/>
              <a:t>-</a:t>
            </a:r>
            <a:r>
              <a:rPr kumimoji="1" lang="en-US" altLang="ja-JP" smtClean="0"/>
              <a:t>2ab+b</a:t>
            </a:r>
            <a:r>
              <a:rPr kumimoji="1" lang="en-US" altLang="ja-JP" baseline="30000" smtClean="0"/>
              <a:t>2</a:t>
            </a:r>
            <a:endParaRPr kumimoji="1" lang="ja-JP" altLang="en-US" baseline="30000"/>
          </a:p>
          <a:p>
            <a:pPr>
              <a:lnSpc>
                <a:spcPct val="120000"/>
              </a:lnSpc>
              <a:buClr>
                <a:srgbClr val="404040"/>
              </a:buClr>
            </a:pPr>
            <a:r>
              <a:rPr kumimoji="1" lang="ja-JP" altLang="en-US" smtClean="0"/>
              <a:t>和と差の積（</a:t>
            </a:r>
            <a:r>
              <a:rPr kumimoji="1" lang="en-US" altLang="ja-JP" smtClean="0"/>
              <a:t>p.20</a:t>
            </a:r>
            <a:r>
              <a:rPr kumimoji="1" lang="ja-JP" altLang="en-US" smtClean="0"/>
              <a:t>） </a:t>
            </a:r>
            <a:r>
              <a:rPr kumimoji="1" lang="en-US" altLang="ja-JP"/>
              <a:t>(a+b</a:t>
            </a:r>
            <a:r>
              <a:rPr kumimoji="1" lang="en-US" altLang="ja-JP" smtClean="0"/>
              <a:t>)(a-b)=a</a:t>
            </a:r>
            <a:r>
              <a:rPr kumimoji="1" lang="en-US" altLang="ja-JP" baseline="30000" smtClean="0"/>
              <a:t>2</a:t>
            </a:r>
            <a:r>
              <a:rPr kumimoji="1" lang="en-US" altLang="ja-JP" smtClean="0"/>
              <a:t>-b</a:t>
            </a:r>
            <a:r>
              <a:rPr kumimoji="1" lang="en-US" altLang="ja-JP" baseline="30000" smtClean="0"/>
              <a:t>2</a:t>
            </a:r>
            <a:endParaRPr kumimoji="1" lang="ja-JP" altLang="en-US" baseline="30000"/>
          </a:p>
          <a:p>
            <a:pPr>
              <a:lnSpc>
                <a:spcPct val="120000"/>
              </a:lnSpc>
              <a:buClr>
                <a:srgbClr val="404040"/>
              </a:buClr>
            </a:pPr>
            <a:r>
              <a:rPr kumimoji="1" lang="en-US" altLang="ja-JP" smtClean="0"/>
              <a:t>x</a:t>
            </a:r>
            <a:r>
              <a:rPr kumimoji="1" lang="ja-JP" altLang="en-US" smtClean="0"/>
              <a:t>の</a:t>
            </a:r>
            <a:r>
              <a:rPr kumimoji="1" lang="en-US" altLang="ja-JP" smtClean="0"/>
              <a:t>1</a:t>
            </a:r>
            <a:r>
              <a:rPr kumimoji="1" lang="ja-JP" altLang="en-US" smtClean="0"/>
              <a:t>次式の平方（</a:t>
            </a:r>
            <a:r>
              <a:rPr kumimoji="1" lang="en-US" altLang="ja-JP"/>
              <a:t>p.20</a:t>
            </a:r>
            <a:r>
              <a:rPr kumimoji="1" lang="ja-JP" altLang="en-US"/>
              <a:t>） </a:t>
            </a:r>
            <a:r>
              <a:rPr kumimoji="1" lang="en-US" altLang="ja-JP" smtClean="0"/>
              <a:t>(x+a)(x+b)=x</a:t>
            </a:r>
            <a:r>
              <a:rPr kumimoji="1" lang="en-US" altLang="ja-JP" baseline="30000" smtClean="0"/>
              <a:t>2</a:t>
            </a:r>
            <a:r>
              <a:rPr kumimoji="1" lang="en-US" altLang="ja-JP" smtClean="0"/>
              <a:t>+(a+b)x+ab</a:t>
            </a:r>
            <a:endParaRPr kumimoji="1" lang="ja-JP" altLang="en-US" baseline="30000"/>
          </a:p>
          <a:p>
            <a:pPr>
              <a:lnSpc>
                <a:spcPct val="120000"/>
              </a:lnSpc>
              <a:buClr>
                <a:srgbClr val="404040"/>
              </a:buClr>
            </a:pPr>
            <a:r>
              <a:rPr kumimoji="1" lang="ja-JP" altLang="en-US" smtClean="0"/>
              <a:t>問い</a:t>
            </a:r>
            <a:r>
              <a:rPr kumimoji="1" lang="en-US" altLang="ja-JP" smtClean="0"/>
              <a:t>2</a:t>
            </a:r>
            <a:r>
              <a:rPr kumimoji="1" lang="ja-JP" altLang="en-US" smtClean="0"/>
              <a:t>（</a:t>
            </a:r>
            <a:r>
              <a:rPr kumimoji="1" lang="en-US" altLang="ja-JP" smtClean="0"/>
              <a:t>p.20</a:t>
            </a:r>
            <a:r>
              <a:rPr kumimoji="1" lang="ja-JP" altLang="en-US" smtClean="0"/>
              <a:t>）を解いてください</a:t>
            </a:r>
            <a:endParaRPr kumimoji="1" lang="en-US" altLang="ja-JP" smtClean="0"/>
          </a:p>
          <a:p>
            <a:pPr>
              <a:lnSpc>
                <a:spcPct val="120000"/>
              </a:lnSpc>
              <a:buClr>
                <a:srgbClr val="404040"/>
              </a:buClr>
            </a:pPr>
            <a:r>
              <a:rPr kumimoji="1" lang="ja-JP" altLang="en-US" smtClean="0"/>
              <a:t>たすきがけ（</a:t>
            </a:r>
            <a:r>
              <a:rPr kumimoji="1" lang="en-US" altLang="ja-JP" smtClean="0"/>
              <a:t>p.21</a:t>
            </a:r>
            <a:r>
              <a:rPr kumimoji="1" lang="ja-JP" altLang="en-US" smtClean="0"/>
              <a:t>）</a:t>
            </a:r>
            <a:r>
              <a:rPr kumimoji="1" lang="en-US" altLang="ja-JP" smtClean="0"/>
              <a:t> </a:t>
            </a:r>
          </a:p>
          <a:p>
            <a:pPr marL="0" indent="0" algn="ctr">
              <a:lnSpc>
                <a:spcPct val="120000"/>
              </a:lnSpc>
              <a:buClr>
                <a:srgbClr val="404040"/>
              </a:buClr>
              <a:buNone/>
            </a:pPr>
            <a:r>
              <a:rPr kumimoji="1" lang="en-US" altLang="ja-JP" smtClean="0"/>
              <a:t>acx</a:t>
            </a:r>
            <a:r>
              <a:rPr kumimoji="1" lang="en-US" altLang="ja-JP" baseline="30000" smtClean="0"/>
              <a:t>2</a:t>
            </a:r>
            <a:r>
              <a:rPr kumimoji="1" lang="en-US" altLang="ja-JP"/>
              <a:t>+(</a:t>
            </a:r>
            <a:r>
              <a:rPr kumimoji="1" lang="en-US" altLang="ja-JP" smtClean="0"/>
              <a:t>ad+bc)x+bd= (ax+b)(cx+d)</a:t>
            </a:r>
            <a:endParaRPr kumimoji="1" lang="en-US" altLang="ja-JP"/>
          </a:p>
        </p:txBody>
      </p:sp>
      <p:sp>
        <p:nvSpPr>
          <p:cNvPr id="17412"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17413"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17414" name="スライド番号プレースホルダ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46D122-39D8-467C-89DA-D5FC59181111}"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722313" y="209550"/>
            <a:ext cx="8636000" cy="1271588"/>
          </a:xfrm>
        </p:spPr>
        <p:txBody>
          <a:bodyPr/>
          <a:lstStyle/>
          <a:p>
            <a:r>
              <a:rPr kumimoji="1" lang="ja-JP" altLang="en-US" smtClean="0"/>
              <a:t>均衡価格の計算</a:t>
            </a:r>
          </a:p>
        </p:txBody>
      </p:sp>
      <p:sp>
        <p:nvSpPr>
          <p:cNvPr id="3" name="コンテンツ プレースホルダ 2"/>
          <p:cNvSpPr>
            <a:spLocks noGrp="1"/>
          </p:cNvSpPr>
          <p:nvPr>
            <p:ph idx="1"/>
          </p:nvPr>
        </p:nvSpPr>
        <p:spPr>
          <a:xfrm>
            <a:off x="650875" y="1738313"/>
            <a:ext cx="8858250" cy="5072062"/>
          </a:xfrm>
        </p:spPr>
        <p:txBody>
          <a:bodyPr/>
          <a:lstStyle/>
          <a:p>
            <a:pPr>
              <a:defRPr/>
            </a:pPr>
            <a:r>
              <a:rPr kumimoji="1" lang="ja-JP" altLang="en-US" smtClean="0"/>
              <a:t>需要関数が</a:t>
            </a:r>
            <a:r>
              <a:rPr kumimoji="1" lang="en-US" altLang="ja-JP" smtClean="0"/>
              <a:t>D(p)=1-p </a:t>
            </a:r>
            <a:r>
              <a:rPr kumimoji="1" lang="ja-JP" altLang="en-US" smtClean="0"/>
              <a:t>と供給関数が</a:t>
            </a:r>
            <a:r>
              <a:rPr kumimoji="1" lang="en-US" altLang="ja-JP" smtClean="0"/>
              <a:t>S(p)=p </a:t>
            </a:r>
            <a:r>
              <a:rPr kumimoji="1" lang="ja-JP" altLang="en-US" smtClean="0"/>
              <a:t>のとき，均衡価格をもとめてください</a:t>
            </a:r>
            <a:endParaRPr kumimoji="1" lang="en-US" altLang="ja-JP" smtClean="0"/>
          </a:p>
        </p:txBody>
      </p:sp>
      <p:sp>
        <p:nvSpPr>
          <p:cNvPr id="1946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1946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19462" name="スライド番号プレースホルダ 10"/>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F2C11A6A-94A3-4708-9448-4993DA216DAF}"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2</a:t>
            </a: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寡占</a:t>
            </a:r>
            <a:endParaRPr lang="en-US" altLang="ja-JP" smtClean="0">
              <a:solidFill>
                <a:srgbClr val="000000"/>
              </a:solidFill>
            </a:endParaRPr>
          </a:p>
          <a:p>
            <a:pPr>
              <a:defRPr/>
            </a:pPr>
            <a:r>
              <a:rPr lang="ja-JP" altLang="en-US" smtClean="0">
                <a:solidFill>
                  <a:srgbClr val="000000"/>
                </a:solidFill>
              </a:rPr>
              <a:t>完全競争</a:t>
            </a:r>
            <a:endParaRPr lang="en-US" altLang="ja-JP" smtClean="0">
              <a:solidFill>
                <a:srgbClr val="000000"/>
              </a:solidFill>
            </a:endParaRPr>
          </a:p>
          <a:p>
            <a:pPr>
              <a:defRPr/>
            </a:pPr>
            <a:r>
              <a:rPr lang="ja-JP" altLang="en-US" smtClean="0">
                <a:solidFill>
                  <a:srgbClr val="000000"/>
                </a:solidFill>
              </a:rPr>
              <a:t>市場均衡と均衡価格</a:t>
            </a:r>
            <a:endParaRPr lang="en-US" altLang="ja-JP" smtClean="0">
              <a:solidFill>
                <a:srgbClr val="000000"/>
              </a:solidFill>
            </a:endParaRPr>
          </a:p>
          <a:p>
            <a:pPr>
              <a:defRPr/>
            </a:pPr>
            <a:r>
              <a:rPr lang="ja-JP" altLang="en-US" smtClean="0">
                <a:solidFill>
                  <a:srgbClr val="000000"/>
                </a:solidFill>
              </a:rPr>
              <a:t>方程式とその解</a:t>
            </a:r>
            <a:endParaRPr lang="en-US" altLang="ja-JP" smtClean="0">
              <a:solidFill>
                <a:srgbClr val="000000"/>
              </a:solidFill>
            </a:endParaRPr>
          </a:p>
          <a:p>
            <a:pPr>
              <a:defRPr/>
            </a:pPr>
            <a:r>
              <a:rPr lang="ja-JP" altLang="en-US"/>
              <a:t>次数，単項式，係数，多項式，項，整式，降べきの順，定数項，昇べきの順，同類項</a:t>
            </a:r>
            <a:endParaRPr lang="en-US" altLang="ja-JP"/>
          </a:p>
          <a:p>
            <a:pPr>
              <a:defRPr/>
            </a:pPr>
            <a:r>
              <a:rPr lang="ja-JP" altLang="en-US" smtClean="0">
                <a:solidFill>
                  <a:srgbClr val="000000"/>
                </a:solidFill>
              </a:rPr>
              <a:t>因数分解の公式</a:t>
            </a:r>
            <a:endParaRPr lang="en-US" altLang="ja-JP" smtClean="0">
              <a:solidFill>
                <a:srgbClr val="000000"/>
              </a:solidFill>
            </a:endParaRPr>
          </a:p>
          <a:p>
            <a:pPr>
              <a:defRPr/>
            </a:pPr>
            <a:r>
              <a:rPr lang="ja-JP" altLang="en-US" smtClean="0">
                <a:solidFill>
                  <a:srgbClr val="000000"/>
                </a:solidFill>
              </a:rPr>
              <a:t>均衡価格の求め方</a:t>
            </a:r>
          </a:p>
          <a:p>
            <a:pPr>
              <a:buFont typeface="Wingdings" pitchFamily="2" charset="2"/>
              <a:buNone/>
              <a:defRPr/>
            </a:pPr>
            <a:endParaRPr lang="ja-JP" altLang="en-US" smtClean="0"/>
          </a:p>
          <a:p>
            <a:pPr>
              <a:buFont typeface="Wingdings" pitchFamily="2" charset="2"/>
              <a:buNone/>
              <a:defRPr/>
            </a:pPr>
            <a:endParaRPr lang="ja-JP" altLang="en-US"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6971</TotalTime>
  <Words>661</Words>
  <Application>Microsoft Office PowerPoint</Application>
  <PresentationFormat>ユーザー設定</PresentationFormat>
  <Paragraphs>96</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ＭＳ Ｐゴシック</vt:lpstr>
      <vt:lpstr>ＭＳ ゴシック</vt:lpstr>
      <vt:lpstr>Arial</vt:lpstr>
      <vt:lpstr>Calibri</vt:lpstr>
      <vt:lpstr>Times New Roman</vt:lpstr>
      <vt:lpstr>Wingdings</vt:lpstr>
      <vt:lpstr>Default Design</vt:lpstr>
      <vt:lpstr>デザインの設定</vt:lpstr>
      <vt:lpstr>産業組織論A  (2) 市場均衡の解き方</vt:lpstr>
      <vt:lpstr>講義の進め方．使い方</vt:lpstr>
      <vt:lpstr>独占、寡占、完全競争</vt:lpstr>
      <vt:lpstr>市場均衡と方程式</vt:lpstr>
      <vt:lpstr>方程式を解くための訓練</vt:lpstr>
      <vt:lpstr>因数分解の公式</vt:lpstr>
      <vt:lpstr>均衡価格の計算</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490</cp:revision>
  <cp:lastPrinted>2017-04-12T01:17:40Z</cp:lastPrinted>
  <dcterms:created xsi:type="dcterms:W3CDTF">2004-05-06T09:28:21Z</dcterms:created>
  <dcterms:modified xsi:type="dcterms:W3CDTF">2020-06-09T02:24:58Z</dcterms:modified>
</cp:coreProperties>
</file>