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5"/>
  </p:notesMasterIdLst>
  <p:handoutMasterIdLst>
    <p:handoutMasterId r:id="rId16"/>
  </p:handoutMasterIdLst>
  <p:sldIdLst>
    <p:sldId id="413" r:id="rId3"/>
    <p:sldId id="474" r:id="rId4"/>
    <p:sldId id="475" r:id="rId5"/>
    <p:sldId id="476" r:id="rId6"/>
    <p:sldId id="477" r:id="rId7"/>
    <p:sldId id="478" r:id="rId8"/>
    <p:sldId id="479" r:id="rId9"/>
    <p:sldId id="480" r:id="rId10"/>
    <p:sldId id="481" r:id="rId11"/>
    <p:sldId id="482" r:id="rId12"/>
    <p:sldId id="422" r:id="rId13"/>
    <p:sldId id="469" r:id="rId14"/>
  </p:sldIdLst>
  <p:sldSz cx="10160000" cy="7620000"/>
  <p:notesSz cx="6735763" cy="9866313"/>
  <p:custDataLst>
    <p:tags r:id="rId17"/>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40" d="100"/>
          <a:sy n="40" d="100"/>
        </p:scale>
        <p:origin x="660" y="8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ja-JP" altLang="en-US" smtClean="0"/>
              <a:t>産業組織論</a:t>
            </a:r>
            <a:r>
              <a:rPr lang="en-US" altLang="ja-JP" smtClean="0"/>
              <a:t>A 3</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2020/6/9</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ja-JP" altLang="en-US" smtClean="0"/>
              <a:t>産業組織論</a:t>
            </a:r>
            <a:r>
              <a:rPr lang="en-US" altLang="ja-JP" smtClean="0"/>
              <a:t>A 3</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2020/6/9</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43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43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27A4D3-21E3-4EB2-BBBB-90185BA2F087}" type="slidenum">
              <a:rPr lang="ja-JP" altLang="en-US" smtClean="0"/>
              <a:pPr>
                <a:spcBef>
                  <a:spcPct val="0"/>
                </a:spcBef>
              </a:pPr>
              <a:t>11</a:t>
            </a:fld>
            <a:endParaRPr lang="en-US" altLang="ja-JP" smtClean="0"/>
          </a:p>
        </p:txBody>
      </p:sp>
      <p:sp>
        <p:nvSpPr>
          <p:cNvPr id="14341" name="Rectangle 2"/>
          <p:cNvSpPr>
            <a:spLocks noGrp="1" noRot="1" noChangeAspect="1" noChangeArrowheads="1" noTextEdit="1"/>
          </p:cNvSpPr>
          <p:nvPr>
            <p:ph type="sldImg"/>
          </p:nvPr>
        </p:nvSpPr>
        <p:spPr>
          <a:ln/>
        </p:spPr>
      </p:sp>
      <p:sp>
        <p:nvSpPr>
          <p:cNvPr id="143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12</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073374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400438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740490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829295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783132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540707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01821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3</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193124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ja-JP" altLang="en-US" smtClean="0"/>
              <a:t>産業組織論</a:t>
            </a:r>
            <a:r>
              <a:rPr lang="en-US" altLang="ja-JP" smtClean="0"/>
              <a:t>A 3</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産業組織論</a:t>
            </a:r>
            <a:r>
              <a:rPr lang="en-US" altLang="ja-JP" smtClean="0"/>
              <a:t>A 3</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産業組織論</a:t>
            </a:r>
            <a:r>
              <a:rPr lang="en-US" altLang="ja-JP" smtClean="0"/>
              <a:t>A 3</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2020/6/9</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ja-JP" altLang="en-US" smtClean="0"/>
              <a:t>産業組織論</a:t>
            </a:r>
            <a:r>
              <a:rPr lang="en-US" altLang="ja-JP" smtClean="0"/>
              <a:t>A 3</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2020/6/9</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ja-JP" altLang="en-US" smtClean="0"/>
              <a:t>産業組織論</a:t>
            </a:r>
            <a:r>
              <a:rPr lang="en-US" altLang="ja-JP" smtClean="0"/>
              <a:t>A 3</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stat.go.jp/stat-search/files?page=1&amp;layout=datalist&amp;toukei=00120001&amp;tstat=000001050264&amp;cycle=0&amp;tclass1=000001050265&amp;stat_infid=000031761595&amp;result_page=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産業組織論</a:t>
            </a:r>
            <a:r>
              <a:rPr lang="en-US" altLang="ja-JP" smtClean="0"/>
              <a:t>A</a:t>
            </a:r>
            <a:br>
              <a:rPr lang="en-US" altLang="ja-JP" smtClean="0"/>
            </a:br>
            <a:r>
              <a:rPr lang="en-US" altLang="ja-JP" smtClean="0"/>
              <a:t/>
            </a:r>
            <a:br>
              <a:rPr lang="en-US" altLang="ja-JP" smtClean="0"/>
            </a:br>
            <a:r>
              <a:rPr lang="en-US" altLang="ja-JP" sz="3200" smtClean="0"/>
              <a:t>(3) </a:t>
            </a:r>
            <a:r>
              <a:rPr lang="ja-JP" altLang="en-US" sz="3200"/>
              <a:t>シェア</a:t>
            </a:r>
            <a:r>
              <a:rPr lang="ja-JP" altLang="en-US" sz="3200" smtClean="0"/>
              <a:t>と累積集中度</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9</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94456"/>
            <a:ext cx="7634288" cy="1778000"/>
          </a:xfrm>
        </p:spPr>
        <p:txBody>
          <a:bodyPr/>
          <a:lstStyle/>
          <a:p>
            <a:r>
              <a:rPr lang="ja-JP" altLang="en-US" smtClean="0"/>
              <a:t>集中度の問題点</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en-US" altLang="ja-JP"/>
              <a:t>5</a:t>
            </a:r>
            <a:r>
              <a:rPr lang="ja-JP" altLang="en-US" smtClean="0"/>
              <a:t>つの企業が市場</a:t>
            </a:r>
            <a:r>
              <a:rPr lang="en-US" altLang="ja-JP" smtClean="0"/>
              <a:t>A</a:t>
            </a:r>
            <a:r>
              <a:rPr lang="ja-JP" altLang="en-US" smtClean="0"/>
              <a:t>と市場</a:t>
            </a:r>
            <a:r>
              <a:rPr lang="en-US" altLang="ja-JP" smtClean="0"/>
              <a:t>B</a:t>
            </a:r>
            <a:r>
              <a:rPr lang="ja-JP" altLang="en-US" smtClean="0"/>
              <a:t>で競争，</a:t>
            </a:r>
            <a:r>
              <a:rPr lang="en-US" altLang="ja-JP" smtClean="0"/>
              <a:t>CR</a:t>
            </a:r>
            <a:r>
              <a:rPr lang="en-US" altLang="ja-JP"/>
              <a:t>3</a:t>
            </a:r>
            <a:r>
              <a:rPr lang="ja-JP" altLang="en-US" smtClean="0"/>
              <a:t>と</a:t>
            </a:r>
            <a:r>
              <a:rPr lang="en-US" altLang="ja-JP" smtClean="0"/>
              <a:t>CR4</a:t>
            </a:r>
            <a:r>
              <a:rPr lang="ja-JP" altLang="en-US" smtClean="0"/>
              <a:t>？</a:t>
            </a:r>
            <a:endParaRPr lang="en-US" altLang="ja-JP" smtClean="0"/>
          </a:p>
          <a:p>
            <a:pPr>
              <a:lnSpc>
                <a:spcPct val="130000"/>
              </a:lnSpc>
              <a:defRPr/>
            </a:pP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ja-JP" altLang="en-US" smtClean="0"/>
              <a:t>市場</a:t>
            </a:r>
            <a:r>
              <a:rPr lang="en-US" altLang="ja-JP" smtClean="0"/>
              <a:t>A</a:t>
            </a:r>
            <a:r>
              <a:rPr lang="ja-JP" altLang="en-US" smtClean="0"/>
              <a:t>の</a:t>
            </a:r>
            <a:r>
              <a:rPr lang="en-US" altLang="ja-JP" smtClean="0"/>
              <a:t>CR3</a:t>
            </a:r>
            <a:r>
              <a:rPr lang="ja-JP" altLang="en-US"/>
              <a:t> </a:t>
            </a:r>
            <a:r>
              <a:rPr lang="en-US" altLang="ja-JP" smtClean="0"/>
              <a:t>&gt;</a:t>
            </a:r>
            <a:r>
              <a:rPr lang="ja-JP" altLang="en-US" smtClean="0"/>
              <a:t> 市場</a:t>
            </a:r>
            <a:r>
              <a:rPr lang="en-US" altLang="ja-JP" smtClean="0"/>
              <a:t>B</a:t>
            </a:r>
            <a:r>
              <a:rPr lang="ja-JP" altLang="en-US" smtClean="0"/>
              <a:t>の</a:t>
            </a:r>
            <a:r>
              <a:rPr lang="en-US" altLang="ja-JP" smtClean="0"/>
              <a:t>CR3</a:t>
            </a:r>
          </a:p>
          <a:p>
            <a:pPr>
              <a:lnSpc>
                <a:spcPct val="130000"/>
              </a:lnSpc>
              <a:defRPr/>
            </a:pPr>
            <a:r>
              <a:rPr lang="ja-JP" altLang="en-US" smtClean="0"/>
              <a:t>市場</a:t>
            </a:r>
            <a:r>
              <a:rPr lang="en-US" altLang="ja-JP" smtClean="0"/>
              <a:t>A</a:t>
            </a:r>
            <a:r>
              <a:rPr lang="ja-JP" altLang="en-US" smtClean="0"/>
              <a:t>の</a:t>
            </a:r>
            <a:r>
              <a:rPr lang="en-US" altLang="ja-JP" smtClean="0"/>
              <a:t>CR4 &lt;</a:t>
            </a:r>
            <a:r>
              <a:rPr lang="ja-JP" altLang="en-US" smtClean="0"/>
              <a:t> 市場</a:t>
            </a:r>
            <a:r>
              <a:rPr lang="en-US" altLang="ja-JP" smtClean="0"/>
              <a:t>B</a:t>
            </a:r>
            <a:r>
              <a:rPr lang="ja-JP" altLang="en-US" smtClean="0"/>
              <a:t>の</a:t>
            </a:r>
            <a:r>
              <a:rPr lang="en-US" altLang="ja-JP" smtClean="0"/>
              <a:t>CR4</a:t>
            </a:r>
          </a:p>
          <a:p>
            <a:pPr>
              <a:lnSpc>
                <a:spcPct val="130000"/>
              </a:lnSpc>
              <a:defRPr/>
            </a:pPr>
            <a:r>
              <a:rPr lang="ja-JP" altLang="en-US" smtClean="0"/>
              <a:t>問７ それぞれの</a:t>
            </a:r>
            <a:r>
              <a:rPr lang="en-US" altLang="ja-JP" smtClean="0"/>
              <a:t>CR3,CR4</a:t>
            </a:r>
            <a:r>
              <a:rPr lang="ja-JP" altLang="en-US" smtClean="0"/>
              <a:t>を求めてください</a:t>
            </a:r>
            <a:endParaRPr lang="en-US" altLang="ja-JP" smtClean="0"/>
          </a:p>
          <a:p>
            <a:pPr>
              <a:lnSpc>
                <a:spcPct val="130000"/>
              </a:lnSpc>
              <a:defRPr/>
            </a:pPr>
            <a:r>
              <a:rPr lang="ja-JP" altLang="en-US" smtClean="0"/>
              <a:t>上位集中度が逆転．下位の企業のシェアは？</a:t>
            </a: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1564381026"/>
              </p:ext>
            </p:extLst>
          </p:nvPr>
        </p:nvGraphicFramePr>
        <p:xfrm>
          <a:off x="1339921" y="1839685"/>
          <a:ext cx="7080239" cy="1880056"/>
        </p:xfrm>
        <a:graphic>
          <a:graphicData uri="http://schemas.openxmlformats.org/drawingml/2006/table">
            <a:tbl>
              <a:tblPr firstRow="1" bandRow="1">
                <a:tableStyleId>{5C22544A-7EE6-4342-B048-85BDC9FD1C3A}</a:tableStyleId>
              </a:tblPr>
              <a:tblGrid>
                <a:gridCol w="2316861">
                  <a:extLst>
                    <a:ext uri="{9D8B030D-6E8A-4147-A177-3AD203B41FA5}">
                      <a16:colId xmlns:a16="http://schemas.microsoft.com/office/drawing/2014/main" val="20000"/>
                    </a:ext>
                  </a:extLst>
                </a:gridCol>
                <a:gridCol w="879801">
                  <a:extLst>
                    <a:ext uri="{9D8B030D-6E8A-4147-A177-3AD203B41FA5}">
                      <a16:colId xmlns:a16="http://schemas.microsoft.com/office/drawing/2014/main" val="20001"/>
                    </a:ext>
                  </a:extLst>
                </a:gridCol>
                <a:gridCol w="831192">
                  <a:extLst>
                    <a:ext uri="{9D8B030D-6E8A-4147-A177-3AD203B41FA5}">
                      <a16:colId xmlns:a16="http://schemas.microsoft.com/office/drawing/2014/main" val="20002"/>
                    </a:ext>
                  </a:extLst>
                </a:gridCol>
                <a:gridCol w="928410">
                  <a:extLst>
                    <a:ext uri="{9D8B030D-6E8A-4147-A177-3AD203B41FA5}">
                      <a16:colId xmlns:a16="http://schemas.microsoft.com/office/drawing/2014/main" val="45345988"/>
                    </a:ext>
                  </a:extLst>
                </a:gridCol>
                <a:gridCol w="879801">
                  <a:extLst>
                    <a:ext uri="{9D8B030D-6E8A-4147-A177-3AD203B41FA5}">
                      <a16:colId xmlns:a16="http://schemas.microsoft.com/office/drawing/2014/main" val="1258738505"/>
                    </a:ext>
                  </a:extLst>
                </a:gridCol>
                <a:gridCol w="1244174">
                  <a:extLst>
                    <a:ext uri="{9D8B030D-6E8A-4147-A177-3AD203B41FA5}">
                      <a16:colId xmlns:a16="http://schemas.microsoft.com/office/drawing/2014/main" val="3573599015"/>
                    </a:ext>
                  </a:extLst>
                </a:gridCol>
              </a:tblGrid>
              <a:tr h="593215">
                <a:tc>
                  <a:txBody>
                    <a:bodyPr/>
                    <a:lstStyle/>
                    <a:p>
                      <a:pPr algn="ctr"/>
                      <a:r>
                        <a:rPr kumimoji="1" lang="ja-JP" altLang="en-US" sz="2800" b="0" smtClean="0">
                          <a:solidFill>
                            <a:schemeClr val="tx1"/>
                          </a:solidFill>
                        </a:rPr>
                        <a:t>市場・企業</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800" b="0" smtClean="0">
                          <a:solidFill>
                            <a:schemeClr val="tx1"/>
                          </a:solidFill>
                        </a:rPr>
                        <a:t>1</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800" b="0" smtClean="0">
                          <a:solidFill>
                            <a:schemeClr val="tx1"/>
                          </a:solidFill>
                        </a:rPr>
                        <a:t>2</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800" b="0" smtClean="0">
                          <a:solidFill>
                            <a:schemeClr val="tx1"/>
                          </a:solidFill>
                        </a:rPr>
                        <a:t>3</a:t>
                      </a:r>
                      <a:endParaRPr kumimoji="1" lang="ja-JP" altLang="en-US" sz="2800" b="0" smtClean="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800" b="0" smtClean="0">
                          <a:solidFill>
                            <a:schemeClr val="tx1"/>
                          </a:solidFill>
                        </a:rPr>
                        <a:t>4</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800" b="0" smtClean="0">
                          <a:solidFill>
                            <a:schemeClr val="tx1"/>
                          </a:solidFill>
                        </a:rPr>
                        <a:t>5</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0841">
                <a:tc>
                  <a:txBody>
                    <a:bodyPr/>
                    <a:lstStyle/>
                    <a:p>
                      <a:pPr algn="ctr"/>
                      <a:r>
                        <a:rPr kumimoji="1" lang="en-US" altLang="ja-JP" sz="2800" smtClean="0"/>
                        <a:t>A</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50%</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20%</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2800" smtClean="0"/>
                        <a:t>10%</a:t>
                      </a:r>
                      <a:endParaRPr kumimoji="1" lang="ja-JP" altLang="en-US" sz="2800" smtClean="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10%</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10%</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56000">
                <a:tc>
                  <a:txBody>
                    <a:bodyPr/>
                    <a:lstStyle/>
                    <a:p>
                      <a:pPr algn="ctr"/>
                      <a:r>
                        <a:rPr kumimoji="1" lang="en-US" altLang="ja-JP" sz="2800" smtClean="0"/>
                        <a:t>B</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25%</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25%</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2800" smtClean="0"/>
                        <a:t>25%</a:t>
                      </a:r>
                      <a:endParaRPr kumimoji="1" lang="ja-JP" altLang="en-US" sz="2800" smtClean="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25%</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0%</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7591721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13315"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13316" name="Rectangle 2"/>
          <p:cNvSpPr>
            <a:spLocks noGrp="1" noChangeArrowheads="1"/>
          </p:cNvSpPr>
          <p:nvPr>
            <p:ph type="title"/>
          </p:nvPr>
        </p:nvSpPr>
        <p:spPr>
          <a:xfrm>
            <a:off x="722313" y="381000"/>
            <a:ext cx="8636000" cy="1271588"/>
          </a:xfrm>
        </p:spPr>
        <p:txBody>
          <a:bodyPr/>
          <a:lstStyle/>
          <a:p>
            <a:r>
              <a:rPr lang="ja-JP" altLang="en-US"/>
              <a:t>平方</a:t>
            </a:r>
            <a:r>
              <a:rPr lang="ja-JP" altLang="en-US" smtClean="0"/>
              <a:t>完成，剰余の定理，</a:t>
            </a:r>
            <a:r>
              <a:rPr lang="en-US" altLang="ja-JP" smtClean="0"/>
              <a:t>1</a:t>
            </a:r>
            <a:r>
              <a:rPr lang="ja-JP" altLang="en-US" smtClean="0"/>
              <a:t>次方程式</a:t>
            </a:r>
          </a:p>
        </p:txBody>
      </p:sp>
      <p:sp>
        <p:nvSpPr>
          <p:cNvPr id="194563" name="Rectangle 3"/>
          <p:cNvSpPr>
            <a:spLocks noGrp="1" noChangeArrowheads="1"/>
          </p:cNvSpPr>
          <p:nvPr>
            <p:ph type="body" idx="1"/>
          </p:nvPr>
        </p:nvSpPr>
        <p:spPr>
          <a:xfrm>
            <a:off x="669925" y="1433513"/>
            <a:ext cx="8675688" cy="5357812"/>
          </a:xfrm>
        </p:spPr>
        <p:txBody>
          <a:bodyPr/>
          <a:lstStyle/>
          <a:p>
            <a:pPr>
              <a:lnSpc>
                <a:spcPct val="110000"/>
              </a:lnSpc>
              <a:defRPr/>
            </a:pPr>
            <a:r>
              <a:rPr lang="en-US" altLang="ja-JP" smtClean="0"/>
              <a:t>2</a:t>
            </a:r>
            <a:r>
              <a:rPr lang="ja-JP" altLang="en-US" smtClean="0"/>
              <a:t>次式を</a:t>
            </a:r>
            <a:r>
              <a:rPr lang="en-US" altLang="ja-JP" smtClean="0"/>
              <a:t>1</a:t>
            </a:r>
            <a:r>
              <a:rPr lang="ja-JP" altLang="en-US" smtClean="0"/>
              <a:t>次式の２乗の形に変形する</a:t>
            </a:r>
            <a:r>
              <a:rPr lang="ja-JP" altLang="en-US" u="sng" smtClean="0">
                <a:solidFill>
                  <a:srgbClr val="FF0000"/>
                </a:solidFill>
              </a:rPr>
              <a:t>平方完成</a:t>
            </a:r>
            <a:endParaRPr lang="en-US" altLang="ja-JP" u="sng" smtClean="0">
              <a:solidFill>
                <a:srgbClr val="FF0000"/>
              </a:solidFill>
            </a:endParaRPr>
          </a:p>
          <a:p>
            <a:pPr>
              <a:lnSpc>
                <a:spcPct val="110000"/>
              </a:lnSpc>
              <a:defRPr/>
            </a:pPr>
            <a:endParaRPr lang="en-US" altLang="ja-JP" smtClean="0"/>
          </a:p>
          <a:p>
            <a:pPr>
              <a:lnSpc>
                <a:spcPct val="110000"/>
              </a:lnSpc>
              <a:defRPr/>
            </a:pPr>
            <a:endParaRPr lang="en-US" altLang="ja-JP"/>
          </a:p>
          <a:p>
            <a:pPr>
              <a:lnSpc>
                <a:spcPct val="110000"/>
              </a:lnSpc>
              <a:defRPr/>
            </a:pPr>
            <a:r>
              <a:rPr lang="ja-JP" altLang="en-US" smtClean="0"/>
              <a:t>テキストの問４</a:t>
            </a:r>
            <a:r>
              <a:rPr lang="en-US" altLang="ja-JP" smtClean="0"/>
              <a:t>(p.22)</a:t>
            </a:r>
            <a:r>
              <a:rPr lang="ja-JP" altLang="en-US" smtClean="0"/>
              <a:t>を行ってください</a:t>
            </a:r>
            <a:endParaRPr lang="en-US" altLang="ja-JP" smtClean="0"/>
          </a:p>
          <a:p>
            <a:pPr>
              <a:lnSpc>
                <a:spcPct val="110000"/>
              </a:lnSpc>
              <a:defRPr/>
            </a:pPr>
            <a:r>
              <a:rPr lang="ja-JP" altLang="en-US" u="sng" smtClean="0">
                <a:solidFill>
                  <a:srgbClr val="FF0000"/>
                </a:solidFill>
              </a:rPr>
              <a:t>組み立て除法</a:t>
            </a:r>
            <a:r>
              <a:rPr lang="ja-JP" altLang="en-US" smtClean="0"/>
              <a:t>，</a:t>
            </a:r>
            <a:r>
              <a:rPr lang="ja-JP" altLang="en-US" u="sng" smtClean="0">
                <a:solidFill>
                  <a:srgbClr val="FF0000"/>
                </a:solidFill>
              </a:rPr>
              <a:t>剰余の定理</a:t>
            </a:r>
            <a:endParaRPr lang="en-US" altLang="ja-JP" u="sng" smtClean="0">
              <a:solidFill>
                <a:srgbClr val="FF0000"/>
              </a:solidFill>
            </a:endParaRPr>
          </a:p>
          <a:p>
            <a:pPr>
              <a:lnSpc>
                <a:spcPct val="110000"/>
              </a:lnSpc>
              <a:defRPr/>
            </a:pPr>
            <a:r>
              <a:rPr lang="ja-JP" altLang="en-US"/>
              <a:t>テキストの</a:t>
            </a:r>
            <a:r>
              <a:rPr lang="ja-JP" altLang="en-US" smtClean="0"/>
              <a:t>問５</a:t>
            </a:r>
            <a:r>
              <a:rPr lang="en-US" altLang="ja-JP" smtClean="0"/>
              <a:t>(p.26)</a:t>
            </a:r>
            <a:r>
              <a:rPr lang="ja-JP" altLang="en-US"/>
              <a:t>を行って</a:t>
            </a:r>
            <a:r>
              <a:rPr lang="ja-JP" altLang="en-US" smtClean="0"/>
              <a:t>ください</a:t>
            </a:r>
            <a:endParaRPr lang="en-US" altLang="ja-JP" smtClean="0"/>
          </a:p>
          <a:p>
            <a:pPr>
              <a:lnSpc>
                <a:spcPct val="110000"/>
              </a:lnSpc>
              <a:defRPr/>
            </a:pPr>
            <a:r>
              <a:rPr lang="en-US" altLang="ja-JP" u="sng">
                <a:solidFill>
                  <a:srgbClr val="FF0000"/>
                </a:solidFill>
              </a:rPr>
              <a:t>1</a:t>
            </a:r>
            <a:r>
              <a:rPr lang="ja-JP" altLang="en-US" u="sng" smtClean="0">
                <a:solidFill>
                  <a:srgbClr val="FF0000"/>
                </a:solidFill>
              </a:rPr>
              <a:t>次方程式</a:t>
            </a:r>
            <a:r>
              <a:rPr lang="en-US" altLang="ja-JP" smtClean="0"/>
              <a:t>ax+b=0 (a</a:t>
            </a:r>
            <a:r>
              <a:rPr lang="ja-JP" altLang="en-US" smtClean="0"/>
              <a:t>≠</a:t>
            </a:r>
            <a:r>
              <a:rPr lang="en-US" altLang="ja-JP" smtClean="0"/>
              <a:t>0)</a:t>
            </a:r>
            <a:r>
              <a:rPr lang="ja-JP" altLang="en-US" smtClean="0"/>
              <a:t>の解は次になります</a:t>
            </a:r>
            <a:endParaRPr lang="en-US" altLang="ja-JP"/>
          </a:p>
        </p:txBody>
      </p:sp>
      <p:sp>
        <p:nvSpPr>
          <p:cNvPr id="13318" name="スライド番号プレースホルダ 1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4885AB0D-2758-4381-91E4-0AA8BA1C59A8}"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pic>
        <p:nvPicPr>
          <p:cNvPr id="5122" name="Picture 2" descr="\begin{align*}&#10; ax^2+bx+c=a\left(x+\frac{b}{2a}\right)^2-\frac{b^2}{4a}+c&#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4640" y="2190750"/>
            <a:ext cx="6543675" cy="102870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begin{align*}&#10; x=-\frac{b}{a}&#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7850" y="5898232"/>
            <a:ext cx="1304925" cy="8096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需給一致</a:t>
            </a:r>
            <a:endParaRPr lang="en-US" altLang="ja-JP" smtClean="0">
              <a:solidFill>
                <a:srgbClr val="000000"/>
              </a:solidFill>
            </a:endParaRPr>
          </a:p>
          <a:p>
            <a:pPr>
              <a:defRPr/>
            </a:pPr>
            <a:r>
              <a:rPr lang="ja-JP" altLang="en-US" smtClean="0">
                <a:solidFill>
                  <a:srgbClr val="000000"/>
                </a:solidFill>
              </a:rPr>
              <a:t>逆需要関数</a:t>
            </a:r>
            <a:endParaRPr lang="en-US" altLang="ja-JP" smtClean="0">
              <a:solidFill>
                <a:srgbClr val="000000"/>
              </a:solidFill>
            </a:endParaRPr>
          </a:p>
          <a:p>
            <a:pPr>
              <a:defRPr/>
            </a:pPr>
            <a:r>
              <a:rPr lang="ja-JP" altLang="en-US" smtClean="0">
                <a:solidFill>
                  <a:srgbClr val="000000"/>
                </a:solidFill>
              </a:rPr>
              <a:t>複占，同質財，クールノーモデル</a:t>
            </a:r>
            <a:endParaRPr lang="en-US" altLang="ja-JP" smtClean="0">
              <a:solidFill>
                <a:srgbClr val="000000"/>
              </a:solidFill>
            </a:endParaRPr>
          </a:p>
          <a:p>
            <a:pPr>
              <a:defRPr/>
            </a:pPr>
            <a:r>
              <a:rPr lang="ja-JP" altLang="en-US" smtClean="0">
                <a:solidFill>
                  <a:srgbClr val="000000"/>
                </a:solidFill>
              </a:rPr>
              <a:t>シェア</a:t>
            </a:r>
            <a:endParaRPr lang="en-US" altLang="ja-JP" smtClean="0">
              <a:solidFill>
                <a:srgbClr val="000000"/>
              </a:solidFill>
            </a:endParaRPr>
          </a:p>
          <a:p>
            <a:pPr>
              <a:defRPr/>
            </a:pPr>
            <a:r>
              <a:rPr lang="ja-JP" altLang="en-US" smtClean="0">
                <a:solidFill>
                  <a:srgbClr val="000000"/>
                </a:solidFill>
              </a:rPr>
              <a:t>上位</a:t>
            </a:r>
            <a:r>
              <a:rPr lang="en-US" altLang="ja-JP" smtClean="0">
                <a:solidFill>
                  <a:srgbClr val="000000"/>
                </a:solidFill>
              </a:rPr>
              <a:t>3</a:t>
            </a:r>
            <a:r>
              <a:rPr lang="ja-JP" altLang="en-US" smtClean="0">
                <a:solidFill>
                  <a:srgbClr val="000000"/>
                </a:solidFill>
              </a:rPr>
              <a:t>社集中度，上位</a:t>
            </a:r>
            <a:r>
              <a:rPr lang="en-US" altLang="ja-JP">
                <a:solidFill>
                  <a:srgbClr val="000000"/>
                </a:solidFill>
              </a:rPr>
              <a:t>4</a:t>
            </a:r>
            <a:r>
              <a:rPr lang="ja-JP" altLang="en-US" smtClean="0">
                <a:solidFill>
                  <a:srgbClr val="000000"/>
                </a:solidFill>
              </a:rPr>
              <a:t>社集中度</a:t>
            </a:r>
            <a:endParaRPr lang="en-US" altLang="ja-JP" smtClean="0">
              <a:solidFill>
                <a:srgbClr val="000000"/>
              </a:solidFill>
            </a:endParaRPr>
          </a:p>
          <a:p>
            <a:pPr>
              <a:defRPr/>
            </a:pPr>
            <a:r>
              <a:rPr lang="ja-JP" altLang="en-US" smtClean="0">
                <a:solidFill>
                  <a:srgbClr val="000000"/>
                </a:solidFill>
              </a:rPr>
              <a:t>平方完成</a:t>
            </a:r>
            <a:endParaRPr lang="en-US" altLang="ja-JP" smtClean="0">
              <a:solidFill>
                <a:srgbClr val="000000"/>
              </a:solidFill>
            </a:endParaRPr>
          </a:p>
          <a:p>
            <a:pPr>
              <a:defRPr/>
            </a:pPr>
            <a:r>
              <a:rPr lang="ja-JP" altLang="en-US" smtClean="0">
                <a:solidFill>
                  <a:srgbClr val="000000"/>
                </a:solidFill>
              </a:rPr>
              <a:t>組み立て除法</a:t>
            </a:r>
            <a:endParaRPr lang="en-US" altLang="ja-JP" smtClean="0">
              <a:solidFill>
                <a:srgbClr val="000000"/>
              </a:solidFill>
            </a:endParaRPr>
          </a:p>
          <a:p>
            <a:pPr>
              <a:defRPr/>
            </a:pPr>
            <a:r>
              <a:rPr lang="ja-JP" altLang="en-US">
                <a:solidFill>
                  <a:srgbClr val="000000"/>
                </a:solidFill>
              </a:rPr>
              <a:t>剰余の</a:t>
            </a:r>
            <a:r>
              <a:rPr lang="ja-JP" altLang="en-US" smtClean="0">
                <a:solidFill>
                  <a:srgbClr val="000000"/>
                </a:solidFill>
              </a:rPr>
              <a:t>定理</a:t>
            </a:r>
            <a:endParaRPr lang="en-US" altLang="ja-JP" smtClean="0">
              <a:solidFill>
                <a:srgbClr val="000000"/>
              </a:solidFill>
            </a:endParaRPr>
          </a:p>
          <a:p>
            <a:pPr>
              <a:defRPr/>
            </a:pPr>
            <a:r>
              <a:rPr lang="ja-JP" altLang="en-US">
                <a:solidFill>
                  <a:srgbClr val="000000"/>
                </a:solidFill>
              </a:rPr>
              <a:t>１次</a:t>
            </a:r>
            <a:r>
              <a:rPr lang="ja-JP" altLang="en-US" smtClean="0">
                <a:solidFill>
                  <a:srgbClr val="000000"/>
                </a:solidFill>
              </a:rPr>
              <a:t>方程式の解</a:t>
            </a:r>
            <a:endParaRPr lang="en-US" altLang="ja-JP" smtClean="0">
              <a:solidFill>
                <a:srgbClr val="000000"/>
              </a:solidFill>
            </a:endParaRPr>
          </a:p>
          <a:p>
            <a:pPr>
              <a:buFont typeface="Wingdings" pitchFamily="2" charset="2"/>
              <a:buNone/>
              <a:defRPr/>
            </a:pPr>
            <a:endParaRPr lang="ja-JP" altLang="en-US"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smtClean="0"/>
              <a:t>teams</a:t>
            </a:r>
            <a:r>
              <a:rPr kumimoji="1" lang="ja-JP" altLang="en-US" sz="2800" smtClean="0"/>
              <a:t>を受けた人は</a:t>
            </a:r>
            <a:r>
              <a:rPr kumimoji="1" lang="en-US" altLang="ja-JP" sz="2800" smtClean="0"/>
              <a:t>teams</a:t>
            </a:r>
            <a:r>
              <a:rPr kumimoji="1" lang="ja-JP" altLang="en-US" sz="2800" smtClean="0"/>
              <a:t>の課題機能で、</a:t>
            </a:r>
            <a:r>
              <a:rPr kumimoji="1" lang="en-US" altLang="ja-JP" sz="2800" smtClean="0"/>
              <a:t>Bb</a:t>
            </a:r>
            <a:r>
              <a:rPr kumimoji="1" lang="ja-JP" altLang="en-US" sz="2800" smtClean="0"/>
              <a:t>を受けた人は</a:t>
            </a:r>
            <a:r>
              <a:rPr kumimoji="1" lang="en-US" altLang="ja-JP" sz="2800" smtClean="0"/>
              <a:t>Bb</a:t>
            </a:r>
            <a:r>
              <a:rPr kumimoji="1" lang="ja-JP" altLang="en-US" sz="2800" smtClean="0"/>
              <a:t>の課題機能で提出してください。一回で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競争</a:t>
            </a:r>
            <a:r>
              <a:rPr lang="ja-JP" altLang="en-US"/>
              <a:t>市場</a:t>
            </a:r>
            <a:r>
              <a:rPr lang="ja-JP" altLang="en-US" smtClean="0"/>
              <a:t>と独占</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競争市場の需要量と供給量の一致</a:t>
            </a:r>
            <a:endParaRPr lang="en-US" altLang="ja-JP" smtClean="0"/>
          </a:p>
          <a:p>
            <a:pPr marL="0" indent="0" algn="ctr">
              <a:lnSpc>
                <a:spcPct val="130000"/>
              </a:lnSpc>
              <a:buNone/>
              <a:defRPr/>
            </a:pPr>
            <a:r>
              <a:rPr lang="en-US" altLang="ja-JP" smtClean="0"/>
              <a:t>D(p)=S(p)</a:t>
            </a:r>
          </a:p>
          <a:p>
            <a:pPr>
              <a:lnSpc>
                <a:spcPct val="130000"/>
              </a:lnSpc>
              <a:defRPr/>
            </a:pPr>
            <a:r>
              <a:rPr lang="ja-JP" altLang="en-US" smtClean="0"/>
              <a:t>価格</a:t>
            </a:r>
            <a:r>
              <a:rPr lang="en-US" altLang="ja-JP" smtClean="0"/>
              <a:t>p, </a:t>
            </a:r>
            <a:r>
              <a:rPr lang="ja-JP" altLang="en-US" smtClean="0"/>
              <a:t>需要</a:t>
            </a:r>
            <a:r>
              <a:rPr lang="ja-JP" altLang="en-US"/>
              <a:t>関数 </a:t>
            </a:r>
            <a:r>
              <a:rPr lang="en-US" altLang="ja-JP" smtClean="0"/>
              <a:t>D, </a:t>
            </a:r>
            <a:r>
              <a:rPr lang="ja-JP" altLang="en-US" smtClean="0"/>
              <a:t>供給</a:t>
            </a:r>
            <a:r>
              <a:rPr lang="ja-JP" altLang="en-US"/>
              <a:t>関数 </a:t>
            </a:r>
            <a:r>
              <a:rPr lang="en-US" altLang="ja-JP" smtClean="0"/>
              <a:t>S, </a:t>
            </a:r>
            <a:r>
              <a:rPr lang="ja-JP" altLang="en-US" smtClean="0"/>
              <a:t>価格 </a:t>
            </a:r>
            <a:r>
              <a:rPr lang="en-US" altLang="ja-JP"/>
              <a:t>p </a:t>
            </a:r>
            <a:r>
              <a:rPr lang="ja-JP" altLang="en-US"/>
              <a:t>のときの需要量 </a:t>
            </a:r>
            <a:r>
              <a:rPr lang="en-US" altLang="ja-JP"/>
              <a:t>D(p</a:t>
            </a:r>
            <a:r>
              <a:rPr lang="en-US" altLang="ja-JP" smtClean="0"/>
              <a:t>), </a:t>
            </a:r>
            <a:r>
              <a:rPr lang="ja-JP" altLang="en-US"/>
              <a:t>価格 </a:t>
            </a:r>
            <a:r>
              <a:rPr lang="en-US" altLang="ja-JP"/>
              <a:t>p </a:t>
            </a:r>
            <a:r>
              <a:rPr lang="ja-JP" altLang="en-US"/>
              <a:t>のときの供給量 </a:t>
            </a:r>
            <a:r>
              <a:rPr lang="en-US" altLang="ja-JP"/>
              <a:t>S(p)</a:t>
            </a:r>
            <a:r>
              <a:rPr lang="ja-JP" altLang="en-US"/>
              <a:t> </a:t>
            </a:r>
            <a:r>
              <a:rPr lang="en-US" altLang="ja-JP" smtClean="0"/>
              <a:t> </a:t>
            </a:r>
            <a:endParaRPr lang="ja-JP" altLang="en-US" smtClean="0"/>
          </a:p>
          <a:p>
            <a:pPr>
              <a:lnSpc>
                <a:spcPct val="130000"/>
              </a:lnSpc>
              <a:defRPr/>
            </a:pPr>
            <a:r>
              <a:rPr lang="ja-JP" altLang="en-US" smtClean="0"/>
              <a:t>独占や寡占は供給関数はないが、需給は一致</a:t>
            </a:r>
            <a:endParaRPr lang="en-US" altLang="ja-JP" smtClean="0"/>
          </a:p>
          <a:p>
            <a:pPr>
              <a:lnSpc>
                <a:spcPct val="130000"/>
              </a:lnSpc>
              <a:defRPr/>
            </a:pPr>
            <a:r>
              <a:rPr lang="ja-JP" altLang="en-US"/>
              <a:t>独占</a:t>
            </a:r>
            <a:r>
              <a:rPr lang="ja-JP" altLang="en-US" smtClean="0"/>
              <a:t>の供給量を</a:t>
            </a:r>
            <a:r>
              <a:rPr lang="en-US" altLang="ja-JP" smtClean="0"/>
              <a:t>x</a:t>
            </a:r>
            <a:r>
              <a:rPr lang="ja-JP" altLang="en-US" smtClean="0"/>
              <a:t>とすると、次が</a:t>
            </a:r>
            <a:r>
              <a:rPr lang="ja-JP" altLang="en-US" u="sng" smtClean="0">
                <a:solidFill>
                  <a:srgbClr val="FF0000"/>
                </a:solidFill>
              </a:rPr>
              <a:t>需給一致</a:t>
            </a:r>
            <a:r>
              <a:rPr lang="ja-JP" altLang="en-US" smtClean="0"/>
              <a:t>条件</a:t>
            </a:r>
            <a:endParaRPr lang="en-US" altLang="ja-JP" smtClean="0"/>
          </a:p>
          <a:p>
            <a:pPr marL="0" indent="0" algn="ctr">
              <a:lnSpc>
                <a:spcPct val="130000"/>
              </a:lnSpc>
              <a:buNone/>
              <a:defRPr/>
            </a:pPr>
            <a:r>
              <a:rPr lang="en-US" altLang="ja-JP"/>
              <a:t>D(p</a:t>
            </a:r>
            <a:r>
              <a:rPr lang="en-US" altLang="ja-JP" smtClean="0"/>
              <a:t>)=</a:t>
            </a:r>
            <a:r>
              <a:rPr lang="en-US" altLang="ja-JP"/>
              <a:t>x</a:t>
            </a:r>
          </a:p>
          <a:p>
            <a:pPr>
              <a:lnSpc>
                <a:spcPct val="130000"/>
              </a:lnSpc>
              <a:defRPr/>
            </a:pPr>
            <a:r>
              <a:rPr lang="ja-JP" altLang="en-US" smtClean="0"/>
              <a:t>独占企業は</a:t>
            </a:r>
            <a:r>
              <a:rPr lang="en-US" altLang="ja-JP" smtClean="0"/>
              <a:t>p</a:t>
            </a:r>
            <a:r>
              <a:rPr lang="ja-JP" altLang="en-US" smtClean="0"/>
              <a:t>を決めれば、</a:t>
            </a:r>
            <a:r>
              <a:rPr lang="en-US" altLang="ja-JP" smtClean="0"/>
              <a:t>D</a:t>
            </a:r>
            <a:r>
              <a:rPr lang="ja-JP" altLang="en-US" smtClean="0"/>
              <a:t>に従い</a:t>
            </a:r>
            <a:r>
              <a:rPr lang="en-US" altLang="ja-JP" smtClean="0"/>
              <a:t>x</a:t>
            </a:r>
            <a:r>
              <a:rPr lang="ja-JP" altLang="en-US" smtClean="0"/>
              <a:t>が決まる</a:t>
            </a:r>
            <a:endParaRPr lang="en-US" altLang="ja-JP"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05711166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逆需要</a:t>
            </a:r>
            <a:r>
              <a:rPr lang="ja-JP" altLang="en-US"/>
              <a:t>関数</a:t>
            </a:r>
            <a:endParaRPr lang="ja-JP" altLang="en-US" smtClean="0"/>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反対に</a:t>
            </a:r>
            <a:r>
              <a:rPr lang="en-US" altLang="ja-JP" smtClean="0"/>
              <a:t>x</a:t>
            </a:r>
            <a:r>
              <a:rPr lang="ja-JP" altLang="en-US" smtClean="0"/>
              <a:t>を決めれば</a:t>
            </a:r>
            <a:r>
              <a:rPr lang="en-US" altLang="ja-JP" smtClean="0"/>
              <a:t>p</a:t>
            </a:r>
            <a:r>
              <a:rPr lang="ja-JP" altLang="en-US" smtClean="0"/>
              <a:t>が決まることを考える</a:t>
            </a:r>
            <a:endParaRPr lang="en-US" altLang="ja-JP" smtClean="0"/>
          </a:p>
          <a:p>
            <a:pPr>
              <a:lnSpc>
                <a:spcPct val="130000"/>
              </a:lnSpc>
              <a:defRPr/>
            </a:pPr>
            <a:r>
              <a:rPr lang="ja-JP" altLang="en-US" smtClean="0"/>
              <a:t>この関係を</a:t>
            </a:r>
            <a:r>
              <a:rPr lang="ja-JP" altLang="en-US" u="sng" smtClean="0">
                <a:solidFill>
                  <a:srgbClr val="FF0000"/>
                </a:solidFill>
              </a:rPr>
              <a:t>逆需要関数</a:t>
            </a:r>
            <a:r>
              <a:rPr lang="ja-JP" altLang="en-US" smtClean="0"/>
              <a:t>という．価格なので記号</a:t>
            </a:r>
            <a:r>
              <a:rPr lang="en-US" altLang="ja-JP" smtClean="0"/>
              <a:t>P</a:t>
            </a:r>
            <a:r>
              <a:rPr lang="ja-JP" altLang="en-US" smtClean="0"/>
              <a:t>を用いる．よって</a:t>
            </a:r>
            <a:r>
              <a:rPr lang="en-US" altLang="ja-JP" smtClean="0"/>
              <a:t>D(p)=x</a:t>
            </a:r>
            <a:r>
              <a:rPr lang="ja-JP" altLang="en-US" smtClean="0"/>
              <a:t>は下に書き換えられる</a:t>
            </a:r>
            <a:endParaRPr lang="en-US" altLang="ja-JP" smtClean="0"/>
          </a:p>
          <a:p>
            <a:pPr marL="0" indent="0" algn="ctr">
              <a:lnSpc>
                <a:spcPct val="130000"/>
              </a:lnSpc>
              <a:buNone/>
              <a:defRPr/>
            </a:pPr>
            <a:r>
              <a:rPr lang="en-US" altLang="ja-JP" smtClean="0"/>
              <a:t>P(x)=p</a:t>
            </a:r>
            <a:endParaRPr lang="en-US" altLang="ja-JP"/>
          </a:p>
          <a:p>
            <a:pPr>
              <a:lnSpc>
                <a:spcPct val="130000"/>
              </a:lnSpc>
              <a:defRPr/>
            </a:pPr>
            <a:r>
              <a:rPr lang="ja-JP" altLang="en-US" smtClean="0"/>
              <a:t>企業が複数あっても同じ．２企業を考える</a:t>
            </a:r>
            <a:endParaRPr lang="en-US" altLang="ja-JP" smtClean="0"/>
          </a:p>
          <a:p>
            <a:pPr>
              <a:lnSpc>
                <a:spcPct val="130000"/>
              </a:lnSpc>
              <a:defRPr/>
            </a:pPr>
            <a:r>
              <a:rPr lang="ja-JP" altLang="en-US"/>
              <a:t>富士山の麓で富士の水を販売している企業</a:t>
            </a:r>
            <a:endParaRPr lang="en-US" altLang="ja-JP"/>
          </a:p>
          <a:p>
            <a:pPr>
              <a:lnSpc>
                <a:spcPct val="130000"/>
              </a:lnSpc>
              <a:defRPr/>
            </a:pPr>
            <a:r>
              <a:rPr lang="ja-JP" altLang="en-US" smtClean="0"/>
              <a:t>企業１と企業２は</a:t>
            </a:r>
            <a:r>
              <a:rPr lang="ja-JP" altLang="en-US" u="sng" smtClean="0">
                <a:solidFill>
                  <a:srgbClr val="FF0000"/>
                </a:solidFill>
              </a:rPr>
              <a:t>同質的な</a:t>
            </a:r>
            <a:r>
              <a:rPr lang="ja-JP" altLang="en-US" smtClean="0"/>
              <a:t>財を供給している</a:t>
            </a:r>
            <a:endParaRPr lang="en-US" altLang="ja-JP" smtClean="0"/>
          </a:p>
          <a:p>
            <a:pPr>
              <a:lnSpc>
                <a:spcPct val="130000"/>
              </a:lnSpc>
              <a:defRPr/>
            </a:pPr>
            <a:r>
              <a:rPr lang="ja-JP" altLang="en-US" smtClean="0"/>
              <a:t>企業１の供給</a:t>
            </a:r>
            <a:r>
              <a:rPr lang="en-US" altLang="ja-JP" smtClean="0"/>
              <a:t>x</a:t>
            </a:r>
            <a:r>
              <a:rPr lang="en-US" altLang="ja-JP" baseline="-25000" smtClean="0"/>
              <a:t>1</a:t>
            </a:r>
            <a:r>
              <a:rPr lang="ja-JP" altLang="en-US" smtClean="0"/>
              <a:t>，企業２の供給</a:t>
            </a:r>
            <a:r>
              <a:rPr lang="en-US" altLang="ja-JP" smtClean="0"/>
              <a:t>x</a:t>
            </a:r>
            <a:r>
              <a:rPr lang="en-US" altLang="ja-JP" baseline="-25000" smtClean="0"/>
              <a:t>2</a:t>
            </a:r>
            <a:endParaRPr lang="en-US" altLang="ja-JP"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78756193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69875"/>
            <a:ext cx="7634288" cy="1778000"/>
          </a:xfrm>
        </p:spPr>
        <p:txBody>
          <a:bodyPr/>
          <a:lstStyle/>
          <a:p>
            <a:r>
              <a:rPr lang="ja-JP" altLang="en-US"/>
              <a:t>複占</a:t>
            </a:r>
            <a:r>
              <a:rPr lang="ja-JP" altLang="en-US" smtClean="0"/>
              <a:t>企業</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市場に２企業が供給している市場と</a:t>
            </a:r>
            <a:r>
              <a:rPr lang="ja-JP" altLang="en-US" u="sng" smtClean="0">
                <a:solidFill>
                  <a:srgbClr val="FF0000"/>
                </a:solidFill>
              </a:rPr>
              <a:t>複占</a:t>
            </a:r>
            <a:r>
              <a:rPr lang="ja-JP" altLang="en-US" smtClean="0"/>
              <a:t>とい</a:t>
            </a:r>
            <a:endParaRPr lang="en-US" altLang="ja-JP" smtClean="0"/>
          </a:p>
          <a:p>
            <a:pPr>
              <a:lnSpc>
                <a:spcPct val="130000"/>
              </a:lnSpc>
              <a:defRPr/>
            </a:pPr>
            <a:r>
              <a:rPr lang="ja-JP" altLang="en-US" smtClean="0"/>
              <a:t>独占の</a:t>
            </a:r>
            <a:r>
              <a:rPr lang="en-US" altLang="ja-JP" smtClean="0"/>
              <a:t>P(x)=p</a:t>
            </a:r>
            <a:r>
              <a:rPr lang="ja-JP" altLang="en-US" smtClean="0"/>
              <a:t>は</a:t>
            </a:r>
            <a:r>
              <a:rPr lang="ja-JP" altLang="en-US"/>
              <a:t>複占</a:t>
            </a:r>
            <a:r>
              <a:rPr lang="ja-JP" altLang="en-US" smtClean="0"/>
              <a:t>だと書き換えられる</a:t>
            </a:r>
            <a:endParaRPr lang="en-US" altLang="ja-JP"/>
          </a:p>
          <a:p>
            <a:pPr marL="0" indent="0" algn="ctr">
              <a:lnSpc>
                <a:spcPct val="130000"/>
              </a:lnSpc>
              <a:buNone/>
              <a:defRPr/>
            </a:pPr>
            <a:r>
              <a:rPr lang="en-US" altLang="ja-JP" smtClean="0"/>
              <a:t>P(x</a:t>
            </a:r>
            <a:r>
              <a:rPr lang="en-US" altLang="ja-JP" baseline="-25000" smtClean="0"/>
              <a:t>1</a:t>
            </a:r>
            <a:r>
              <a:rPr lang="en-US" altLang="ja-JP" smtClean="0"/>
              <a:t>+x</a:t>
            </a:r>
            <a:r>
              <a:rPr lang="en-US" altLang="ja-JP" baseline="-25000" smtClean="0"/>
              <a:t>2</a:t>
            </a:r>
            <a:r>
              <a:rPr lang="en-US" altLang="ja-JP" smtClean="0"/>
              <a:t>)=p</a:t>
            </a:r>
          </a:p>
          <a:p>
            <a:pPr>
              <a:lnSpc>
                <a:spcPct val="130000"/>
              </a:lnSpc>
              <a:defRPr/>
            </a:pPr>
            <a:r>
              <a:rPr lang="ja-JP" altLang="en-US" u="sng" smtClean="0">
                <a:solidFill>
                  <a:srgbClr val="FF0000"/>
                </a:solidFill>
              </a:rPr>
              <a:t>企業１</a:t>
            </a:r>
            <a:r>
              <a:rPr lang="ja-JP" altLang="en-US" smtClean="0"/>
              <a:t>は</a:t>
            </a:r>
            <a:r>
              <a:rPr lang="ja-JP" altLang="en-US" smtClean="0"/>
              <a:t>企業２</a:t>
            </a:r>
            <a:r>
              <a:rPr lang="ja-JP" altLang="en-US" smtClean="0"/>
              <a:t>の</a:t>
            </a:r>
            <a:r>
              <a:rPr lang="en-US" altLang="ja-JP" smtClean="0"/>
              <a:t>x</a:t>
            </a:r>
            <a:r>
              <a:rPr lang="en-US" altLang="ja-JP" baseline="-25000" smtClean="0"/>
              <a:t>2</a:t>
            </a:r>
            <a:r>
              <a:rPr lang="ja-JP" altLang="en-US" smtClean="0"/>
              <a:t>を所与として</a:t>
            </a:r>
            <a:r>
              <a:rPr lang="en-US" altLang="ja-JP" u="sng" smtClean="0">
                <a:solidFill>
                  <a:srgbClr val="FF0000"/>
                </a:solidFill>
              </a:rPr>
              <a:t>x</a:t>
            </a:r>
            <a:r>
              <a:rPr lang="en-US" altLang="ja-JP" u="sng" baseline="-25000" smtClean="0">
                <a:solidFill>
                  <a:srgbClr val="FF0000"/>
                </a:solidFill>
              </a:rPr>
              <a:t>1</a:t>
            </a:r>
            <a:r>
              <a:rPr lang="ja-JP" altLang="en-US" smtClean="0"/>
              <a:t>を選らぶ</a:t>
            </a:r>
            <a:endParaRPr lang="en-US" altLang="ja-JP" smtClean="0"/>
          </a:p>
          <a:p>
            <a:pPr>
              <a:lnSpc>
                <a:spcPct val="130000"/>
              </a:lnSpc>
              <a:defRPr/>
            </a:pPr>
            <a:r>
              <a:rPr lang="ja-JP" altLang="en-US" u="sng" smtClean="0">
                <a:solidFill>
                  <a:srgbClr val="FF0000"/>
                </a:solidFill>
              </a:rPr>
              <a:t>企業２</a:t>
            </a:r>
            <a:r>
              <a:rPr lang="ja-JP" altLang="en-US" smtClean="0"/>
              <a:t>は</a:t>
            </a:r>
            <a:r>
              <a:rPr lang="ja-JP" altLang="en-US" smtClean="0"/>
              <a:t>企業１</a:t>
            </a:r>
            <a:r>
              <a:rPr lang="ja-JP" altLang="en-US" smtClean="0"/>
              <a:t>の</a:t>
            </a:r>
            <a:r>
              <a:rPr lang="en-US" altLang="ja-JP" smtClean="0"/>
              <a:t>x</a:t>
            </a:r>
            <a:r>
              <a:rPr lang="en-US" altLang="ja-JP" baseline="-25000" smtClean="0"/>
              <a:t>1</a:t>
            </a:r>
            <a:r>
              <a:rPr lang="ja-JP" altLang="en-US" smtClean="0"/>
              <a:t>を</a:t>
            </a:r>
            <a:r>
              <a:rPr lang="ja-JP" altLang="en-US"/>
              <a:t>所与として</a:t>
            </a:r>
            <a:r>
              <a:rPr lang="en-US" altLang="ja-JP" u="sng" smtClean="0">
                <a:solidFill>
                  <a:srgbClr val="FF0000"/>
                </a:solidFill>
              </a:rPr>
              <a:t>x</a:t>
            </a:r>
            <a:r>
              <a:rPr lang="ja-JP" altLang="en-US" u="sng" baseline="-25000" smtClean="0">
                <a:solidFill>
                  <a:srgbClr val="FF0000"/>
                </a:solidFill>
              </a:rPr>
              <a:t>２</a:t>
            </a:r>
            <a:r>
              <a:rPr lang="ja-JP" altLang="en-US" smtClean="0"/>
              <a:t>を</a:t>
            </a:r>
            <a:r>
              <a:rPr lang="ja-JP" altLang="en-US"/>
              <a:t>選ら</a:t>
            </a:r>
            <a:r>
              <a:rPr lang="ja-JP" altLang="en-US" smtClean="0"/>
              <a:t>ぶ</a:t>
            </a:r>
            <a:endParaRPr lang="en-US" altLang="ja-JP" smtClean="0"/>
          </a:p>
          <a:p>
            <a:pPr>
              <a:lnSpc>
                <a:spcPct val="130000"/>
              </a:lnSpc>
              <a:defRPr/>
            </a:pPr>
            <a:r>
              <a:rPr lang="ja-JP" altLang="en-US" smtClean="0"/>
              <a:t>このようなモデルを</a:t>
            </a:r>
            <a:r>
              <a:rPr lang="ja-JP" altLang="en-US" u="sng" smtClean="0">
                <a:solidFill>
                  <a:srgbClr val="FF0000"/>
                </a:solidFill>
              </a:rPr>
              <a:t>クールノーモデル</a:t>
            </a:r>
            <a:r>
              <a:rPr lang="ja-JP" altLang="en-US" smtClean="0"/>
              <a:t>という</a:t>
            </a:r>
          </a:p>
          <a:p>
            <a:pPr>
              <a:lnSpc>
                <a:spcPct val="130000"/>
              </a:lnSpc>
              <a:defRPr/>
            </a:pPr>
            <a:r>
              <a:rPr lang="ja-JP" altLang="en-US" smtClean="0"/>
              <a:t>企業数</a:t>
            </a:r>
            <a:r>
              <a:rPr lang="en-US" altLang="ja-JP" smtClean="0">
                <a:solidFill>
                  <a:srgbClr val="FF0000"/>
                </a:solidFill>
              </a:rPr>
              <a:t>n</a:t>
            </a:r>
            <a:r>
              <a:rPr lang="ja-JP" altLang="en-US" smtClean="0"/>
              <a:t>の市場の供給：</a:t>
            </a:r>
            <a:r>
              <a:rPr lang="en-US" altLang="ja-JP" smtClean="0"/>
              <a:t>x</a:t>
            </a:r>
            <a:r>
              <a:rPr lang="en-US" altLang="ja-JP" baseline="-25000" smtClean="0"/>
              <a:t>1</a:t>
            </a:r>
            <a:r>
              <a:rPr lang="en-US" altLang="ja-JP" smtClean="0"/>
              <a:t>,x</a:t>
            </a:r>
            <a:r>
              <a:rPr lang="en-US" altLang="ja-JP" baseline="-25000" smtClean="0"/>
              <a:t>2</a:t>
            </a:r>
            <a:r>
              <a:rPr lang="en-US" altLang="ja-JP" smtClean="0"/>
              <a:t>,…, x</a:t>
            </a:r>
            <a:r>
              <a:rPr lang="en-US" altLang="ja-JP" baseline="-25000" smtClean="0"/>
              <a:t>n</a:t>
            </a:r>
          </a:p>
          <a:p>
            <a:pPr>
              <a:lnSpc>
                <a:spcPct val="130000"/>
              </a:lnSpc>
              <a:defRPr/>
            </a:pPr>
            <a:r>
              <a:rPr lang="ja-JP" altLang="en-US" smtClean="0"/>
              <a:t>市場全体の供給</a:t>
            </a:r>
            <a:r>
              <a:rPr lang="en-US" altLang="ja-JP" smtClean="0">
                <a:solidFill>
                  <a:srgbClr val="FF0000"/>
                </a:solidFill>
              </a:rPr>
              <a:t>X</a:t>
            </a:r>
            <a:r>
              <a:rPr lang="ja-JP" altLang="en-US" smtClean="0"/>
              <a:t>：</a:t>
            </a:r>
            <a:r>
              <a:rPr lang="en-US" altLang="ja-JP" smtClean="0"/>
              <a:t>X=x</a:t>
            </a:r>
            <a:r>
              <a:rPr lang="en-US" altLang="ja-JP" baseline="-25000" smtClean="0"/>
              <a:t>1</a:t>
            </a:r>
            <a:r>
              <a:rPr lang="en-US" altLang="ja-JP" smtClean="0"/>
              <a:t>+x</a:t>
            </a:r>
            <a:r>
              <a:rPr lang="en-US" altLang="ja-JP" baseline="-25000" smtClean="0"/>
              <a:t>2</a:t>
            </a:r>
            <a:r>
              <a:rPr lang="en-US" altLang="ja-JP" smtClean="0"/>
              <a:t>+,…, +x</a:t>
            </a:r>
            <a:r>
              <a:rPr lang="en-US" altLang="ja-JP" baseline="-25000" smtClean="0"/>
              <a:t>n</a:t>
            </a:r>
            <a:endParaRPr lang="en-US" altLang="ja-JP"/>
          </a:p>
          <a:p>
            <a:pPr>
              <a:lnSpc>
                <a:spcPct val="130000"/>
              </a:lnSpc>
              <a:defRPr/>
            </a:pP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244727340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69875"/>
            <a:ext cx="7634288" cy="1778000"/>
          </a:xfrm>
        </p:spPr>
        <p:txBody>
          <a:bodyPr/>
          <a:lstStyle/>
          <a:p>
            <a:r>
              <a:rPr lang="ja-JP" altLang="en-US"/>
              <a:t>企業</a:t>
            </a:r>
            <a:r>
              <a:rPr lang="ja-JP" altLang="en-US" smtClean="0"/>
              <a:t>のシェア</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企業数</a:t>
            </a:r>
            <a:r>
              <a:rPr lang="en-US" altLang="ja-JP" smtClean="0"/>
              <a:t>n</a:t>
            </a:r>
            <a:r>
              <a:rPr lang="ja-JP" altLang="en-US" smtClean="0"/>
              <a:t>や市場全体の供給量</a:t>
            </a:r>
            <a:r>
              <a:rPr lang="en-US" altLang="ja-JP" smtClean="0"/>
              <a:t>X</a:t>
            </a:r>
            <a:r>
              <a:rPr lang="ja-JP" altLang="en-US" smtClean="0"/>
              <a:t>と各企業の供給</a:t>
            </a:r>
            <a:r>
              <a:rPr lang="en-US" altLang="ja-JP" smtClean="0"/>
              <a:t>x</a:t>
            </a:r>
            <a:r>
              <a:rPr lang="en-US" altLang="ja-JP" baseline="-25000" smtClean="0"/>
              <a:t>i </a:t>
            </a:r>
            <a:r>
              <a:rPr lang="en-US" altLang="ja-JP" smtClean="0"/>
              <a:t>(i=1,2,…,n)</a:t>
            </a:r>
          </a:p>
          <a:p>
            <a:pPr>
              <a:lnSpc>
                <a:spcPct val="130000"/>
              </a:lnSpc>
              <a:defRPr/>
            </a:pPr>
            <a:r>
              <a:rPr lang="ja-JP" altLang="en-US" u="sng" smtClean="0">
                <a:solidFill>
                  <a:srgbClr val="FF0000"/>
                </a:solidFill>
              </a:rPr>
              <a:t>シェア</a:t>
            </a:r>
            <a:r>
              <a:rPr lang="en-US" altLang="ja-JP" smtClean="0"/>
              <a:t>(share)</a:t>
            </a:r>
            <a:r>
              <a:rPr lang="ja-JP" altLang="en-US" smtClean="0"/>
              <a:t>を定義しよう．企業</a:t>
            </a:r>
            <a:r>
              <a:rPr lang="en-US" altLang="ja-JP" smtClean="0"/>
              <a:t>i</a:t>
            </a:r>
            <a:r>
              <a:rPr lang="ja-JP" altLang="en-US" smtClean="0"/>
              <a:t>のシェア</a:t>
            </a:r>
            <a:r>
              <a:rPr lang="en-US" altLang="ja-JP" smtClean="0"/>
              <a:t>S</a:t>
            </a:r>
            <a:r>
              <a:rPr lang="en-US" altLang="ja-JP" baseline="-25000" smtClean="0"/>
              <a:t>i</a:t>
            </a:r>
            <a:r>
              <a:rPr lang="ja-JP" altLang="en-US" smtClean="0"/>
              <a:t>とは</a:t>
            </a:r>
            <a:endParaRPr lang="en-US" altLang="ja-JP" smtClean="0"/>
          </a:p>
          <a:p>
            <a:pPr marL="0" indent="0" algn="ctr">
              <a:lnSpc>
                <a:spcPct val="130000"/>
              </a:lnSpc>
              <a:buNone/>
              <a:defRPr/>
            </a:pPr>
            <a:endParaRPr lang="en-US" altLang="ja-JP" smtClean="0"/>
          </a:p>
          <a:p>
            <a:pPr>
              <a:lnSpc>
                <a:spcPct val="130000"/>
              </a:lnSpc>
              <a:defRPr/>
            </a:pPr>
            <a:r>
              <a:rPr lang="ja-JP" altLang="en-US" smtClean="0"/>
              <a:t>ここで</a:t>
            </a:r>
            <a:r>
              <a:rPr lang="en-US" altLang="ja-JP" smtClean="0"/>
              <a:t>S</a:t>
            </a:r>
            <a:r>
              <a:rPr lang="en-US" altLang="ja-JP" baseline="-25000" smtClean="0"/>
              <a:t>i</a:t>
            </a:r>
            <a:r>
              <a:rPr lang="ja-JP" altLang="en-US" smtClean="0"/>
              <a:t>≧</a:t>
            </a:r>
            <a:r>
              <a:rPr lang="en-US" altLang="ja-JP" smtClean="0"/>
              <a:t>0, S</a:t>
            </a:r>
            <a:r>
              <a:rPr lang="en-US" altLang="ja-JP" baseline="-25000" smtClean="0"/>
              <a:t>i</a:t>
            </a:r>
            <a:r>
              <a:rPr lang="ja-JP" altLang="en-US" smtClean="0"/>
              <a:t>≦</a:t>
            </a:r>
            <a:r>
              <a:rPr lang="en-US" altLang="ja-JP" smtClean="0"/>
              <a:t>1</a:t>
            </a:r>
            <a:r>
              <a:rPr lang="ja-JP" altLang="en-US" smtClean="0"/>
              <a:t>であり</a:t>
            </a:r>
            <a:r>
              <a:rPr lang="en-US" altLang="ja-JP" smtClean="0"/>
              <a:t>S</a:t>
            </a:r>
            <a:r>
              <a:rPr lang="en-US" altLang="ja-JP" baseline="-25000"/>
              <a:t>1</a:t>
            </a:r>
            <a:r>
              <a:rPr lang="en-US" altLang="ja-JP" smtClean="0"/>
              <a:t> +S</a:t>
            </a:r>
            <a:r>
              <a:rPr lang="en-US" altLang="ja-JP" baseline="-25000" smtClean="0"/>
              <a:t>2</a:t>
            </a:r>
            <a:r>
              <a:rPr lang="en-US" altLang="ja-JP" smtClean="0"/>
              <a:t>+…+S</a:t>
            </a:r>
            <a:r>
              <a:rPr lang="en-US" altLang="ja-JP" baseline="-25000" smtClean="0"/>
              <a:t>n</a:t>
            </a:r>
            <a:r>
              <a:rPr lang="en-US" altLang="ja-JP" smtClean="0"/>
              <a:t>=1</a:t>
            </a:r>
            <a:r>
              <a:rPr lang="ja-JP" altLang="en-US" smtClean="0"/>
              <a:t>である</a:t>
            </a:r>
            <a:endParaRPr lang="en-US" altLang="ja-JP" smtClean="0"/>
          </a:p>
          <a:p>
            <a:pPr>
              <a:lnSpc>
                <a:spcPct val="130000"/>
              </a:lnSpc>
              <a:defRPr/>
            </a:pPr>
            <a:r>
              <a:rPr lang="ja-JP" altLang="en-US" smtClean="0"/>
              <a:t>問</a:t>
            </a:r>
            <a:r>
              <a:rPr lang="en-US" altLang="ja-JP" smtClean="0"/>
              <a:t>1  S</a:t>
            </a:r>
            <a:r>
              <a:rPr lang="en-US" altLang="ja-JP" baseline="-25000" smtClean="0"/>
              <a:t>i</a:t>
            </a:r>
            <a:r>
              <a:rPr lang="en-US" altLang="ja-JP" smtClean="0"/>
              <a:t>=0</a:t>
            </a:r>
            <a:r>
              <a:rPr lang="ja-JP" altLang="en-US" smtClean="0"/>
              <a:t>は何を意味するか？</a:t>
            </a:r>
            <a:endParaRPr lang="en-US" altLang="ja-JP" smtClean="0"/>
          </a:p>
          <a:p>
            <a:pPr>
              <a:lnSpc>
                <a:spcPct val="130000"/>
              </a:lnSpc>
              <a:defRPr/>
            </a:pPr>
            <a:r>
              <a:rPr lang="ja-JP" altLang="en-US" smtClean="0"/>
              <a:t>問</a:t>
            </a:r>
            <a:r>
              <a:rPr lang="en-US" altLang="ja-JP" smtClean="0"/>
              <a:t>2 S</a:t>
            </a:r>
            <a:r>
              <a:rPr lang="en-US" altLang="ja-JP" baseline="-25000" smtClean="0"/>
              <a:t>i</a:t>
            </a:r>
            <a:r>
              <a:rPr lang="en-US" altLang="ja-JP" smtClean="0"/>
              <a:t>=1</a:t>
            </a:r>
            <a:r>
              <a:rPr lang="ja-JP" altLang="en-US" smtClean="0"/>
              <a:t>は何を意味するか？</a:t>
            </a:r>
            <a:endParaRPr lang="en-US" altLang="ja-JP"/>
          </a:p>
          <a:p>
            <a:pPr>
              <a:lnSpc>
                <a:spcPct val="130000"/>
              </a:lnSpc>
              <a:defRPr/>
            </a:pPr>
            <a:r>
              <a:rPr lang="ja-JP" altLang="en-US" smtClean="0"/>
              <a:t>問</a:t>
            </a:r>
            <a:r>
              <a:rPr lang="en-US" altLang="ja-JP" smtClean="0"/>
              <a:t>3 </a:t>
            </a:r>
            <a:r>
              <a:rPr lang="en-US" altLang="ja-JP"/>
              <a:t>S</a:t>
            </a:r>
            <a:r>
              <a:rPr lang="en-US" altLang="ja-JP" baseline="-25000"/>
              <a:t>1</a:t>
            </a:r>
            <a:r>
              <a:rPr lang="en-US" altLang="ja-JP"/>
              <a:t> +S</a:t>
            </a:r>
            <a:r>
              <a:rPr lang="en-US" altLang="ja-JP" baseline="-25000"/>
              <a:t>2</a:t>
            </a:r>
            <a:r>
              <a:rPr lang="en-US" altLang="ja-JP"/>
              <a:t>+…+</a:t>
            </a:r>
            <a:r>
              <a:rPr lang="en-US" altLang="ja-JP" smtClean="0"/>
              <a:t>S</a:t>
            </a:r>
            <a:r>
              <a:rPr lang="en-US" altLang="ja-JP" baseline="-25000" smtClean="0"/>
              <a:t>n</a:t>
            </a:r>
            <a:r>
              <a:rPr lang="en-US" altLang="ja-JP" smtClean="0"/>
              <a:t>=1</a:t>
            </a:r>
            <a:r>
              <a:rPr lang="ja-JP" altLang="en-US" smtClean="0"/>
              <a:t>を証明せよ</a:t>
            </a:r>
            <a:endParaRPr lang="en-US" altLang="ja-JP"/>
          </a:p>
          <a:p>
            <a:pPr>
              <a:lnSpc>
                <a:spcPct val="130000"/>
              </a:lnSpc>
              <a:defRPr/>
            </a:pPr>
            <a:endParaRPr lang="en-US" altLang="ja-JP" smtClean="0"/>
          </a:p>
          <a:p>
            <a:pPr>
              <a:lnSpc>
                <a:spcPct val="130000"/>
              </a:lnSpc>
              <a:defRPr/>
            </a:pPr>
            <a:r>
              <a:rPr lang="ja-JP" altLang="en-US" smtClean="0"/>
              <a:t>で市場に２企業が供給している市場と</a:t>
            </a:r>
            <a:r>
              <a:rPr lang="ja-JP" altLang="en-US" u="sng" smtClean="0">
                <a:solidFill>
                  <a:srgbClr val="FF0000"/>
                </a:solidFill>
              </a:rPr>
              <a:t>複占</a:t>
            </a:r>
            <a:r>
              <a:rPr lang="ja-JP" altLang="en-US" smtClean="0"/>
              <a:t>とい</a:t>
            </a:r>
            <a:endParaRPr lang="en-US" altLang="ja-JP" smtClean="0"/>
          </a:p>
          <a:p>
            <a:pPr>
              <a:lnSpc>
                <a:spcPct val="130000"/>
              </a:lnSpc>
              <a:defRPr/>
            </a:pPr>
            <a:r>
              <a:rPr lang="ja-JP" altLang="en-US" smtClean="0"/>
              <a:t>独占の</a:t>
            </a:r>
            <a:r>
              <a:rPr lang="en-US" altLang="ja-JP" smtClean="0"/>
              <a:t>P(x)=p</a:t>
            </a:r>
            <a:r>
              <a:rPr lang="ja-JP" altLang="en-US" smtClean="0"/>
              <a:t>は</a:t>
            </a:r>
            <a:r>
              <a:rPr lang="ja-JP" altLang="en-US"/>
              <a:t>複占</a:t>
            </a:r>
            <a:r>
              <a:rPr lang="ja-JP" altLang="en-US" smtClean="0"/>
              <a:t>だと書き換えられる</a:t>
            </a:r>
            <a:endParaRPr lang="en-US" altLang="ja-JP"/>
          </a:p>
          <a:p>
            <a:pPr marL="0" indent="0" algn="ctr">
              <a:lnSpc>
                <a:spcPct val="130000"/>
              </a:lnSpc>
              <a:buNone/>
              <a:defRPr/>
            </a:pPr>
            <a:r>
              <a:rPr lang="en-US" altLang="ja-JP" smtClean="0"/>
              <a:t>P(x</a:t>
            </a:r>
            <a:r>
              <a:rPr lang="en-US" altLang="ja-JP" baseline="-25000" smtClean="0"/>
              <a:t>1</a:t>
            </a:r>
            <a:r>
              <a:rPr lang="en-US" altLang="ja-JP" smtClean="0"/>
              <a:t>+x</a:t>
            </a:r>
            <a:r>
              <a:rPr lang="en-US" altLang="ja-JP" baseline="-25000" smtClean="0"/>
              <a:t>2</a:t>
            </a:r>
            <a:r>
              <a:rPr lang="en-US" altLang="ja-JP" smtClean="0"/>
              <a:t>)=p</a:t>
            </a:r>
          </a:p>
          <a:p>
            <a:pPr>
              <a:lnSpc>
                <a:spcPct val="130000"/>
              </a:lnSpc>
              <a:defRPr/>
            </a:pPr>
            <a:r>
              <a:rPr lang="ja-JP" altLang="en-US" u="sng" smtClean="0">
                <a:solidFill>
                  <a:srgbClr val="FF0000"/>
                </a:solidFill>
              </a:rPr>
              <a:t>企業１</a:t>
            </a:r>
            <a:r>
              <a:rPr lang="ja-JP" altLang="en-US" smtClean="0"/>
              <a:t>は企業の２の</a:t>
            </a:r>
            <a:r>
              <a:rPr lang="en-US" altLang="ja-JP" smtClean="0"/>
              <a:t>x</a:t>
            </a:r>
            <a:r>
              <a:rPr lang="en-US" altLang="ja-JP" baseline="-25000" smtClean="0"/>
              <a:t>2</a:t>
            </a:r>
            <a:r>
              <a:rPr lang="ja-JP" altLang="en-US" smtClean="0"/>
              <a:t>を所与として</a:t>
            </a:r>
            <a:r>
              <a:rPr lang="en-US" altLang="ja-JP" u="sng" smtClean="0">
                <a:solidFill>
                  <a:srgbClr val="FF0000"/>
                </a:solidFill>
              </a:rPr>
              <a:t>x</a:t>
            </a:r>
            <a:r>
              <a:rPr lang="en-US" altLang="ja-JP" u="sng" baseline="-25000" smtClean="0">
                <a:solidFill>
                  <a:srgbClr val="FF0000"/>
                </a:solidFill>
              </a:rPr>
              <a:t>1</a:t>
            </a:r>
            <a:r>
              <a:rPr lang="ja-JP" altLang="en-US" smtClean="0"/>
              <a:t>を選らぶ</a:t>
            </a:r>
            <a:endParaRPr lang="en-US" altLang="ja-JP" smtClean="0"/>
          </a:p>
          <a:p>
            <a:pPr>
              <a:lnSpc>
                <a:spcPct val="130000"/>
              </a:lnSpc>
              <a:defRPr/>
            </a:pPr>
            <a:r>
              <a:rPr lang="ja-JP" altLang="en-US" u="sng" smtClean="0">
                <a:solidFill>
                  <a:srgbClr val="FF0000"/>
                </a:solidFill>
              </a:rPr>
              <a:t>企業２</a:t>
            </a:r>
            <a:r>
              <a:rPr lang="ja-JP" altLang="en-US" smtClean="0"/>
              <a:t>は</a:t>
            </a:r>
            <a:r>
              <a:rPr lang="ja-JP" altLang="en-US"/>
              <a:t>企業</a:t>
            </a:r>
            <a:r>
              <a:rPr lang="ja-JP" altLang="en-US" smtClean="0"/>
              <a:t>の１の</a:t>
            </a:r>
            <a:r>
              <a:rPr lang="en-US" altLang="ja-JP" smtClean="0"/>
              <a:t>x</a:t>
            </a:r>
            <a:r>
              <a:rPr lang="en-US" altLang="ja-JP" baseline="-25000" smtClean="0"/>
              <a:t>1</a:t>
            </a:r>
            <a:r>
              <a:rPr lang="ja-JP" altLang="en-US" smtClean="0"/>
              <a:t>を</a:t>
            </a:r>
            <a:r>
              <a:rPr lang="ja-JP" altLang="en-US"/>
              <a:t>所与として</a:t>
            </a:r>
            <a:r>
              <a:rPr lang="en-US" altLang="ja-JP" u="sng" smtClean="0">
                <a:solidFill>
                  <a:srgbClr val="FF0000"/>
                </a:solidFill>
              </a:rPr>
              <a:t>x</a:t>
            </a:r>
            <a:r>
              <a:rPr lang="ja-JP" altLang="en-US" u="sng" baseline="-25000" smtClean="0">
                <a:solidFill>
                  <a:srgbClr val="FF0000"/>
                </a:solidFill>
              </a:rPr>
              <a:t>２</a:t>
            </a:r>
            <a:r>
              <a:rPr lang="ja-JP" altLang="en-US" smtClean="0"/>
              <a:t>を</a:t>
            </a:r>
            <a:r>
              <a:rPr lang="ja-JP" altLang="en-US"/>
              <a:t>選ら</a:t>
            </a:r>
            <a:r>
              <a:rPr lang="ja-JP" altLang="en-US" smtClean="0"/>
              <a:t>ぶ</a:t>
            </a:r>
            <a:endParaRPr lang="en-US" altLang="ja-JP" smtClean="0"/>
          </a:p>
          <a:p>
            <a:pPr>
              <a:lnSpc>
                <a:spcPct val="130000"/>
              </a:lnSpc>
              <a:defRPr/>
            </a:pPr>
            <a:r>
              <a:rPr lang="ja-JP" altLang="en-US" smtClean="0"/>
              <a:t>このようなモデルを</a:t>
            </a:r>
            <a:r>
              <a:rPr lang="ja-JP" altLang="en-US" u="sng" smtClean="0">
                <a:solidFill>
                  <a:srgbClr val="FF0000"/>
                </a:solidFill>
              </a:rPr>
              <a:t>クールノーモデル</a:t>
            </a:r>
            <a:r>
              <a:rPr lang="ja-JP" altLang="en-US" smtClean="0"/>
              <a:t>という</a:t>
            </a:r>
          </a:p>
          <a:p>
            <a:pPr>
              <a:lnSpc>
                <a:spcPct val="130000"/>
              </a:lnSpc>
              <a:defRPr/>
            </a:pPr>
            <a:r>
              <a:rPr lang="ja-JP" altLang="en-US" smtClean="0"/>
              <a:t>企業数</a:t>
            </a:r>
            <a:r>
              <a:rPr lang="en-US" altLang="ja-JP" smtClean="0">
                <a:solidFill>
                  <a:srgbClr val="FF0000"/>
                </a:solidFill>
              </a:rPr>
              <a:t>n</a:t>
            </a:r>
            <a:r>
              <a:rPr lang="ja-JP" altLang="en-US" smtClean="0"/>
              <a:t>の市場の供給：</a:t>
            </a:r>
            <a:r>
              <a:rPr lang="en-US" altLang="ja-JP" smtClean="0"/>
              <a:t>x</a:t>
            </a:r>
            <a:r>
              <a:rPr lang="en-US" altLang="ja-JP" baseline="-25000" smtClean="0"/>
              <a:t>1</a:t>
            </a:r>
            <a:r>
              <a:rPr lang="en-US" altLang="ja-JP" smtClean="0"/>
              <a:t>,x</a:t>
            </a:r>
            <a:r>
              <a:rPr lang="en-US" altLang="ja-JP" baseline="-25000" smtClean="0"/>
              <a:t>2</a:t>
            </a:r>
            <a:r>
              <a:rPr lang="en-US" altLang="ja-JP" smtClean="0"/>
              <a:t>,…, x</a:t>
            </a:r>
            <a:r>
              <a:rPr lang="en-US" altLang="ja-JP" baseline="-25000" smtClean="0"/>
              <a:t>n</a:t>
            </a:r>
          </a:p>
          <a:p>
            <a:pPr>
              <a:lnSpc>
                <a:spcPct val="130000"/>
              </a:lnSpc>
              <a:defRPr/>
            </a:pPr>
            <a:r>
              <a:rPr lang="ja-JP" altLang="en-US" smtClean="0"/>
              <a:t>市場全体の供給</a:t>
            </a:r>
            <a:r>
              <a:rPr lang="en-US" altLang="ja-JP" smtClean="0">
                <a:solidFill>
                  <a:srgbClr val="FF0000"/>
                </a:solidFill>
              </a:rPr>
              <a:t>X</a:t>
            </a:r>
            <a:r>
              <a:rPr lang="ja-JP" altLang="en-US" smtClean="0"/>
              <a:t>：</a:t>
            </a:r>
            <a:r>
              <a:rPr lang="en-US" altLang="ja-JP" smtClean="0"/>
              <a:t>X=x</a:t>
            </a:r>
            <a:r>
              <a:rPr lang="en-US" altLang="ja-JP" baseline="-25000" smtClean="0"/>
              <a:t>1</a:t>
            </a:r>
            <a:r>
              <a:rPr lang="en-US" altLang="ja-JP" smtClean="0"/>
              <a:t>+x</a:t>
            </a:r>
            <a:r>
              <a:rPr lang="en-US" altLang="ja-JP" baseline="-25000" smtClean="0"/>
              <a:t>2</a:t>
            </a:r>
            <a:r>
              <a:rPr lang="en-US" altLang="ja-JP" smtClean="0"/>
              <a:t>+,…, +x</a:t>
            </a:r>
            <a:r>
              <a:rPr lang="en-US" altLang="ja-JP" baseline="-25000" smtClean="0"/>
              <a:t>n</a:t>
            </a:r>
            <a:endParaRPr lang="en-US" altLang="ja-JP"/>
          </a:p>
          <a:p>
            <a:pPr>
              <a:lnSpc>
                <a:spcPct val="130000"/>
              </a:lnSpc>
              <a:defRPr/>
            </a:pP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pic>
        <p:nvPicPr>
          <p:cNvPr id="2052" name="Picture 4" descr="\begin{align*}&#10; S_i=\frac{x_i}{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9100" y="3138969"/>
            <a:ext cx="12954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7871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累積集中度</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問</a:t>
            </a:r>
            <a:r>
              <a:rPr lang="en-US" altLang="ja-JP" smtClean="0"/>
              <a:t>4</a:t>
            </a:r>
            <a:r>
              <a:rPr lang="ja-JP" altLang="en-US"/>
              <a:t> </a:t>
            </a:r>
            <a:r>
              <a:rPr lang="ja-JP" altLang="en-US" smtClean="0"/>
              <a:t>：各企業のシェアを求めよ</a:t>
            </a:r>
            <a:endParaRPr lang="en-US" altLang="ja-JP" smtClean="0"/>
          </a:p>
          <a:p>
            <a:pPr>
              <a:lnSpc>
                <a:spcPct val="130000"/>
              </a:lnSpc>
              <a:defRPr/>
            </a:pPr>
            <a:endParaRPr lang="en-US" altLang="ja-JP"/>
          </a:p>
          <a:p>
            <a:pPr>
              <a:lnSpc>
                <a:spcPct val="130000"/>
              </a:lnSpc>
              <a:defRPr/>
            </a:pPr>
            <a:r>
              <a:rPr lang="ja-JP" altLang="en-US" smtClean="0"/>
              <a:t>企業数が多くても上位３社で</a:t>
            </a:r>
            <a:r>
              <a:rPr lang="ja-JP" altLang="en-US" u="sng" smtClean="0">
                <a:solidFill>
                  <a:srgbClr val="FF0000"/>
                </a:solidFill>
              </a:rPr>
              <a:t>半分</a:t>
            </a:r>
            <a:r>
              <a:rPr lang="ja-JP" altLang="en-US" smtClean="0"/>
              <a:t>のシェアを握る市場，上位３社で</a:t>
            </a:r>
            <a:r>
              <a:rPr lang="ja-JP" altLang="en-US" u="sng" smtClean="0">
                <a:solidFill>
                  <a:srgbClr val="FF0000"/>
                </a:solidFill>
              </a:rPr>
              <a:t>ほとんど</a:t>
            </a:r>
            <a:r>
              <a:rPr lang="ja-JP" altLang="en-US" smtClean="0"/>
              <a:t>のシェアを握る市場</a:t>
            </a:r>
            <a:endParaRPr lang="en-US" altLang="ja-JP" smtClean="0"/>
          </a:p>
          <a:p>
            <a:pPr>
              <a:lnSpc>
                <a:spcPct val="130000"/>
              </a:lnSpc>
              <a:defRPr/>
            </a:pPr>
            <a:r>
              <a:rPr lang="ja-JP" altLang="en-US" smtClean="0"/>
              <a:t>累積集中度</a:t>
            </a:r>
            <a:r>
              <a:rPr lang="ja-JP" altLang="en-US"/>
              <a:t>：</a:t>
            </a:r>
            <a:r>
              <a:rPr lang="ja-JP" altLang="en-US" smtClean="0"/>
              <a:t>シェアの高いほうから並べ替える</a:t>
            </a:r>
            <a:endParaRPr lang="en-US" altLang="ja-JP" smtClean="0"/>
          </a:p>
          <a:p>
            <a:pPr marL="0" indent="0" algn="ctr">
              <a:lnSpc>
                <a:spcPct val="130000"/>
              </a:lnSpc>
              <a:buNone/>
              <a:defRPr/>
            </a:pPr>
            <a:r>
              <a:rPr lang="en-US" altLang="ja-JP" smtClean="0"/>
              <a:t>300,200,200,100,100,100</a:t>
            </a:r>
          </a:p>
          <a:p>
            <a:pPr>
              <a:lnSpc>
                <a:spcPct val="130000"/>
              </a:lnSpc>
              <a:defRPr/>
            </a:pPr>
            <a:r>
              <a:rPr lang="ja-JP" altLang="en-US" smtClean="0"/>
              <a:t>番号を付け替えて</a:t>
            </a:r>
            <a:r>
              <a:rPr lang="en-US" altLang="ja-JP" smtClean="0"/>
              <a:t>S</a:t>
            </a:r>
            <a:r>
              <a:rPr lang="en-US" altLang="ja-JP" baseline="-25000" smtClean="0"/>
              <a:t>1</a:t>
            </a:r>
            <a:r>
              <a:rPr lang="en-US" altLang="ja-JP" smtClean="0"/>
              <a:t> </a:t>
            </a:r>
            <a:r>
              <a:rPr lang="ja-JP" altLang="en-US" smtClean="0"/>
              <a:t>≧</a:t>
            </a:r>
            <a:r>
              <a:rPr lang="en-US" altLang="ja-JP" smtClean="0"/>
              <a:t>S</a:t>
            </a:r>
            <a:r>
              <a:rPr lang="en-US" altLang="ja-JP" baseline="-25000" smtClean="0"/>
              <a:t>2</a:t>
            </a:r>
            <a:r>
              <a:rPr lang="ja-JP" altLang="en-US" smtClean="0"/>
              <a:t>≧</a:t>
            </a:r>
            <a:r>
              <a:rPr lang="en-US" altLang="ja-JP" smtClean="0"/>
              <a:t>…</a:t>
            </a:r>
            <a:r>
              <a:rPr lang="ja-JP" altLang="en-US" smtClean="0"/>
              <a:t>≧</a:t>
            </a:r>
            <a:r>
              <a:rPr lang="en-US" altLang="ja-JP" smtClean="0"/>
              <a:t>S</a:t>
            </a:r>
            <a:r>
              <a:rPr lang="en-US" altLang="ja-JP" baseline="-25000" smtClean="0"/>
              <a:t>n</a:t>
            </a:r>
            <a:r>
              <a:rPr lang="ja-JP" altLang="en-US" smtClean="0"/>
              <a:t>となる</a:t>
            </a:r>
            <a:endParaRPr lang="en-US" altLang="ja-JP" smtClean="0"/>
          </a:p>
          <a:p>
            <a:pPr>
              <a:lnSpc>
                <a:spcPct val="130000"/>
              </a:lnSpc>
              <a:defRPr/>
            </a:pPr>
            <a:r>
              <a:rPr lang="ja-JP" altLang="en-US" u="sng" smtClean="0">
                <a:solidFill>
                  <a:srgbClr val="FF0000"/>
                </a:solidFill>
              </a:rPr>
              <a:t>上位</a:t>
            </a:r>
            <a:r>
              <a:rPr lang="en-US" altLang="ja-JP" u="sng" smtClean="0">
                <a:solidFill>
                  <a:srgbClr val="FF0000"/>
                </a:solidFill>
              </a:rPr>
              <a:t>3</a:t>
            </a:r>
            <a:r>
              <a:rPr lang="ja-JP" altLang="en-US" u="sng" smtClean="0">
                <a:solidFill>
                  <a:srgbClr val="FF0000"/>
                </a:solidFill>
              </a:rPr>
              <a:t>社集中度</a:t>
            </a:r>
            <a:r>
              <a:rPr lang="ja-JP" altLang="en-US" smtClean="0"/>
              <a:t>は </a:t>
            </a:r>
            <a:r>
              <a:rPr lang="en-US" altLang="ja-JP" smtClean="0"/>
              <a:t>S</a:t>
            </a:r>
            <a:r>
              <a:rPr lang="en-US" altLang="ja-JP" baseline="-25000" smtClean="0"/>
              <a:t>1</a:t>
            </a:r>
            <a:r>
              <a:rPr lang="en-US" altLang="ja-JP" smtClean="0"/>
              <a:t>+S</a:t>
            </a:r>
            <a:r>
              <a:rPr lang="en-US" altLang="ja-JP" baseline="-25000" smtClean="0"/>
              <a:t>2</a:t>
            </a:r>
            <a:r>
              <a:rPr lang="en-US" altLang="ja-JP" smtClean="0"/>
              <a:t>+S</a:t>
            </a:r>
            <a:r>
              <a:rPr lang="en-US" altLang="ja-JP" baseline="-25000" smtClean="0"/>
              <a:t>3</a:t>
            </a:r>
            <a:r>
              <a:rPr lang="en-US" altLang="ja-JP" smtClean="0"/>
              <a:t> </a:t>
            </a:r>
            <a:r>
              <a:rPr lang="ja-JP" altLang="en-US" smtClean="0"/>
              <a:t>となる</a:t>
            </a: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675557298"/>
              </p:ext>
            </p:extLst>
          </p:nvPr>
        </p:nvGraphicFramePr>
        <p:xfrm>
          <a:off x="183454" y="1649760"/>
          <a:ext cx="9391934" cy="936104"/>
        </p:xfrm>
        <a:graphic>
          <a:graphicData uri="http://schemas.openxmlformats.org/drawingml/2006/table">
            <a:tbl>
              <a:tblPr firstRow="1" bandRow="1">
                <a:tableStyleId>{BC89EF96-8CEA-46FF-86C4-4CE0E7609802}</a:tableStyleId>
              </a:tblPr>
              <a:tblGrid>
                <a:gridCol w="1656186">
                  <a:extLst>
                    <a:ext uri="{9D8B030D-6E8A-4147-A177-3AD203B41FA5}">
                      <a16:colId xmlns:a16="http://schemas.microsoft.com/office/drawing/2014/main" val="3216316746"/>
                    </a:ext>
                  </a:extLst>
                </a:gridCol>
                <a:gridCol w="1027223">
                  <a:extLst>
                    <a:ext uri="{9D8B030D-6E8A-4147-A177-3AD203B41FA5}">
                      <a16:colId xmlns:a16="http://schemas.microsoft.com/office/drawing/2014/main" val="1723977992"/>
                    </a:ext>
                  </a:extLst>
                </a:gridCol>
                <a:gridCol w="1341705">
                  <a:extLst>
                    <a:ext uri="{9D8B030D-6E8A-4147-A177-3AD203B41FA5}">
                      <a16:colId xmlns:a16="http://schemas.microsoft.com/office/drawing/2014/main" val="126409672"/>
                    </a:ext>
                  </a:extLst>
                </a:gridCol>
                <a:gridCol w="1341705">
                  <a:extLst>
                    <a:ext uri="{9D8B030D-6E8A-4147-A177-3AD203B41FA5}">
                      <a16:colId xmlns:a16="http://schemas.microsoft.com/office/drawing/2014/main" val="826828964"/>
                    </a:ext>
                  </a:extLst>
                </a:gridCol>
                <a:gridCol w="1341705">
                  <a:extLst>
                    <a:ext uri="{9D8B030D-6E8A-4147-A177-3AD203B41FA5}">
                      <a16:colId xmlns:a16="http://schemas.microsoft.com/office/drawing/2014/main" val="2252740692"/>
                    </a:ext>
                  </a:extLst>
                </a:gridCol>
                <a:gridCol w="1341705">
                  <a:extLst>
                    <a:ext uri="{9D8B030D-6E8A-4147-A177-3AD203B41FA5}">
                      <a16:colId xmlns:a16="http://schemas.microsoft.com/office/drawing/2014/main" val="4069894281"/>
                    </a:ext>
                  </a:extLst>
                </a:gridCol>
                <a:gridCol w="1341705">
                  <a:extLst>
                    <a:ext uri="{9D8B030D-6E8A-4147-A177-3AD203B41FA5}">
                      <a16:colId xmlns:a16="http://schemas.microsoft.com/office/drawing/2014/main" val="2653376154"/>
                    </a:ext>
                  </a:extLst>
                </a:gridCol>
              </a:tblGrid>
              <a:tr h="468052">
                <a:tc>
                  <a:txBody>
                    <a:bodyPr/>
                    <a:lstStyle/>
                    <a:p>
                      <a:pPr algn="ctr"/>
                      <a:r>
                        <a:rPr kumimoji="1" lang="ja-JP" altLang="en-US" sz="2400" smtClean="0"/>
                        <a:t>企業</a:t>
                      </a:r>
                      <a:endParaRPr kumimoji="1" lang="ja-JP" altLang="en-US" sz="2400"/>
                    </a:p>
                  </a:txBody>
                  <a:tcPr/>
                </a:tc>
                <a:tc>
                  <a:txBody>
                    <a:bodyPr/>
                    <a:lstStyle/>
                    <a:p>
                      <a:pPr algn="ctr"/>
                      <a:r>
                        <a:rPr kumimoji="1" lang="en-US" altLang="ja-JP" sz="2400" smtClean="0"/>
                        <a:t>A</a:t>
                      </a:r>
                      <a:endParaRPr kumimoji="1" lang="ja-JP" altLang="en-US" sz="2400"/>
                    </a:p>
                  </a:txBody>
                  <a:tcPr/>
                </a:tc>
                <a:tc>
                  <a:txBody>
                    <a:bodyPr/>
                    <a:lstStyle/>
                    <a:p>
                      <a:pPr algn="ctr"/>
                      <a:r>
                        <a:rPr kumimoji="1" lang="en-US" altLang="ja-JP" sz="2400" smtClean="0"/>
                        <a:t>B</a:t>
                      </a:r>
                      <a:endParaRPr kumimoji="1" lang="ja-JP" altLang="en-US" sz="2400"/>
                    </a:p>
                  </a:txBody>
                  <a:tcPr/>
                </a:tc>
                <a:tc>
                  <a:txBody>
                    <a:bodyPr/>
                    <a:lstStyle/>
                    <a:p>
                      <a:pPr algn="ctr"/>
                      <a:r>
                        <a:rPr kumimoji="1" lang="en-US" altLang="ja-JP" sz="2400" smtClean="0"/>
                        <a:t>C</a:t>
                      </a:r>
                      <a:endParaRPr kumimoji="1" lang="ja-JP" altLang="en-US" sz="2400"/>
                    </a:p>
                  </a:txBody>
                  <a:tcPr/>
                </a:tc>
                <a:tc>
                  <a:txBody>
                    <a:bodyPr/>
                    <a:lstStyle/>
                    <a:p>
                      <a:pPr algn="ctr"/>
                      <a:r>
                        <a:rPr kumimoji="1" lang="en-US" altLang="ja-JP" sz="2400" smtClean="0"/>
                        <a:t>D</a:t>
                      </a:r>
                      <a:endParaRPr kumimoji="1" lang="ja-JP" altLang="en-US" sz="2400"/>
                    </a:p>
                  </a:txBody>
                  <a:tcPr/>
                </a:tc>
                <a:tc>
                  <a:txBody>
                    <a:bodyPr/>
                    <a:lstStyle/>
                    <a:p>
                      <a:pPr algn="ctr"/>
                      <a:r>
                        <a:rPr kumimoji="1" lang="en-US" altLang="ja-JP" sz="2400" smtClean="0"/>
                        <a:t>E</a:t>
                      </a:r>
                      <a:endParaRPr kumimoji="1" lang="ja-JP" altLang="en-US" sz="2400"/>
                    </a:p>
                  </a:txBody>
                  <a:tcPr/>
                </a:tc>
                <a:tc>
                  <a:txBody>
                    <a:bodyPr/>
                    <a:lstStyle/>
                    <a:p>
                      <a:pPr algn="ctr"/>
                      <a:r>
                        <a:rPr kumimoji="1" lang="en-US" altLang="ja-JP" sz="2400" smtClean="0"/>
                        <a:t>F</a:t>
                      </a:r>
                      <a:endParaRPr kumimoji="1" lang="ja-JP" altLang="en-US" sz="2400"/>
                    </a:p>
                  </a:txBody>
                  <a:tcPr/>
                </a:tc>
                <a:extLst>
                  <a:ext uri="{0D108BD9-81ED-4DB2-BD59-A6C34878D82A}">
                    <a16:rowId xmlns:a16="http://schemas.microsoft.com/office/drawing/2014/main" val="1905435830"/>
                  </a:ext>
                </a:extLst>
              </a:tr>
              <a:tr h="468052">
                <a:tc>
                  <a:txBody>
                    <a:bodyPr/>
                    <a:lstStyle/>
                    <a:p>
                      <a:pPr algn="ctr"/>
                      <a:r>
                        <a:rPr kumimoji="1" lang="ja-JP" altLang="en-US" sz="2400" smtClean="0"/>
                        <a:t>収入</a:t>
                      </a:r>
                      <a:r>
                        <a:rPr kumimoji="1" lang="en-US" altLang="ja-JP" sz="2400" smtClean="0"/>
                        <a:t>(</a:t>
                      </a:r>
                      <a:r>
                        <a:rPr kumimoji="1" lang="ja-JP" altLang="en-US" sz="2400" smtClean="0"/>
                        <a:t>億円</a:t>
                      </a:r>
                      <a:r>
                        <a:rPr kumimoji="1" lang="en-US" altLang="ja-JP" sz="2400" smtClean="0"/>
                        <a:t>)</a:t>
                      </a:r>
                      <a:endParaRPr kumimoji="1" lang="ja-JP" altLang="en-US" sz="2400"/>
                    </a:p>
                  </a:txBody>
                  <a:tcPr/>
                </a:tc>
                <a:tc>
                  <a:txBody>
                    <a:bodyPr/>
                    <a:lstStyle/>
                    <a:p>
                      <a:pPr algn="r"/>
                      <a:r>
                        <a:rPr kumimoji="1" lang="en-US" altLang="ja-JP" sz="2400" smtClean="0"/>
                        <a:t>200</a:t>
                      </a:r>
                      <a:endParaRPr kumimoji="1" lang="ja-JP" altLang="en-US" sz="2400"/>
                    </a:p>
                  </a:txBody>
                  <a:tcPr/>
                </a:tc>
                <a:tc>
                  <a:txBody>
                    <a:bodyPr/>
                    <a:lstStyle/>
                    <a:p>
                      <a:pPr algn="r"/>
                      <a:r>
                        <a:rPr kumimoji="1" lang="en-US" altLang="ja-JP" sz="2400" smtClean="0"/>
                        <a:t>300</a:t>
                      </a:r>
                      <a:endParaRPr kumimoji="1" lang="ja-JP" altLang="en-US" sz="2400"/>
                    </a:p>
                  </a:txBody>
                  <a:tcPr/>
                </a:tc>
                <a:tc>
                  <a:txBody>
                    <a:bodyPr/>
                    <a:lstStyle/>
                    <a:p>
                      <a:pPr algn="r"/>
                      <a:r>
                        <a:rPr kumimoji="1" lang="en-US" altLang="ja-JP" sz="2400" smtClean="0"/>
                        <a:t>200</a:t>
                      </a:r>
                      <a:endParaRPr kumimoji="1" lang="ja-JP" altLang="en-US" sz="2400"/>
                    </a:p>
                  </a:txBody>
                  <a:tcPr/>
                </a:tc>
                <a:tc>
                  <a:txBody>
                    <a:bodyPr/>
                    <a:lstStyle/>
                    <a:p>
                      <a:pPr algn="r"/>
                      <a:r>
                        <a:rPr kumimoji="1" lang="en-US" altLang="ja-JP" sz="2400" smtClean="0"/>
                        <a:t>100</a:t>
                      </a:r>
                      <a:endParaRPr kumimoji="1" lang="ja-JP" altLang="en-US" sz="2400"/>
                    </a:p>
                  </a:txBody>
                  <a:tcPr/>
                </a:tc>
                <a:tc>
                  <a:txBody>
                    <a:bodyPr/>
                    <a:lstStyle/>
                    <a:p>
                      <a:pPr algn="r"/>
                      <a:r>
                        <a:rPr kumimoji="1" lang="en-US" altLang="ja-JP" sz="2400" smtClean="0"/>
                        <a:t>100</a:t>
                      </a:r>
                      <a:endParaRPr kumimoji="1" lang="ja-JP" altLang="en-US" sz="2400"/>
                    </a:p>
                  </a:txBody>
                  <a:tcPr/>
                </a:tc>
                <a:tc>
                  <a:txBody>
                    <a:bodyPr/>
                    <a:lstStyle/>
                    <a:p>
                      <a:pPr algn="r"/>
                      <a:r>
                        <a:rPr kumimoji="1" lang="en-US" altLang="ja-JP" sz="2400" smtClean="0"/>
                        <a:t>100</a:t>
                      </a:r>
                      <a:endParaRPr kumimoji="1" lang="ja-JP" altLang="en-US" sz="2400"/>
                    </a:p>
                  </a:txBody>
                  <a:tcPr/>
                </a:tc>
                <a:extLst>
                  <a:ext uri="{0D108BD9-81ED-4DB2-BD59-A6C34878D82A}">
                    <a16:rowId xmlns:a16="http://schemas.microsoft.com/office/drawing/2014/main" val="1855032037"/>
                  </a:ext>
                </a:extLst>
              </a:tr>
            </a:tbl>
          </a:graphicData>
        </a:graphic>
      </p:graphicFrame>
    </p:spTree>
    <p:extLst>
      <p:ext uri="{BB962C8B-B14F-4D97-AF65-F5344CB8AC3E}">
        <p14:creationId xmlns:p14="http://schemas.microsoft.com/office/powerpoint/2010/main" val="37012091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上位３社集中度</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上位</a:t>
            </a:r>
            <a:r>
              <a:rPr lang="en-US" altLang="ja-JP" smtClean="0"/>
              <a:t>3</a:t>
            </a:r>
            <a:r>
              <a:rPr lang="ja-JP" altLang="en-US" smtClean="0"/>
              <a:t>社集中度は集中度を英語で</a:t>
            </a:r>
            <a:r>
              <a:rPr lang="en-US" altLang="ja-JP" smtClean="0"/>
              <a:t>concentration ratio</a:t>
            </a:r>
            <a:r>
              <a:rPr lang="ja-JP" altLang="en-US" smtClean="0"/>
              <a:t>というので</a:t>
            </a:r>
            <a:r>
              <a:rPr lang="en-US" altLang="ja-JP" smtClean="0"/>
              <a:t>CR</a:t>
            </a:r>
            <a:r>
              <a:rPr lang="ja-JP" altLang="en-US" smtClean="0"/>
              <a:t>という記号を用いて</a:t>
            </a:r>
            <a:r>
              <a:rPr lang="en-US" altLang="ja-JP" u="sng" smtClean="0">
                <a:solidFill>
                  <a:srgbClr val="FF0000"/>
                </a:solidFill>
              </a:rPr>
              <a:t>CR</a:t>
            </a:r>
            <a:r>
              <a:rPr lang="en-US" altLang="ja-JP" u="sng" baseline="-25000" smtClean="0">
                <a:solidFill>
                  <a:srgbClr val="FF0000"/>
                </a:solidFill>
              </a:rPr>
              <a:t>3</a:t>
            </a:r>
            <a:r>
              <a:rPr lang="en-US" altLang="ja-JP" smtClean="0"/>
              <a:t> </a:t>
            </a:r>
            <a:r>
              <a:rPr lang="ja-JP" altLang="en-US" smtClean="0"/>
              <a:t>と表す</a:t>
            </a:r>
            <a:endParaRPr lang="en-US" altLang="ja-JP" smtClean="0"/>
          </a:p>
          <a:p>
            <a:pPr>
              <a:lnSpc>
                <a:spcPct val="130000"/>
              </a:lnSpc>
              <a:defRPr/>
            </a:pPr>
            <a:r>
              <a:rPr lang="ja-JP" altLang="en-US" smtClean="0"/>
              <a:t>同様に</a:t>
            </a:r>
            <a:r>
              <a:rPr lang="ja-JP" altLang="en-US" u="sng" smtClean="0">
                <a:solidFill>
                  <a:srgbClr val="FF0000"/>
                </a:solidFill>
              </a:rPr>
              <a:t>上位</a:t>
            </a:r>
            <a:r>
              <a:rPr lang="en-US" altLang="ja-JP" u="sng" smtClean="0">
                <a:solidFill>
                  <a:srgbClr val="FF0000"/>
                </a:solidFill>
              </a:rPr>
              <a:t>4</a:t>
            </a:r>
            <a:r>
              <a:rPr lang="ja-JP" altLang="en-US" u="sng" smtClean="0">
                <a:solidFill>
                  <a:srgbClr val="FF0000"/>
                </a:solidFill>
              </a:rPr>
              <a:t>社</a:t>
            </a:r>
            <a:r>
              <a:rPr lang="ja-JP" altLang="en-US" u="sng">
                <a:solidFill>
                  <a:srgbClr val="FF0000"/>
                </a:solidFill>
              </a:rPr>
              <a:t>集中度</a:t>
            </a:r>
            <a:r>
              <a:rPr lang="ja-JP" altLang="en-US"/>
              <a:t>は </a:t>
            </a:r>
            <a:r>
              <a:rPr lang="en-US" altLang="ja-JP"/>
              <a:t>S</a:t>
            </a:r>
            <a:r>
              <a:rPr lang="en-US" altLang="ja-JP" baseline="-25000"/>
              <a:t>1</a:t>
            </a:r>
            <a:r>
              <a:rPr lang="en-US" altLang="ja-JP"/>
              <a:t>+S</a:t>
            </a:r>
            <a:r>
              <a:rPr lang="en-US" altLang="ja-JP" baseline="-25000"/>
              <a:t>2</a:t>
            </a:r>
            <a:r>
              <a:rPr lang="en-US" altLang="ja-JP"/>
              <a:t>+S</a:t>
            </a:r>
            <a:r>
              <a:rPr lang="en-US" altLang="ja-JP" baseline="-25000"/>
              <a:t>3</a:t>
            </a:r>
            <a:r>
              <a:rPr lang="en-US" altLang="ja-JP"/>
              <a:t> +</a:t>
            </a:r>
            <a:r>
              <a:rPr lang="en-US" altLang="ja-JP" smtClean="0"/>
              <a:t>S</a:t>
            </a:r>
            <a:r>
              <a:rPr lang="en-US" altLang="ja-JP" baseline="-25000" smtClean="0"/>
              <a:t>4</a:t>
            </a:r>
            <a:r>
              <a:rPr lang="ja-JP" altLang="en-US" smtClean="0"/>
              <a:t>となる</a:t>
            </a:r>
            <a:endParaRPr lang="en-US" altLang="ja-JP" smtClean="0"/>
          </a:p>
          <a:p>
            <a:pPr>
              <a:lnSpc>
                <a:spcPct val="130000"/>
              </a:lnSpc>
              <a:defRPr/>
            </a:pPr>
            <a:r>
              <a:rPr lang="ja-JP" altLang="en-US" smtClean="0"/>
              <a:t>上位の４社のシェアの合計．記号</a:t>
            </a:r>
            <a:r>
              <a:rPr lang="en-US" altLang="ja-JP" u="sng" smtClean="0">
                <a:solidFill>
                  <a:srgbClr val="FF0000"/>
                </a:solidFill>
              </a:rPr>
              <a:t>CR</a:t>
            </a:r>
            <a:r>
              <a:rPr lang="en-US" altLang="ja-JP" u="sng" baseline="-25000" smtClean="0">
                <a:solidFill>
                  <a:srgbClr val="FF0000"/>
                </a:solidFill>
              </a:rPr>
              <a:t>4</a:t>
            </a:r>
            <a:r>
              <a:rPr lang="en-US" altLang="ja-JP" smtClean="0"/>
              <a:t> </a:t>
            </a:r>
            <a:r>
              <a:rPr lang="ja-JP" altLang="en-US"/>
              <a:t>と表す</a:t>
            </a:r>
            <a:endParaRPr lang="en-US" altLang="ja-JP"/>
          </a:p>
          <a:p>
            <a:pPr>
              <a:lnSpc>
                <a:spcPct val="130000"/>
              </a:lnSpc>
              <a:defRPr/>
            </a:pPr>
            <a:r>
              <a:rPr lang="ja-JP" altLang="en-US" smtClean="0"/>
              <a:t>問</a:t>
            </a:r>
            <a:r>
              <a:rPr lang="en-US" altLang="ja-JP" smtClean="0"/>
              <a:t>5 </a:t>
            </a:r>
            <a:r>
              <a:rPr lang="ja-JP" altLang="en-US" smtClean="0"/>
              <a:t>問４の例で上位</a:t>
            </a:r>
            <a:r>
              <a:rPr lang="en-US" altLang="ja-JP" smtClean="0"/>
              <a:t>3</a:t>
            </a:r>
            <a:r>
              <a:rPr lang="ja-JP" altLang="en-US" smtClean="0"/>
              <a:t>社集中度を求めてください</a:t>
            </a:r>
            <a:endParaRPr lang="en-US" altLang="ja-JP" smtClean="0"/>
          </a:p>
          <a:p>
            <a:pPr>
              <a:lnSpc>
                <a:spcPct val="130000"/>
              </a:lnSpc>
              <a:defRPr/>
            </a:pPr>
            <a:r>
              <a:rPr lang="ja-JP" altLang="en-US" smtClean="0"/>
              <a:t>問</a:t>
            </a:r>
            <a:r>
              <a:rPr lang="en-US" altLang="ja-JP" smtClean="0"/>
              <a:t>6 </a:t>
            </a:r>
            <a:r>
              <a:rPr lang="ja-JP" altLang="en-US"/>
              <a:t>問４の例で</a:t>
            </a:r>
            <a:r>
              <a:rPr lang="ja-JP" altLang="en-US" smtClean="0"/>
              <a:t>上位</a:t>
            </a:r>
            <a:r>
              <a:rPr lang="en-US" altLang="ja-JP" smtClean="0"/>
              <a:t>4</a:t>
            </a:r>
            <a:r>
              <a:rPr lang="ja-JP" altLang="en-US" smtClean="0"/>
              <a:t>社</a:t>
            </a:r>
            <a:r>
              <a:rPr lang="ja-JP" altLang="en-US"/>
              <a:t>集中度を求めてください</a:t>
            </a:r>
            <a:endParaRPr lang="en-US" altLang="ja-JP"/>
          </a:p>
          <a:p>
            <a:pPr>
              <a:lnSpc>
                <a:spcPct val="130000"/>
              </a:lnSpc>
              <a:defRPr/>
            </a:pP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endParaRPr lang="en-US" altLang="ja-JP" smtClean="0"/>
          </a:p>
          <a:p>
            <a:pPr marL="0" indent="0">
              <a:lnSpc>
                <a:spcPct val="130000"/>
              </a:lnSpc>
              <a:buNone/>
              <a:defRPr/>
            </a:pPr>
            <a:endParaRPr lang="en-US" altLang="ja-JP" smtClean="0"/>
          </a:p>
          <a:p>
            <a:pPr marL="0" indent="0">
              <a:lnSpc>
                <a:spcPct val="130000"/>
              </a:lnSpc>
              <a:buNone/>
              <a:defRPr/>
            </a:pP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216244429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産業組織論</a:t>
            </a:r>
            <a:r>
              <a:rPr lang="en-US" altLang="ja-JP" sz="1400" smtClean="0">
                <a:latin typeface="Times New Roman" panose="02020603050405020304" pitchFamily="18" charset="0"/>
              </a:rPr>
              <a:t>A 3</a:t>
            </a:r>
          </a:p>
        </p:txBody>
      </p:sp>
      <p:sp>
        <p:nvSpPr>
          <p:cNvPr id="9220" name="Rectangle 2"/>
          <p:cNvSpPr>
            <a:spLocks noGrp="1" noChangeArrowheads="1"/>
          </p:cNvSpPr>
          <p:nvPr>
            <p:ph type="title"/>
          </p:nvPr>
        </p:nvSpPr>
        <p:spPr>
          <a:xfrm>
            <a:off x="762000" y="-294456"/>
            <a:ext cx="7634288" cy="1778000"/>
          </a:xfrm>
        </p:spPr>
        <p:txBody>
          <a:bodyPr/>
          <a:lstStyle/>
          <a:p>
            <a:r>
              <a:rPr lang="ja-JP" altLang="en-US" smtClean="0"/>
              <a:t>実際の集中度</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hlinkClick r:id="rId3"/>
              </a:rPr>
              <a:t>公正取引委員会</a:t>
            </a:r>
            <a:r>
              <a:rPr lang="ja-JP" altLang="en-US" smtClean="0"/>
              <a:t>の平成２６年の集中度</a:t>
            </a:r>
            <a:endParaRPr lang="en-US" altLang="ja-JP" smtClean="0"/>
          </a:p>
          <a:p>
            <a:pPr>
              <a:lnSpc>
                <a:spcPct val="130000"/>
              </a:lnSpc>
              <a:defRPr/>
            </a:pP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en-US" altLang="ja-JP" smtClean="0"/>
              <a:t>HHI</a:t>
            </a:r>
            <a:r>
              <a:rPr lang="ja-JP" altLang="en-US" smtClean="0"/>
              <a:t>は次回に説明する</a:t>
            </a:r>
            <a:endParaRPr lang="en-US" altLang="ja-JP" smtClean="0"/>
          </a:p>
          <a:p>
            <a:pPr>
              <a:lnSpc>
                <a:spcPct val="130000"/>
              </a:lnSpc>
              <a:defRPr/>
            </a:pPr>
            <a:r>
              <a:rPr lang="ja-JP" altLang="en-US" smtClean="0"/>
              <a:t>カレールウは集中度が高いが，独占力が強いか？</a:t>
            </a:r>
            <a:endParaRPr lang="en-US" altLang="ja-JP"/>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667785218"/>
              </p:ext>
            </p:extLst>
          </p:nvPr>
        </p:nvGraphicFramePr>
        <p:xfrm>
          <a:off x="602899" y="1721768"/>
          <a:ext cx="9105651" cy="3393023"/>
        </p:xfrm>
        <a:graphic>
          <a:graphicData uri="http://schemas.openxmlformats.org/drawingml/2006/table">
            <a:tbl>
              <a:tblPr firstRow="1" bandRow="1">
                <a:tableStyleId>{5C22544A-7EE6-4342-B048-85BDC9FD1C3A}</a:tableStyleId>
              </a:tblPr>
              <a:tblGrid>
                <a:gridCol w="1780353">
                  <a:extLst>
                    <a:ext uri="{9D8B030D-6E8A-4147-A177-3AD203B41FA5}">
                      <a16:colId xmlns:a16="http://schemas.microsoft.com/office/drawing/2014/main" val="20000"/>
                    </a:ext>
                  </a:extLst>
                </a:gridCol>
                <a:gridCol w="1462715">
                  <a:extLst>
                    <a:ext uri="{9D8B030D-6E8A-4147-A177-3AD203B41FA5}">
                      <a16:colId xmlns:a16="http://schemas.microsoft.com/office/drawing/2014/main" val="20001"/>
                    </a:ext>
                  </a:extLst>
                </a:gridCol>
                <a:gridCol w="1250359">
                  <a:extLst>
                    <a:ext uri="{9D8B030D-6E8A-4147-A177-3AD203B41FA5}">
                      <a16:colId xmlns:a16="http://schemas.microsoft.com/office/drawing/2014/main" val="20002"/>
                    </a:ext>
                  </a:extLst>
                </a:gridCol>
                <a:gridCol w="1537408">
                  <a:extLst>
                    <a:ext uri="{9D8B030D-6E8A-4147-A177-3AD203B41FA5}">
                      <a16:colId xmlns:a16="http://schemas.microsoft.com/office/drawing/2014/main" val="45345988"/>
                    </a:ext>
                  </a:extLst>
                </a:gridCol>
                <a:gridCol w="1537408">
                  <a:extLst>
                    <a:ext uri="{9D8B030D-6E8A-4147-A177-3AD203B41FA5}">
                      <a16:colId xmlns:a16="http://schemas.microsoft.com/office/drawing/2014/main" val="1258738505"/>
                    </a:ext>
                  </a:extLst>
                </a:gridCol>
                <a:gridCol w="1537408">
                  <a:extLst>
                    <a:ext uri="{9D8B030D-6E8A-4147-A177-3AD203B41FA5}">
                      <a16:colId xmlns:a16="http://schemas.microsoft.com/office/drawing/2014/main" val="20003"/>
                    </a:ext>
                  </a:extLst>
                </a:gridCol>
              </a:tblGrid>
              <a:tr h="752966">
                <a:tc>
                  <a:txBody>
                    <a:bodyPr/>
                    <a:lstStyle/>
                    <a:p>
                      <a:pPr algn="ctr"/>
                      <a:r>
                        <a:rPr kumimoji="1" lang="ja-JP" altLang="en-US" sz="2800" b="0" smtClean="0">
                          <a:solidFill>
                            <a:schemeClr val="tx1"/>
                          </a:solidFill>
                        </a:rPr>
                        <a:t>集中度＼品目</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800" b="0" smtClean="0">
                          <a:solidFill>
                            <a:schemeClr val="tx1"/>
                          </a:solidFill>
                        </a:rPr>
                        <a:t>カレールウ</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800" b="0" smtClean="0">
                          <a:solidFill>
                            <a:schemeClr val="tx1"/>
                          </a:solidFill>
                        </a:rPr>
                        <a:t>ビール</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800" b="0" smtClean="0">
                          <a:solidFill>
                            <a:schemeClr val="tx1"/>
                          </a:solidFill>
                        </a:rPr>
                        <a:t>インスタント</a:t>
                      </a:r>
                      <a:endParaRPr kumimoji="1" lang="en-US" altLang="ja-JP" sz="2800" b="0" smtClean="0">
                        <a:solidFill>
                          <a:schemeClr val="tx1"/>
                        </a:solidFill>
                      </a:endParaRPr>
                    </a:p>
                    <a:p>
                      <a:pPr algn="ctr"/>
                      <a:r>
                        <a:rPr kumimoji="1" lang="ja-JP" altLang="en-US" sz="2800" b="0" smtClean="0">
                          <a:solidFill>
                            <a:schemeClr val="tx1"/>
                          </a:solidFill>
                        </a:rPr>
                        <a:t>コーヒー</a:t>
                      </a: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800" b="0" smtClean="0">
                          <a:solidFill>
                            <a:schemeClr val="tx1"/>
                          </a:solidFill>
                        </a:rPr>
                        <a:t>ガソリン</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800" b="0" smtClean="0">
                          <a:solidFill>
                            <a:schemeClr val="tx1"/>
                          </a:solidFill>
                        </a:rPr>
                        <a:t>スマートフォンゲーム</a:t>
                      </a:r>
                      <a:endParaRPr kumimoji="1" lang="ja-JP" altLang="en-US" sz="2800" b="0" dirty="0">
                        <a:solidFill>
                          <a:schemeClr val="tx1"/>
                        </a:solidFill>
                      </a:endParaRPr>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73797">
                <a:tc>
                  <a:txBody>
                    <a:bodyPr/>
                    <a:lstStyle/>
                    <a:p>
                      <a:pPr algn="ctr"/>
                      <a:r>
                        <a:rPr kumimoji="1" lang="en-US" altLang="ja-JP" sz="2800" smtClean="0"/>
                        <a:t>CR3</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91.7%</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79.0%</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2800" smtClean="0"/>
                        <a:t>97.5%</a:t>
                      </a:r>
                      <a:endParaRPr kumimoji="1" lang="ja-JP" altLang="en-US" sz="2800" smtClean="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63.5%</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53.2%</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73797">
                <a:tc>
                  <a:txBody>
                    <a:bodyPr/>
                    <a:lstStyle/>
                    <a:p>
                      <a:pPr algn="ctr"/>
                      <a:r>
                        <a:rPr kumimoji="1" lang="en-US" altLang="ja-JP" sz="2800" smtClean="0"/>
                        <a:t>CR4</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93.5%</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89.2%</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2800" smtClean="0"/>
                        <a:t>99.6%</a:t>
                      </a:r>
                      <a:endParaRPr kumimoji="1" lang="ja-JP" altLang="en-US" sz="2800" smtClean="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75.0%</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63.8%</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73797">
                <a:tc>
                  <a:txBody>
                    <a:bodyPr/>
                    <a:lstStyle/>
                    <a:p>
                      <a:pPr algn="ctr"/>
                      <a:r>
                        <a:rPr kumimoji="1" lang="en-US" altLang="ja-JP" sz="2800" smtClean="0"/>
                        <a:t>HHI</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4116</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2871</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2800" smtClean="0"/>
                        <a:t>4711</a:t>
                      </a:r>
                      <a:endParaRPr kumimoji="1" lang="ja-JP" altLang="en-US" sz="2800" smtClean="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1821</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800" smtClean="0"/>
                        <a:t>1323</a:t>
                      </a:r>
                      <a:endParaRPr kumimoji="1" lang="ja-JP" altLang="en-US" sz="2800" dirty="0"/>
                    </a:p>
                  </a:txBody>
                  <a:tcPr marL="91444" marR="91444" marT="45736" marB="457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75044586"/>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7446</TotalTime>
  <Words>1148</Words>
  <Application>Microsoft Office PowerPoint</Application>
  <PresentationFormat>ユーザー設定</PresentationFormat>
  <Paragraphs>229</Paragraphs>
  <Slides>12</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ＭＳ Ｐゴシック</vt:lpstr>
      <vt:lpstr>ＭＳ ゴシック</vt:lpstr>
      <vt:lpstr>Arial</vt:lpstr>
      <vt:lpstr>Calibri</vt:lpstr>
      <vt:lpstr>Times New Roman</vt:lpstr>
      <vt:lpstr>Wingdings</vt:lpstr>
      <vt:lpstr>Default Design</vt:lpstr>
      <vt:lpstr>デザインの設定</vt:lpstr>
      <vt:lpstr>産業組織論A  (3) シェアと累積集中度</vt:lpstr>
      <vt:lpstr>講義の進め方．使い方</vt:lpstr>
      <vt:lpstr>競争市場と独占</vt:lpstr>
      <vt:lpstr>逆需要関数</vt:lpstr>
      <vt:lpstr>複占企業</vt:lpstr>
      <vt:lpstr>企業のシェア</vt:lpstr>
      <vt:lpstr>累積集中度</vt:lpstr>
      <vt:lpstr>上位３社集中度</vt:lpstr>
      <vt:lpstr>実際の集中度</vt:lpstr>
      <vt:lpstr>集中度の問題点</vt:lpstr>
      <vt:lpstr>平方完成，剰余の定理，1次方程式</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512</cp:revision>
  <cp:lastPrinted>2017-04-12T01:17:40Z</cp:lastPrinted>
  <dcterms:created xsi:type="dcterms:W3CDTF">2004-05-06T09:28:21Z</dcterms:created>
  <dcterms:modified xsi:type="dcterms:W3CDTF">2020-06-09T03:33:06Z</dcterms:modified>
</cp:coreProperties>
</file>