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 id="2147483663" r:id="rId2"/>
  </p:sldMasterIdLst>
  <p:notesMasterIdLst>
    <p:notesMasterId r:id="rId15"/>
  </p:notesMasterIdLst>
  <p:handoutMasterIdLst>
    <p:handoutMasterId r:id="rId16"/>
  </p:handoutMasterIdLst>
  <p:sldIdLst>
    <p:sldId id="413" r:id="rId3"/>
    <p:sldId id="474" r:id="rId4"/>
    <p:sldId id="475" r:id="rId5"/>
    <p:sldId id="476" r:id="rId6"/>
    <p:sldId id="477" r:id="rId7"/>
    <p:sldId id="478" r:id="rId8"/>
    <p:sldId id="479" r:id="rId9"/>
    <p:sldId id="480" r:id="rId10"/>
    <p:sldId id="481" r:id="rId11"/>
    <p:sldId id="482" r:id="rId12"/>
    <p:sldId id="422" r:id="rId13"/>
    <p:sldId id="469" r:id="rId14"/>
  </p:sldIdLst>
  <p:sldSz cx="10160000" cy="7620000"/>
  <p:notesSz cx="6735763" cy="9866313"/>
  <p:custDataLst>
    <p:tags r:id="rId17"/>
  </p:custDataLst>
  <p:defaultTextStyle>
    <a:defPPr>
      <a:defRPr lang="en-US"/>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08">
          <p15:clr>
            <a:srgbClr val="A4A3A4"/>
          </p15:clr>
        </p15:guide>
        <p15:guide id="2" pos="212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6842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9C7853C-536D-4A76-A0AE-DD22124D55A5}" styleName="テーマ スタイル 1 - アクセント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775DCB02-9BB8-47FD-8907-85C794F793BA}" styleName="テーマ スタイル 1 - アクセント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35758FB7-9AC5-4552-8A53-C91805E547FA}" styleName="テーマ スタイル 1 - アクセント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08FB837D-C827-4EFA-A057-4D05807E0F7C}" styleName="テーマ スタイル 1 - アクセント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F2DE63D5-997A-4646-A377-4702673A728D}" styleName="淡色スタイル 2 - アクセント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9D7B26C5-4107-4FEC-AEDC-1716B250A1EF}" styleName="スタイル (淡色)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B4B98B0-60AC-42C2-AFA5-B58CD77FA1E5}" styleName="淡色スタイル 1 - アクセント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0E3FDE45-AF77-4B5C-9715-49D594BDF05E}" styleName="淡色スタイル 1 - アクセント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437" autoAdjust="0"/>
    <p:restoredTop sz="94600" autoAdjust="0"/>
  </p:normalViewPr>
  <p:slideViewPr>
    <p:cSldViewPr>
      <p:cViewPr varScale="1">
        <p:scale>
          <a:sx n="40" d="100"/>
          <a:sy n="40" d="100"/>
        </p:scale>
        <p:origin x="660" y="80"/>
      </p:cViewPr>
      <p:guideLst>
        <p:guide orient="horz" pos="2160"/>
        <p:guide pos="2880"/>
      </p:guideLst>
    </p:cSldViewPr>
  </p:slideViewPr>
  <p:outlineViewPr>
    <p:cViewPr>
      <p:scale>
        <a:sx n="33" d="100"/>
        <a:sy n="33" d="100"/>
      </p:scale>
      <p:origin x="234" y="327600"/>
    </p:cViewPr>
  </p:outlineViewPr>
  <p:notesTextViewPr>
    <p:cViewPr>
      <p:scale>
        <a:sx n="100" d="100"/>
        <a:sy n="100" d="100"/>
      </p:scale>
      <p:origin x="0" y="0"/>
    </p:cViewPr>
  </p:notesTextViewPr>
  <p:notesViewPr>
    <p:cSldViewPr>
      <p:cViewPr varScale="1">
        <p:scale>
          <a:sx n="46" d="100"/>
          <a:sy n="46" d="100"/>
        </p:scale>
        <p:origin x="-2238" y="-108"/>
      </p:cViewPr>
      <p:guideLst>
        <p:guide orient="horz" pos="3108"/>
        <p:guide pos="212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ags" Target="tags/tag1.xml"/><Relationship Id="rId2" Type="http://schemas.openxmlformats.org/officeDocument/2006/relationships/slideMaster" Target="slideMasters/slideMaster2.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bwMode="auto">
          <a:xfrm>
            <a:off x="0" y="0"/>
            <a:ext cx="3863975" cy="493713"/>
          </a:xfrm>
          <a:prstGeom prst="rect">
            <a:avLst/>
          </a:prstGeom>
          <a:noFill/>
          <a:ln w="9525">
            <a:noFill/>
            <a:miter lim="800000"/>
            <a:headEnd/>
            <a:tailEnd/>
          </a:ln>
          <a:effectLst/>
        </p:spPr>
        <p:txBody>
          <a:bodyPr vert="horz" wrap="square" lIns="91456" tIns="45728" rIns="91456" bIns="45728" numCol="1" anchor="t" anchorCtr="0" compatLnSpc="1">
            <a:prstTxWarp prst="textNoShape">
              <a:avLst/>
            </a:prstTxWarp>
          </a:bodyPr>
          <a:lstStyle>
            <a:lvl1pPr eaLnBrk="1" hangingPunct="1">
              <a:defRPr sz="1200"/>
            </a:lvl1pPr>
          </a:lstStyle>
          <a:p>
            <a:pPr>
              <a:defRPr/>
            </a:pPr>
            <a:r>
              <a:rPr lang="ja-JP" altLang="en-US" smtClean="0"/>
              <a:t>産業組織論</a:t>
            </a:r>
            <a:r>
              <a:rPr lang="en-US" altLang="ja-JP" smtClean="0"/>
              <a:t>A 3</a:t>
            </a:r>
            <a:endParaRPr lang="en-US" altLang="ja-JP"/>
          </a:p>
        </p:txBody>
      </p:sp>
      <p:sp>
        <p:nvSpPr>
          <p:cNvPr id="13315" name="Rectangle 3"/>
          <p:cNvSpPr>
            <a:spLocks noGrp="1" noChangeArrowheads="1"/>
          </p:cNvSpPr>
          <p:nvPr>
            <p:ph type="dt" sz="quarter" idx="1"/>
          </p:nvPr>
        </p:nvSpPr>
        <p:spPr bwMode="auto">
          <a:xfrm>
            <a:off x="3814763" y="0"/>
            <a:ext cx="2919412" cy="493713"/>
          </a:xfrm>
          <a:prstGeom prst="rect">
            <a:avLst/>
          </a:prstGeom>
          <a:noFill/>
          <a:ln w="9525">
            <a:noFill/>
            <a:miter lim="800000"/>
            <a:headEnd/>
            <a:tailEnd/>
          </a:ln>
          <a:effectLst/>
        </p:spPr>
        <p:txBody>
          <a:bodyPr vert="horz" wrap="square" lIns="91456" tIns="45728" rIns="91456" bIns="45728" numCol="1" anchor="t" anchorCtr="0" compatLnSpc="1">
            <a:prstTxWarp prst="textNoShape">
              <a:avLst/>
            </a:prstTxWarp>
          </a:bodyPr>
          <a:lstStyle>
            <a:lvl1pPr algn="r" eaLnBrk="1" hangingPunct="1">
              <a:defRPr sz="1200"/>
            </a:lvl1pPr>
          </a:lstStyle>
          <a:p>
            <a:pPr>
              <a:defRPr/>
            </a:pPr>
            <a:r>
              <a:rPr lang="en-US" altLang="ja-JP" smtClean="0"/>
              <a:t>2020/6/9</a:t>
            </a:r>
            <a:endParaRPr lang="en-US" altLang="ja-JP"/>
          </a:p>
        </p:txBody>
      </p:sp>
      <p:sp>
        <p:nvSpPr>
          <p:cNvPr id="13316" name="Rectangle 4"/>
          <p:cNvSpPr>
            <a:spLocks noGrp="1" noChangeArrowheads="1"/>
          </p:cNvSpPr>
          <p:nvPr>
            <p:ph type="ftr" sz="quarter" idx="2"/>
          </p:nvPr>
        </p:nvSpPr>
        <p:spPr bwMode="auto">
          <a:xfrm>
            <a:off x="0" y="9371013"/>
            <a:ext cx="2919413" cy="493712"/>
          </a:xfrm>
          <a:prstGeom prst="rect">
            <a:avLst/>
          </a:prstGeom>
          <a:noFill/>
          <a:ln w="9525">
            <a:noFill/>
            <a:miter lim="800000"/>
            <a:headEnd/>
            <a:tailEnd/>
          </a:ln>
          <a:effectLst/>
        </p:spPr>
        <p:txBody>
          <a:bodyPr vert="horz" wrap="square" lIns="91456" tIns="45728" rIns="91456" bIns="45728" numCol="1" anchor="b" anchorCtr="0" compatLnSpc="1">
            <a:prstTxWarp prst="textNoShape">
              <a:avLst/>
            </a:prstTxWarp>
          </a:bodyPr>
          <a:lstStyle>
            <a:lvl1pPr eaLnBrk="1" hangingPunct="1">
              <a:defRPr sz="1200"/>
            </a:lvl1pPr>
          </a:lstStyle>
          <a:p>
            <a:pPr>
              <a:defRPr/>
            </a:pPr>
            <a:r>
              <a:rPr lang="ja-JP" altLang="en-US"/>
              <a:t>丹野忠晋</a:t>
            </a:r>
            <a:endParaRPr lang="en-US" altLang="ja-JP"/>
          </a:p>
        </p:txBody>
      </p:sp>
      <p:sp>
        <p:nvSpPr>
          <p:cNvPr id="13317" name="Rectangle 5"/>
          <p:cNvSpPr>
            <a:spLocks noGrp="1" noChangeArrowheads="1"/>
          </p:cNvSpPr>
          <p:nvPr>
            <p:ph type="sldNum" sz="quarter" idx="3"/>
          </p:nvPr>
        </p:nvSpPr>
        <p:spPr bwMode="auto">
          <a:xfrm>
            <a:off x="3814763" y="9371013"/>
            <a:ext cx="2919412" cy="493712"/>
          </a:xfrm>
          <a:prstGeom prst="rect">
            <a:avLst/>
          </a:prstGeom>
          <a:noFill/>
          <a:ln w="9525">
            <a:noFill/>
            <a:miter lim="800000"/>
            <a:headEnd/>
            <a:tailEnd/>
          </a:ln>
          <a:effectLst/>
        </p:spPr>
        <p:txBody>
          <a:bodyPr vert="horz" wrap="square" lIns="91456" tIns="45728" rIns="91456" bIns="45728" numCol="1" anchor="b" anchorCtr="0" compatLnSpc="1">
            <a:prstTxWarp prst="textNoShape">
              <a:avLst/>
            </a:prstTxWarp>
          </a:bodyPr>
          <a:lstStyle>
            <a:lvl1pPr algn="r" eaLnBrk="1" hangingPunct="1">
              <a:defRPr sz="1200"/>
            </a:lvl1pPr>
          </a:lstStyle>
          <a:p>
            <a:pPr>
              <a:defRPr/>
            </a:pPr>
            <a:fld id="{AFFF7C6C-44F1-4A9C-AB4A-CE4298BA260F}" type="slidenum">
              <a:rPr lang="ja-JP" altLang="en-US"/>
              <a:pPr>
                <a:defRPr/>
              </a:pPr>
              <a:t>‹#›</a:t>
            </a:fld>
            <a:endParaRPr lang="en-US" altLang="ja-JP"/>
          </a:p>
        </p:txBody>
      </p:sp>
    </p:spTree>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bwMode="auto">
          <a:xfrm>
            <a:off x="0" y="0"/>
            <a:ext cx="2919413" cy="493713"/>
          </a:xfrm>
          <a:prstGeom prst="rect">
            <a:avLst/>
          </a:prstGeom>
          <a:noFill/>
          <a:ln w="9525">
            <a:noFill/>
            <a:miter lim="800000"/>
            <a:headEnd/>
            <a:tailEnd/>
          </a:ln>
          <a:effectLst/>
        </p:spPr>
        <p:txBody>
          <a:bodyPr vert="horz" wrap="square" lIns="91456" tIns="45728" rIns="91456" bIns="45728" numCol="1" anchor="t" anchorCtr="0" compatLnSpc="1">
            <a:prstTxWarp prst="textNoShape">
              <a:avLst/>
            </a:prstTxWarp>
          </a:bodyPr>
          <a:lstStyle>
            <a:lvl1pPr eaLnBrk="1" hangingPunct="1">
              <a:defRPr sz="1200"/>
            </a:lvl1pPr>
          </a:lstStyle>
          <a:p>
            <a:pPr>
              <a:defRPr/>
            </a:pPr>
            <a:r>
              <a:rPr lang="ja-JP" altLang="en-US" smtClean="0"/>
              <a:t>産業組織論</a:t>
            </a:r>
            <a:r>
              <a:rPr lang="en-US" altLang="ja-JP" smtClean="0"/>
              <a:t>A 3</a:t>
            </a:r>
            <a:endParaRPr lang="en-US" altLang="ja-JP"/>
          </a:p>
        </p:txBody>
      </p:sp>
      <p:sp>
        <p:nvSpPr>
          <p:cNvPr id="12291" name="Rectangle 3"/>
          <p:cNvSpPr>
            <a:spLocks noGrp="1" noChangeArrowheads="1"/>
          </p:cNvSpPr>
          <p:nvPr>
            <p:ph type="dt" idx="1"/>
          </p:nvPr>
        </p:nvSpPr>
        <p:spPr bwMode="auto">
          <a:xfrm>
            <a:off x="3814763" y="0"/>
            <a:ext cx="2919412" cy="493713"/>
          </a:xfrm>
          <a:prstGeom prst="rect">
            <a:avLst/>
          </a:prstGeom>
          <a:noFill/>
          <a:ln w="9525">
            <a:noFill/>
            <a:miter lim="800000"/>
            <a:headEnd/>
            <a:tailEnd/>
          </a:ln>
          <a:effectLst/>
        </p:spPr>
        <p:txBody>
          <a:bodyPr vert="horz" wrap="square" lIns="91456" tIns="45728" rIns="91456" bIns="45728" numCol="1" anchor="t" anchorCtr="0" compatLnSpc="1">
            <a:prstTxWarp prst="textNoShape">
              <a:avLst/>
            </a:prstTxWarp>
          </a:bodyPr>
          <a:lstStyle>
            <a:lvl1pPr algn="r" eaLnBrk="1" hangingPunct="1">
              <a:defRPr sz="1200"/>
            </a:lvl1pPr>
          </a:lstStyle>
          <a:p>
            <a:pPr>
              <a:defRPr/>
            </a:pPr>
            <a:r>
              <a:rPr lang="en-US" altLang="ja-JP" smtClean="0"/>
              <a:t>2020/6/9</a:t>
            </a:r>
            <a:endParaRPr lang="en-US" altLang="ja-JP"/>
          </a:p>
        </p:txBody>
      </p:sp>
      <p:sp>
        <p:nvSpPr>
          <p:cNvPr id="4100" name="Rectangle 4"/>
          <p:cNvSpPr>
            <a:spLocks noGrp="1" noRot="1" noChangeAspect="1" noChangeArrowheads="1" noTextEdit="1"/>
          </p:cNvSpPr>
          <p:nvPr>
            <p:ph type="sldImg" idx="2"/>
          </p:nvPr>
        </p:nvSpPr>
        <p:spPr bwMode="auto">
          <a:xfrm>
            <a:off x="901700" y="739775"/>
            <a:ext cx="4933950" cy="370046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3" name="Rectangle 5"/>
          <p:cNvSpPr>
            <a:spLocks noGrp="1" noChangeArrowheads="1"/>
          </p:cNvSpPr>
          <p:nvPr>
            <p:ph type="body" sz="quarter" idx="3"/>
          </p:nvPr>
        </p:nvSpPr>
        <p:spPr bwMode="auto">
          <a:xfrm>
            <a:off x="673100" y="4686300"/>
            <a:ext cx="5389563" cy="4440238"/>
          </a:xfrm>
          <a:prstGeom prst="rect">
            <a:avLst/>
          </a:prstGeom>
          <a:noFill/>
          <a:ln w="9525">
            <a:noFill/>
            <a:miter lim="800000"/>
            <a:headEnd/>
            <a:tailEnd/>
          </a:ln>
          <a:effectLst/>
        </p:spPr>
        <p:txBody>
          <a:bodyPr vert="horz" wrap="square" lIns="91456" tIns="45728" rIns="91456" bIns="45728" numCol="1" anchor="t" anchorCtr="0" compatLnSpc="1">
            <a:prstTxWarp prst="textNoShape">
              <a:avLst/>
            </a:prstTxWarp>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p>
        </p:txBody>
      </p:sp>
      <p:sp>
        <p:nvSpPr>
          <p:cNvPr id="12294" name="Rectangle 6"/>
          <p:cNvSpPr>
            <a:spLocks noGrp="1" noChangeArrowheads="1"/>
          </p:cNvSpPr>
          <p:nvPr>
            <p:ph type="ftr" sz="quarter" idx="4"/>
          </p:nvPr>
        </p:nvSpPr>
        <p:spPr bwMode="auto">
          <a:xfrm>
            <a:off x="0" y="9371013"/>
            <a:ext cx="2919413" cy="493712"/>
          </a:xfrm>
          <a:prstGeom prst="rect">
            <a:avLst/>
          </a:prstGeom>
          <a:noFill/>
          <a:ln w="9525">
            <a:noFill/>
            <a:miter lim="800000"/>
            <a:headEnd/>
            <a:tailEnd/>
          </a:ln>
          <a:effectLst/>
        </p:spPr>
        <p:txBody>
          <a:bodyPr vert="horz" wrap="square" lIns="91456" tIns="45728" rIns="91456" bIns="45728" numCol="1" anchor="b" anchorCtr="0" compatLnSpc="1">
            <a:prstTxWarp prst="textNoShape">
              <a:avLst/>
            </a:prstTxWarp>
          </a:bodyPr>
          <a:lstStyle>
            <a:lvl1pPr eaLnBrk="1" hangingPunct="1">
              <a:defRPr sz="1200"/>
            </a:lvl1pPr>
          </a:lstStyle>
          <a:p>
            <a:pPr>
              <a:defRPr/>
            </a:pPr>
            <a:r>
              <a:rPr lang="ja-JP" altLang="en-US"/>
              <a:t>丹野忠晋</a:t>
            </a:r>
            <a:endParaRPr lang="en-US" altLang="ja-JP"/>
          </a:p>
        </p:txBody>
      </p:sp>
      <p:sp>
        <p:nvSpPr>
          <p:cNvPr id="12295" name="Rectangle 7"/>
          <p:cNvSpPr>
            <a:spLocks noGrp="1" noChangeArrowheads="1"/>
          </p:cNvSpPr>
          <p:nvPr>
            <p:ph type="sldNum" sz="quarter" idx="5"/>
          </p:nvPr>
        </p:nvSpPr>
        <p:spPr bwMode="auto">
          <a:xfrm>
            <a:off x="3814763" y="9371013"/>
            <a:ext cx="2919412" cy="493712"/>
          </a:xfrm>
          <a:prstGeom prst="rect">
            <a:avLst/>
          </a:prstGeom>
          <a:noFill/>
          <a:ln w="9525">
            <a:noFill/>
            <a:miter lim="800000"/>
            <a:headEnd/>
            <a:tailEnd/>
          </a:ln>
          <a:effectLst/>
        </p:spPr>
        <p:txBody>
          <a:bodyPr vert="horz" wrap="square" lIns="91456" tIns="45728" rIns="91456" bIns="45728" numCol="1" anchor="b" anchorCtr="0" compatLnSpc="1">
            <a:prstTxWarp prst="textNoShape">
              <a:avLst/>
            </a:prstTxWarp>
          </a:bodyPr>
          <a:lstStyle>
            <a:lvl1pPr algn="r" eaLnBrk="1" hangingPunct="1">
              <a:defRPr sz="1200"/>
            </a:lvl1pPr>
          </a:lstStyle>
          <a:p>
            <a:pPr>
              <a:defRPr/>
            </a:pPr>
            <a:fld id="{DDDF0D2C-C7C1-4F70-B6EF-E7FCD1AAC825}" type="slidenum">
              <a:rPr lang="ja-JP" altLang="en-US"/>
              <a:pPr>
                <a:defRPr/>
              </a:pPr>
              <a:t>‹#›</a:t>
            </a:fld>
            <a:endParaRPr lang="en-US" altLang="ja-JP"/>
          </a:p>
        </p:txBody>
      </p:sp>
    </p:spTree>
  </p:cSld>
  <p:clrMap bg1="lt1" tx1="dk1" bg2="lt2" tx2="dk2" accent1="accent1" accent2="accent2" accent3="accent3" accent4="accent4" accent5="accent5" accent6="accent6" hlink="hlink" folHlink="folHlink"/>
  <p:hf/>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ja-JP" altLang="en-US" smtClean="0"/>
              <a:t>産業組織論</a:t>
            </a:r>
            <a:r>
              <a:rPr lang="en-US" altLang="ja-JP" smtClean="0"/>
              <a:t>A 3</a:t>
            </a:r>
          </a:p>
        </p:txBody>
      </p:sp>
      <p:sp>
        <p:nvSpPr>
          <p:cNvPr id="717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ja-JP" smtClean="0"/>
              <a:t>2020/6/9</a:t>
            </a:r>
          </a:p>
        </p:txBody>
      </p:sp>
      <p:sp>
        <p:nvSpPr>
          <p:cNvPr id="717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CC226B32-B59F-4EBD-98F1-7B0CD48FBE2E}" type="slidenum">
              <a:rPr lang="ja-JP" altLang="en-US" smtClean="0"/>
              <a:pPr>
                <a:spcBef>
                  <a:spcPct val="0"/>
                </a:spcBef>
              </a:pPr>
              <a:t>1</a:t>
            </a:fld>
            <a:endParaRPr lang="en-US" altLang="ja-JP" smtClean="0"/>
          </a:p>
        </p:txBody>
      </p:sp>
      <p:sp>
        <p:nvSpPr>
          <p:cNvPr id="7173" name="Rectangle 2"/>
          <p:cNvSpPr>
            <a:spLocks noGrp="1" noRot="1" noChangeAspect="1" noChangeArrowheads="1" noTextEdit="1"/>
          </p:cNvSpPr>
          <p:nvPr>
            <p:ph type="sldImg"/>
          </p:nvPr>
        </p:nvSpPr>
        <p:spPr>
          <a:ln/>
        </p:spPr>
      </p:sp>
      <p:sp>
        <p:nvSpPr>
          <p:cNvPr id="717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ja-JP" altLang="en-US" smtClean="0"/>
              <a:t>産業組織論</a:t>
            </a:r>
            <a:r>
              <a:rPr lang="en-US" altLang="ja-JP" smtClean="0"/>
              <a:t>A 3</a:t>
            </a:r>
          </a:p>
        </p:txBody>
      </p:sp>
      <p:sp>
        <p:nvSpPr>
          <p:cNvPr id="1433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ja-JP" smtClean="0"/>
              <a:t>2020/6/9</a:t>
            </a:r>
          </a:p>
        </p:txBody>
      </p:sp>
      <p:sp>
        <p:nvSpPr>
          <p:cNvPr id="1434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AB27A4D3-21E3-4EB2-BBBB-90185BA2F087}" type="slidenum">
              <a:rPr lang="ja-JP" altLang="en-US" smtClean="0"/>
              <a:pPr>
                <a:spcBef>
                  <a:spcPct val="0"/>
                </a:spcBef>
              </a:pPr>
              <a:t>11</a:t>
            </a:fld>
            <a:endParaRPr lang="en-US" altLang="ja-JP" smtClean="0"/>
          </a:p>
        </p:txBody>
      </p:sp>
      <p:sp>
        <p:nvSpPr>
          <p:cNvPr id="14341" name="Rectangle 2"/>
          <p:cNvSpPr>
            <a:spLocks noGrp="1" noRot="1" noChangeAspect="1" noChangeArrowheads="1" noTextEdit="1"/>
          </p:cNvSpPr>
          <p:nvPr>
            <p:ph type="sldImg"/>
          </p:nvPr>
        </p:nvSpPr>
        <p:spPr>
          <a:ln/>
        </p:spPr>
      </p:sp>
      <p:sp>
        <p:nvSpPr>
          <p:cNvPr id="1434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ja-JP" altLang="en-US" smtClean="0"/>
              <a:t>産業組織論</a:t>
            </a:r>
            <a:r>
              <a:rPr lang="en-US" altLang="ja-JP" smtClean="0"/>
              <a:t>A 3</a:t>
            </a:r>
          </a:p>
        </p:txBody>
      </p:sp>
      <p:sp>
        <p:nvSpPr>
          <p:cNvPr id="2867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ja-JP" smtClean="0"/>
              <a:t>2020/6/9</a:t>
            </a:r>
          </a:p>
        </p:txBody>
      </p:sp>
      <p:sp>
        <p:nvSpPr>
          <p:cNvPr id="2867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56AC27A3-44C6-441D-B2FD-4B0B5FD04047}" type="slidenum">
              <a:rPr lang="ja-JP" altLang="en-US" smtClean="0"/>
              <a:pPr>
                <a:spcBef>
                  <a:spcPct val="0"/>
                </a:spcBef>
              </a:pPr>
              <a:t>12</a:t>
            </a:fld>
            <a:endParaRPr lang="en-US" altLang="ja-JP" smtClean="0"/>
          </a:p>
        </p:txBody>
      </p:sp>
      <p:sp>
        <p:nvSpPr>
          <p:cNvPr id="28677" name="Rectangle 2"/>
          <p:cNvSpPr>
            <a:spLocks noGrp="1" noRot="1" noChangeAspect="1" noChangeArrowheads="1" noTextEdit="1"/>
          </p:cNvSpPr>
          <p:nvPr>
            <p:ph type="sldImg"/>
          </p:nvPr>
        </p:nvSpPr>
        <p:spPr>
          <a:ln/>
        </p:spPr>
      </p:sp>
      <p:sp>
        <p:nvSpPr>
          <p:cNvPr id="2867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ja-JP" altLang="en-US" smtClean="0"/>
              <a:t>産業組織論</a:t>
            </a:r>
            <a:r>
              <a:rPr lang="en-US" altLang="ja-JP" smtClean="0"/>
              <a:t>A 3</a:t>
            </a:r>
          </a:p>
        </p:txBody>
      </p:sp>
      <p:sp>
        <p:nvSpPr>
          <p:cNvPr id="1024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ja-JP" smtClean="0"/>
              <a:t>2020/6/9</a:t>
            </a:r>
          </a:p>
        </p:txBody>
      </p:sp>
      <p:sp>
        <p:nvSpPr>
          <p:cNvPr id="1024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1A9E6C0-F029-426E-90D5-706E8DC432C8}" type="slidenum">
              <a:rPr lang="ja-JP" altLang="en-US" smtClean="0"/>
              <a:pPr>
                <a:spcBef>
                  <a:spcPct val="0"/>
                </a:spcBef>
              </a:pPr>
              <a:t>3</a:t>
            </a:fld>
            <a:endParaRPr lang="en-US" altLang="ja-JP" smtClean="0"/>
          </a:p>
        </p:txBody>
      </p:sp>
      <p:sp>
        <p:nvSpPr>
          <p:cNvPr id="10245" name="Rectangle 2"/>
          <p:cNvSpPr>
            <a:spLocks noGrp="1" noRot="1" noChangeAspect="1" noChangeArrowheads="1" noTextEdit="1"/>
          </p:cNvSpPr>
          <p:nvPr>
            <p:ph type="sldImg"/>
          </p:nvPr>
        </p:nvSpPr>
        <p:spPr>
          <a:ln/>
        </p:spPr>
      </p:sp>
      <p:sp>
        <p:nvSpPr>
          <p:cNvPr id="1024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smtClean="0"/>
          </a:p>
        </p:txBody>
      </p:sp>
    </p:spTree>
    <p:extLst>
      <p:ext uri="{BB962C8B-B14F-4D97-AF65-F5344CB8AC3E}">
        <p14:creationId xmlns:p14="http://schemas.microsoft.com/office/powerpoint/2010/main" val="10733745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ja-JP" altLang="en-US" smtClean="0"/>
              <a:t>産業組織論</a:t>
            </a:r>
            <a:r>
              <a:rPr lang="en-US" altLang="ja-JP" smtClean="0"/>
              <a:t>A 3</a:t>
            </a:r>
          </a:p>
        </p:txBody>
      </p:sp>
      <p:sp>
        <p:nvSpPr>
          <p:cNvPr id="1024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ja-JP" smtClean="0"/>
              <a:t>2020/6/9</a:t>
            </a:r>
          </a:p>
        </p:txBody>
      </p:sp>
      <p:sp>
        <p:nvSpPr>
          <p:cNvPr id="1024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1A9E6C0-F029-426E-90D5-706E8DC432C8}" type="slidenum">
              <a:rPr lang="ja-JP" altLang="en-US" smtClean="0"/>
              <a:pPr>
                <a:spcBef>
                  <a:spcPct val="0"/>
                </a:spcBef>
              </a:pPr>
              <a:t>4</a:t>
            </a:fld>
            <a:endParaRPr lang="en-US" altLang="ja-JP" smtClean="0"/>
          </a:p>
        </p:txBody>
      </p:sp>
      <p:sp>
        <p:nvSpPr>
          <p:cNvPr id="10245" name="Rectangle 2"/>
          <p:cNvSpPr>
            <a:spLocks noGrp="1" noRot="1" noChangeAspect="1" noChangeArrowheads="1" noTextEdit="1"/>
          </p:cNvSpPr>
          <p:nvPr>
            <p:ph type="sldImg"/>
          </p:nvPr>
        </p:nvSpPr>
        <p:spPr>
          <a:ln/>
        </p:spPr>
      </p:sp>
      <p:sp>
        <p:nvSpPr>
          <p:cNvPr id="1024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smtClean="0"/>
          </a:p>
        </p:txBody>
      </p:sp>
    </p:spTree>
    <p:extLst>
      <p:ext uri="{BB962C8B-B14F-4D97-AF65-F5344CB8AC3E}">
        <p14:creationId xmlns:p14="http://schemas.microsoft.com/office/powerpoint/2010/main" val="34004389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ja-JP" altLang="en-US" smtClean="0"/>
              <a:t>産業組織論</a:t>
            </a:r>
            <a:r>
              <a:rPr lang="en-US" altLang="ja-JP" smtClean="0"/>
              <a:t>A 3</a:t>
            </a:r>
          </a:p>
        </p:txBody>
      </p:sp>
      <p:sp>
        <p:nvSpPr>
          <p:cNvPr id="1024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ja-JP" smtClean="0"/>
              <a:t>2020/6/9</a:t>
            </a:r>
          </a:p>
        </p:txBody>
      </p:sp>
      <p:sp>
        <p:nvSpPr>
          <p:cNvPr id="1024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1A9E6C0-F029-426E-90D5-706E8DC432C8}" type="slidenum">
              <a:rPr lang="ja-JP" altLang="en-US" smtClean="0"/>
              <a:pPr>
                <a:spcBef>
                  <a:spcPct val="0"/>
                </a:spcBef>
              </a:pPr>
              <a:t>5</a:t>
            </a:fld>
            <a:endParaRPr lang="en-US" altLang="ja-JP" smtClean="0"/>
          </a:p>
        </p:txBody>
      </p:sp>
      <p:sp>
        <p:nvSpPr>
          <p:cNvPr id="10245" name="Rectangle 2"/>
          <p:cNvSpPr>
            <a:spLocks noGrp="1" noRot="1" noChangeAspect="1" noChangeArrowheads="1" noTextEdit="1"/>
          </p:cNvSpPr>
          <p:nvPr>
            <p:ph type="sldImg"/>
          </p:nvPr>
        </p:nvSpPr>
        <p:spPr>
          <a:ln/>
        </p:spPr>
      </p:sp>
      <p:sp>
        <p:nvSpPr>
          <p:cNvPr id="1024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smtClean="0"/>
          </a:p>
        </p:txBody>
      </p:sp>
    </p:spTree>
    <p:extLst>
      <p:ext uri="{BB962C8B-B14F-4D97-AF65-F5344CB8AC3E}">
        <p14:creationId xmlns:p14="http://schemas.microsoft.com/office/powerpoint/2010/main" val="7404904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ja-JP" altLang="en-US" smtClean="0"/>
              <a:t>産業組織論</a:t>
            </a:r>
            <a:r>
              <a:rPr lang="en-US" altLang="ja-JP" smtClean="0"/>
              <a:t>A 3</a:t>
            </a:r>
          </a:p>
        </p:txBody>
      </p:sp>
      <p:sp>
        <p:nvSpPr>
          <p:cNvPr id="1024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ja-JP" smtClean="0"/>
              <a:t>2020/6/9</a:t>
            </a:r>
          </a:p>
        </p:txBody>
      </p:sp>
      <p:sp>
        <p:nvSpPr>
          <p:cNvPr id="1024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1A9E6C0-F029-426E-90D5-706E8DC432C8}" type="slidenum">
              <a:rPr lang="ja-JP" altLang="en-US" smtClean="0"/>
              <a:pPr>
                <a:spcBef>
                  <a:spcPct val="0"/>
                </a:spcBef>
              </a:pPr>
              <a:t>6</a:t>
            </a:fld>
            <a:endParaRPr lang="en-US" altLang="ja-JP" smtClean="0"/>
          </a:p>
        </p:txBody>
      </p:sp>
      <p:sp>
        <p:nvSpPr>
          <p:cNvPr id="10245" name="Rectangle 2"/>
          <p:cNvSpPr>
            <a:spLocks noGrp="1" noRot="1" noChangeAspect="1" noChangeArrowheads="1" noTextEdit="1"/>
          </p:cNvSpPr>
          <p:nvPr>
            <p:ph type="sldImg"/>
          </p:nvPr>
        </p:nvSpPr>
        <p:spPr>
          <a:ln/>
        </p:spPr>
      </p:sp>
      <p:sp>
        <p:nvSpPr>
          <p:cNvPr id="1024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smtClean="0"/>
          </a:p>
        </p:txBody>
      </p:sp>
    </p:spTree>
    <p:extLst>
      <p:ext uri="{BB962C8B-B14F-4D97-AF65-F5344CB8AC3E}">
        <p14:creationId xmlns:p14="http://schemas.microsoft.com/office/powerpoint/2010/main" val="18292955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ja-JP" altLang="en-US" smtClean="0"/>
              <a:t>産業組織論</a:t>
            </a:r>
            <a:r>
              <a:rPr lang="en-US" altLang="ja-JP" smtClean="0"/>
              <a:t>A 3</a:t>
            </a:r>
          </a:p>
        </p:txBody>
      </p:sp>
      <p:sp>
        <p:nvSpPr>
          <p:cNvPr id="1024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ja-JP" smtClean="0"/>
              <a:t>2020/6/9</a:t>
            </a:r>
          </a:p>
        </p:txBody>
      </p:sp>
      <p:sp>
        <p:nvSpPr>
          <p:cNvPr id="1024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1A9E6C0-F029-426E-90D5-706E8DC432C8}" type="slidenum">
              <a:rPr lang="ja-JP" altLang="en-US" smtClean="0"/>
              <a:pPr>
                <a:spcBef>
                  <a:spcPct val="0"/>
                </a:spcBef>
              </a:pPr>
              <a:t>7</a:t>
            </a:fld>
            <a:endParaRPr lang="en-US" altLang="ja-JP" smtClean="0"/>
          </a:p>
        </p:txBody>
      </p:sp>
      <p:sp>
        <p:nvSpPr>
          <p:cNvPr id="10245" name="Rectangle 2"/>
          <p:cNvSpPr>
            <a:spLocks noGrp="1" noRot="1" noChangeAspect="1" noChangeArrowheads="1" noTextEdit="1"/>
          </p:cNvSpPr>
          <p:nvPr>
            <p:ph type="sldImg"/>
          </p:nvPr>
        </p:nvSpPr>
        <p:spPr>
          <a:ln/>
        </p:spPr>
      </p:sp>
      <p:sp>
        <p:nvSpPr>
          <p:cNvPr id="1024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smtClean="0"/>
          </a:p>
        </p:txBody>
      </p:sp>
    </p:spTree>
    <p:extLst>
      <p:ext uri="{BB962C8B-B14F-4D97-AF65-F5344CB8AC3E}">
        <p14:creationId xmlns:p14="http://schemas.microsoft.com/office/powerpoint/2010/main" val="178313265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ja-JP" altLang="en-US" smtClean="0"/>
              <a:t>産業組織論</a:t>
            </a:r>
            <a:r>
              <a:rPr lang="en-US" altLang="ja-JP" smtClean="0"/>
              <a:t>A 3</a:t>
            </a:r>
          </a:p>
        </p:txBody>
      </p:sp>
      <p:sp>
        <p:nvSpPr>
          <p:cNvPr id="1024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ja-JP" smtClean="0"/>
              <a:t>2020/6/9</a:t>
            </a:r>
          </a:p>
        </p:txBody>
      </p:sp>
      <p:sp>
        <p:nvSpPr>
          <p:cNvPr id="1024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1A9E6C0-F029-426E-90D5-706E8DC432C8}" type="slidenum">
              <a:rPr lang="ja-JP" altLang="en-US" smtClean="0"/>
              <a:pPr>
                <a:spcBef>
                  <a:spcPct val="0"/>
                </a:spcBef>
              </a:pPr>
              <a:t>8</a:t>
            </a:fld>
            <a:endParaRPr lang="en-US" altLang="ja-JP" smtClean="0"/>
          </a:p>
        </p:txBody>
      </p:sp>
      <p:sp>
        <p:nvSpPr>
          <p:cNvPr id="10245" name="Rectangle 2"/>
          <p:cNvSpPr>
            <a:spLocks noGrp="1" noRot="1" noChangeAspect="1" noChangeArrowheads="1" noTextEdit="1"/>
          </p:cNvSpPr>
          <p:nvPr>
            <p:ph type="sldImg"/>
          </p:nvPr>
        </p:nvSpPr>
        <p:spPr>
          <a:ln/>
        </p:spPr>
      </p:sp>
      <p:sp>
        <p:nvSpPr>
          <p:cNvPr id="1024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smtClean="0"/>
          </a:p>
        </p:txBody>
      </p:sp>
    </p:spTree>
    <p:extLst>
      <p:ext uri="{BB962C8B-B14F-4D97-AF65-F5344CB8AC3E}">
        <p14:creationId xmlns:p14="http://schemas.microsoft.com/office/powerpoint/2010/main" val="254070755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ja-JP" altLang="en-US" smtClean="0"/>
              <a:t>産業組織論</a:t>
            </a:r>
            <a:r>
              <a:rPr lang="en-US" altLang="ja-JP" smtClean="0"/>
              <a:t>A 3</a:t>
            </a:r>
          </a:p>
        </p:txBody>
      </p:sp>
      <p:sp>
        <p:nvSpPr>
          <p:cNvPr id="1024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ja-JP" smtClean="0"/>
              <a:t>2020/6/9</a:t>
            </a:r>
          </a:p>
        </p:txBody>
      </p:sp>
      <p:sp>
        <p:nvSpPr>
          <p:cNvPr id="1024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1A9E6C0-F029-426E-90D5-706E8DC432C8}" type="slidenum">
              <a:rPr lang="ja-JP" altLang="en-US" smtClean="0"/>
              <a:pPr>
                <a:spcBef>
                  <a:spcPct val="0"/>
                </a:spcBef>
              </a:pPr>
              <a:t>9</a:t>
            </a:fld>
            <a:endParaRPr lang="en-US" altLang="ja-JP" smtClean="0"/>
          </a:p>
        </p:txBody>
      </p:sp>
      <p:sp>
        <p:nvSpPr>
          <p:cNvPr id="10245" name="Rectangle 2"/>
          <p:cNvSpPr>
            <a:spLocks noGrp="1" noRot="1" noChangeAspect="1" noChangeArrowheads="1" noTextEdit="1"/>
          </p:cNvSpPr>
          <p:nvPr>
            <p:ph type="sldImg"/>
          </p:nvPr>
        </p:nvSpPr>
        <p:spPr>
          <a:ln/>
        </p:spPr>
      </p:sp>
      <p:sp>
        <p:nvSpPr>
          <p:cNvPr id="1024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smtClean="0"/>
          </a:p>
        </p:txBody>
      </p:sp>
    </p:spTree>
    <p:extLst>
      <p:ext uri="{BB962C8B-B14F-4D97-AF65-F5344CB8AC3E}">
        <p14:creationId xmlns:p14="http://schemas.microsoft.com/office/powerpoint/2010/main" val="360182157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ja-JP" altLang="en-US" smtClean="0"/>
              <a:t>産業組織論</a:t>
            </a:r>
            <a:r>
              <a:rPr lang="en-US" altLang="ja-JP" smtClean="0"/>
              <a:t>A 3</a:t>
            </a:r>
          </a:p>
        </p:txBody>
      </p:sp>
      <p:sp>
        <p:nvSpPr>
          <p:cNvPr id="1024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ja-JP" smtClean="0"/>
              <a:t>2020/6/9</a:t>
            </a:r>
          </a:p>
        </p:txBody>
      </p:sp>
      <p:sp>
        <p:nvSpPr>
          <p:cNvPr id="1024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1A9E6C0-F029-426E-90D5-706E8DC432C8}" type="slidenum">
              <a:rPr lang="ja-JP" altLang="en-US" smtClean="0"/>
              <a:pPr>
                <a:spcBef>
                  <a:spcPct val="0"/>
                </a:spcBef>
              </a:pPr>
              <a:t>10</a:t>
            </a:fld>
            <a:endParaRPr lang="en-US" altLang="ja-JP" smtClean="0"/>
          </a:p>
        </p:txBody>
      </p:sp>
      <p:sp>
        <p:nvSpPr>
          <p:cNvPr id="10245" name="Rectangle 2"/>
          <p:cNvSpPr>
            <a:spLocks noGrp="1" noRot="1" noChangeAspect="1" noChangeArrowheads="1" noTextEdit="1"/>
          </p:cNvSpPr>
          <p:nvPr>
            <p:ph type="sldImg"/>
          </p:nvPr>
        </p:nvSpPr>
        <p:spPr>
          <a:ln/>
        </p:spPr>
      </p:sp>
      <p:sp>
        <p:nvSpPr>
          <p:cNvPr id="1024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smtClean="0"/>
          </a:p>
        </p:txBody>
      </p:sp>
    </p:spTree>
    <p:extLst>
      <p:ext uri="{BB962C8B-B14F-4D97-AF65-F5344CB8AC3E}">
        <p14:creationId xmlns:p14="http://schemas.microsoft.com/office/powerpoint/2010/main" val="41931240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62000" y="809604"/>
            <a:ext cx="8636000" cy="1633537"/>
          </a:xfrm>
        </p:spPr>
        <p:txBody>
          <a:bodyPr/>
          <a:lstStyle>
            <a:lvl1pPr>
              <a:defRPr sz="4400" baseline="0">
                <a:latin typeface="ＭＳ ゴシック" pitchFamily="49" charset="-128"/>
                <a:ea typeface="ＭＳ ゴシック" pitchFamily="49" charset="-128"/>
              </a:defRPr>
            </a:lvl1pPr>
          </a:lstStyle>
          <a:p>
            <a:r>
              <a:rPr lang="ja-JP" altLang="en-US" dirty="0" smtClean="0"/>
              <a:t>マスタ タイトルの書式設定</a:t>
            </a:r>
            <a:endParaRPr lang="ja-JP" altLang="en-US" dirty="0"/>
          </a:p>
        </p:txBody>
      </p:sp>
      <p:sp>
        <p:nvSpPr>
          <p:cNvPr id="3" name="サブタイトル 2"/>
          <p:cNvSpPr>
            <a:spLocks noGrp="1"/>
          </p:cNvSpPr>
          <p:nvPr>
            <p:ph type="subTitle" idx="1"/>
          </p:nvPr>
        </p:nvSpPr>
        <p:spPr>
          <a:xfrm>
            <a:off x="1524000" y="3238496"/>
            <a:ext cx="7112000" cy="3027367"/>
          </a:xfrm>
        </p:spPr>
        <p:txBody>
          <a:bodyPr/>
          <a:lstStyle>
            <a:lvl1pPr marL="0" indent="0" algn="ctr">
              <a:buNone/>
              <a:defRPr baseline="0">
                <a:latin typeface="ＭＳ ゴシック" pitchFamily="49" charset="-128"/>
                <a:ea typeface="ＭＳ ゴシック" pitchFamily="49" charset="-128"/>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dirty="0" smtClean="0"/>
              <a:t>マスタ サブタイトルの書式設定</a:t>
            </a:r>
            <a:endParaRPr lang="ja-JP" altLang="en-US" dirty="0"/>
          </a:p>
        </p:txBody>
      </p:sp>
      <p:sp>
        <p:nvSpPr>
          <p:cNvPr id="4" name="Rectangle 4"/>
          <p:cNvSpPr>
            <a:spLocks noGrp="1" noChangeArrowheads="1"/>
          </p:cNvSpPr>
          <p:nvPr>
            <p:ph type="dt" sz="half" idx="10"/>
          </p:nvPr>
        </p:nvSpPr>
        <p:spPr/>
        <p:txBody>
          <a:bodyPr/>
          <a:lstStyle>
            <a:lvl1pPr>
              <a:defRPr baseline="0">
                <a:ea typeface="ＭＳ ゴシック" pitchFamily="49" charset="-128"/>
              </a:defRPr>
            </a:lvl1pPr>
          </a:lstStyle>
          <a:p>
            <a:pPr>
              <a:defRPr/>
            </a:pPr>
            <a:r>
              <a:rPr lang="en-US" altLang="ja-JP" smtClean="0"/>
              <a:t>2020/6/9</a:t>
            </a:r>
            <a:endParaRPr lang="en-US" altLang="ja-JP"/>
          </a:p>
        </p:txBody>
      </p:sp>
      <p:sp>
        <p:nvSpPr>
          <p:cNvPr id="5" name="Rectangle 5"/>
          <p:cNvSpPr>
            <a:spLocks noGrp="1" noChangeArrowheads="1"/>
          </p:cNvSpPr>
          <p:nvPr>
            <p:ph type="ftr" sz="quarter" idx="11"/>
          </p:nvPr>
        </p:nvSpPr>
        <p:spPr/>
        <p:txBody>
          <a:bodyPr/>
          <a:lstStyle>
            <a:lvl1pPr>
              <a:defRPr baseline="0">
                <a:ea typeface="ＭＳ ゴシック" pitchFamily="49" charset="-128"/>
              </a:defRPr>
            </a:lvl1pPr>
          </a:lstStyle>
          <a:p>
            <a:pPr>
              <a:defRPr/>
            </a:pPr>
            <a:r>
              <a:rPr lang="ja-JP" altLang="en-US" smtClean="0"/>
              <a:t>産業組織論</a:t>
            </a:r>
            <a:r>
              <a:rPr lang="en-US" altLang="ja-JP" smtClean="0"/>
              <a:t>A 3</a:t>
            </a:r>
            <a:endParaRPr lang="en-US" altLang="ja-JP"/>
          </a:p>
        </p:txBody>
      </p:sp>
      <p:sp>
        <p:nvSpPr>
          <p:cNvPr id="6" name="Rectangle 6"/>
          <p:cNvSpPr>
            <a:spLocks noGrp="1" noChangeArrowheads="1"/>
          </p:cNvSpPr>
          <p:nvPr>
            <p:ph type="sldNum" sz="quarter" idx="12"/>
          </p:nvPr>
        </p:nvSpPr>
        <p:spPr/>
        <p:txBody>
          <a:bodyPr/>
          <a:lstStyle>
            <a:lvl1pPr>
              <a:defRPr>
                <a:ea typeface="ＭＳ ゴシック" panose="020B0609070205080204" pitchFamily="49" charset="-128"/>
              </a:defRPr>
            </a:lvl1pPr>
          </a:lstStyle>
          <a:p>
            <a:pPr>
              <a:defRPr/>
            </a:pPr>
            <a:fld id="{888CAC47-5CE7-4602-9341-A9F2140DE365}" type="slidenum">
              <a:rPr lang="ja-JP" altLang="en-US"/>
              <a:pPr>
                <a:defRPr/>
              </a:pPr>
              <a:t>‹#›</a:t>
            </a:fld>
            <a:endParaRPr lang="en-US" altLang="ja-JP"/>
          </a:p>
        </p:txBody>
      </p:sp>
    </p:spTree>
    <p:extLst>
      <p:ext uri="{BB962C8B-B14F-4D97-AF65-F5344CB8AC3E}">
        <p14:creationId xmlns:p14="http://schemas.microsoft.com/office/powerpoint/2010/main" val="30788813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2020/6/9</a:t>
            </a: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r>
              <a:rPr lang="ja-JP" altLang="en-US" smtClean="0"/>
              <a:t>産業組織論</a:t>
            </a:r>
            <a:r>
              <a:rPr lang="en-US" altLang="ja-JP" smtClean="0"/>
              <a:t>A 3</a:t>
            </a: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97B3B8C2-C4FE-48C1-A6EA-AA81520B1757}" type="slidenum">
              <a:rPr lang="ja-JP" altLang="en-US"/>
              <a:pPr>
                <a:defRPr/>
              </a:pPr>
              <a:t>‹#›</a:t>
            </a:fld>
            <a:endParaRPr lang="en-US" altLang="ja-JP"/>
          </a:p>
        </p:txBody>
      </p:sp>
    </p:spTree>
    <p:extLst>
      <p:ext uri="{BB962C8B-B14F-4D97-AF65-F5344CB8AC3E}">
        <p14:creationId xmlns:p14="http://schemas.microsoft.com/office/powerpoint/2010/main" val="30624254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239000" y="676275"/>
            <a:ext cx="2159000" cy="6097588"/>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762000" y="676275"/>
            <a:ext cx="6324600" cy="6097588"/>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2020/6/9</a:t>
            </a: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r>
              <a:rPr lang="ja-JP" altLang="en-US" smtClean="0"/>
              <a:t>産業組織論</a:t>
            </a:r>
            <a:r>
              <a:rPr lang="en-US" altLang="ja-JP" smtClean="0"/>
              <a:t>A 3</a:t>
            </a: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3DFEE1E0-B84D-4DE8-A33C-82950659811B}" type="slidenum">
              <a:rPr lang="ja-JP" altLang="en-US"/>
              <a:pPr>
                <a:defRPr/>
              </a:pPr>
              <a:t>‹#›</a:t>
            </a:fld>
            <a:endParaRPr lang="en-US" altLang="ja-JP"/>
          </a:p>
        </p:txBody>
      </p:sp>
    </p:spTree>
    <p:extLst>
      <p:ext uri="{BB962C8B-B14F-4D97-AF65-F5344CB8AC3E}">
        <p14:creationId xmlns:p14="http://schemas.microsoft.com/office/powerpoint/2010/main" val="47368862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62000" y="2366963"/>
            <a:ext cx="8636000" cy="1633537"/>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524000" y="4318000"/>
            <a:ext cx="7112000" cy="194786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 サブタイトルの書式設定</a:t>
            </a:r>
            <a:endParaRPr lang="ja-JP" altLang="en-US"/>
          </a:p>
        </p:txBody>
      </p:sp>
      <p:sp>
        <p:nvSpPr>
          <p:cNvPr id="4" name="日付プレースホルダ 3"/>
          <p:cNvSpPr>
            <a:spLocks noGrp="1"/>
          </p:cNvSpPr>
          <p:nvPr>
            <p:ph type="dt" sz="half" idx="10"/>
          </p:nvPr>
        </p:nvSpPr>
        <p:spPr/>
        <p:txBody>
          <a:bodyPr/>
          <a:lstStyle>
            <a:lvl1pPr>
              <a:defRPr/>
            </a:lvl1pPr>
          </a:lstStyle>
          <a:p>
            <a:pPr>
              <a:defRPr/>
            </a:pPr>
            <a:r>
              <a:rPr lang="en-US" altLang="ja-JP" smtClean="0"/>
              <a:t>2020/6/9</a:t>
            </a:r>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r>
              <a:rPr lang="ja-JP" altLang="en-US" smtClean="0"/>
              <a:t>産業組織論</a:t>
            </a:r>
            <a:r>
              <a:rPr lang="en-US" altLang="ja-JP" smtClean="0"/>
              <a:t>A 3</a:t>
            </a: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7E9110AA-36FD-4931-8A88-87FFDEF61995}" type="slidenum">
              <a:rPr lang="ja-JP" altLang="en-US"/>
              <a:pPr>
                <a:defRPr/>
              </a:pPr>
              <a:t>‹#›</a:t>
            </a:fld>
            <a:endParaRPr lang="ja-JP" altLang="en-US"/>
          </a:p>
        </p:txBody>
      </p:sp>
    </p:spTree>
    <p:extLst>
      <p:ext uri="{BB962C8B-B14F-4D97-AF65-F5344CB8AC3E}">
        <p14:creationId xmlns:p14="http://schemas.microsoft.com/office/powerpoint/2010/main" val="13100714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r>
              <a:rPr lang="en-US" altLang="ja-JP" smtClean="0"/>
              <a:t>2020/6/9</a:t>
            </a:r>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r>
              <a:rPr lang="ja-JP" altLang="en-US" smtClean="0"/>
              <a:t>産業組織論</a:t>
            </a:r>
            <a:r>
              <a:rPr lang="en-US" altLang="ja-JP" smtClean="0"/>
              <a:t>A 3</a:t>
            </a: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50B4D362-7FCE-4E66-8742-78B09C2FFA16}" type="slidenum">
              <a:rPr lang="ja-JP" altLang="en-US"/>
              <a:pPr>
                <a:defRPr/>
              </a:pPr>
              <a:t>‹#›</a:t>
            </a:fld>
            <a:endParaRPr lang="ja-JP" altLang="en-US"/>
          </a:p>
        </p:txBody>
      </p:sp>
    </p:spTree>
    <p:extLst>
      <p:ext uri="{BB962C8B-B14F-4D97-AF65-F5344CB8AC3E}">
        <p14:creationId xmlns:p14="http://schemas.microsoft.com/office/powerpoint/2010/main" val="177861512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03275" y="4895850"/>
            <a:ext cx="8636000" cy="15144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803275" y="3228975"/>
            <a:ext cx="8636000" cy="1666875"/>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 テキストの書式設定</a:t>
            </a:r>
          </a:p>
        </p:txBody>
      </p:sp>
      <p:sp>
        <p:nvSpPr>
          <p:cNvPr id="4" name="日付プレースホルダ 3"/>
          <p:cNvSpPr>
            <a:spLocks noGrp="1"/>
          </p:cNvSpPr>
          <p:nvPr>
            <p:ph type="dt" sz="half" idx="10"/>
          </p:nvPr>
        </p:nvSpPr>
        <p:spPr/>
        <p:txBody>
          <a:bodyPr/>
          <a:lstStyle>
            <a:lvl1pPr>
              <a:defRPr/>
            </a:lvl1pPr>
          </a:lstStyle>
          <a:p>
            <a:pPr>
              <a:defRPr/>
            </a:pPr>
            <a:r>
              <a:rPr lang="en-US" altLang="ja-JP" smtClean="0"/>
              <a:t>2020/6/9</a:t>
            </a:r>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r>
              <a:rPr lang="ja-JP" altLang="en-US" smtClean="0"/>
              <a:t>産業組織論</a:t>
            </a:r>
            <a:r>
              <a:rPr lang="en-US" altLang="ja-JP" smtClean="0"/>
              <a:t>A 3</a:t>
            </a: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FC071CCA-ACA0-4073-B4DF-6D1CE81B436D}" type="slidenum">
              <a:rPr lang="ja-JP" altLang="en-US"/>
              <a:pPr>
                <a:defRPr/>
              </a:pPr>
              <a:t>‹#›</a:t>
            </a:fld>
            <a:endParaRPr lang="ja-JP" altLang="en-US"/>
          </a:p>
        </p:txBody>
      </p:sp>
    </p:spTree>
    <p:extLst>
      <p:ext uri="{BB962C8B-B14F-4D97-AF65-F5344CB8AC3E}">
        <p14:creationId xmlns:p14="http://schemas.microsoft.com/office/powerpoint/2010/main" val="314858994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508000" y="1778000"/>
            <a:ext cx="44958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5156200" y="1778000"/>
            <a:ext cx="44958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3"/>
          <p:cNvSpPr>
            <a:spLocks noGrp="1"/>
          </p:cNvSpPr>
          <p:nvPr>
            <p:ph type="dt" sz="half" idx="10"/>
          </p:nvPr>
        </p:nvSpPr>
        <p:spPr/>
        <p:txBody>
          <a:bodyPr/>
          <a:lstStyle>
            <a:lvl1pPr>
              <a:defRPr/>
            </a:lvl1pPr>
          </a:lstStyle>
          <a:p>
            <a:pPr>
              <a:defRPr/>
            </a:pPr>
            <a:r>
              <a:rPr lang="en-US" altLang="ja-JP" smtClean="0"/>
              <a:t>2020/6/9</a:t>
            </a:r>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r>
              <a:rPr lang="ja-JP" altLang="en-US" smtClean="0"/>
              <a:t>産業組織論</a:t>
            </a:r>
            <a:r>
              <a:rPr lang="en-US" altLang="ja-JP" smtClean="0"/>
              <a:t>A 3</a:t>
            </a: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2232FF6F-84F7-4F1D-BC0E-849DCD8694A5}" type="slidenum">
              <a:rPr lang="ja-JP" altLang="en-US"/>
              <a:pPr>
                <a:defRPr/>
              </a:pPr>
              <a:t>‹#›</a:t>
            </a:fld>
            <a:endParaRPr lang="ja-JP" altLang="en-US"/>
          </a:p>
        </p:txBody>
      </p:sp>
    </p:spTree>
    <p:extLst>
      <p:ext uri="{BB962C8B-B14F-4D97-AF65-F5344CB8AC3E}">
        <p14:creationId xmlns:p14="http://schemas.microsoft.com/office/powerpoint/2010/main" val="258387036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508000" y="1704975"/>
            <a:ext cx="4489450" cy="7112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508000" y="2416175"/>
            <a:ext cx="4489450" cy="43910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5160963" y="1704975"/>
            <a:ext cx="4491037" cy="7112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5160963" y="2416175"/>
            <a:ext cx="4491037" cy="43910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3"/>
          <p:cNvSpPr>
            <a:spLocks noGrp="1"/>
          </p:cNvSpPr>
          <p:nvPr>
            <p:ph type="dt" sz="half" idx="10"/>
          </p:nvPr>
        </p:nvSpPr>
        <p:spPr/>
        <p:txBody>
          <a:bodyPr/>
          <a:lstStyle>
            <a:lvl1pPr>
              <a:defRPr/>
            </a:lvl1pPr>
          </a:lstStyle>
          <a:p>
            <a:pPr>
              <a:defRPr/>
            </a:pPr>
            <a:r>
              <a:rPr lang="en-US" altLang="ja-JP" smtClean="0"/>
              <a:t>2020/6/9</a:t>
            </a:r>
            <a:endParaRPr lang="ja-JP" altLang="en-US"/>
          </a:p>
        </p:txBody>
      </p:sp>
      <p:sp>
        <p:nvSpPr>
          <p:cNvPr id="8" name="フッター プレースホルダ 4"/>
          <p:cNvSpPr>
            <a:spLocks noGrp="1"/>
          </p:cNvSpPr>
          <p:nvPr>
            <p:ph type="ftr" sz="quarter" idx="11"/>
          </p:nvPr>
        </p:nvSpPr>
        <p:spPr/>
        <p:txBody>
          <a:bodyPr/>
          <a:lstStyle>
            <a:lvl1pPr>
              <a:defRPr/>
            </a:lvl1pPr>
          </a:lstStyle>
          <a:p>
            <a:pPr>
              <a:defRPr/>
            </a:pPr>
            <a:r>
              <a:rPr lang="ja-JP" altLang="en-US" smtClean="0"/>
              <a:t>産業組織論</a:t>
            </a:r>
            <a:r>
              <a:rPr lang="en-US" altLang="ja-JP" smtClean="0"/>
              <a:t>A 3</a:t>
            </a:r>
            <a:endParaRPr lang="ja-JP" altLang="en-US"/>
          </a:p>
        </p:txBody>
      </p:sp>
      <p:sp>
        <p:nvSpPr>
          <p:cNvPr id="9" name="スライド番号プレースホルダ 5"/>
          <p:cNvSpPr>
            <a:spLocks noGrp="1"/>
          </p:cNvSpPr>
          <p:nvPr>
            <p:ph type="sldNum" sz="quarter" idx="12"/>
          </p:nvPr>
        </p:nvSpPr>
        <p:spPr/>
        <p:txBody>
          <a:bodyPr/>
          <a:lstStyle>
            <a:lvl1pPr>
              <a:defRPr/>
            </a:lvl1pPr>
          </a:lstStyle>
          <a:p>
            <a:pPr>
              <a:defRPr/>
            </a:pPr>
            <a:fld id="{4B7CBD67-9561-4DCB-AA99-984411300330}" type="slidenum">
              <a:rPr lang="ja-JP" altLang="en-US"/>
              <a:pPr>
                <a:defRPr/>
              </a:pPr>
              <a:t>‹#›</a:t>
            </a:fld>
            <a:endParaRPr lang="ja-JP" altLang="en-US"/>
          </a:p>
        </p:txBody>
      </p:sp>
    </p:spTree>
    <p:extLst>
      <p:ext uri="{BB962C8B-B14F-4D97-AF65-F5344CB8AC3E}">
        <p14:creationId xmlns:p14="http://schemas.microsoft.com/office/powerpoint/2010/main" val="307931672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日付プレースホルダ 3"/>
          <p:cNvSpPr>
            <a:spLocks noGrp="1"/>
          </p:cNvSpPr>
          <p:nvPr>
            <p:ph type="dt" sz="half" idx="10"/>
          </p:nvPr>
        </p:nvSpPr>
        <p:spPr/>
        <p:txBody>
          <a:bodyPr/>
          <a:lstStyle>
            <a:lvl1pPr>
              <a:defRPr/>
            </a:lvl1pPr>
          </a:lstStyle>
          <a:p>
            <a:pPr>
              <a:defRPr/>
            </a:pPr>
            <a:r>
              <a:rPr lang="en-US" altLang="ja-JP" smtClean="0"/>
              <a:t>2020/6/9</a:t>
            </a:r>
            <a:endParaRPr lang="ja-JP" altLang="en-US"/>
          </a:p>
        </p:txBody>
      </p:sp>
      <p:sp>
        <p:nvSpPr>
          <p:cNvPr id="4" name="フッター プレースホルダ 4"/>
          <p:cNvSpPr>
            <a:spLocks noGrp="1"/>
          </p:cNvSpPr>
          <p:nvPr>
            <p:ph type="ftr" sz="quarter" idx="11"/>
          </p:nvPr>
        </p:nvSpPr>
        <p:spPr/>
        <p:txBody>
          <a:bodyPr/>
          <a:lstStyle>
            <a:lvl1pPr>
              <a:defRPr/>
            </a:lvl1pPr>
          </a:lstStyle>
          <a:p>
            <a:pPr>
              <a:defRPr/>
            </a:pPr>
            <a:r>
              <a:rPr lang="ja-JP" altLang="en-US" smtClean="0"/>
              <a:t>産業組織論</a:t>
            </a:r>
            <a:r>
              <a:rPr lang="en-US" altLang="ja-JP" smtClean="0"/>
              <a:t>A 3</a:t>
            </a:r>
            <a:endParaRPr lang="ja-JP" altLang="en-US"/>
          </a:p>
        </p:txBody>
      </p:sp>
      <p:sp>
        <p:nvSpPr>
          <p:cNvPr id="5" name="スライド番号プレースホルダ 5"/>
          <p:cNvSpPr>
            <a:spLocks noGrp="1"/>
          </p:cNvSpPr>
          <p:nvPr>
            <p:ph type="sldNum" sz="quarter" idx="12"/>
          </p:nvPr>
        </p:nvSpPr>
        <p:spPr/>
        <p:txBody>
          <a:bodyPr/>
          <a:lstStyle>
            <a:lvl1pPr>
              <a:defRPr/>
            </a:lvl1pPr>
          </a:lstStyle>
          <a:p>
            <a:pPr>
              <a:defRPr/>
            </a:pPr>
            <a:fld id="{366B282F-867F-431E-BD30-486149E29D59}" type="slidenum">
              <a:rPr lang="ja-JP" altLang="en-US"/>
              <a:pPr>
                <a:defRPr/>
              </a:pPr>
              <a:t>‹#›</a:t>
            </a:fld>
            <a:endParaRPr lang="ja-JP" altLang="en-US"/>
          </a:p>
        </p:txBody>
      </p:sp>
    </p:spTree>
    <p:extLst>
      <p:ext uri="{BB962C8B-B14F-4D97-AF65-F5344CB8AC3E}">
        <p14:creationId xmlns:p14="http://schemas.microsoft.com/office/powerpoint/2010/main" val="10868412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3"/>
          <p:cNvSpPr>
            <a:spLocks noGrp="1"/>
          </p:cNvSpPr>
          <p:nvPr>
            <p:ph type="dt" sz="half" idx="10"/>
          </p:nvPr>
        </p:nvSpPr>
        <p:spPr/>
        <p:txBody>
          <a:bodyPr/>
          <a:lstStyle>
            <a:lvl1pPr>
              <a:defRPr/>
            </a:lvl1pPr>
          </a:lstStyle>
          <a:p>
            <a:pPr>
              <a:defRPr/>
            </a:pPr>
            <a:r>
              <a:rPr lang="en-US" altLang="ja-JP" smtClean="0"/>
              <a:t>2020/6/9</a:t>
            </a:r>
            <a:endParaRPr lang="ja-JP" altLang="en-US"/>
          </a:p>
        </p:txBody>
      </p:sp>
      <p:sp>
        <p:nvSpPr>
          <p:cNvPr id="3" name="フッター プレースホルダ 4"/>
          <p:cNvSpPr>
            <a:spLocks noGrp="1"/>
          </p:cNvSpPr>
          <p:nvPr>
            <p:ph type="ftr" sz="quarter" idx="11"/>
          </p:nvPr>
        </p:nvSpPr>
        <p:spPr/>
        <p:txBody>
          <a:bodyPr/>
          <a:lstStyle>
            <a:lvl1pPr>
              <a:defRPr/>
            </a:lvl1pPr>
          </a:lstStyle>
          <a:p>
            <a:pPr>
              <a:defRPr/>
            </a:pPr>
            <a:r>
              <a:rPr lang="ja-JP" altLang="en-US" smtClean="0"/>
              <a:t>産業組織論</a:t>
            </a:r>
            <a:r>
              <a:rPr lang="en-US" altLang="ja-JP" smtClean="0"/>
              <a:t>A 3</a:t>
            </a:r>
            <a:endParaRPr lang="ja-JP" altLang="en-US"/>
          </a:p>
        </p:txBody>
      </p:sp>
      <p:sp>
        <p:nvSpPr>
          <p:cNvPr id="4" name="スライド番号プレースホルダ 5"/>
          <p:cNvSpPr>
            <a:spLocks noGrp="1"/>
          </p:cNvSpPr>
          <p:nvPr>
            <p:ph type="sldNum" sz="quarter" idx="12"/>
          </p:nvPr>
        </p:nvSpPr>
        <p:spPr/>
        <p:txBody>
          <a:bodyPr/>
          <a:lstStyle>
            <a:lvl1pPr>
              <a:defRPr/>
            </a:lvl1pPr>
          </a:lstStyle>
          <a:p>
            <a:pPr>
              <a:defRPr/>
            </a:pPr>
            <a:fld id="{5F09486C-BA51-4E0F-BDE1-50FB32B7B3D4}" type="slidenum">
              <a:rPr lang="ja-JP" altLang="en-US"/>
              <a:pPr>
                <a:defRPr/>
              </a:pPr>
              <a:t>‹#›</a:t>
            </a:fld>
            <a:endParaRPr lang="ja-JP" altLang="en-US"/>
          </a:p>
        </p:txBody>
      </p:sp>
    </p:spTree>
    <p:extLst>
      <p:ext uri="{BB962C8B-B14F-4D97-AF65-F5344CB8AC3E}">
        <p14:creationId xmlns:p14="http://schemas.microsoft.com/office/powerpoint/2010/main" val="285580099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508000" y="303213"/>
            <a:ext cx="3343275" cy="1290637"/>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971925" y="303213"/>
            <a:ext cx="5680075" cy="65039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508000" y="1593850"/>
            <a:ext cx="3343275" cy="52133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r>
              <a:rPr lang="en-US" altLang="ja-JP" smtClean="0"/>
              <a:t>2020/6/9</a:t>
            </a:r>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r>
              <a:rPr lang="ja-JP" altLang="en-US" smtClean="0"/>
              <a:t>産業組織論</a:t>
            </a:r>
            <a:r>
              <a:rPr lang="en-US" altLang="ja-JP" smtClean="0"/>
              <a:t>A 3</a:t>
            </a: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1E3AA0E1-6043-4EE0-AFFB-B6B830142EA3}" type="slidenum">
              <a:rPr lang="ja-JP" altLang="en-US"/>
              <a:pPr>
                <a:defRPr/>
              </a:pPr>
              <a:t>‹#›</a:t>
            </a:fld>
            <a:endParaRPr lang="ja-JP" altLang="en-US"/>
          </a:p>
        </p:txBody>
      </p:sp>
    </p:spTree>
    <p:extLst>
      <p:ext uri="{BB962C8B-B14F-4D97-AF65-F5344CB8AC3E}">
        <p14:creationId xmlns:p14="http://schemas.microsoft.com/office/powerpoint/2010/main" val="4655089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722282" y="380976"/>
            <a:ext cx="8636000" cy="1271588"/>
          </a:xfrm>
        </p:spPr>
        <p:txBody>
          <a:bodyPr/>
          <a:lstStyle>
            <a:lvl1pPr>
              <a:defRPr sz="4400" baseline="0">
                <a:latin typeface="ＭＳ Ｐゴシック" pitchFamily="50" charset="-128"/>
                <a:ea typeface="ＭＳ Ｐゴシック" pitchFamily="50" charset="-128"/>
              </a:defRPr>
            </a:lvl1pPr>
          </a:lstStyle>
          <a:p>
            <a:r>
              <a:rPr lang="ja-JP" altLang="en-US" dirty="0" smtClean="0"/>
              <a:t>マスタ タイトルの書式設定</a:t>
            </a:r>
            <a:endParaRPr lang="ja-JP" altLang="en-US" dirty="0"/>
          </a:p>
        </p:txBody>
      </p:sp>
      <p:sp>
        <p:nvSpPr>
          <p:cNvPr id="3" name="コンテンツ プレースホルダ 2"/>
          <p:cNvSpPr>
            <a:spLocks noGrp="1"/>
          </p:cNvSpPr>
          <p:nvPr>
            <p:ph idx="1"/>
          </p:nvPr>
        </p:nvSpPr>
        <p:spPr>
          <a:xfrm>
            <a:off x="650844" y="1738298"/>
            <a:ext cx="8636000" cy="5072098"/>
          </a:xfrm>
        </p:spPr>
        <p:txBody>
          <a:bodyPr/>
          <a:lstStyle>
            <a:lvl1pPr>
              <a:buClr>
                <a:schemeClr val="tx1">
                  <a:lumMod val="75000"/>
                  <a:lumOff val="25000"/>
                </a:schemeClr>
              </a:buClr>
              <a:buSzPct val="70000"/>
              <a:buFont typeface="Wingdings" pitchFamily="2" charset="2"/>
              <a:buChar char="p"/>
              <a:defRPr baseline="0">
                <a:ea typeface="ＭＳ ゴシック" pitchFamily="49" charset="-128"/>
              </a:defRPr>
            </a:lvl1pPr>
            <a:lvl2pPr>
              <a:buClr>
                <a:schemeClr val="tx1">
                  <a:lumMod val="85000"/>
                  <a:lumOff val="15000"/>
                </a:schemeClr>
              </a:buClr>
              <a:buSzPct val="90000"/>
              <a:buFont typeface="Wingdings" pitchFamily="2" charset="2"/>
              <a:buChar char="l"/>
              <a:defRPr/>
            </a:lvl2pPr>
          </a:lstStyle>
          <a:p>
            <a:pPr lvl="0"/>
            <a:r>
              <a:rPr lang="ja-JP" altLang="en-US" dirty="0" smtClean="0"/>
              <a:t>マスタ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ja-JP" altLang="en-US" dirty="0"/>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2020/6/9</a:t>
            </a: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r>
              <a:rPr lang="ja-JP" altLang="en-US" smtClean="0"/>
              <a:t>産業組織論</a:t>
            </a:r>
            <a:r>
              <a:rPr lang="en-US" altLang="ja-JP" smtClean="0"/>
              <a:t>A 3</a:t>
            </a: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15F3A1EB-CB21-4028-8BF4-F528F8C6FD53}" type="slidenum">
              <a:rPr lang="ja-JP" altLang="en-US"/>
              <a:pPr>
                <a:defRPr/>
              </a:pPr>
              <a:t>‹#›</a:t>
            </a:fld>
            <a:endParaRPr lang="en-US" altLang="ja-JP"/>
          </a:p>
        </p:txBody>
      </p:sp>
    </p:spTree>
    <p:extLst>
      <p:ext uri="{BB962C8B-B14F-4D97-AF65-F5344CB8AC3E}">
        <p14:creationId xmlns:p14="http://schemas.microsoft.com/office/powerpoint/2010/main" val="127354315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90725" y="5334000"/>
            <a:ext cx="6096000" cy="6302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990725" y="681038"/>
            <a:ext cx="6096000" cy="45720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 3"/>
          <p:cNvSpPr>
            <a:spLocks noGrp="1"/>
          </p:cNvSpPr>
          <p:nvPr>
            <p:ph type="body" sz="half" idx="2"/>
          </p:nvPr>
        </p:nvSpPr>
        <p:spPr>
          <a:xfrm>
            <a:off x="1990725" y="5964238"/>
            <a:ext cx="6096000" cy="8937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r>
              <a:rPr lang="en-US" altLang="ja-JP" smtClean="0"/>
              <a:t>2020/6/9</a:t>
            </a:r>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r>
              <a:rPr lang="ja-JP" altLang="en-US" smtClean="0"/>
              <a:t>産業組織論</a:t>
            </a:r>
            <a:r>
              <a:rPr lang="en-US" altLang="ja-JP" smtClean="0"/>
              <a:t>A 3</a:t>
            </a: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CA399A21-B13B-4FDA-A1FC-CED2D32E4384}" type="slidenum">
              <a:rPr lang="ja-JP" altLang="en-US"/>
              <a:pPr>
                <a:defRPr/>
              </a:pPr>
              <a:t>‹#›</a:t>
            </a:fld>
            <a:endParaRPr lang="ja-JP" altLang="en-US"/>
          </a:p>
        </p:txBody>
      </p:sp>
    </p:spTree>
    <p:extLst>
      <p:ext uri="{BB962C8B-B14F-4D97-AF65-F5344CB8AC3E}">
        <p14:creationId xmlns:p14="http://schemas.microsoft.com/office/powerpoint/2010/main" val="1673550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r>
              <a:rPr lang="en-US" altLang="ja-JP" smtClean="0"/>
              <a:t>2020/6/9</a:t>
            </a:r>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r>
              <a:rPr lang="ja-JP" altLang="en-US" smtClean="0"/>
              <a:t>産業組織論</a:t>
            </a:r>
            <a:r>
              <a:rPr lang="en-US" altLang="ja-JP" smtClean="0"/>
              <a:t>A 3</a:t>
            </a: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DE935ED9-1F60-4F15-944A-3568793BD123}" type="slidenum">
              <a:rPr lang="ja-JP" altLang="en-US"/>
              <a:pPr>
                <a:defRPr/>
              </a:pPr>
              <a:t>‹#›</a:t>
            </a:fld>
            <a:endParaRPr lang="ja-JP" altLang="en-US"/>
          </a:p>
        </p:txBody>
      </p:sp>
    </p:spTree>
    <p:extLst>
      <p:ext uri="{BB962C8B-B14F-4D97-AF65-F5344CB8AC3E}">
        <p14:creationId xmlns:p14="http://schemas.microsoft.com/office/powerpoint/2010/main" val="301426837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366000" y="304800"/>
            <a:ext cx="2286000" cy="6502400"/>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508000" y="304800"/>
            <a:ext cx="6705600" cy="6502400"/>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r>
              <a:rPr lang="en-US" altLang="ja-JP" smtClean="0"/>
              <a:t>2020/6/9</a:t>
            </a:r>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r>
              <a:rPr lang="ja-JP" altLang="en-US" smtClean="0"/>
              <a:t>産業組織論</a:t>
            </a:r>
            <a:r>
              <a:rPr lang="en-US" altLang="ja-JP" smtClean="0"/>
              <a:t>A 3</a:t>
            </a: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708B430C-4A30-4FBC-805E-ED00976DF1B3}" type="slidenum">
              <a:rPr lang="ja-JP" altLang="en-US"/>
              <a:pPr>
                <a:defRPr/>
              </a:pPr>
              <a:t>‹#›</a:t>
            </a:fld>
            <a:endParaRPr lang="ja-JP" altLang="en-US"/>
          </a:p>
        </p:txBody>
      </p:sp>
    </p:spTree>
    <p:extLst>
      <p:ext uri="{BB962C8B-B14F-4D97-AF65-F5344CB8AC3E}">
        <p14:creationId xmlns:p14="http://schemas.microsoft.com/office/powerpoint/2010/main" val="2596024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03275" y="4895850"/>
            <a:ext cx="8636000" cy="15144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803275" y="3228975"/>
            <a:ext cx="8636000" cy="1666875"/>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2020/6/9</a:t>
            </a: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r>
              <a:rPr lang="ja-JP" altLang="en-US" smtClean="0"/>
              <a:t>産業組織論</a:t>
            </a:r>
            <a:r>
              <a:rPr lang="en-US" altLang="ja-JP" smtClean="0"/>
              <a:t>A 3</a:t>
            </a: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A410C66E-A467-4191-9832-2ED88E1387FC}" type="slidenum">
              <a:rPr lang="ja-JP" altLang="en-US"/>
              <a:pPr>
                <a:defRPr/>
              </a:pPr>
              <a:t>‹#›</a:t>
            </a:fld>
            <a:endParaRPr lang="en-US" altLang="ja-JP"/>
          </a:p>
        </p:txBody>
      </p:sp>
    </p:spTree>
    <p:extLst>
      <p:ext uri="{BB962C8B-B14F-4D97-AF65-F5344CB8AC3E}">
        <p14:creationId xmlns:p14="http://schemas.microsoft.com/office/powerpoint/2010/main" val="929682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762000" y="2200275"/>
            <a:ext cx="4241800" cy="45735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5156200" y="2200275"/>
            <a:ext cx="4241800" cy="45735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2020/6/9</a:t>
            </a: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r>
              <a:rPr lang="ja-JP" altLang="en-US" smtClean="0"/>
              <a:t>産業組織論</a:t>
            </a:r>
            <a:r>
              <a:rPr lang="en-US" altLang="ja-JP" smtClean="0"/>
              <a:t>A 3</a:t>
            </a: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7163B41E-A582-4FE8-B783-3351BF4769B0}" type="slidenum">
              <a:rPr lang="ja-JP" altLang="en-US"/>
              <a:pPr>
                <a:defRPr/>
              </a:pPr>
              <a:t>‹#›</a:t>
            </a:fld>
            <a:endParaRPr lang="en-US" altLang="ja-JP"/>
          </a:p>
        </p:txBody>
      </p:sp>
    </p:spTree>
    <p:extLst>
      <p:ext uri="{BB962C8B-B14F-4D97-AF65-F5344CB8AC3E}">
        <p14:creationId xmlns:p14="http://schemas.microsoft.com/office/powerpoint/2010/main" val="22718077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508000" y="304800"/>
            <a:ext cx="9144000" cy="1270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508000" y="1704975"/>
            <a:ext cx="4489450" cy="7112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508000" y="2416175"/>
            <a:ext cx="4489450" cy="43910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5160963" y="1704975"/>
            <a:ext cx="4491037" cy="7112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5160963" y="2416175"/>
            <a:ext cx="4491037" cy="43910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4"/>
          <p:cNvSpPr>
            <a:spLocks noGrp="1" noChangeArrowheads="1"/>
          </p:cNvSpPr>
          <p:nvPr>
            <p:ph type="dt" sz="half" idx="10"/>
          </p:nvPr>
        </p:nvSpPr>
        <p:spPr>
          <a:ln/>
        </p:spPr>
        <p:txBody>
          <a:bodyPr/>
          <a:lstStyle>
            <a:lvl1pPr>
              <a:defRPr/>
            </a:lvl1pPr>
          </a:lstStyle>
          <a:p>
            <a:pPr>
              <a:defRPr/>
            </a:pPr>
            <a:r>
              <a:rPr lang="en-US" altLang="ja-JP" smtClean="0"/>
              <a:t>2020/6/9</a:t>
            </a:r>
            <a:endParaRPr lang="en-US" altLang="ja-JP"/>
          </a:p>
        </p:txBody>
      </p:sp>
      <p:sp>
        <p:nvSpPr>
          <p:cNvPr id="8" name="Rectangle 5"/>
          <p:cNvSpPr>
            <a:spLocks noGrp="1" noChangeArrowheads="1"/>
          </p:cNvSpPr>
          <p:nvPr>
            <p:ph type="ftr" sz="quarter" idx="11"/>
          </p:nvPr>
        </p:nvSpPr>
        <p:spPr>
          <a:ln/>
        </p:spPr>
        <p:txBody>
          <a:bodyPr/>
          <a:lstStyle>
            <a:lvl1pPr>
              <a:defRPr/>
            </a:lvl1pPr>
          </a:lstStyle>
          <a:p>
            <a:pPr>
              <a:defRPr/>
            </a:pPr>
            <a:r>
              <a:rPr lang="ja-JP" altLang="en-US" smtClean="0"/>
              <a:t>産業組織論</a:t>
            </a:r>
            <a:r>
              <a:rPr lang="en-US" altLang="ja-JP" smtClean="0"/>
              <a:t>A 3</a:t>
            </a:r>
            <a:endParaRPr lang="en-US" altLang="ja-JP"/>
          </a:p>
        </p:txBody>
      </p:sp>
      <p:sp>
        <p:nvSpPr>
          <p:cNvPr id="9" name="Rectangle 6"/>
          <p:cNvSpPr>
            <a:spLocks noGrp="1" noChangeArrowheads="1"/>
          </p:cNvSpPr>
          <p:nvPr>
            <p:ph type="sldNum" sz="quarter" idx="12"/>
          </p:nvPr>
        </p:nvSpPr>
        <p:spPr>
          <a:ln/>
        </p:spPr>
        <p:txBody>
          <a:bodyPr/>
          <a:lstStyle>
            <a:lvl1pPr>
              <a:defRPr/>
            </a:lvl1pPr>
          </a:lstStyle>
          <a:p>
            <a:pPr>
              <a:defRPr/>
            </a:pPr>
            <a:fld id="{E4B76335-D565-48A5-9C77-E956689886C6}" type="slidenum">
              <a:rPr lang="ja-JP" altLang="en-US"/>
              <a:pPr>
                <a:defRPr/>
              </a:pPr>
              <a:t>‹#›</a:t>
            </a:fld>
            <a:endParaRPr lang="en-US" altLang="ja-JP"/>
          </a:p>
        </p:txBody>
      </p:sp>
    </p:spTree>
    <p:extLst>
      <p:ext uri="{BB962C8B-B14F-4D97-AF65-F5344CB8AC3E}">
        <p14:creationId xmlns:p14="http://schemas.microsoft.com/office/powerpoint/2010/main" val="11183881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ja-JP" smtClean="0"/>
              <a:t>2020/6/9</a:t>
            </a:r>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r>
              <a:rPr lang="ja-JP" altLang="en-US" smtClean="0"/>
              <a:t>産業組織論</a:t>
            </a:r>
            <a:r>
              <a:rPr lang="en-US" altLang="ja-JP" smtClean="0"/>
              <a:t>A 3</a:t>
            </a:r>
            <a:endParaRPr lang="en-US" altLang="ja-JP"/>
          </a:p>
        </p:txBody>
      </p:sp>
      <p:sp>
        <p:nvSpPr>
          <p:cNvPr id="5" name="Rectangle 6"/>
          <p:cNvSpPr>
            <a:spLocks noGrp="1" noChangeArrowheads="1"/>
          </p:cNvSpPr>
          <p:nvPr>
            <p:ph type="sldNum" sz="quarter" idx="12"/>
          </p:nvPr>
        </p:nvSpPr>
        <p:spPr>
          <a:ln/>
        </p:spPr>
        <p:txBody>
          <a:bodyPr/>
          <a:lstStyle>
            <a:lvl1pPr>
              <a:defRPr/>
            </a:lvl1pPr>
          </a:lstStyle>
          <a:p>
            <a:pPr>
              <a:defRPr/>
            </a:pPr>
            <a:fld id="{D6AC2347-7D74-470B-B139-9A4089C622E9}" type="slidenum">
              <a:rPr lang="ja-JP" altLang="en-US"/>
              <a:pPr>
                <a:defRPr/>
              </a:pPr>
              <a:t>‹#›</a:t>
            </a:fld>
            <a:endParaRPr lang="en-US" altLang="ja-JP"/>
          </a:p>
        </p:txBody>
      </p:sp>
    </p:spTree>
    <p:extLst>
      <p:ext uri="{BB962C8B-B14F-4D97-AF65-F5344CB8AC3E}">
        <p14:creationId xmlns:p14="http://schemas.microsoft.com/office/powerpoint/2010/main" val="35261539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ja-JP" smtClean="0"/>
              <a:t>2020/6/9</a:t>
            </a:r>
            <a:endParaRPr lang="en-US" altLang="ja-JP"/>
          </a:p>
        </p:txBody>
      </p:sp>
      <p:sp>
        <p:nvSpPr>
          <p:cNvPr id="3" name="Rectangle 5"/>
          <p:cNvSpPr>
            <a:spLocks noGrp="1" noChangeArrowheads="1"/>
          </p:cNvSpPr>
          <p:nvPr>
            <p:ph type="ftr" sz="quarter" idx="11"/>
          </p:nvPr>
        </p:nvSpPr>
        <p:spPr>
          <a:ln/>
        </p:spPr>
        <p:txBody>
          <a:bodyPr/>
          <a:lstStyle>
            <a:lvl1pPr>
              <a:defRPr/>
            </a:lvl1pPr>
          </a:lstStyle>
          <a:p>
            <a:pPr>
              <a:defRPr/>
            </a:pPr>
            <a:r>
              <a:rPr lang="ja-JP" altLang="en-US" smtClean="0"/>
              <a:t>産業組織論</a:t>
            </a:r>
            <a:r>
              <a:rPr lang="en-US" altLang="ja-JP" smtClean="0"/>
              <a:t>A 3</a:t>
            </a:r>
            <a:endParaRPr lang="en-US" altLang="ja-JP"/>
          </a:p>
        </p:txBody>
      </p:sp>
      <p:sp>
        <p:nvSpPr>
          <p:cNvPr id="4" name="Rectangle 6"/>
          <p:cNvSpPr>
            <a:spLocks noGrp="1" noChangeArrowheads="1"/>
          </p:cNvSpPr>
          <p:nvPr>
            <p:ph type="sldNum" sz="quarter" idx="12"/>
          </p:nvPr>
        </p:nvSpPr>
        <p:spPr>
          <a:ln/>
        </p:spPr>
        <p:txBody>
          <a:bodyPr/>
          <a:lstStyle>
            <a:lvl1pPr>
              <a:defRPr/>
            </a:lvl1pPr>
          </a:lstStyle>
          <a:p>
            <a:pPr>
              <a:defRPr/>
            </a:pPr>
            <a:fld id="{7C4E0A4A-0007-444B-BA60-7C48F1825689}" type="slidenum">
              <a:rPr lang="ja-JP" altLang="en-US"/>
              <a:pPr>
                <a:defRPr/>
              </a:pPr>
              <a:t>‹#›</a:t>
            </a:fld>
            <a:endParaRPr lang="en-US" altLang="ja-JP"/>
          </a:p>
        </p:txBody>
      </p:sp>
    </p:spTree>
    <p:extLst>
      <p:ext uri="{BB962C8B-B14F-4D97-AF65-F5344CB8AC3E}">
        <p14:creationId xmlns:p14="http://schemas.microsoft.com/office/powerpoint/2010/main" val="34611895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508000" y="303213"/>
            <a:ext cx="3343275" cy="1290637"/>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971925" y="303213"/>
            <a:ext cx="5680075" cy="65039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508000" y="1593850"/>
            <a:ext cx="3343275" cy="52133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2020/6/9</a:t>
            </a: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r>
              <a:rPr lang="ja-JP" altLang="en-US" smtClean="0"/>
              <a:t>産業組織論</a:t>
            </a:r>
            <a:r>
              <a:rPr lang="en-US" altLang="ja-JP" smtClean="0"/>
              <a:t>A 3</a:t>
            </a: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723490C1-AA6E-4D4A-97D8-F65AFD431038}" type="slidenum">
              <a:rPr lang="ja-JP" altLang="en-US"/>
              <a:pPr>
                <a:defRPr/>
              </a:pPr>
              <a:t>‹#›</a:t>
            </a:fld>
            <a:endParaRPr lang="en-US" altLang="ja-JP"/>
          </a:p>
        </p:txBody>
      </p:sp>
    </p:spTree>
    <p:extLst>
      <p:ext uri="{BB962C8B-B14F-4D97-AF65-F5344CB8AC3E}">
        <p14:creationId xmlns:p14="http://schemas.microsoft.com/office/powerpoint/2010/main" val="40939862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90725" y="5334000"/>
            <a:ext cx="6096000" cy="6302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990725" y="681038"/>
            <a:ext cx="6096000" cy="4572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 3"/>
          <p:cNvSpPr>
            <a:spLocks noGrp="1"/>
          </p:cNvSpPr>
          <p:nvPr>
            <p:ph type="body" sz="half" idx="2"/>
          </p:nvPr>
        </p:nvSpPr>
        <p:spPr>
          <a:xfrm>
            <a:off x="1990725" y="5964238"/>
            <a:ext cx="6096000" cy="8937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2020/6/9</a:t>
            </a: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r>
              <a:rPr lang="ja-JP" altLang="en-US" smtClean="0"/>
              <a:t>産業組織論</a:t>
            </a:r>
            <a:r>
              <a:rPr lang="en-US" altLang="ja-JP" smtClean="0"/>
              <a:t>A 3</a:t>
            </a: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60DA8EDB-AB49-4072-B6ED-5F50D9F87DD6}" type="slidenum">
              <a:rPr lang="ja-JP" altLang="en-US"/>
              <a:pPr>
                <a:defRPr/>
              </a:pPr>
              <a:t>‹#›</a:t>
            </a:fld>
            <a:endParaRPr lang="en-US" altLang="ja-JP"/>
          </a:p>
        </p:txBody>
      </p:sp>
    </p:spTree>
    <p:extLst>
      <p:ext uri="{BB962C8B-B14F-4D97-AF65-F5344CB8AC3E}">
        <p14:creationId xmlns:p14="http://schemas.microsoft.com/office/powerpoint/2010/main" val="42454311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762000" y="676275"/>
            <a:ext cx="8636000" cy="1271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ja-JP" smtClean="0"/>
              <a:t>Click to edit Master title style</a:t>
            </a:r>
          </a:p>
        </p:txBody>
      </p:sp>
      <p:sp>
        <p:nvSpPr>
          <p:cNvPr id="1027" name="Rectangle 3"/>
          <p:cNvSpPr>
            <a:spLocks noGrp="1" noChangeArrowheads="1"/>
          </p:cNvSpPr>
          <p:nvPr>
            <p:ph type="body" idx="1"/>
          </p:nvPr>
        </p:nvSpPr>
        <p:spPr bwMode="auto">
          <a:xfrm>
            <a:off x="762000" y="2200275"/>
            <a:ext cx="8636000" cy="4573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p>
        </p:txBody>
      </p:sp>
      <p:sp>
        <p:nvSpPr>
          <p:cNvPr id="1028" name="Rectangle 4"/>
          <p:cNvSpPr>
            <a:spLocks noGrp="1" noChangeArrowheads="1"/>
          </p:cNvSpPr>
          <p:nvPr>
            <p:ph type="dt" sz="half" idx="2"/>
          </p:nvPr>
        </p:nvSpPr>
        <p:spPr bwMode="auto">
          <a:xfrm>
            <a:off x="762000" y="6942138"/>
            <a:ext cx="2117725" cy="50958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ea typeface="ＭＳ Ｐゴシック" pitchFamily="50" charset="-128"/>
              </a:defRPr>
            </a:lvl1pPr>
          </a:lstStyle>
          <a:p>
            <a:pPr>
              <a:defRPr/>
            </a:pPr>
            <a:r>
              <a:rPr lang="en-US" altLang="ja-JP" smtClean="0"/>
              <a:t>2020/6/9</a:t>
            </a:r>
            <a:endParaRPr lang="en-US" altLang="ja-JP"/>
          </a:p>
        </p:txBody>
      </p:sp>
      <p:sp>
        <p:nvSpPr>
          <p:cNvPr id="1029" name="Rectangle 5"/>
          <p:cNvSpPr>
            <a:spLocks noGrp="1" noChangeArrowheads="1"/>
          </p:cNvSpPr>
          <p:nvPr>
            <p:ph type="ftr" sz="quarter" idx="3"/>
          </p:nvPr>
        </p:nvSpPr>
        <p:spPr bwMode="auto">
          <a:xfrm>
            <a:off x="2271713" y="6942138"/>
            <a:ext cx="5210175" cy="50958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ea typeface="ＭＳ Ｐゴシック" pitchFamily="50" charset="-128"/>
              </a:defRPr>
            </a:lvl1pPr>
          </a:lstStyle>
          <a:p>
            <a:pPr>
              <a:defRPr/>
            </a:pPr>
            <a:r>
              <a:rPr lang="ja-JP" altLang="en-US" smtClean="0"/>
              <a:t>産業組織論</a:t>
            </a:r>
            <a:r>
              <a:rPr lang="en-US" altLang="ja-JP" smtClean="0"/>
              <a:t>A 3</a:t>
            </a:r>
            <a:endParaRPr lang="en-US" altLang="ja-JP"/>
          </a:p>
        </p:txBody>
      </p:sp>
      <p:sp>
        <p:nvSpPr>
          <p:cNvPr id="1030" name="Rectangle 6"/>
          <p:cNvSpPr>
            <a:spLocks noGrp="1" noChangeArrowheads="1"/>
          </p:cNvSpPr>
          <p:nvPr>
            <p:ph type="sldNum" sz="quarter" idx="4"/>
          </p:nvPr>
        </p:nvSpPr>
        <p:spPr bwMode="auto">
          <a:xfrm>
            <a:off x="7280275" y="6942138"/>
            <a:ext cx="2119313" cy="50958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8E512BBA-13D2-4774-B37E-77A7C80B1F99}" type="slidenum">
              <a:rPr lang="ja-JP" altLang="en-US"/>
              <a:pPr>
                <a:defRPr/>
              </a:pPr>
              <a:t>‹#›</a:t>
            </a:fld>
            <a:endParaRPr lang="en-US" altLang="ja-JP"/>
          </a:p>
        </p:txBody>
      </p:sp>
    </p:spTree>
  </p:cSld>
  <p:clrMap bg1="lt1" tx1="dk1" bg2="lt2" tx2="dk2" accent1="accent1" accent2="accent2" accent3="accent3" accent4="accent4" accent5="accent5" accent6="accent6" hlink="hlink" folHlink="folHlink"/>
  <p:sldLayoutIdLst>
    <p:sldLayoutId id="2147484674" r:id="rId1"/>
    <p:sldLayoutId id="2147484653" r:id="rId2"/>
    <p:sldLayoutId id="2147484654" r:id="rId3"/>
    <p:sldLayoutId id="2147484655" r:id="rId4"/>
    <p:sldLayoutId id="2147484656" r:id="rId5"/>
    <p:sldLayoutId id="2147484657" r:id="rId6"/>
    <p:sldLayoutId id="2147484658" r:id="rId7"/>
    <p:sldLayoutId id="2147484659" r:id="rId8"/>
    <p:sldLayoutId id="2147484660" r:id="rId9"/>
    <p:sldLayoutId id="2147484661" r:id="rId10"/>
    <p:sldLayoutId id="2147484662" r:id="rId11"/>
  </p:sldLayoutIdLst>
  <p:hf hdr="0"/>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Calibri" pitchFamily="34" charset="0"/>
        </a:defRPr>
      </a:lvl2pPr>
      <a:lvl3pPr algn="l" rtl="0" eaLnBrk="0" fontAlgn="base" hangingPunct="0">
        <a:spcBef>
          <a:spcPct val="0"/>
        </a:spcBef>
        <a:spcAft>
          <a:spcPct val="0"/>
        </a:spcAft>
        <a:defRPr sz="4400">
          <a:solidFill>
            <a:schemeClr val="tx2"/>
          </a:solidFill>
          <a:latin typeface="Calibri" pitchFamily="34" charset="0"/>
        </a:defRPr>
      </a:lvl3pPr>
      <a:lvl4pPr algn="l" rtl="0" eaLnBrk="0" fontAlgn="base" hangingPunct="0">
        <a:spcBef>
          <a:spcPct val="0"/>
        </a:spcBef>
        <a:spcAft>
          <a:spcPct val="0"/>
        </a:spcAft>
        <a:defRPr sz="4400">
          <a:solidFill>
            <a:schemeClr val="tx2"/>
          </a:solidFill>
          <a:latin typeface="Calibri" pitchFamily="34" charset="0"/>
        </a:defRPr>
      </a:lvl4pPr>
      <a:lvl5pPr algn="l" rtl="0" eaLnBrk="0" fontAlgn="base" hangingPunct="0">
        <a:spcBef>
          <a:spcPct val="0"/>
        </a:spcBef>
        <a:spcAft>
          <a:spcPct val="0"/>
        </a:spcAft>
        <a:defRPr sz="4400">
          <a:solidFill>
            <a:schemeClr val="tx2"/>
          </a:solidFill>
          <a:latin typeface="Calibri" pitchFamily="34" charset="0"/>
        </a:defRPr>
      </a:lvl5pPr>
      <a:lvl6pPr marL="457200" algn="l" rtl="0" fontAlgn="base">
        <a:spcBef>
          <a:spcPct val="0"/>
        </a:spcBef>
        <a:spcAft>
          <a:spcPct val="0"/>
        </a:spcAft>
        <a:defRPr sz="4400">
          <a:solidFill>
            <a:schemeClr val="tx2"/>
          </a:solidFill>
          <a:latin typeface="Times New Roman" pitchFamily="18" charset="0"/>
        </a:defRPr>
      </a:lvl6pPr>
      <a:lvl7pPr marL="914400" algn="l" rtl="0" fontAlgn="base">
        <a:spcBef>
          <a:spcPct val="0"/>
        </a:spcBef>
        <a:spcAft>
          <a:spcPct val="0"/>
        </a:spcAft>
        <a:defRPr sz="4400">
          <a:solidFill>
            <a:schemeClr val="tx2"/>
          </a:solidFill>
          <a:latin typeface="Times New Roman" pitchFamily="18" charset="0"/>
        </a:defRPr>
      </a:lvl7pPr>
      <a:lvl8pPr marL="1371600" algn="l" rtl="0" fontAlgn="base">
        <a:spcBef>
          <a:spcPct val="0"/>
        </a:spcBef>
        <a:spcAft>
          <a:spcPct val="0"/>
        </a:spcAft>
        <a:defRPr sz="4400">
          <a:solidFill>
            <a:schemeClr val="tx2"/>
          </a:solidFill>
          <a:latin typeface="Times New Roman" pitchFamily="18" charset="0"/>
        </a:defRPr>
      </a:lvl8pPr>
      <a:lvl9pPr marL="1828800" algn="l"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Font typeface="Times New Roman" panose="02020603050405020304" pitchFamily="18" charset="0"/>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Font typeface="Wingdings" panose="05000000000000000000" pitchFamily="2" charset="2"/>
        <a:buChar char="p"/>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タイトル プレースホルダ 1"/>
          <p:cNvSpPr>
            <a:spLocks noGrp="1"/>
          </p:cNvSpPr>
          <p:nvPr>
            <p:ph type="title"/>
          </p:nvPr>
        </p:nvSpPr>
        <p:spPr bwMode="auto">
          <a:xfrm>
            <a:off x="508000" y="304800"/>
            <a:ext cx="9144000" cy="127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2051" name="テキスト プレースホルダ 2"/>
          <p:cNvSpPr>
            <a:spLocks noGrp="1"/>
          </p:cNvSpPr>
          <p:nvPr>
            <p:ph type="body" idx="1"/>
          </p:nvPr>
        </p:nvSpPr>
        <p:spPr bwMode="auto">
          <a:xfrm>
            <a:off x="508000" y="1778000"/>
            <a:ext cx="9144000" cy="502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4" name="日付プレースホルダ 3"/>
          <p:cNvSpPr>
            <a:spLocks noGrp="1"/>
          </p:cNvSpPr>
          <p:nvPr>
            <p:ph type="dt" sz="half" idx="2"/>
          </p:nvPr>
        </p:nvSpPr>
        <p:spPr>
          <a:xfrm>
            <a:off x="508000" y="7062788"/>
            <a:ext cx="2370138" cy="404812"/>
          </a:xfrm>
          <a:prstGeom prst="rect">
            <a:avLst/>
          </a:prstGeom>
        </p:spPr>
        <p:txBody>
          <a:bodyPr vert="horz" lIns="91440" tIns="45720" rIns="91440" bIns="45720" rtlCol="0" anchor="ctr"/>
          <a:lstStyle>
            <a:lvl1pPr algn="l" eaLnBrk="1" hangingPunct="1">
              <a:defRPr kumimoji="1" sz="1200">
                <a:solidFill>
                  <a:schemeClr val="tx1">
                    <a:tint val="75000"/>
                  </a:schemeClr>
                </a:solidFill>
              </a:defRPr>
            </a:lvl1pPr>
          </a:lstStyle>
          <a:p>
            <a:pPr>
              <a:defRPr/>
            </a:pPr>
            <a:r>
              <a:rPr lang="en-US" altLang="ja-JP" smtClean="0"/>
              <a:t>2020/6/9</a:t>
            </a:r>
            <a:endParaRPr lang="ja-JP" altLang="en-US"/>
          </a:p>
        </p:txBody>
      </p:sp>
      <p:sp>
        <p:nvSpPr>
          <p:cNvPr id="5" name="フッター プレースホルダ 4"/>
          <p:cNvSpPr>
            <a:spLocks noGrp="1"/>
          </p:cNvSpPr>
          <p:nvPr>
            <p:ph type="ftr" sz="quarter" idx="3"/>
          </p:nvPr>
        </p:nvSpPr>
        <p:spPr>
          <a:xfrm>
            <a:off x="3471863" y="7062788"/>
            <a:ext cx="3216275" cy="404812"/>
          </a:xfrm>
          <a:prstGeom prst="rect">
            <a:avLst/>
          </a:prstGeom>
        </p:spPr>
        <p:txBody>
          <a:bodyPr vert="horz" lIns="91440" tIns="45720" rIns="91440" bIns="45720" rtlCol="0" anchor="ctr"/>
          <a:lstStyle>
            <a:lvl1pPr algn="ctr" eaLnBrk="1" hangingPunct="1">
              <a:defRPr kumimoji="1" sz="1200">
                <a:solidFill>
                  <a:schemeClr val="tx1">
                    <a:tint val="75000"/>
                  </a:schemeClr>
                </a:solidFill>
              </a:defRPr>
            </a:lvl1pPr>
          </a:lstStyle>
          <a:p>
            <a:pPr>
              <a:defRPr/>
            </a:pPr>
            <a:r>
              <a:rPr lang="ja-JP" altLang="en-US" smtClean="0"/>
              <a:t>産業組織論</a:t>
            </a:r>
            <a:r>
              <a:rPr lang="en-US" altLang="ja-JP" smtClean="0"/>
              <a:t>A 3</a:t>
            </a:r>
            <a:endParaRPr lang="ja-JP" altLang="en-US"/>
          </a:p>
        </p:txBody>
      </p:sp>
      <p:sp>
        <p:nvSpPr>
          <p:cNvPr id="6" name="スライド番号プレースホルダ 5"/>
          <p:cNvSpPr>
            <a:spLocks noGrp="1"/>
          </p:cNvSpPr>
          <p:nvPr>
            <p:ph type="sldNum" sz="quarter" idx="4"/>
          </p:nvPr>
        </p:nvSpPr>
        <p:spPr>
          <a:xfrm>
            <a:off x="7281863" y="7062788"/>
            <a:ext cx="2370137" cy="404812"/>
          </a:xfrm>
          <a:prstGeom prst="rect">
            <a:avLst/>
          </a:prstGeom>
        </p:spPr>
        <p:txBody>
          <a:bodyPr vert="horz" wrap="square" lIns="91440" tIns="45720" rIns="91440" bIns="45720" numCol="1" anchor="ctr" anchorCtr="0" compatLnSpc="1">
            <a:prstTxWarp prst="textNoShape">
              <a:avLst/>
            </a:prstTxWarp>
          </a:bodyPr>
          <a:lstStyle>
            <a:lvl1pPr algn="r" eaLnBrk="1" hangingPunct="1">
              <a:defRPr kumimoji="1" sz="1200">
                <a:solidFill>
                  <a:srgbClr val="898989"/>
                </a:solidFill>
              </a:defRPr>
            </a:lvl1pPr>
          </a:lstStyle>
          <a:p>
            <a:pPr>
              <a:defRPr/>
            </a:pPr>
            <a:fld id="{30789E61-01DA-4034-B2B7-7A55809DCEE2}"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4663" r:id="rId1"/>
    <p:sldLayoutId id="2147484664" r:id="rId2"/>
    <p:sldLayoutId id="2147484665" r:id="rId3"/>
    <p:sldLayoutId id="2147484666" r:id="rId4"/>
    <p:sldLayoutId id="2147484667" r:id="rId5"/>
    <p:sldLayoutId id="2147484668" r:id="rId6"/>
    <p:sldLayoutId id="2147484669" r:id="rId7"/>
    <p:sldLayoutId id="2147484670" r:id="rId8"/>
    <p:sldLayoutId id="2147484671" r:id="rId9"/>
    <p:sldLayoutId id="2147484672" r:id="rId10"/>
    <p:sldLayoutId id="2147484673" r:id="rId11"/>
  </p:sldLayoutIdLst>
  <p:hf hdr="0"/>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defRPr>
      </a:lvl2pPr>
      <a:lvl3pPr algn="ctr" rtl="0" eaLnBrk="0" fontAlgn="base" hangingPunct="0">
        <a:spcBef>
          <a:spcPct val="0"/>
        </a:spcBef>
        <a:spcAft>
          <a:spcPct val="0"/>
        </a:spcAft>
        <a:defRPr kumimoji="1" sz="4400">
          <a:solidFill>
            <a:schemeClr val="tx1"/>
          </a:solidFill>
          <a:latin typeface="Calibri" pitchFamily="34" charset="0"/>
        </a:defRPr>
      </a:lvl3pPr>
      <a:lvl4pPr algn="ctr" rtl="0" eaLnBrk="0" fontAlgn="base" hangingPunct="0">
        <a:spcBef>
          <a:spcPct val="0"/>
        </a:spcBef>
        <a:spcAft>
          <a:spcPct val="0"/>
        </a:spcAft>
        <a:defRPr kumimoji="1" sz="4400">
          <a:solidFill>
            <a:schemeClr val="tx1"/>
          </a:solidFill>
          <a:latin typeface="Calibri" pitchFamily="34" charset="0"/>
        </a:defRPr>
      </a:lvl4pPr>
      <a:lvl5pPr algn="ctr" rtl="0" eaLnBrk="0" fontAlgn="base" hangingPunct="0">
        <a:spcBef>
          <a:spcPct val="0"/>
        </a:spcBef>
        <a:spcAft>
          <a:spcPct val="0"/>
        </a:spcAft>
        <a:defRPr kumimoji="1" sz="4400">
          <a:solidFill>
            <a:schemeClr val="tx1"/>
          </a:solidFill>
          <a:latin typeface="Calibri" pitchFamily="34" charset="0"/>
        </a:defRPr>
      </a:lvl5pPr>
      <a:lvl6pPr marL="457200" algn="ctr" rtl="0" fontAlgn="base">
        <a:spcBef>
          <a:spcPct val="0"/>
        </a:spcBef>
        <a:spcAft>
          <a:spcPct val="0"/>
        </a:spcAft>
        <a:defRPr kumimoji="1" sz="4400">
          <a:solidFill>
            <a:schemeClr val="tx1"/>
          </a:solidFill>
          <a:latin typeface="Calibri" pitchFamily="34" charset="0"/>
        </a:defRPr>
      </a:lvl6pPr>
      <a:lvl7pPr marL="914400" algn="ctr" rtl="0" fontAlgn="base">
        <a:spcBef>
          <a:spcPct val="0"/>
        </a:spcBef>
        <a:spcAft>
          <a:spcPct val="0"/>
        </a:spcAft>
        <a:defRPr kumimoji="1" sz="4400">
          <a:solidFill>
            <a:schemeClr val="tx1"/>
          </a:solidFill>
          <a:latin typeface="Calibri" pitchFamily="34" charset="0"/>
        </a:defRPr>
      </a:lvl7pPr>
      <a:lvl8pPr marL="1371600" algn="ctr" rtl="0" fontAlgn="base">
        <a:spcBef>
          <a:spcPct val="0"/>
        </a:spcBef>
        <a:spcAft>
          <a:spcPct val="0"/>
        </a:spcAft>
        <a:defRPr kumimoji="1" sz="4400">
          <a:solidFill>
            <a:schemeClr val="tx1"/>
          </a:solidFill>
          <a:latin typeface="Calibri" pitchFamily="34" charset="0"/>
        </a:defRPr>
      </a:lvl8pPr>
      <a:lvl9pPr marL="1828800" algn="ctr" rtl="0" fontAlgn="base">
        <a:spcBef>
          <a:spcPct val="0"/>
        </a:spcBef>
        <a:spcAft>
          <a:spcPct val="0"/>
        </a:spcAft>
        <a:defRPr kumimoji="1"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e-stat.go.jp/stat-search/files?page=1&amp;layout=datalist&amp;toukei=00120001&amp;tstat=000001050264&amp;cycle=0&amp;tclass1=000001050265&amp;stat_infid=000031761595&amp;result_page=1"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ctrTitle"/>
          </p:nvPr>
        </p:nvSpPr>
        <p:spPr>
          <a:xfrm>
            <a:off x="760413" y="1625600"/>
            <a:ext cx="8397875" cy="2327275"/>
          </a:xfrm>
        </p:spPr>
        <p:txBody>
          <a:bodyPr/>
          <a:lstStyle/>
          <a:p>
            <a:pPr algn="ctr"/>
            <a:r>
              <a:rPr lang="ja-JP" altLang="en-US" smtClean="0"/>
              <a:t>産業組織論</a:t>
            </a:r>
            <a:r>
              <a:rPr lang="en-US" altLang="ja-JP" smtClean="0"/>
              <a:t>A</a:t>
            </a:r>
            <a:br>
              <a:rPr lang="en-US" altLang="ja-JP" smtClean="0"/>
            </a:br>
            <a:r>
              <a:rPr lang="en-US" altLang="ja-JP" smtClean="0"/>
              <a:t/>
            </a:r>
            <a:br>
              <a:rPr lang="en-US" altLang="ja-JP" smtClean="0"/>
            </a:br>
            <a:r>
              <a:rPr lang="en-US" altLang="ja-JP" sz="3200" smtClean="0"/>
              <a:t>(3) </a:t>
            </a:r>
            <a:r>
              <a:rPr lang="ja-JP" altLang="en-US" sz="3200"/>
              <a:t>シェア</a:t>
            </a:r>
            <a:r>
              <a:rPr lang="ja-JP" altLang="en-US" sz="3200" smtClean="0"/>
              <a:t>と累積集中度</a:t>
            </a:r>
            <a:endParaRPr lang="en-US" altLang="ja-JP" smtClean="0"/>
          </a:p>
        </p:txBody>
      </p:sp>
      <p:sp>
        <p:nvSpPr>
          <p:cNvPr id="6147" name="Rectangle 3"/>
          <p:cNvSpPr>
            <a:spLocks noGrp="1" noChangeArrowheads="1"/>
          </p:cNvSpPr>
          <p:nvPr>
            <p:ph type="subTitle" idx="1"/>
          </p:nvPr>
        </p:nvSpPr>
        <p:spPr>
          <a:xfrm>
            <a:off x="1524000" y="4318000"/>
            <a:ext cx="7112000" cy="2773363"/>
          </a:xfrm>
        </p:spPr>
        <p:txBody>
          <a:bodyPr/>
          <a:lstStyle/>
          <a:p>
            <a:pPr>
              <a:lnSpc>
                <a:spcPct val="90000"/>
              </a:lnSpc>
            </a:pPr>
            <a:endParaRPr lang="ja-JP" altLang="en-US" sz="3100" smtClean="0"/>
          </a:p>
          <a:p>
            <a:pPr>
              <a:lnSpc>
                <a:spcPct val="90000"/>
              </a:lnSpc>
            </a:pPr>
            <a:r>
              <a:rPr lang="ja-JP" altLang="en-US" sz="3100" smtClean="0"/>
              <a:t>丹野忠晋</a:t>
            </a:r>
          </a:p>
          <a:p>
            <a:pPr>
              <a:lnSpc>
                <a:spcPct val="90000"/>
              </a:lnSpc>
            </a:pPr>
            <a:r>
              <a:rPr lang="ja-JP" altLang="en-US" sz="3100" smtClean="0"/>
              <a:t>拓殖大学政経学部</a:t>
            </a:r>
          </a:p>
          <a:p>
            <a:pPr>
              <a:lnSpc>
                <a:spcPct val="90000"/>
              </a:lnSpc>
            </a:pPr>
            <a:r>
              <a:rPr lang="en-US" altLang="ja-JP" sz="3100" smtClean="0"/>
              <a:t>2020</a:t>
            </a:r>
            <a:r>
              <a:rPr lang="ja-JP" altLang="en-US" sz="3100" smtClean="0"/>
              <a:t>年</a:t>
            </a:r>
            <a:r>
              <a:rPr lang="en-US" altLang="ja-JP" sz="3100"/>
              <a:t>6</a:t>
            </a:r>
            <a:r>
              <a:rPr lang="ja-JP" altLang="en-US" sz="3100" smtClean="0"/>
              <a:t>月</a:t>
            </a:r>
            <a:r>
              <a:rPr lang="en-US" altLang="ja-JP" sz="3100"/>
              <a:t>9</a:t>
            </a:r>
            <a:r>
              <a:rPr lang="ja-JP" altLang="en-US" sz="3100" smtClean="0"/>
              <a:t>日</a:t>
            </a: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日付プレースホルダ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en-US" altLang="ja-JP" sz="1400" smtClean="0">
                <a:latin typeface="Times New Roman" panose="02020603050405020304" pitchFamily="18" charset="0"/>
              </a:rPr>
              <a:t>2020/6/9</a:t>
            </a:r>
          </a:p>
        </p:txBody>
      </p:sp>
      <p:sp>
        <p:nvSpPr>
          <p:cNvPr id="9219" name="フッター プレースホルダ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ja-JP" altLang="en-US" sz="1400" smtClean="0">
                <a:latin typeface="Times New Roman" panose="02020603050405020304" pitchFamily="18" charset="0"/>
              </a:rPr>
              <a:t>産業組織論</a:t>
            </a:r>
            <a:r>
              <a:rPr lang="en-US" altLang="ja-JP" sz="1400" smtClean="0">
                <a:latin typeface="Times New Roman" panose="02020603050405020304" pitchFamily="18" charset="0"/>
              </a:rPr>
              <a:t>A 3</a:t>
            </a:r>
          </a:p>
        </p:txBody>
      </p:sp>
      <p:sp>
        <p:nvSpPr>
          <p:cNvPr id="9220" name="Rectangle 2"/>
          <p:cNvSpPr>
            <a:spLocks noGrp="1" noChangeArrowheads="1"/>
          </p:cNvSpPr>
          <p:nvPr>
            <p:ph type="title"/>
          </p:nvPr>
        </p:nvSpPr>
        <p:spPr>
          <a:xfrm>
            <a:off x="762000" y="-294456"/>
            <a:ext cx="7634288" cy="1778000"/>
          </a:xfrm>
        </p:spPr>
        <p:txBody>
          <a:bodyPr/>
          <a:lstStyle/>
          <a:p>
            <a:r>
              <a:rPr lang="ja-JP" altLang="en-US" smtClean="0"/>
              <a:t>集中度の問題点</a:t>
            </a:r>
          </a:p>
        </p:txBody>
      </p:sp>
      <p:sp>
        <p:nvSpPr>
          <p:cNvPr id="180227" name="Rectangle 3"/>
          <p:cNvSpPr>
            <a:spLocks noGrp="1" noChangeArrowheads="1"/>
          </p:cNvSpPr>
          <p:nvPr>
            <p:ph type="body" idx="1"/>
          </p:nvPr>
        </p:nvSpPr>
        <p:spPr>
          <a:xfrm>
            <a:off x="183456" y="1001713"/>
            <a:ext cx="9537700" cy="5940425"/>
          </a:xfrm>
        </p:spPr>
        <p:txBody>
          <a:bodyPr/>
          <a:lstStyle/>
          <a:p>
            <a:pPr>
              <a:lnSpc>
                <a:spcPct val="130000"/>
              </a:lnSpc>
              <a:defRPr/>
            </a:pPr>
            <a:r>
              <a:rPr lang="en-US" altLang="ja-JP"/>
              <a:t>5</a:t>
            </a:r>
            <a:r>
              <a:rPr lang="ja-JP" altLang="en-US" smtClean="0"/>
              <a:t>つの企業が市場</a:t>
            </a:r>
            <a:r>
              <a:rPr lang="en-US" altLang="ja-JP" smtClean="0"/>
              <a:t>A</a:t>
            </a:r>
            <a:r>
              <a:rPr lang="ja-JP" altLang="en-US" smtClean="0"/>
              <a:t>と市場</a:t>
            </a:r>
            <a:r>
              <a:rPr lang="en-US" altLang="ja-JP" smtClean="0"/>
              <a:t>B</a:t>
            </a:r>
            <a:r>
              <a:rPr lang="ja-JP" altLang="en-US" smtClean="0"/>
              <a:t>で競争，</a:t>
            </a:r>
            <a:r>
              <a:rPr lang="en-US" altLang="ja-JP" smtClean="0"/>
              <a:t>CR</a:t>
            </a:r>
            <a:r>
              <a:rPr lang="en-US" altLang="ja-JP"/>
              <a:t>3</a:t>
            </a:r>
            <a:r>
              <a:rPr lang="ja-JP" altLang="en-US" smtClean="0"/>
              <a:t>と</a:t>
            </a:r>
            <a:r>
              <a:rPr lang="en-US" altLang="ja-JP" smtClean="0"/>
              <a:t>CR4</a:t>
            </a:r>
            <a:r>
              <a:rPr lang="ja-JP" altLang="en-US" smtClean="0"/>
              <a:t>？</a:t>
            </a:r>
            <a:endParaRPr lang="en-US" altLang="ja-JP" smtClean="0"/>
          </a:p>
          <a:p>
            <a:pPr>
              <a:lnSpc>
                <a:spcPct val="130000"/>
              </a:lnSpc>
              <a:defRPr/>
            </a:pPr>
            <a:endParaRPr lang="en-US" altLang="ja-JP" smtClean="0"/>
          </a:p>
          <a:p>
            <a:pPr>
              <a:lnSpc>
                <a:spcPct val="130000"/>
              </a:lnSpc>
              <a:defRPr/>
            </a:pPr>
            <a:endParaRPr lang="en-US" altLang="ja-JP"/>
          </a:p>
          <a:p>
            <a:pPr>
              <a:lnSpc>
                <a:spcPct val="130000"/>
              </a:lnSpc>
              <a:defRPr/>
            </a:pPr>
            <a:endParaRPr lang="en-US" altLang="ja-JP" smtClean="0"/>
          </a:p>
          <a:p>
            <a:pPr>
              <a:lnSpc>
                <a:spcPct val="130000"/>
              </a:lnSpc>
              <a:defRPr/>
            </a:pPr>
            <a:r>
              <a:rPr lang="ja-JP" altLang="en-US" smtClean="0"/>
              <a:t>市場</a:t>
            </a:r>
            <a:r>
              <a:rPr lang="en-US" altLang="ja-JP" smtClean="0"/>
              <a:t>A</a:t>
            </a:r>
            <a:r>
              <a:rPr lang="ja-JP" altLang="en-US" smtClean="0"/>
              <a:t>の</a:t>
            </a:r>
            <a:r>
              <a:rPr lang="en-US" altLang="ja-JP" smtClean="0"/>
              <a:t>CR3</a:t>
            </a:r>
            <a:r>
              <a:rPr lang="ja-JP" altLang="en-US"/>
              <a:t> </a:t>
            </a:r>
            <a:r>
              <a:rPr lang="en-US" altLang="ja-JP" smtClean="0"/>
              <a:t>&gt;</a:t>
            </a:r>
            <a:r>
              <a:rPr lang="ja-JP" altLang="en-US" smtClean="0"/>
              <a:t> 市場</a:t>
            </a:r>
            <a:r>
              <a:rPr lang="en-US" altLang="ja-JP" smtClean="0"/>
              <a:t>B</a:t>
            </a:r>
            <a:r>
              <a:rPr lang="ja-JP" altLang="en-US" smtClean="0"/>
              <a:t>の</a:t>
            </a:r>
            <a:r>
              <a:rPr lang="en-US" altLang="ja-JP" smtClean="0"/>
              <a:t>CR3</a:t>
            </a:r>
          </a:p>
          <a:p>
            <a:pPr>
              <a:lnSpc>
                <a:spcPct val="130000"/>
              </a:lnSpc>
              <a:defRPr/>
            </a:pPr>
            <a:r>
              <a:rPr lang="ja-JP" altLang="en-US" smtClean="0"/>
              <a:t>市場</a:t>
            </a:r>
            <a:r>
              <a:rPr lang="en-US" altLang="ja-JP" smtClean="0"/>
              <a:t>A</a:t>
            </a:r>
            <a:r>
              <a:rPr lang="ja-JP" altLang="en-US" smtClean="0"/>
              <a:t>の</a:t>
            </a:r>
            <a:r>
              <a:rPr lang="en-US" altLang="ja-JP" smtClean="0"/>
              <a:t>CR4 &lt;</a:t>
            </a:r>
            <a:r>
              <a:rPr lang="ja-JP" altLang="en-US" smtClean="0"/>
              <a:t> 市場</a:t>
            </a:r>
            <a:r>
              <a:rPr lang="en-US" altLang="ja-JP" smtClean="0"/>
              <a:t>B</a:t>
            </a:r>
            <a:r>
              <a:rPr lang="ja-JP" altLang="en-US" smtClean="0"/>
              <a:t>の</a:t>
            </a:r>
            <a:r>
              <a:rPr lang="en-US" altLang="ja-JP" smtClean="0"/>
              <a:t>CR4</a:t>
            </a:r>
          </a:p>
          <a:p>
            <a:pPr>
              <a:lnSpc>
                <a:spcPct val="130000"/>
              </a:lnSpc>
              <a:defRPr/>
            </a:pPr>
            <a:r>
              <a:rPr lang="ja-JP" altLang="en-US" smtClean="0"/>
              <a:t>問７ それぞれの</a:t>
            </a:r>
            <a:r>
              <a:rPr lang="en-US" altLang="ja-JP" smtClean="0"/>
              <a:t>CR3,CR4</a:t>
            </a:r>
            <a:r>
              <a:rPr lang="ja-JP" altLang="en-US" smtClean="0"/>
              <a:t>を求めてください</a:t>
            </a:r>
            <a:endParaRPr lang="en-US" altLang="ja-JP" smtClean="0"/>
          </a:p>
          <a:p>
            <a:pPr>
              <a:lnSpc>
                <a:spcPct val="130000"/>
              </a:lnSpc>
              <a:defRPr/>
            </a:pPr>
            <a:r>
              <a:rPr lang="ja-JP" altLang="en-US" smtClean="0"/>
              <a:t>上位集中度が逆転．下位の企業のシェアは？</a:t>
            </a:r>
            <a:endParaRPr lang="en-US" altLang="ja-JP"/>
          </a:p>
        </p:txBody>
      </p:sp>
      <p:sp>
        <p:nvSpPr>
          <p:cNvPr id="9222" name="スライド番号プレースホル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fld id="{0C0BD650-5A46-4D67-A34E-B4A0585652B3}" type="slidenum">
              <a:rPr lang="ja-JP" altLang="en-US" sz="1400" smtClean="0">
                <a:latin typeface="Times New Roman" panose="02020603050405020304" pitchFamily="18" charset="0"/>
              </a:rPr>
              <a:pPr>
                <a:spcBef>
                  <a:spcPct val="0"/>
                </a:spcBef>
                <a:buFontTx/>
                <a:buNone/>
              </a:pPr>
              <a:t>10</a:t>
            </a:fld>
            <a:endParaRPr lang="en-US" altLang="ja-JP" sz="1400" smtClean="0">
              <a:latin typeface="Times New Roman" panose="02020603050405020304" pitchFamily="18" charset="0"/>
            </a:endParaRPr>
          </a:p>
        </p:txBody>
      </p:sp>
      <p:graphicFrame>
        <p:nvGraphicFramePr>
          <p:cNvPr id="8" name="表 7"/>
          <p:cNvGraphicFramePr>
            <a:graphicFrameLocks noGrp="1"/>
          </p:cNvGraphicFramePr>
          <p:nvPr>
            <p:extLst>
              <p:ext uri="{D42A27DB-BD31-4B8C-83A1-F6EECF244321}">
                <p14:modId xmlns:p14="http://schemas.microsoft.com/office/powerpoint/2010/main" val="1564381026"/>
              </p:ext>
            </p:extLst>
          </p:nvPr>
        </p:nvGraphicFramePr>
        <p:xfrm>
          <a:off x="1339921" y="1839685"/>
          <a:ext cx="7080239" cy="1880056"/>
        </p:xfrm>
        <a:graphic>
          <a:graphicData uri="http://schemas.openxmlformats.org/drawingml/2006/table">
            <a:tbl>
              <a:tblPr firstRow="1" bandRow="1">
                <a:tableStyleId>{5C22544A-7EE6-4342-B048-85BDC9FD1C3A}</a:tableStyleId>
              </a:tblPr>
              <a:tblGrid>
                <a:gridCol w="2316861">
                  <a:extLst>
                    <a:ext uri="{9D8B030D-6E8A-4147-A177-3AD203B41FA5}">
                      <a16:colId xmlns:a16="http://schemas.microsoft.com/office/drawing/2014/main" val="20000"/>
                    </a:ext>
                  </a:extLst>
                </a:gridCol>
                <a:gridCol w="879801">
                  <a:extLst>
                    <a:ext uri="{9D8B030D-6E8A-4147-A177-3AD203B41FA5}">
                      <a16:colId xmlns:a16="http://schemas.microsoft.com/office/drawing/2014/main" val="20001"/>
                    </a:ext>
                  </a:extLst>
                </a:gridCol>
                <a:gridCol w="831192">
                  <a:extLst>
                    <a:ext uri="{9D8B030D-6E8A-4147-A177-3AD203B41FA5}">
                      <a16:colId xmlns:a16="http://schemas.microsoft.com/office/drawing/2014/main" val="20002"/>
                    </a:ext>
                  </a:extLst>
                </a:gridCol>
                <a:gridCol w="928410">
                  <a:extLst>
                    <a:ext uri="{9D8B030D-6E8A-4147-A177-3AD203B41FA5}">
                      <a16:colId xmlns:a16="http://schemas.microsoft.com/office/drawing/2014/main" val="45345988"/>
                    </a:ext>
                  </a:extLst>
                </a:gridCol>
                <a:gridCol w="879801">
                  <a:extLst>
                    <a:ext uri="{9D8B030D-6E8A-4147-A177-3AD203B41FA5}">
                      <a16:colId xmlns:a16="http://schemas.microsoft.com/office/drawing/2014/main" val="1258738505"/>
                    </a:ext>
                  </a:extLst>
                </a:gridCol>
                <a:gridCol w="1244174">
                  <a:extLst>
                    <a:ext uri="{9D8B030D-6E8A-4147-A177-3AD203B41FA5}">
                      <a16:colId xmlns:a16="http://schemas.microsoft.com/office/drawing/2014/main" val="3573599015"/>
                    </a:ext>
                  </a:extLst>
                </a:gridCol>
              </a:tblGrid>
              <a:tr h="593215">
                <a:tc>
                  <a:txBody>
                    <a:bodyPr/>
                    <a:lstStyle/>
                    <a:p>
                      <a:pPr algn="ctr"/>
                      <a:r>
                        <a:rPr kumimoji="1" lang="ja-JP" altLang="en-US" sz="2800" b="0" smtClean="0">
                          <a:solidFill>
                            <a:schemeClr val="tx1"/>
                          </a:solidFill>
                        </a:rPr>
                        <a:t>市場・企業</a:t>
                      </a:r>
                      <a:endParaRPr kumimoji="1" lang="ja-JP" altLang="en-US" sz="2800" b="0" dirty="0">
                        <a:solidFill>
                          <a:schemeClr val="tx1"/>
                        </a:solidFill>
                      </a:endParaRPr>
                    </a:p>
                  </a:txBody>
                  <a:tcPr marL="91444" marR="91444" marT="45736" marB="4573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en-US" altLang="ja-JP" sz="2800" b="0" smtClean="0">
                          <a:solidFill>
                            <a:schemeClr val="tx1"/>
                          </a:solidFill>
                        </a:rPr>
                        <a:t>1</a:t>
                      </a:r>
                      <a:endParaRPr kumimoji="1" lang="ja-JP" altLang="en-US" sz="2800" b="0" dirty="0">
                        <a:solidFill>
                          <a:schemeClr val="tx1"/>
                        </a:solidFill>
                      </a:endParaRPr>
                    </a:p>
                  </a:txBody>
                  <a:tcPr marL="91444" marR="91444" marT="45736" marB="4573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en-US" altLang="ja-JP" sz="2800" b="0" smtClean="0">
                          <a:solidFill>
                            <a:schemeClr val="tx1"/>
                          </a:solidFill>
                        </a:rPr>
                        <a:t>2</a:t>
                      </a:r>
                      <a:endParaRPr kumimoji="1" lang="ja-JP" altLang="en-US" sz="2800" b="0" dirty="0">
                        <a:solidFill>
                          <a:schemeClr val="tx1"/>
                        </a:solidFill>
                      </a:endParaRPr>
                    </a:p>
                  </a:txBody>
                  <a:tcPr marL="91444" marR="91444" marT="45736" marB="4573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en-US" altLang="ja-JP" sz="2800" b="0" smtClean="0">
                          <a:solidFill>
                            <a:schemeClr val="tx1"/>
                          </a:solidFill>
                        </a:rPr>
                        <a:t>3</a:t>
                      </a:r>
                      <a:endParaRPr kumimoji="1" lang="ja-JP" altLang="en-US" sz="2800" b="0" smtClean="0">
                        <a:solidFill>
                          <a:schemeClr val="tx1"/>
                        </a:solidFill>
                      </a:endParaRPr>
                    </a:p>
                  </a:txBody>
                  <a:tcPr marL="91444" marR="91444" marT="45736" marB="4573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en-US" altLang="ja-JP" sz="2800" b="0" smtClean="0">
                          <a:solidFill>
                            <a:schemeClr val="tx1"/>
                          </a:solidFill>
                        </a:rPr>
                        <a:t>4</a:t>
                      </a:r>
                      <a:endParaRPr kumimoji="1" lang="ja-JP" altLang="en-US" sz="2800" b="0" dirty="0">
                        <a:solidFill>
                          <a:schemeClr val="tx1"/>
                        </a:solidFill>
                      </a:endParaRPr>
                    </a:p>
                  </a:txBody>
                  <a:tcPr marL="91444" marR="91444" marT="45736" marB="4573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en-US" altLang="ja-JP" sz="2800" b="0" smtClean="0">
                          <a:solidFill>
                            <a:schemeClr val="tx1"/>
                          </a:solidFill>
                        </a:rPr>
                        <a:t>5</a:t>
                      </a:r>
                      <a:endParaRPr kumimoji="1" lang="ja-JP" altLang="en-US" sz="2800" b="0" dirty="0">
                        <a:solidFill>
                          <a:schemeClr val="tx1"/>
                        </a:solidFill>
                      </a:endParaRPr>
                    </a:p>
                  </a:txBody>
                  <a:tcPr marL="91444" marR="91444" marT="45736" marB="4573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530841">
                <a:tc>
                  <a:txBody>
                    <a:bodyPr/>
                    <a:lstStyle/>
                    <a:p>
                      <a:pPr algn="ctr"/>
                      <a:r>
                        <a:rPr kumimoji="1" lang="en-US" altLang="ja-JP" sz="2800" smtClean="0"/>
                        <a:t>A</a:t>
                      </a:r>
                      <a:endParaRPr kumimoji="1" lang="ja-JP" altLang="en-US" sz="2800" dirty="0"/>
                    </a:p>
                  </a:txBody>
                  <a:tcPr marL="91444" marR="91444" marT="45736" marB="4573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kumimoji="1" lang="en-US" altLang="ja-JP" sz="2800" smtClean="0"/>
                        <a:t>50%</a:t>
                      </a:r>
                      <a:endParaRPr kumimoji="1" lang="ja-JP" altLang="en-US" sz="2800" dirty="0"/>
                    </a:p>
                  </a:txBody>
                  <a:tcPr marL="91444" marR="91444" marT="45736" marB="4573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kumimoji="1" lang="en-US" altLang="ja-JP" sz="2800" smtClean="0"/>
                        <a:t>20%</a:t>
                      </a:r>
                      <a:endParaRPr kumimoji="1" lang="ja-JP" altLang="en-US" sz="2800" dirty="0"/>
                    </a:p>
                  </a:txBody>
                  <a:tcPr marL="91444" marR="91444" marT="45736" marB="4573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kumimoji="1" lang="en-US" altLang="ja-JP" sz="2800" smtClean="0"/>
                        <a:t>10%</a:t>
                      </a:r>
                      <a:endParaRPr kumimoji="1" lang="ja-JP" altLang="en-US" sz="2800" smtClean="0"/>
                    </a:p>
                  </a:txBody>
                  <a:tcPr marL="91444" marR="91444" marT="45736" marB="4573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kumimoji="1" lang="en-US" altLang="ja-JP" sz="2800" smtClean="0"/>
                        <a:t>10%</a:t>
                      </a:r>
                      <a:endParaRPr kumimoji="1" lang="ja-JP" altLang="en-US" sz="2800" dirty="0"/>
                    </a:p>
                  </a:txBody>
                  <a:tcPr marL="91444" marR="91444" marT="45736" marB="4573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kumimoji="1" lang="en-US" altLang="ja-JP" sz="2800" smtClean="0"/>
                        <a:t>10%</a:t>
                      </a:r>
                      <a:endParaRPr kumimoji="1" lang="ja-JP" altLang="en-US" sz="2800" dirty="0"/>
                    </a:p>
                  </a:txBody>
                  <a:tcPr marL="91444" marR="91444" marT="45736" marB="4573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756000">
                <a:tc>
                  <a:txBody>
                    <a:bodyPr/>
                    <a:lstStyle/>
                    <a:p>
                      <a:pPr algn="ctr"/>
                      <a:r>
                        <a:rPr kumimoji="1" lang="en-US" altLang="ja-JP" sz="2800" smtClean="0"/>
                        <a:t>B</a:t>
                      </a:r>
                      <a:endParaRPr kumimoji="1" lang="ja-JP" altLang="en-US" sz="2800" dirty="0"/>
                    </a:p>
                  </a:txBody>
                  <a:tcPr marL="91444" marR="91444" marT="45736" marB="4573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kumimoji="1" lang="en-US" altLang="ja-JP" sz="2800" smtClean="0"/>
                        <a:t>25%</a:t>
                      </a:r>
                      <a:endParaRPr kumimoji="1" lang="ja-JP" altLang="en-US" sz="2800" dirty="0"/>
                    </a:p>
                  </a:txBody>
                  <a:tcPr marL="91444" marR="91444" marT="45736" marB="4573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kumimoji="1" lang="en-US" altLang="ja-JP" sz="2800" smtClean="0"/>
                        <a:t>25%</a:t>
                      </a:r>
                      <a:endParaRPr kumimoji="1" lang="ja-JP" altLang="en-US" sz="2800" dirty="0"/>
                    </a:p>
                  </a:txBody>
                  <a:tcPr marL="91444" marR="91444" marT="45736" marB="4573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kumimoji="1" lang="en-US" altLang="ja-JP" sz="2800" smtClean="0"/>
                        <a:t>25%</a:t>
                      </a:r>
                      <a:endParaRPr kumimoji="1" lang="ja-JP" altLang="en-US" sz="2800" smtClean="0"/>
                    </a:p>
                  </a:txBody>
                  <a:tcPr marL="91444" marR="91444" marT="45736" marB="4573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kumimoji="1" lang="en-US" altLang="ja-JP" sz="2800" smtClean="0"/>
                        <a:t>25%</a:t>
                      </a:r>
                      <a:endParaRPr kumimoji="1" lang="ja-JP" altLang="en-US" sz="2800" dirty="0"/>
                    </a:p>
                  </a:txBody>
                  <a:tcPr marL="91444" marR="91444" marT="45736" marB="4573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kumimoji="1" lang="en-US" altLang="ja-JP" sz="2800" smtClean="0"/>
                        <a:t>0%</a:t>
                      </a:r>
                      <a:endParaRPr kumimoji="1" lang="ja-JP" altLang="en-US" sz="2800" dirty="0"/>
                    </a:p>
                  </a:txBody>
                  <a:tcPr marL="91444" marR="91444" marT="45736" marB="4573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3775917215"/>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日付プレースホルダ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en-US" altLang="ja-JP" sz="1400" smtClean="0">
                <a:latin typeface="Times New Roman" panose="02020603050405020304" pitchFamily="18" charset="0"/>
              </a:rPr>
              <a:t>2020/6/9</a:t>
            </a:r>
          </a:p>
        </p:txBody>
      </p:sp>
      <p:sp>
        <p:nvSpPr>
          <p:cNvPr id="13315" name="フッター プレースホルダ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ja-JP" altLang="en-US" sz="1400" smtClean="0">
                <a:latin typeface="Times New Roman" panose="02020603050405020304" pitchFamily="18" charset="0"/>
              </a:rPr>
              <a:t>産業組織論</a:t>
            </a:r>
            <a:r>
              <a:rPr lang="en-US" altLang="ja-JP" sz="1400" smtClean="0">
                <a:latin typeface="Times New Roman" panose="02020603050405020304" pitchFamily="18" charset="0"/>
              </a:rPr>
              <a:t>A 3</a:t>
            </a:r>
          </a:p>
        </p:txBody>
      </p:sp>
      <p:sp>
        <p:nvSpPr>
          <p:cNvPr id="13316" name="Rectangle 2"/>
          <p:cNvSpPr>
            <a:spLocks noGrp="1" noChangeArrowheads="1"/>
          </p:cNvSpPr>
          <p:nvPr>
            <p:ph type="title"/>
          </p:nvPr>
        </p:nvSpPr>
        <p:spPr>
          <a:xfrm>
            <a:off x="722313" y="381000"/>
            <a:ext cx="8636000" cy="1271588"/>
          </a:xfrm>
        </p:spPr>
        <p:txBody>
          <a:bodyPr/>
          <a:lstStyle/>
          <a:p>
            <a:r>
              <a:rPr lang="ja-JP" altLang="en-US"/>
              <a:t>平方</a:t>
            </a:r>
            <a:r>
              <a:rPr lang="ja-JP" altLang="en-US" smtClean="0"/>
              <a:t>完成，剰余の定理，</a:t>
            </a:r>
            <a:r>
              <a:rPr lang="en-US" altLang="ja-JP" smtClean="0"/>
              <a:t>1</a:t>
            </a:r>
            <a:r>
              <a:rPr lang="ja-JP" altLang="en-US" smtClean="0"/>
              <a:t>次方程式</a:t>
            </a:r>
          </a:p>
        </p:txBody>
      </p:sp>
      <p:sp>
        <p:nvSpPr>
          <p:cNvPr id="194563" name="Rectangle 3"/>
          <p:cNvSpPr>
            <a:spLocks noGrp="1" noChangeArrowheads="1"/>
          </p:cNvSpPr>
          <p:nvPr>
            <p:ph type="body" idx="1"/>
          </p:nvPr>
        </p:nvSpPr>
        <p:spPr>
          <a:xfrm>
            <a:off x="669925" y="1433513"/>
            <a:ext cx="8675688" cy="5357812"/>
          </a:xfrm>
        </p:spPr>
        <p:txBody>
          <a:bodyPr/>
          <a:lstStyle/>
          <a:p>
            <a:pPr>
              <a:lnSpc>
                <a:spcPct val="110000"/>
              </a:lnSpc>
              <a:defRPr/>
            </a:pPr>
            <a:r>
              <a:rPr lang="en-US" altLang="ja-JP" smtClean="0"/>
              <a:t>2</a:t>
            </a:r>
            <a:r>
              <a:rPr lang="ja-JP" altLang="en-US" smtClean="0"/>
              <a:t>次式を</a:t>
            </a:r>
            <a:r>
              <a:rPr lang="en-US" altLang="ja-JP" smtClean="0"/>
              <a:t>1</a:t>
            </a:r>
            <a:r>
              <a:rPr lang="ja-JP" altLang="en-US" smtClean="0"/>
              <a:t>次式の２乗の形に変形する</a:t>
            </a:r>
            <a:r>
              <a:rPr lang="ja-JP" altLang="en-US" u="sng" smtClean="0">
                <a:solidFill>
                  <a:srgbClr val="FF0000"/>
                </a:solidFill>
              </a:rPr>
              <a:t>平方完成</a:t>
            </a:r>
            <a:endParaRPr lang="en-US" altLang="ja-JP" u="sng" smtClean="0">
              <a:solidFill>
                <a:srgbClr val="FF0000"/>
              </a:solidFill>
            </a:endParaRPr>
          </a:p>
          <a:p>
            <a:pPr>
              <a:lnSpc>
                <a:spcPct val="110000"/>
              </a:lnSpc>
              <a:defRPr/>
            </a:pPr>
            <a:endParaRPr lang="en-US" altLang="ja-JP" smtClean="0"/>
          </a:p>
          <a:p>
            <a:pPr>
              <a:lnSpc>
                <a:spcPct val="110000"/>
              </a:lnSpc>
              <a:defRPr/>
            </a:pPr>
            <a:endParaRPr lang="en-US" altLang="ja-JP"/>
          </a:p>
          <a:p>
            <a:pPr>
              <a:lnSpc>
                <a:spcPct val="110000"/>
              </a:lnSpc>
              <a:defRPr/>
            </a:pPr>
            <a:r>
              <a:rPr lang="ja-JP" altLang="en-US" smtClean="0"/>
              <a:t>テキストの問４</a:t>
            </a:r>
            <a:r>
              <a:rPr lang="en-US" altLang="ja-JP" smtClean="0"/>
              <a:t>(p.22)</a:t>
            </a:r>
            <a:r>
              <a:rPr lang="ja-JP" altLang="en-US" smtClean="0"/>
              <a:t>を行ってください</a:t>
            </a:r>
            <a:endParaRPr lang="en-US" altLang="ja-JP" smtClean="0"/>
          </a:p>
          <a:p>
            <a:pPr>
              <a:lnSpc>
                <a:spcPct val="110000"/>
              </a:lnSpc>
              <a:defRPr/>
            </a:pPr>
            <a:r>
              <a:rPr lang="ja-JP" altLang="en-US" u="sng" smtClean="0">
                <a:solidFill>
                  <a:srgbClr val="FF0000"/>
                </a:solidFill>
              </a:rPr>
              <a:t>組み立て除法</a:t>
            </a:r>
            <a:r>
              <a:rPr lang="ja-JP" altLang="en-US" smtClean="0"/>
              <a:t>，</a:t>
            </a:r>
            <a:r>
              <a:rPr lang="ja-JP" altLang="en-US" u="sng" smtClean="0">
                <a:solidFill>
                  <a:srgbClr val="FF0000"/>
                </a:solidFill>
              </a:rPr>
              <a:t>剰余の定理</a:t>
            </a:r>
            <a:endParaRPr lang="en-US" altLang="ja-JP" u="sng" smtClean="0">
              <a:solidFill>
                <a:srgbClr val="FF0000"/>
              </a:solidFill>
            </a:endParaRPr>
          </a:p>
          <a:p>
            <a:pPr>
              <a:lnSpc>
                <a:spcPct val="110000"/>
              </a:lnSpc>
              <a:defRPr/>
            </a:pPr>
            <a:r>
              <a:rPr lang="ja-JP" altLang="en-US"/>
              <a:t>テキストの</a:t>
            </a:r>
            <a:r>
              <a:rPr lang="ja-JP" altLang="en-US" smtClean="0"/>
              <a:t>問５</a:t>
            </a:r>
            <a:r>
              <a:rPr lang="en-US" altLang="ja-JP" smtClean="0"/>
              <a:t>(p.26)</a:t>
            </a:r>
            <a:r>
              <a:rPr lang="ja-JP" altLang="en-US"/>
              <a:t>を行って</a:t>
            </a:r>
            <a:r>
              <a:rPr lang="ja-JP" altLang="en-US" smtClean="0"/>
              <a:t>ください</a:t>
            </a:r>
            <a:endParaRPr lang="en-US" altLang="ja-JP" smtClean="0"/>
          </a:p>
          <a:p>
            <a:pPr>
              <a:lnSpc>
                <a:spcPct val="110000"/>
              </a:lnSpc>
              <a:defRPr/>
            </a:pPr>
            <a:r>
              <a:rPr lang="en-US" altLang="ja-JP" u="sng">
                <a:solidFill>
                  <a:srgbClr val="FF0000"/>
                </a:solidFill>
              </a:rPr>
              <a:t>1</a:t>
            </a:r>
            <a:r>
              <a:rPr lang="ja-JP" altLang="en-US" u="sng" smtClean="0">
                <a:solidFill>
                  <a:srgbClr val="FF0000"/>
                </a:solidFill>
              </a:rPr>
              <a:t>次方程式</a:t>
            </a:r>
            <a:r>
              <a:rPr lang="en-US" altLang="ja-JP" smtClean="0"/>
              <a:t>ax+b=0 (a</a:t>
            </a:r>
            <a:r>
              <a:rPr lang="ja-JP" altLang="en-US" smtClean="0"/>
              <a:t>≠</a:t>
            </a:r>
            <a:r>
              <a:rPr lang="en-US" altLang="ja-JP" smtClean="0"/>
              <a:t>0)</a:t>
            </a:r>
            <a:r>
              <a:rPr lang="ja-JP" altLang="en-US" smtClean="0"/>
              <a:t>の解は次になります</a:t>
            </a:r>
            <a:endParaRPr lang="en-US" altLang="ja-JP"/>
          </a:p>
        </p:txBody>
      </p:sp>
      <p:sp>
        <p:nvSpPr>
          <p:cNvPr id="13318" name="スライド番号プレースホルダ 1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fld id="{4885AB0D-2758-4381-91E4-0AA8BA1C59A8}" type="slidenum">
              <a:rPr lang="ja-JP" altLang="en-US" sz="1400" smtClean="0">
                <a:latin typeface="Times New Roman" panose="02020603050405020304" pitchFamily="18" charset="0"/>
              </a:rPr>
              <a:pPr>
                <a:spcBef>
                  <a:spcPct val="0"/>
                </a:spcBef>
                <a:buFontTx/>
                <a:buNone/>
              </a:pPr>
              <a:t>11</a:t>
            </a:fld>
            <a:endParaRPr lang="en-US" altLang="ja-JP" sz="1400" smtClean="0">
              <a:latin typeface="Times New Roman" panose="02020603050405020304" pitchFamily="18" charset="0"/>
            </a:endParaRPr>
          </a:p>
        </p:txBody>
      </p:sp>
      <p:pic>
        <p:nvPicPr>
          <p:cNvPr id="5122" name="Picture 2" descr="\begin{align*}&#10; ax^2+bx+c=a\left(x+\frac{b}{2a}\right)^2-\frac{b^2}{4a}+c&#10;\end{alig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04640" y="2190750"/>
            <a:ext cx="6543675" cy="1028701"/>
          </a:xfrm>
          <a:prstGeom prst="rect">
            <a:avLst/>
          </a:prstGeom>
          <a:noFill/>
          <a:extLst>
            <a:ext uri="{909E8E84-426E-40DD-AFC4-6F175D3DCCD1}">
              <a14:hiddenFill xmlns:a14="http://schemas.microsoft.com/office/drawing/2010/main">
                <a:solidFill>
                  <a:srgbClr val="FFFFFF"/>
                </a:solidFill>
              </a14:hiddenFill>
            </a:ext>
          </a:extLst>
        </p:spPr>
      </p:pic>
      <p:pic>
        <p:nvPicPr>
          <p:cNvPr id="5124" name="Picture 4" descr="\begin{align*}&#10; x=-\frac{b}{a}&#10;\end{align*}"/>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387850" y="5898232"/>
            <a:ext cx="1304925" cy="809626"/>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日付プレースホルダ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en-US" altLang="ja-JP" sz="1400" smtClean="0">
                <a:latin typeface="Times New Roman" panose="02020603050405020304" pitchFamily="18" charset="0"/>
              </a:rPr>
              <a:t>2020/6/9</a:t>
            </a:r>
          </a:p>
        </p:txBody>
      </p:sp>
      <p:sp>
        <p:nvSpPr>
          <p:cNvPr id="27651" name="フッター プレースホルダ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ja-JP" altLang="en-US" sz="1400" smtClean="0">
                <a:latin typeface="Times New Roman" panose="02020603050405020304" pitchFamily="18" charset="0"/>
              </a:rPr>
              <a:t>産業組織論</a:t>
            </a:r>
            <a:r>
              <a:rPr lang="en-US" altLang="ja-JP" sz="1400" smtClean="0">
                <a:latin typeface="Times New Roman" panose="02020603050405020304" pitchFamily="18" charset="0"/>
              </a:rPr>
              <a:t>A 3</a:t>
            </a:r>
          </a:p>
        </p:txBody>
      </p:sp>
      <p:sp>
        <p:nvSpPr>
          <p:cNvPr id="27652" name="Rectangle 2"/>
          <p:cNvSpPr>
            <a:spLocks noGrp="1" noChangeArrowheads="1"/>
          </p:cNvSpPr>
          <p:nvPr>
            <p:ph type="title"/>
          </p:nvPr>
        </p:nvSpPr>
        <p:spPr>
          <a:xfrm>
            <a:off x="762000" y="-269875"/>
            <a:ext cx="7634288" cy="1778000"/>
          </a:xfrm>
        </p:spPr>
        <p:txBody>
          <a:bodyPr/>
          <a:lstStyle/>
          <a:p>
            <a:r>
              <a:rPr lang="ja-JP" altLang="en-US" smtClean="0"/>
              <a:t>まとめ</a:t>
            </a:r>
          </a:p>
        </p:txBody>
      </p:sp>
      <p:sp>
        <p:nvSpPr>
          <p:cNvPr id="5125" name="Rectangle 3"/>
          <p:cNvSpPr>
            <a:spLocks noGrp="1" noChangeArrowheads="1"/>
          </p:cNvSpPr>
          <p:nvPr>
            <p:ph type="body" idx="1"/>
          </p:nvPr>
        </p:nvSpPr>
        <p:spPr>
          <a:xfrm>
            <a:off x="184150" y="1001713"/>
            <a:ext cx="9720263" cy="5832475"/>
          </a:xfrm>
        </p:spPr>
        <p:txBody>
          <a:bodyPr/>
          <a:lstStyle/>
          <a:p>
            <a:pPr>
              <a:defRPr/>
            </a:pPr>
            <a:r>
              <a:rPr lang="ja-JP" altLang="en-US" smtClean="0">
                <a:solidFill>
                  <a:srgbClr val="000000"/>
                </a:solidFill>
              </a:rPr>
              <a:t>需給一致</a:t>
            </a:r>
            <a:endParaRPr lang="en-US" altLang="ja-JP" smtClean="0">
              <a:solidFill>
                <a:srgbClr val="000000"/>
              </a:solidFill>
            </a:endParaRPr>
          </a:p>
          <a:p>
            <a:pPr>
              <a:defRPr/>
            </a:pPr>
            <a:r>
              <a:rPr lang="ja-JP" altLang="en-US" smtClean="0">
                <a:solidFill>
                  <a:srgbClr val="000000"/>
                </a:solidFill>
              </a:rPr>
              <a:t>逆需要関数</a:t>
            </a:r>
            <a:endParaRPr lang="en-US" altLang="ja-JP" smtClean="0">
              <a:solidFill>
                <a:srgbClr val="000000"/>
              </a:solidFill>
            </a:endParaRPr>
          </a:p>
          <a:p>
            <a:pPr>
              <a:defRPr/>
            </a:pPr>
            <a:r>
              <a:rPr lang="ja-JP" altLang="en-US" smtClean="0">
                <a:solidFill>
                  <a:srgbClr val="000000"/>
                </a:solidFill>
              </a:rPr>
              <a:t>複占，同質財，クールノーモデル</a:t>
            </a:r>
            <a:endParaRPr lang="en-US" altLang="ja-JP" smtClean="0">
              <a:solidFill>
                <a:srgbClr val="000000"/>
              </a:solidFill>
            </a:endParaRPr>
          </a:p>
          <a:p>
            <a:pPr>
              <a:defRPr/>
            </a:pPr>
            <a:r>
              <a:rPr lang="ja-JP" altLang="en-US" smtClean="0">
                <a:solidFill>
                  <a:srgbClr val="000000"/>
                </a:solidFill>
              </a:rPr>
              <a:t>シェア</a:t>
            </a:r>
            <a:endParaRPr lang="en-US" altLang="ja-JP" smtClean="0">
              <a:solidFill>
                <a:srgbClr val="000000"/>
              </a:solidFill>
            </a:endParaRPr>
          </a:p>
          <a:p>
            <a:pPr>
              <a:defRPr/>
            </a:pPr>
            <a:r>
              <a:rPr lang="ja-JP" altLang="en-US" smtClean="0">
                <a:solidFill>
                  <a:srgbClr val="000000"/>
                </a:solidFill>
              </a:rPr>
              <a:t>上位</a:t>
            </a:r>
            <a:r>
              <a:rPr lang="en-US" altLang="ja-JP" smtClean="0">
                <a:solidFill>
                  <a:srgbClr val="000000"/>
                </a:solidFill>
              </a:rPr>
              <a:t>3</a:t>
            </a:r>
            <a:r>
              <a:rPr lang="ja-JP" altLang="en-US" smtClean="0">
                <a:solidFill>
                  <a:srgbClr val="000000"/>
                </a:solidFill>
              </a:rPr>
              <a:t>社集中度，上位</a:t>
            </a:r>
            <a:r>
              <a:rPr lang="en-US" altLang="ja-JP">
                <a:solidFill>
                  <a:srgbClr val="000000"/>
                </a:solidFill>
              </a:rPr>
              <a:t>4</a:t>
            </a:r>
            <a:r>
              <a:rPr lang="ja-JP" altLang="en-US" smtClean="0">
                <a:solidFill>
                  <a:srgbClr val="000000"/>
                </a:solidFill>
              </a:rPr>
              <a:t>社集中度</a:t>
            </a:r>
            <a:endParaRPr lang="en-US" altLang="ja-JP" smtClean="0">
              <a:solidFill>
                <a:srgbClr val="000000"/>
              </a:solidFill>
            </a:endParaRPr>
          </a:p>
          <a:p>
            <a:pPr>
              <a:defRPr/>
            </a:pPr>
            <a:r>
              <a:rPr lang="ja-JP" altLang="en-US" smtClean="0">
                <a:solidFill>
                  <a:srgbClr val="000000"/>
                </a:solidFill>
              </a:rPr>
              <a:t>平方完成</a:t>
            </a:r>
            <a:endParaRPr lang="en-US" altLang="ja-JP" smtClean="0">
              <a:solidFill>
                <a:srgbClr val="000000"/>
              </a:solidFill>
            </a:endParaRPr>
          </a:p>
          <a:p>
            <a:pPr>
              <a:defRPr/>
            </a:pPr>
            <a:r>
              <a:rPr lang="ja-JP" altLang="en-US" smtClean="0">
                <a:solidFill>
                  <a:srgbClr val="000000"/>
                </a:solidFill>
              </a:rPr>
              <a:t>組み立て除法</a:t>
            </a:r>
            <a:endParaRPr lang="en-US" altLang="ja-JP" smtClean="0">
              <a:solidFill>
                <a:srgbClr val="000000"/>
              </a:solidFill>
            </a:endParaRPr>
          </a:p>
          <a:p>
            <a:pPr>
              <a:defRPr/>
            </a:pPr>
            <a:r>
              <a:rPr lang="ja-JP" altLang="en-US">
                <a:solidFill>
                  <a:srgbClr val="000000"/>
                </a:solidFill>
              </a:rPr>
              <a:t>剰余の</a:t>
            </a:r>
            <a:r>
              <a:rPr lang="ja-JP" altLang="en-US" smtClean="0">
                <a:solidFill>
                  <a:srgbClr val="000000"/>
                </a:solidFill>
              </a:rPr>
              <a:t>定理</a:t>
            </a:r>
            <a:endParaRPr lang="en-US" altLang="ja-JP" smtClean="0">
              <a:solidFill>
                <a:srgbClr val="000000"/>
              </a:solidFill>
            </a:endParaRPr>
          </a:p>
          <a:p>
            <a:pPr>
              <a:defRPr/>
            </a:pPr>
            <a:r>
              <a:rPr lang="ja-JP" altLang="en-US">
                <a:solidFill>
                  <a:srgbClr val="000000"/>
                </a:solidFill>
              </a:rPr>
              <a:t>１次</a:t>
            </a:r>
            <a:r>
              <a:rPr lang="ja-JP" altLang="en-US" smtClean="0">
                <a:solidFill>
                  <a:srgbClr val="000000"/>
                </a:solidFill>
              </a:rPr>
              <a:t>方程式の解</a:t>
            </a:r>
            <a:endParaRPr lang="en-US" altLang="ja-JP" smtClean="0">
              <a:solidFill>
                <a:srgbClr val="000000"/>
              </a:solidFill>
            </a:endParaRPr>
          </a:p>
          <a:p>
            <a:pPr>
              <a:buFont typeface="Wingdings" pitchFamily="2" charset="2"/>
              <a:buNone/>
              <a:defRPr/>
            </a:pPr>
            <a:endParaRPr lang="ja-JP" altLang="en-US" smtClean="0"/>
          </a:p>
        </p:txBody>
      </p:sp>
      <p:sp>
        <p:nvSpPr>
          <p:cNvPr id="27654" name="スライド番号プレースホルダ 9"/>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fld id="{73F21929-9446-4B0D-82EB-475BB7A2A274}" type="slidenum">
              <a:rPr lang="ja-JP" altLang="en-US" sz="1400" smtClean="0">
                <a:latin typeface="Times New Roman" panose="02020603050405020304" pitchFamily="18" charset="0"/>
              </a:rPr>
              <a:pPr>
                <a:spcBef>
                  <a:spcPct val="0"/>
                </a:spcBef>
                <a:buFontTx/>
                <a:buNone/>
              </a:pPr>
              <a:t>12</a:t>
            </a:fld>
            <a:endParaRPr lang="en-US" altLang="ja-JP" sz="1400" smtClean="0">
              <a:latin typeface="Times New Roman" panose="02020603050405020304" pitchFamily="18" charset="0"/>
            </a:endParaRP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タイトル 1"/>
          <p:cNvSpPr>
            <a:spLocks noGrp="1"/>
          </p:cNvSpPr>
          <p:nvPr>
            <p:ph type="title"/>
          </p:nvPr>
        </p:nvSpPr>
        <p:spPr>
          <a:xfrm>
            <a:off x="762000" y="209550"/>
            <a:ext cx="8636000" cy="1271588"/>
          </a:xfrm>
        </p:spPr>
        <p:txBody>
          <a:bodyPr/>
          <a:lstStyle/>
          <a:p>
            <a:r>
              <a:rPr kumimoji="1" lang="ja-JP" altLang="en-US" smtClean="0"/>
              <a:t>講義の進め方．使い方</a:t>
            </a:r>
          </a:p>
        </p:txBody>
      </p:sp>
      <p:sp>
        <p:nvSpPr>
          <p:cNvPr id="3" name="コンテンツ プレースホルダー 2"/>
          <p:cNvSpPr>
            <a:spLocks noGrp="1"/>
          </p:cNvSpPr>
          <p:nvPr>
            <p:ph idx="1"/>
          </p:nvPr>
        </p:nvSpPr>
        <p:spPr>
          <a:xfrm>
            <a:off x="542925" y="1217613"/>
            <a:ext cx="9290050" cy="5508625"/>
          </a:xfrm>
        </p:spPr>
        <p:txBody>
          <a:bodyPr/>
          <a:lstStyle/>
          <a:p>
            <a:pPr>
              <a:defRPr/>
            </a:pPr>
            <a:r>
              <a:rPr kumimoji="1" lang="ja-JP" altLang="en-US" sz="2800" smtClean="0"/>
              <a:t>シラバスにある教科書を用意してください．自分のノートと筆記用具を用意してください</a:t>
            </a:r>
            <a:endParaRPr kumimoji="1" lang="en-US" altLang="ja-JP" sz="2800" smtClean="0"/>
          </a:p>
          <a:p>
            <a:pPr>
              <a:defRPr/>
            </a:pPr>
            <a:r>
              <a:rPr kumimoji="1" lang="ja-JP" altLang="en-US" sz="2800" smtClean="0"/>
              <a:t>どちらの講義を受けても</a:t>
            </a:r>
            <a:r>
              <a:rPr kumimoji="1" lang="en-US" altLang="ja-JP" sz="2800" smtClean="0"/>
              <a:t>OK</a:t>
            </a:r>
            <a:r>
              <a:rPr kumimoji="1" lang="ja-JP" altLang="en-US" sz="2800" smtClean="0"/>
              <a:t>です．</a:t>
            </a:r>
            <a:r>
              <a:rPr kumimoji="1" lang="en-US" altLang="ja-JP" sz="2800" smtClean="0"/>
              <a:t>teams</a:t>
            </a:r>
            <a:r>
              <a:rPr kumimoji="1" lang="ja-JP" altLang="en-US" sz="2800" smtClean="0"/>
              <a:t>の会議に参加できないオンデマンド型の受講者の資料を解説します</a:t>
            </a:r>
            <a:endParaRPr kumimoji="1" lang="en-US" altLang="ja-JP" sz="2800" smtClean="0"/>
          </a:p>
          <a:p>
            <a:pPr>
              <a:defRPr/>
            </a:pPr>
            <a:r>
              <a:rPr kumimoji="1" lang="ja-JP" altLang="en-US" sz="2800" smtClean="0"/>
              <a:t>次のページに講義のスライドと音声の画面が出てきたら以下のように行ってください．カーソルを持って行き</a:t>
            </a:r>
            <a:r>
              <a:rPr kumimoji="1" lang="en-US" altLang="ja-JP" sz="2800" smtClean="0"/>
              <a:t>【</a:t>
            </a:r>
            <a:r>
              <a:rPr kumimoji="1" lang="ja-JP" altLang="en-US" sz="2800" smtClean="0"/>
              <a:t>再生</a:t>
            </a:r>
            <a:r>
              <a:rPr kumimoji="1" lang="en-US" altLang="ja-JP" sz="2800" smtClean="0"/>
              <a:t>】</a:t>
            </a:r>
            <a:r>
              <a:rPr kumimoji="1" lang="ja-JP" altLang="en-US" sz="2800" smtClean="0"/>
              <a:t>を押してスライドを閲覧し音声を聞いてください．問題演習の部分や教科書を参照する部分は</a:t>
            </a:r>
            <a:r>
              <a:rPr kumimoji="1" lang="en-US" altLang="ja-JP" sz="2800" smtClean="0"/>
              <a:t>【</a:t>
            </a:r>
            <a:r>
              <a:rPr kumimoji="1" lang="ja-JP" altLang="en-US" sz="2800" smtClean="0"/>
              <a:t>一時停止</a:t>
            </a:r>
            <a:r>
              <a:rPr kumimoji="1" lang="en-US" altLang="ja-JP" sz="2800" smtClean="0"/>
              <a:t>】</a:t>
            </a:r>
            <a:r>
              <a:rPr kumimoji="1" lang="ja-JP" altLang="en-US" sz="2800" smtClean="0"/>
              <a:t>を押してノートで問題を解いてください．</a:t>
            </a:r>
            <a:endParaRPr kumimoji="1" lang="en-US" altLang="ja-JP" sz="2800" smtClean="0"/>
          </a:p>
          <a:p>
            <a:pPr>
              <a:defRPr/>
            </a:pPr>
            <a:r>
              <a:rPr kumimoji="1" lang="ja-JP" altLang="en-US" sz="2800" smtClean="0"/>
              <a:t>アンケートと課題は</a:t>
            </a:r>
            <a:r>
              <a:rPr kumimoji="1" lang="en-US" altLang="ja-JP" sz="2800" smtClean="0"/>
              <a:t>teams</a:t>
            </a:r>
            <a:r>
              <a:rPr kumimoji="1" lang="ja-JP" altLang="en-US" sz="2800" smtClean="0"/>
              <a:t>を受けた人は</a:t>
            </a:r>
            <a:r>
              <a:rPr kumimoji="1" lang="en-US" altLang="ja-JP" sz="2800" smtClean="0"/>
              <a:t>teams</a:t>
            </a:r>
            <a:r>
              <a:rPr kumimoji="1" lang="ja-JP" altLang="en-US" sz="2800" smtClean="0"/>
              <a:t>の課題機能で、</a:t>
            </a:r>
            <a:r>
              <a:rPr kumimoji="1" lang="en-US" altLang="ja-JP" sz="2800" smtClean="0"/>
              <a:t>Bb</a:t>
            </a:r>
            <a:r>
              <a:rPr kumimoji="1" lang="ja-JP" altLang="en-US" sz="2800" smtClean="0"/>
              <a:t>を受けた人は</a:t>
            </a:r>
            <a:r>
              <a:rPr kumimoji="1" lang="en-US" altLang="ja-JP" sz="2800" smtClean="0"/>
              <a:t>Bb</a:t>
            </a:r>
            <a:r>
              <a:rPr kumimoji="1" lang="ja-JP" altLang="en-US" sz="2800" smtClean="0"/>
              <a:t>の課題機能で提出してください。一回で</a:t>
            </a:r>
            <a:r>
              <a:rPr kumimoji="1" lang="en-US" altLang="ja-JP" sz="2800" smtClean="0"/>
              <a:t>OK</a:t>
            </a:r>
            <a:r>
              <a:rPr kumimoji="1" lang="ja-JP" altLang="en-US" sz="2800" smtClean="0"/>
              <a:t>。これ以外の提出方法は認めません。</a:t>
            </a:r>
            <a:endParaRPr kumimoji="1" lang="ja-JP" altLang="en-US" sz="2800"/>
          </a:p>
        </p:txBody>
      </p:sp>
      <p:sp>
        <p:nvSpPr>
          <p:cNvPr id="8196" name="日付プレースホルダー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en-US" altLang="ja-JP" sz="1400" smtClean="0">
                <a:latin typeface="Times New Roman" panose="02020603050405020304" pitchFamily="18" charset="0"/>
              </a:rPr>
              <a:t>2020/6/9</a:t>
            </a:r>
          </a:p>
        </p:txBody>
      </p:sp>
      <p:sp>
        <p:nvSpPr>
          <p:cNvPr id="8197" name="フッター プレースホルダー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ja-JP" altLang="en-US" sz="1400" smtClean="0">
                <a:latin typeface="Times New Roman" panose="02020603050405020304" pitchFamily="18" charset="0"/>
              </a:rPr>
              <a:t>産業組織論</a:t>
            </a:r>
            <a:r>
              <a:rPr lang="en-US" altLang="ja-JP" sz="1400" smtClean="0">
                <a:latin typeface="Times New Roman" panose="02020603050405020304" pitchFamily="18" charset="0"/>
              </a:rPr>
              <a:t>A 3</a:t>
            </a:r>
          </a:p>
        </p:txBody>
      </p:sp>
      <p:sp>
        <p:nvSpPr>
          <p:cNvPr id="8198" name="スライド番号プレースホルダー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fld id="{B55BC0BC-92AF-41B9-BBD7-DCACABCF7BFA}" type="slidenum">
              <a:rPr lang="ja-JP" altLang="en-US" sz="1400" smtClean="0">
                <a:latin typeface="Times New Roman" panose="02020603050405020304" pitchFamily="18" charset="0"/>
              </a:rPr>
              <a:pPr>
                <a:spcBef>
                  <a:spcPct val="0"/>
                </a:spcBef>
                <a:buFontTx/>
                <a:buNone/>
              </a:pPr>
              <a:t>2</a:t>
            </a:fld>
            <a:endParaRPr lang="en-US" altLang="ja-JP" sz="1400" smtClean="0">
              <a:latin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日付プレースホルダ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en-US" altLang="ja-JP" sz="1400" smtClean="0">
                <a:latin typeface="Times New Roman" panose="02020603050405020304" pitchFamily="18" charset="0"/>
              </a:rPr>
              <a:t>2020/6/9</a:t>
            </a:r>
          </a:p>
        </p:txBody>
      </p:sp>
      <p:sp>
        <p:nvSpPr>
          <p:cNvPr id="9219" name="フッター プレースホルダ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ja-JP" altLang="en-US" sz="1400" smtClean="0">
                <a:latin typeface="Times New Roman" panose="02020603050405020304" pitchFamily="18" charset="0"/>
              </a:rPr>
              <a:t>産業組織論</a:t>
            </a:r>
            <a:r>
              <a:rPr lang="en-US" altLang="ja-JP" sz="1400" smtClean="0">
                <a:latin typeface="Times New Roman" panose="02020603050405020304" pitchFamily="18" charset="0"/>
              </a:rPr>
              <a:t>A 3</a:t>
            </a:r>
          </a:p>
        </p:txBody>
      </p:sp>
      <p:sp>
        <p:nvSpPr>
          <p:cNvPr id="9220" name="Rectangle 2"/>
          <p:cNvSpPr>
            <a:spLocks noGrp="1" noChangeArrowheads="1"/>
          </p:cNvSpPr>
          <p:nvPr>
            <p:ph type="title"/>
          </p:nvPr>
        </p:nvSpPr>
        <p:spPr>
          <a:xfrm>
            <a:off x="762000" y="-269875"/>
            <a:ext cx="7634288" cy="1778000"/>
          </a:xfrm>
        </p:spPr>
        <p:txBody>
          <a:bodyPr/>
          <a:lstStyle/>
          <a:p>
            <a:r>
              <a:rPr lang="ja-JP" altLang="en-US" smtClean="0"/>
              <a:t>競争</a:t>
            </a:r>
            <a:r>
              <a:rPr lang="ja-JP" altLang="en-US"/>
              <a:t>市場</a:t>
            </a:r>
            <a:r>
              <a:rPr lang="ja-JP" altLang="en-US" smtClean="0"/>
              <a:t>と独占</a:t>
            </a:r>
          </a:p>
        </p:txBody>
      </p:sp>
      <p:sp>
        <p:nvSpPr>
          <p:cNvPr id="180227" name="Rectangle 3"/>
          <p:cNvSpPr>
            <a:spLocks noGrp="1" noChangeArrowheads="1"/>
          </p:cNvSpPr>
          <p:nvPr>
            <p:ph type="body" idx="1"/>
          </p:nvPr>
        </p:nvSpPr>
        <p:spPr>
          <a:xfrm>
            <a:off x="183456" y="1001713"/>
            <a:ext cx="9537700" cy="5940425"/>
          </a:xfrm>
        </p:spPr>
        <p:txBody>
          <a:bodyPr/>
          <a:lstStyle/>
          <a:p>
            <a:pPr>
              <a:lnSpc>
                <a:spcPct val="130000"/>
              </a:lnSpc>
              <a:defRPr/>
            </a:pPr>
            <a:r>
              <a:rPr lang="ja-JP" altLang="en-US" smtClean="0"/>
              <a:t>競争市場の需要量と供給量の一致</a:t>
            </a:r>
            <a:endParaRPr lang="en-US" altLang="ja-JP" smtClean="0"/>
          </a:p>
          <a:p>
            <a:pPr marL="0" indent="0" algn="ctr">
              <a:lnSpc>
                <a:spcPct val="130000"/>
              </a:lnSpc>
              <a:buNone/>
              <a:defRPr/>
            </a:pPr>
            <a:r>
              <a:rPr lang="en-US" altLang="ja-JP" smtClean="0"/>
              <a:t>D(p)=S(p)</a:t>
            </a:r>
          </a:p>
          <a:p>
            <a:pPr>
              <a:lnSpc>
                <a:spcPct val="130000"/>
              </a:lnSpc>
              <a:defRPr/>
            </a:pPr>
            <a:r>
              <a:rPr lang="ja-JP" altLang="en-US" smtClean="0"/>
              <a:t>価格</a:t>
            </a:r>
            <a:r>
              <a:rPr lang="en-US" altLang="ja-JP" smtClean="0"/>
              <a:t>p, </a:t>
            </a:r>
            <a:r>
              <a:rPr lang="ja-JP" altLang="en-US" smtClean="0"/>
              <a:t>需要</a:t>
            </a:r>
            <a:r>
              <a:rPr lang="ja-JP" altLang="en-US"/>
              <a:t>関数 </a:t>
            </a:r>
            <a:r>
              <a:rPr lang="en-US" altLang="ja-JP" smtClean="0"/>
              <a:t>D, </a:t>
            </a:r>
            <a:r>
              <a:rPr lang="ja-JP" altLang="en-US" smtClean="0"/>
              <a:t>供給</a:t>
            </a:r>
            <a:r>
              <a:rPr lang="ja-JP" altLang="en-US"/>
              <a:t>関数 </a:t>
            </a:r>
            <a:r>
              <a:rPr lang="en-US" altLang="ja-JP" smtClean="0"/>
              <a:t>S, </a:t>
            </a:r>
            <a:r>
              <a:rPr lang="ja-JP" altLang="en-US" smtClean="0"/>
              <a:t>価格 </a:t>
            </a:r>
            <a:r>
              <a:rPr lang="en-US" altLang="ja-JP"/>
              <a:t>p </a:t>
            </a:r>
            <a:r>
              <a:rPr lang="ja-JP" altLang="en-US"/>
              <a:t>のときの需要量 </a:t>
            </a:r>
            <a:r>
              <a:rPr lang="en-US" altLang="ja-JP"/>
              <a:t>D(p</a:t>
            </a:r>
            <a:r>
              <a:rPr lang="en-US" altLang="ja-JP" smtClean="0"/>
              <a:t>), </a:t>
            </a:r>
            <a:r>
              <a:rPr lang="ja-JP" altLang="en-US"/>
              <a:t>価格 </a:t>
            </a:r>
            <a:r>
              <a:rPr lang="en-US" altLang="ja-JP"/>
              <a:t>p </a:t>
            </a:r>
            <a:r>
              <a:rPr lang="ja-JP" altLang="en-US"/>
              <a:t>のときの供給量 </a:t>
            </a:r>
            <a:r>
              <a:rPr lang="en-US" altLang="ja-JP"/>
              <a:t>S(p)</a:t>
            </a:r>
            <a:r>
              <a:rPr lang="ja-JP" altLang="en-US"/>
              <a:t> </a:t>
            </a:r>
            <a:r>
              <a:rPr lang="en-US" altLang="ja-JP" smtClean="0"/>
              <a:t> </a:t>
            </a:r>
            <a:endParaRPr lang="ja-JP" altLang="en-US" smtClean="0"/>
          </a:p>
          <a:p>
            <a:pPr>
              <a:lnSpc>
                <a:spcPct val="130000"/>
              </a:lnSpc>
              <a:defRPr/>
            </a:pPr>
            <a:r>
              <a:rPr lang="ja-JP" altLang="en-US" smtClean="0"/>
              <a:t>独占や寡占は供給関数はないが、需給は一致</a:t>
            </a:r>
            <a:endParaRPr lang="en-US" altLang="ja-JP" smtClean="0"/>
          </a:p>
          <a:p>
            <a:pPr>
              <a:lnSpc>
                <a:spcPct val="130000"/>
              </a:lnSpc>
              <a:defRPr/>
            </a:pPr>
            <a:r>
              <a:rPr lang="ja-JP" altLang="en-US"/>
              <a:t>独占</a:t>
            </a:r>
            <a:r>
              <a:rPr lang="ja-JP" altLang="en-US" smtClean="0"/>
              <a:t>の供給量を</a:t>
            </a:r>
            <a:r>
              <a:rPr lang="en-US" altLang="ja-JP" smtClean="0"/>
              <a:t>x</a:t>
            </a:r>
            <a:r>
              <a:rPr lang="ja-JP" altLang="en-US" smtClean="0"/>
              <a:t>とすると、次が</a:t>
            </a:r>
            <a:r>
              <a:rPr lang="ja-JP" altLang="en-US" u="sng" smtClean="0">
                <a:solidFill>
                  <a:srgbClr val="FF0000"/>
                </a:solidFill>
              </a:rPr>
              <a:t>需給一致</a:t>
            </a:r>
            <a:r>
              <a:rPr lang="ja-JP" altLang="en-US" smtClean="0"/>
              <a:t>条件</a:t>
            </a:r>
            <a:endParaRPr lang="en-US" altLang="ja-JP" smtClean="0"/>
          </a:p>
          <a:p>
            <a:pPr marL="0" indent="0" algn="ctr">
              <a:lnSpc>
                <a:spcPct val="130000"/>
              </a:lnSpc>
              <a:buNone/>
              <a:defRPr/>
            </a:pPr>
            <a:r>
              <a:rPr lang="en-US" altLang="ja-JP"/>
              <a:t>D(p</a:t>
            </a:r>
            <a:r>
              <a:rPr lang="en-US" altLang="ja-JP" smtClean="0"/>
              <a:t>)=</a:t>
            </a:r>
            <a:r>
              <a:rPr lang="en-US" altLang="ja-JP"/>
              <a:t>x</a:t>
            </a:r>
          </a:p>
          <a:p>
            <a:pPr>
              <a:lnSpc>
                <a:spcPct val="130000"/>
              </a:lnSpc>
              <a:defRPr/>
            </a:pPr>
            <a:r>
              <a:rPr lang="ja-JP" altLang="en-US" smtClean="0"/>
              <a:t>独占企業は</a:t>
            </a:r>
            <a:r>
              <a:rPr lang="en-US" altLang="ja-JP" smtClean="0"/>
              <a:t>p</a:t>
            </a:r>
            <a:r>
              <a:rPr lang="ja-JP" altLang="en-US" smtClean="0"/>
              <a:t>を決めれば、</a:t>
            </a:r>
            <a:r>
              <a:rPr lang="en-US" altLang="ja-JP" smtClean="0"/>
              <a:t>D</a:t>
            </a:r>
            <a:r>
              <a:rPr lang="ja-JP" altLang="en-US" smtClean="0"/>
              <a:t>に従い</a:t>
            </a:r>
            <a:r>
              <a:rPr lang="en-US" altLang="ja-JP" smtClean="0"/>
              <a:t>x</a:t>
            </a:r>
            <a:r>
              <a:rPr lang="ja-JP" altLang="en-US" smtClean="0"/>
              <a:t>が決まる</a:t>
            </a:r>
            <a:endParaRPr lang="en-US" altLang="ja-JP" smtClean="0"/>
          </a:p>
        </p:txBody>
      </p:sp>
      <p:sp>
        <p:nvSpPr>
          <p:cNvPr id="9222" name="スライド番号プレースホル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fld id="{0C0BD650-5A46-4D67-A34E-B4A0585652B3}" type="slidenum">
              <a:rPr lang="ja-JP" altLang="en-US" sz="1400" smtClean="0">
                <a:latin typeface="Times New Roman" panose="02020603050405020304" pitchFamily="18" charset="0"/>
              </a:rPr>
              <a:pPr>
                <a:spcBef>
                  <a:spcPct val="0"/>
                </a:spcBef>
                <a:buFontTx/>
                <a:buNone/>
              </a:pPr>
              <a:t>3</a:t>
            </a:fld>
            <a:endParaRPr lang="en-US" altLang="ja-JP" sz="1400" smtClean="0">
              <a:latin typeface="Times New Roman" panose="02020603050405020304" pitchFamily="18" charset="0"/>
            </a:endParaRPr>
          </a:p>
        </p:txBody>
      </p:sp>
    </p:spTree>
    <p:extLst>
      <p:ext uri="{BB962C8B-B14F-4D97-AF65-F5344CB8AC3E}">
        <p14:creationId xmlns:p14="http://schemas.microsoft.com/office/powerpoint/2010/main" val="4057111667"/>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日付プレースホルダ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en-US" altLang="ja-JP" sz="1400" smtClean="0">
                <a:latin typeface="Times New Roman" panose="02020603050405020304" pitchFamily="18" charset="0"/>
              </a:rPr>
              <a:t>2020/6/9</a:t>
            </a:r>
          </a:p>
        </p:txBody>
      </p:sp>
      <p:sp>
        <p:nvSpPr>
          <p:cNvPr id="9219" name="フッター プレースホルダ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ja-JP" altLang="en-US" sz="1400" smtClean="0">
                <a:latin typeface="Times New Roman" panose="02020603050405020304" pitchFamily="18" charset="0"/>
              </a:rPr>
              <a:t>産業組織論</a:t>
            </a:r>
            <a:r>
              <a:rPr lang="en-US" altLang="ja-JP" sz="1400" smtClean="0">
                <a:latin typeface="Times New Roman" panose="02020603050405020304" pitchFamily="18" charset="0"/>
              </a:rPr>
              <a:t>A 3</a:t>
            </a:r>
          </a:p>
        </p:txBody>
      </p:sp>
      <p:sp>
        <p:nvSpPr>
          <p:cNvPr id="9220" name="Rectangle 2"/>
          <p:cNvSpPr>
            <a:spLocks noGrp="1" noChangeArrowheads="1"/>
          </p:cNvSpPr>
          <p:nvPr>
            <p:ph type="title"/>
          </p:nvPr>
        </p:nvSpPr>
        <p:spPr>
          <a:xfrm>
            <a:off x="762000" y="-269875"/>
            <a:ext cx="7634288" cy="1778000"/>
          </a:xfrm>
        </p:spPr>
        <p:txBody>
          <a:bodyPr/>
          <a:lstStyle/>
          <a:p>
            <a:r>
              <a:rPr lang="ja-JP" altLang="en-US" smtClean="0"/>
              <a:t>逆需要</a:t>
            </a:r>
            <a:r>
              <a:rPr lang="ja-JP" altLang="en-US"/>
              <a:t>関数</a:t>
            </a:r>
            <a:endParaRPr lang="ja-JP" altLang="en-US" smtClean="0"/>
          </a:p>
        </p:txBody>
      </p:sp>
      <p:sp>
        <p:nvSpPr>
          <p:cNvPr id="180227" name="Rectangle 3"/>
          <p:cNvSpPr>
            <a:spLocks noGrp="1" noChangeArrowheads="1"/>
          </p:cNvSpPr>
          <p:nvPr>
            <p:ph type="body" idx="1"/>
          </p:nvPr>
        </p:nvSpPr>
        <p:spPr>
          <a:xfrm>
            <a:off x="183456" y="1001713"/>
            <a:ext cx="9537700" cy="5940425"/>
          </a:xfrm>
        </p:spPr>
        <p:txBody>
          <a:bodyPr/>
          <a:lstStyle/>
          <a:p>
            <a:pPr>
              <a:lnSpc>
                <a:spcPct val="130000"/>
              </a:lnSpc>
              <a:defRPr/>
            </a:pPr>
            <a:r>
              <a:rPr lang="ja-JP" altLang="en-US" smtClean="0"/>
              <a:t>反対に</a:t>
            </a:r>
            <a:r>
              <a:rPr lang="en-US" altLang="ja-JP" smtClean="0"/>
              <a:t>x</a:t>
            </a:r>
            <a:r>
              <a:rPr lang="ja-JP" altLang="en-US" smtClean="0"/>
              <a:t>を決めれば</a:t>
            </a:r>
            <a:r>
              <a:rPr lang="en-US" altLang="ja-JP" smtClean="0"/>
              <a:t>p</a:t>
            </a:r>
            <a:r>
              <a:rPr lang="ja-JP" altLang="en-US" smtClean="0"/>
              <a:t>が決まることを考える</a:t>
            </a:r>
            <a:endParaRPr lang="en-US" altLang="ja-JP" smtClean="0"/>
          </a:p>
          <a:p>
            <a:pPr>
              <a:lnSpc>
                <a:spcPct val="130000"/>
              </a:lnSpc>
              <a:defRPr/>
            </a:pPr>
            <a:r>
              <a:rPr lang="ja-JP" altLang="en-US" smtClean="0"/>
              <a:t>この関係を</a:t>
            </a:r>
            <a:r>
              <a:rPr lang="ja-JP" altLang="en-US" u="sng" smtClean="0">
                <a:solidFill>
                  <a:srgbClr val="FF0000"/>
                </a:solidFill>
              </a:rPr>
              <a:t>逆需要関数</a:t>
            </a:r>
            <a:r>
              <a:rPr lang="ja-JP" altLang="en-US" smtClean="0"/>
              <a:t>という．価格なので記号</a:t>
            </a:r>
            <a:r>
              <a:rPr lang="en-US" altLang="ja-JP" smtClean="0"/>
              <a:t>P</a:t>
            </a:r>
            <a:r>
              <a:rPr lang="ja-JP" altLang="en-US" smtClean="0"/>
              <a:t>を用いる．よって</a:t>
            </a:r>
            <a:r>
              <a:rPr lang="en-US" altLang="ja-JP" smtClean="0"/>
              <a:t>D(p)=x</a:t>
            </a:r>
            <a:r>
              <a:rPr lang="ja-JP" altLang="en-US" smtClean="0"/>
              <a:t>は下に書き換えられる</a:t>
            </a:r>
            <a:endParaRPr lang="en-US" altLang="ja-JP" smtClean="0"/>
          </a:p>
          <a:p>
            <a:pPr marL="0" indent="0" algn="ctr">
              <a:lnSpc>
                <a:spcPct val="130000"/>
              </a:lnSpc>
              <a:buNone/>
              <a:defRPr/>
            </a:pPr>
            <a:r>
              <a:rPr lang="en-US" altLang="ja-JP" smtClean="0"/>
              <a:t>P(x)=p</a:t>
            </a:r>
            <a:endParaRPr lang="en-US" altLang="ja-JP"/>
          </a:p>
          <a:p>
            <a:pPr>
              <a:lnSpc>
                <a:spcPct val="130000"/>
              </a:lnSpc>
              <a:defRPr/>
            </a:pPr>
            <a:r>
              <a:rPr lang="ja-JP" altLang="en-US" smtClean="0"/>
              <a:t>企業が複数あっても同じ．２企業を考える</a:t>
            </a:r>
            <a:endParaRPr lang="en-US" altLang="ja-JP" smtClean="0"/>
          </a:p>
          <a:p>
            <a:pPr>
              <a:lnSpc>
                <a:spcPct val="130000"/>
              </a:lnSpc>
              <a:defRPr/>
            </a:pPr>
            <a:r>
              <a:rPr lang="ja-JP" altLang="en-US"/>
              <a:t>富士山の麓で富士の水を販売している企業</a:t>
            </a:r>
            <a:endParaRPr lang="en-US" altLang="ja-JP"/>
          </a:p>
          <a:p>
            <a:pPr>
              <a:lnSpc>
                <a:spcPct val="130000"/>
              </a:lnSpc>
              <a:defRPr/>
            </a:pPr>
            <a:r>
              <a:rPr lang="ja-JP" altLang="en-US" smtClean="0"/>
              <a:t>企業１と企業２は</a:t>
            </a:r>
            <a:r>
              <a:rPr lang="ja-JP" altLang="en-US" u="sng" smtClean="0">
                <a:solidFill>
                  <a:srgbClr val="FF0000"/>
                </a:solidFill>
              </a:rPr>
              <a:t>同質的な</a:t>
            </a:r>
            <a:r>
              <a:rPr lang="ja-JP" altLang="en-US" smtClean="0"/>
              <a:t>財を供給している</a:t>
            </a:r>
            <a:endParaRPr lang="en-US" altLang="ja-JP" smtClean="0"/>
          </a:p>
          <a:p>
            <a:pPr>
              <a:lnSpc>
                <a:spcPct val="130000"/>
              </a:lnSpc>
              <a:defRPr/>
            </a:pPr>
            <a:r>
              <a:rPr lang="ja-JP" altLang="en-US" smtClean="0"/>
              <a:t>企業１の供給</a:t>
            </a:r>
            <a:r>
              <a:rPr lang="en-US" altLang="ja-JP" smtClean="0"/>
              <a:t>x</a:t>
            </a:r>
            <a:r>
              <a:rPr lang="en-US" altLang="ja-JP" baseline="-25000" smtClean="0"/>
              <a:t>1</a:t>
            </a:r>
            <a:r>
              <a:rPr lang="ja-JP" altLang="en-US" smtClean="0"/>
              <a:t>，企業２の供給</a:t>
            </a:r>
            <a:r>
              <a:rPr lang="en-US" altLang="ja-JP" smtClean="0"/>
              <a:t>x</a:t>
            </a:r>
            <a:r>
              <a:rPr lang="en-US" altLang="ja-JP" baseline="-25000" smtClean="0"/>
              <a:t>2</a:t>
            </a:r>
            <a:endParaRPr lang="en-US" altLang="ja-JP" smtClean="0"/>
          </a:p>
        </p:txBody>
      </p:sp>
      <p:sp>
        <p:nvSpPr>
          <p:cNvPr id="9222" name="スライド番号プレースホル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fld id="{0C0BD650-5A46-4D67-A34E-B4A0585652B3}" type="slidenum">
              <a:rPr lang="ja-JP" altLang="en-US" sz="1400" smtClean="0">
                <a:latin typeface="Times New Roman" panose="02020603050405020304" pitchFamily="18" charset="0"/>
              </a:rPr>
              <a:pPr>
                <a:spcBef>
                  <a:spcPct val="0"/>
                </a:spcBef>
                <a:buFontTx/>
                <a:buNone/>
              </a:pPr>
              <a:t>4</a:t>
            </a:fld>
            <a:endParaRPr lang="en-US" altLang="ja-JP" sz="1400" smtClean="0">
              <a:latin typeface="Times New Roman" panose="02020603050405020304" pitchFamily="18" charset="0"/>
            </a:endParaRPr>
          </a:p>
        </p:txBody>
      </p:sp>
    </p:spTree>
    <p:extLst>
      <p:ext uri="{BB962C8B-B14F-4D97-AF65-F5344CB8AC3E}">
        <p14:creationId xmlns:p14="http://schemas.microsoft.com/office/powerpoint/2010/main" val="1787561934"/>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日付プレースホルダ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en-US" altLang="ja-JP" sz="1400" smtClean="0">
                <a:latin typeface="Times New Roman" panose="02020603050405020304" pitchFamily="18" charset="0"/>
              </a:rPr>
              <a:t>2020/6/9</a:t>
            </a:r>
          </a:p>
        </p:txBody>
      </p:sp>
      <p:sp>
        <p:nvSpPr>
          <p:cNvPr id="9219" name="フッター プレースホルダ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ja-JP" altLang="en-US" sz="1400" smtClean="0">
                <a:latin typeface="Times New Roman" panose="02020603050405020304" pitchFamily="18" charset="0"/>
              </a:rPr>
              <a:t>産業組織論</a:t>
            </a:r>
            <a:r>
              <a:rPr lang="en-US" altLang="ja-JP" sz="1400" smtClean="0">
                <a:latin typeface="Times New Roman" panose="02020603050405020304" pitchFamily="18" charset="0"/>
              </a:rPr>
              <a:t>A 3</a:t>
            </a:r>
          </a:p>
        </p:txBody>
      </p:sp>
      <p:sp>
        <p:nvSpPr>
          <p:cNvPr id="9220" name="Rectangle 2"/>
          <p:cNvSpPr>
            <a:spLocks noGrp="1" noChangeArrowheads="1"/>
          </p:cNvSpPr>
          <p:nvPr>
            <p:ph type="title"/>
          </p:nvPr>
        </p:nvSpPr>
        <p:spPr>
          <a:xfrm>
            <a:off x="762000" y="-269875"/>
            <a:ext cx="7634288" cy="1778000"/>
          </a:xfrm>
        </p:spPr>
        <p:txBody>
          <a:bodyPr/>
          <a:lstStyle/>
          <a:p>
            <a:r>
              <a:rPr lang="ja-JP" altLang="en-US"/>
              <a:t>複占</a:t>
            </a:r>
            <a:r>
              <a:rPr lang="ja-JP" altLang="en-US" smtClean="0"/>
              <a:t>企業</a:t>
            </a:r>
          </a:p>
        </p:txBody>
      </p:sp>
      <p:sp>
        <p:nvSpPr>
          <p:cNvPr id="180227" name="Rectangle 3"/>
          <p:cNvSpPr>
            <a:spLocks noGrp="1" noChangeArrowheads="1"/>
          </p:cNvSpPr>
          <p:nvPr>
            <p:ph type="body" idx="1"/>
          </p:nvPr>
        </p:nvSpPr>
        <p:spPr>
          <a:xfrm>
            <a:off x="183456" y="1001713"/>
            <a:ext cx="9537700" cy="5940425"/>
          </a:xfrm>
        </p:spPr>
        <p:txBody>
          <a:bodyPr/>
          <a:lstStyle/>
          <a:p>
            <a:pPr>
              <a:lnSpc>
                <a:spcPct val="130000"/>
              </a:lnSpc>
              <a:defRPr/>
            </a:pPr>
            <a:r>
              <a:rPr lang="ja-JP" altLang="en-US" smtClean="0"/>
              <a:t>市場に２企業が供給している市場と</a:t>
            </a:r>
            <a:r>
              <a:rPr lang="ja-JP" altLang="en-US" u="sng" smtClean="0">
                <a:solidFill>
                  <a:srgbClr val="FF0000"/>
                </a:solidFill>
              </a:rPr>
              <a:t>複占</a:t>
            </a:r>
            <a:r>
              <a:rPr lang="ja-JP" altLang="en-US" smtClean="0"/>
              <a:t>とい</a:t>
            </a:r>
            <a:endParaRPr lang="en-US" altLang="ja-JP" smtClean="0"/>
          </a:p>
          <a:p>
            <a:pPr>
              <a:lnSpc>
                <a:spcPct val="130000"/>
              </a:lnSpc>
              <a:defRPr/>
            </a:pPr>
            <a:r>
              <a:rPr lang="ja-JP" altLang="en-US" smtClean="0"/>
              <a:t>独占の</a:t>
            </a:r>
            <a:r>
              <a:rPr lang="en-US" altLang="ja-JP" smtClean="0"/>
              <a:t>P(x)=p</a:t>
            </a:r>
            <a:r>
              <a:rPr lang="ja-JP" altLang="en-US" smtClean="0"/>
              <a:t>は</a:t>
            </a:r>
            <a:r>
              <a:rPr lang="ja-JP" altLang="en-US"/>
              <a:t>複占</a:t>
            </a:r>
            <a:r>
              <a:rPr lang="ja-JP" altLang="en-US" smtClean="0"/>
              <a:t>だと書き換えられる</a:t>
            </a:r>
            <a:endParaRPr lang="en-US" altLang="ja-JP"/>
          </a:p>
          <a:p>
            <a:pPr marL="0" indent="0" algn="ctr">
              <a:lnSpc>
                <a:spcPct val="130000"/>
              </a:lnSpc>
              <a:buNone/>
              <a:defRPr/>
            </a:pPr>
            <a:r>
              <a:rPr lang="en-US" altLang="ja-JP" smtClean="0"/>
              <a:t>P(x</a:t>
            </a:r>
            <a:r>
              <a:rPr lang="en-US" altLang="ja-JP" baseline="-25000" smtClean="0"/>
              <a:t>1</a:t>
            </a:r>
            <a:r>
              <a:rPr lang="en-US" altLang="ja-JP" smtClean="0"/>
              <a:t>+x</a:t>
            </a:r>
            <a:r>
              <a:rPr lang="en-US" altLang="ja-JP" baseline="-25000" smtClean="0"/>
              <a:t>2</a:t>
            </a:r>
            <a:r>
              <a:rPr lang="en-US" altLang="ja-JP" smtClean="0"/>
              <a:t>)=p</a:t>
            </a:r>
          </a:p>
          <a:p>
            <a:pPr>
              <a:lnSpc>
                <a:spcPct val="130000"/>
              </a:lnSpc>
              <a:defRPr/>
            </a:pPr>
            <a:r>
              <a:rPr lang="ja-JP" altLang="en-US" u="sng" smtClean="0">
                <a:solidFill>
                  <a:srgbClr val="FF0000"/>
                </a:solidFill>
              </a:rPr>
              <a:t>企業１</a:t>
            </a:r>
            <a:r>
              <a:rPr lang="ja-JP" altLang="en-US" smtClean="0"/>
              <a:t>は</a:t>
            </a:r>
            <a:r>
              <a:rPr lang="ja-JP" altLang="en-US" smtClean="0"/>
              <a:t>企業２</a:t>
            </a:r>
            <a:r>
              <a:rPr lang="ja-JP" altLang="en-US" smtClean="0"/>
              <a:t>の</a:t>
            </a:r>
            <a:r>
              <a:rPr lang="en-US" altLang="ja-JP" smtClean="0"/>
              <a:t>x</a:t>
            </a:r>
            <a:r>
              <a:rPr lang="en-US" altLang="ja-JP" baseline="-25000" smtClean="0"/>
              <a:t>2</a:t>
            </a:r>
            <a:r>
              <a:rPr lang="ja-JP" altLang="en-US" smtClean="0"/>
              <a:t>を所与として</a:t>
            </a:r>
            <a:r>
              <a:rPr lang="en-US" altLang="ja-JP" u="sng" smtClean="0">
                <a:solidFill>
                  <a:srgbClr val="FF0000"/>
                </a:solidFill>
              </a:rPr>
              <a:t>x</a:t>
            </a:r>
            <a:r>
              <a:rPr lang="en-US" altLang="ja-JP" u="sng" baseline="-25000" smtClean="0">
                <a:solidFill>
                  <a:srgbClr val="FF0000"/>
                </a:solidFill>
              </a:rPr>
              <a:t>1</a:t>
            </a:r>
            <a:r>
              <a:rPr lang="ja-JP" altLang="en-US" smtClean="0"/>
              <a:t>を選らぶ</a:t>
            </a:r>
            <a:endParaRPr lang="en-US" altLang="ja-JP" smtClean="0"/>
          </a:p>
          <a:p>
            <a:pPr>
              <a:lnSpc>
                <a:spcPct val="130000"/>
              </a:lnSpc>
              <a:defRPr/>
            </a:pPr>
            <a:r>
              <a:rPr lang="ja-JP" altLang="en-US" u="sng" smtClean="0">
                <a:solidFill>
                  <a:srgbClr val="FF0000"/>
                </a:solidFill>
              </a:rPr>
              <a:t>企業２</a:t>
            </a:r>
            <a:r>
              <a:rPr lang="ja-JP" altLang="en-US" smtClean="0"/>
              <a:t>は</a:t>
            </a:r>
            <a:r>
              <a:rPr lang="ja-JP" altLang="en-US" smtClean="0"/>
              <a:t>企業１</a:t>
            </a:r>
            <a:r>
              <a:rPr lang="ja-JP" altLang="en-US" smtClean="0"/>
              <a:t>の</a:t>
            </a:r>
            <a:r>
              <a:rPr lang="en-US" altLang="ja-JP" smtClean="0"/>
              <a:t>x</a:t>
            </a:r>
            <a:r>
              <a:rPr lang="en-US" altLang="ja-JP" baseline="-25000" smtClean="0"/>
              <a:t>1</a:t>
            </a:r>
            <a:r>
              <a:rPr lang="ja-JP" altLang="en-US" smtClean="0"/>
              <a:t>を</a:t>
            </a:r>
            <a:r>
              <a:rPr lang="ja-JP" altLang="en-US"/>
              <a:t>所与として</a:t>
            </a:r>
            <a:r>
              <a:rPr lang="en-US" altLang="ja-JP" u="sng" smtClean="0">
                <a:solidFill>
                  <a:srgbClr val="FF0000"/>
                </a:solidFill>
              </a:rPr>
              <a:t>x</a:t>
            </a:r>
            <a:r>
              <a:rPr lang="ja-JP" altLang="en-US" u="sng" baseline="-25000" smtClean="0">
                <a:solidFill>
                  <a:srgbClr val="FF0000"/>
                </a:solidFill>
              </a:rPr>
              <a:t>２</a:t>
            </a:r>
            <a:r>
              <a:rPr lang="ja-JP" altLang="en-US" smtClean="0"/>
              <a:t>を</a:t>
            </a:r>
            <a:r>
              <a:rPr lang="ja-JP" altLang="en-US"/>
              <a:t>選ら</a:t>
            </a:r>
            <a:r>
              <a:rPr lang="ja-JP" altLang="en-US" smtClean="0"/>
              <a:t>ぶ</a:t>
            </a:r>
            <a:endParaRPr lang="en-US" altLang="ja-JP" smtClean="0"/>
          </a:p>
          <a:p>
            <a:pPr>
              <a:lnSpc>
                <a:spcPct val="130000"/>
              </a:lnSpc>
              <a:defRPr/>
            </a:pPr>
            <a:r>
              <a:rPr lang="ja-JP" altLang="en-US" smtClean="0"/>
              <a:t>このようなモデルを</a:t>
            </a:r>
            <a:r>
              <a:rPr lang="ja-JP" altLang="en-US" u="sng" smtClean="0">
                <a:solidFill>
                  <a:srgbClr val="FF0000"/>
                </a:solidFill>
              </a:rPr>
              <a:t>クールノーモデル</a:t>
            </a:r>
            <a:r>
              <a:rPr lang="ja-JP" altLang="en-US" smtClean="0"/>
              <a:t>という</a:t>
            </a:r>
          </a:p>
          <a:p>
            <a:pPr>
              <a:lnSpc>
                <a:spcPct val="130000"/>
              </a:lnSpc>
              <a:defRPr/>
            </a:pPr>
            <a:r>
              <a:rPr lang="ja-JP" altLang="en-US" smtClean="0"/>
              <a:t>企業数</a:t>
            </a:r>
            <a:r>
              <a:rPr lang="en-US" altLang="ja-JP" smtClean="0">
                <a:solidFill>
                  <a:srgbClr val="FF0000"/>
                </a:solidFill>
              </a:rPr>
              <a:t>n</a:t>
            </a:r>
            <a:r>
              <a:rPr lang="ja-JP" altLang="en-US" smtClean="0"/>
              <a:t>の市場の供給：</a:t>
            </a:r>
            <a:r>
              <a:rPr lang="en-US" altLang="ja-JP" smtClean="0"/>
              <a:t>x</a:t>
            </a:r>
            <a:r>
              <a:rPr lang="en-US" altLang="ja-JP" baseline="-25000" smtClean="0"/>
              <a:t>1</a:t>
            </a:r>
            <a:r>
              <a:rPr lang="en-US" altLang="ja-JP" smtClean="0"/>
              <a:t>,x</a:t>
            </a:r>
            <a:r>
              <a:rPr lang="en-US" altLang="ja-JP" baseline="-25000" smtClean="0"/>
              <a:t>2</a:t>
            </a:r>
            <a:r>
              <a:rPr lang="en-US" altLang="ja-JP" smtClean="0"/>
              <a:t>,…, x</a:t>
            </a:r>
            <a:r>
              <a:rPr lang="en-US" altLang="ja-JP" baseline="-25000" smtClean="0"/>
              <a:t>n</a:t>
            </a:r>
          </a:p>
          <a:p>
            <a:pPr>
              <a:lnSpc>
                <a:spcPct val="130000"/>
              </a:lnSpc>
              <a:defRPr/>
            </a:pPr>
            <a:r>
              <a:rPr lang="ja-JP" altLang="en-US" smtClean="0"/>
              <a:t>市場全体の供給</a:t>
            </a:r>
            <a:r>
              <a:rPr lang="en-US" altLang="ja-JP" smtClean="0">
                <a:solidFill>
                  <a:srgbClr val="FF0000"/>
                </a:solidFill>
              </a:rPr>
              <a:t>X</a:t>
            </a:r>
            <a:r>
              <a:rPr lang="ja-JP" altLang="en-US" smtClean="0"/>
              <a:t>：</a:t>
            </a:r>
            <a:r>
              <a:rPr lang="en-US" altLang="ja-JP" smtClean="0"/>
              <a:t>X=x</a:t>
            </a:r>
            <a:r>
              <a:rPr lang="en-US" altLang="ja-JP" baseline="-25000" smtClean="0"/>
              <a:t>1</a:t>
            </a:r>
            <a:r>
              <a:rPr lang="en-US" altLang="ja-JP" smtClean="0"/>
              <a:t>+x</a:t>
            </a:r>
            <a:r>
              <a:rPr lang="en-US" altLang="ja-JP" baseline="-25000" smtClean="0"/>
              <a:t>2</a:t>
            </a:r>
            <a:r>
              <a:rPr lang="en-US" altLang="ja-JP" smtClean="0"/>
              <a:t>+,…, +x</a:t>
            </a:r>
            <a:r>
              <a:rPr lang="en-US" altLang="ja-JP" baseline="-25000" smtClean="0"/>
              <a:t>n</a:t>
            </a:r>
            <a:endParaRPr lang="en-US" altLang="ja-JP"/>
          </a:p>
          <a:p>
            <a:pPr>
              <a:lnSpc>
                <a:spcPct val="130000"/>
              </a:lnSpc>
              <a:defRPr/>
            </a:pPr>
            <a:endParaRPr lang="en-US" altLang="ja-JP"/>
          </a:p>
        </p:txBody>
      </p:sp>
      <p:sp>
        <p:nvSpPr>
          <p:cNvPr id="9222" name="スライド番号プレースホル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fld id="{0C0BD650-5A46-4D67-A34E-B4A0585652B3}" type="slidenum">
              <a:rPr lang="ja-JP" altLang="en-US" sz="1400" smtClean="0">
                <a:latin typeface="Times New Roman" panose="02020603050405020304" pitchFamily="18" charset="0"/>
              </a:rPr>
              <a:pPr>
                <a:spcBef>
                  <a:spcPct val="0"/>
                </a:spcBef>
                <a:buFontTx/>
                <a:buNone/>
              </a:pPr>
              <a:t>5</a:t>
            </a:fld>
            <a:endParaRPr lang="en-US" altLang="ja-JP" sz="1400" smtClean="0">
              <a:latin typeface="Times New Roman" panose="02020603050405020304" pitchFamily="18" charset="0"/>
            </a:endParaRPr>
          </a:p>
        </p:txBody>
      </p:sp>
    </p:spTree>
    <p:extLst>
      <p:ext uri="{BB962C8B-B14F-4D97-AF65-F5344CB8AC3E}">
        <p14:creationId xmlns:p14="http://schemas.microsoft.com/office/powerpoint/2010/main" val="2447273400"/>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日付プレースホルダ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en-US" altLang="ja-JP" sz="1400" smtClean="0">
                <a:latin typeface="Times New Roman" panose="02020603050405020304" pitchFamily="18" charset="0"/>
              </a:rPr>
              <a:t>2020/6/9</a:t>
            </a:r>
          </a:p>
        </p:txBody>
      </p:sp>
      <p:sp>
        <p:nvSpPr>
          <p:cNvPr id="9219" name="フッター プレースホルダ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ja-JP" altLang="en-US" sz="1400" smtClean="0">
                <a:latin typeface="Times New Roman" panose="02020603050405020304" pitchFamily="18" charset="0"/>
              </a:rPr>
              <a:t>産業組織論</a:t>
            </a:r>
            <a:r>
              <a:rPr lang="en-US" altLang="ja-JP" sz="1400" smtClean="0">
                <a:latin typeface="Times New Roman" panose="02020603050405020304" pitchFamily="18" charset="0"/>
              </a:rPr>
              <a:t>A 3</a:t>
            </a:r>
          </a:p>
        </p:txBody>
      </p:sp>
      <p:sp>
        <p:nvSpPr>
          <p:cNvPr id="9220" name="Rectangle 2"/>
          <p:cNvSpPr>
            <a:spLocks noGrp="1" noChangeArrowheads="1"/>
          </p:cNvSpPr>
          <p:nvPr>
            <p:ph type="title"/>
          </p:nvPr>
        </p:nvSpPr>
        <p:spPr>
          <a:xfrm>
            <a:off x="762000" y="-269875"/>
            <a:ext cx="7634288" cy="1778000"/>
          </a:xfrm>
        </p:spPr>
        <p:txBody>
          <a:bodyPr/>
          <a:lstStyle/>
          <a:p>
            <a:r>
              <a:rPr lang="ja-JP" altLang="en-US"/>
              <a:t>企業</a:t>
            </a:r>
            <a:r>
              <a:rPr lang="ja-JP" altLang="en-US" smtClean="0"/>
              <a:t>のシェア</a:t>
            </a:r>
          </a:p>
        </p:txBody>
      </p:sp>
      <p:sp>
        <p:nvSpPr>
          <p:cNvPr id="180227" name="Rectangle 3"/>
          <p:cNvSpPr>
            <a:spLocks noGrp="1" noChangeArrowheads="1"/>
          </p:cNvSpPr>
          <p:nvPr>
            <p:ph type="body" idx="1"/>
          </p:nvPr>
        </p:nvSpPr>
        <p:spPr>
          <a:xfrm>
            <a:off x="183456" y="1001713"/>
            <a:ext cx="9537700" cy="5940425"/>
          </a:xfrm>
        </p:spPr>
        <p:txBody>
          <a:bodyPr/>
          <a:lstStyle/>
          <a:p>
            <a:pPr>
              <a:lnSpc>
                <a:spcPct val="130000"/>
              </a:lnSpc>
              <a:defRPr/>
            </a:pPr>
            <a:r>
              <a:rPr lang="ja-JP" altLang="en-US" smtClean="0"/>
              <a:t>企業数</a:t>
            </a:r>
            <a:r>
              <a:rPr lang="en-US" altLang="ja-JP" smtClean="0"/>
              <a:t>n</a:t>
            </a:r>
            <a:r>
              <a:rPr lang="ja-JP" altLang="en-US" smtClean="0"/>
              <a:t>や市場全体の供給量</a:t>
            </a:r>
            <a:r>
              <a:rPr lang="en-US" altLang="ja-JP" smtClean="0"/>
              <a:t>X</a:t>
            </a:r>
            <a:r>
              <a:rPr lang="ja-JP" altLang="en-US" smtClean="0"/>
              <a:t>と各企業の供給</a:t>
            </a:r>
            <a:r>
              <a:rPr lang="en-US" altLang="ja-JP" smtClean="0"/>
              <a:t>x</a:t>
            </a:r>
            <a:r>
              <a:rPr lang="en-US" altLang="ja-JP" baseline="-25000" smtClean="0"/>
              <a:t>i </a:t>
            </a:r>
            <a:r>
              <a:rPr lang="en-US" altLang="ja-JP" smtClean="0"/>
              <a:t>(i=1,2,…,n)</a:t>
            </a:r>
          </a:p>
          <a:p>
            <a:pPr>
              <a:lnSpc>
                <a:spcPct val="130000"/>
              </a:lnSpc>
              <a:defRPr/>
            </a:pPr>
            <a:r>
              <a:rPr lang="ja-JP" altLang="en-US" u="sng" smtClean="0">
                <a:solidFill>
                  <a:srgbClr val="FF0000"/>
                </a:solidFill>
              </a:rPr>
              <a:t>シェア</a:t>
            </a:r>
            <a:r>
              <a:rPr lang="en-US" altLang="ja-JP" smtClean="0"/>
              <a:t>(share)</a:t>
            </a:r>
            <a:r>
              <a:rPr lang="ja-JP" altLang="en-US" smtClean="0"/>
              <a:t>を定義しよう．企業</a:t>
            </a:r>
            <a:r>
              <a:rPr lang="en-US" altLang="ja-JP" smtClean="0"/>
              <a:t>i</a:t>
            </a:r>
            <a:r>
              <a:rPr lang="ja-JP" altLang="en-US" smtClean="0"/>
              <a:t>のシェア</a:t>
            </a:r>
            <a:r>
              <a:rPr lang="en-US" altLang="ja-JP" smtClean="0"/>
              <a:t>S</a:t>
            </a:r>
            <a:r>
              <a:rPr lang="en-US" altLang="ja-JP" baseline="-25000" smtClean="0"/>
              <a:t>i</a:t>
            </a:r>
            <a:r>
              <a:rPr lang="ja-JP" altLang="en-US" smtClean="0"/>
              <a:t>とは</a:t>
            </a:r>
            <a:endParaRPr lang="en-US" altLang="ja-JP" smtClean="0"/>
          </a:p>
          <a:p>
            <a:pPr marL="0" indent="0" algn="ctr">
              <a:lnSpc>
                <a:spcPct val="130000"/>
              </a:lnSpc>
              <a:buNone/>
              <a:defRPr/>
            </a:pPr>
            <a:endParaRPr lang="en-US" altLang="ja-JP" smtClean="0"/>
          </a:p>
          <a:p>
            <a:pPr>
              <a:lnSpc>
                <a:spcPct val="130000"/>
              </a:lnSpc>
              <a:defRPr/>
            </a:pPr>
            <a:r>
              <a:rPr lang="ja-JP" altLang="en-US" smtClean="0"/>
              <a:t>ここで</a:t>
            </a:r>
            <a:r>
              <a:rPr lang="en-US" altLang="ja-JP" smtClean="0"/>
              <a:t>S</a:t>
            </a:r>
            <a:r>
              <a:rPr lang="en-US" altLang="ja-JP" baseline="-25000" smtClean="0"/>
              <a:t>i</a:t>
            </a:r>
            <a:r>
              <a:rPr lang="ja-JP" altLang="en-US" smtClean="0"/>
              <a:t>≧</a:t>
            </a:r>
            <a:r>
              <a:rPr lang="en-US" altLang="ja-JP" smtClean="0"/>
              <a:t>0, S</a:t>
            </a:r>
            <a:r>
              <a:rPr lang="en-US" altLang="ja-JP" baseline="-25000" smtClean="0"/>
              <a:t>i</a:t>
            </a:r>
            <a:r>
              <a:rPr lang="ja-JP" altLang="en-US" smtClean="0"/>
              <a:t>≦</a:t>
            </a:r>
            <a:r>
              <a:rPr lang="en-US" altLang="ja-JP" smtClean="0"/>
              <a:t>1</a:t>
            </a:r>
            <a:r>
              <a:rPr lang="ja-JP" altLang="en-US" smtClean="0"/>
              <a:t>であり</a:t>
            </a:r>
            <a:r>
              <a:rPr lang="en-US" altLang="ja-JP" smtClean="0"/>
              <a:t>S</a:t>
            </a:r>
            <a:r>
              <a:rPr lang="en-US" altLang="ja-JP" baseline="-25000"/>
              <a:t>1</a:t>
            </a:r>
            <a:r>
              <a:rPr lang="en-US" altLang="ja-JP" smtClean="0"/>
              <a:t> +S</a:t>
            </a:r>
            <a:r>
              <a:rPr lang="en-US" altLang="ja-JP" baseline="-25000" smtClean="0"/>
              <a:t>2</a:t>
            </a:r>
            <a:r>
              <a:rPr lang="en-US" altLang="ja-JP" smtClean="0"/>
              <a:t>+…+S</a:t>
            </a:r>
            <a:r>
              <a:rPr lang="en-US" altLang="ja-JP" baseline="-25000" smtClean="0"/>
              <a:t>n</a:t>
            </a:r>
            <a:r>
              <a:rPr lang="en-US" altLang="ja-JP" smtClean="0"/>
              <a:t>=1</a:t>
            </a:r>
            <a:r>
              <a:rPr lang="ja-JP" altLang="en-US" smtClean="0"/>
              <a:t>である</a:t>
            </a:r>
            <a:endParaRPr lang="en-US" altLang="ja-JP" smtClean="0"/>
          </a:p>
          <a:p>
            <a:pPr>
              <a:lnSpc>
                <a:spcPct val="130000"/>
              </a:lnSpc>
              <a:defRPr/>
            </a:pPr>
            <a:r>
              <a:rPr lang="ja-JP" altLang="en-US" smtClean="0"/>
              <a:t>問</a:t>
            </a:r>
            <a:r>
              <a:rPr lang="en-US" altLang="ja-JP" smtClean="0"/>
              <a:t>1  S</a:t>
            </a:r>
            <a:r>
              <a:rPr lang="en-US" altLang="ja-JP" baseline="-25000" smtClean="0"/>
              <a:t>i</a:t>
            </a:r>
            <a:r>
              <a:rPr lang="en-US" altLang="ja-JP" smtClean="0"/>
              <a:t>=0</a:t>
            </a:r>
            <a:r>
              <a:rPr lang="ja-JP" altLang="en-US" smtClean="0"/>
              <a:t>は何を意味するか？</a:t>
            </a:r>
            <a:endParaRPr lang="en-US" altLang="ja-JP" smtClean="0"/>
          </a:p>
          <a:p>
            <a:pPr>
              <a:lnSpc>
                <a:spcPct val="130000"/>
              </a:lnSpc>
              <a:defRPr/>
            </a:pPr>
            <a:r>
              <a:rPr lang="ja-JP" altLang="en-US" smtClean="0"/>
              <a:t>問</a:t>
            </a:r>
            <a:r>
              <a:rPr lang="en-US" altLang="ja-JP" smtClean="0"/>
              <a:t>2 S</a:t>
            </a:r>
            <a:r>
              <a:rPr lang="en-US" altLang="ja-JP" baseline="-25000" smtClean="0"/>
              <a:t>i</a:t>
            </a:r>
            <a:r>
              <a:rPr lang="en-US" altLang="ja-JP" smtClean="0"/>
              <a:t>=1</a:t>
            </a:r>
            <a:r>
              <a:rPr lang="ja-JP" altLang="en-US" smtClean="0"/>
              <a:t>は何を意味するか？</a:t>
            </a:r>
            <a:endParaRPr lang="en-US" altLang="ja-JP"/>
          </a:p>
          <a:p>
            <a:pPr>
              <a:lnSpc>
                <a:spcPct val="130000"/>
              </a:lnSpc>
              <a:defRPr/>
            </a:pPr>
            <a:r>
              <a:rPr lang="ja-JP" altLang="en-US" smtClean="0"/>
              <a:t>問</a:t>
            </a:r>
            <a:r>
              <a:rPr lang="en-US" altLang="ja-JP" smtClean="0"/>
              <a:t>3 </a:t>
            </a:r>
            <a:r>
              <a:rPr lang="en-US" altLang="ja-JP"/>
              <a:t>S</a:t>
            </a:r>
            <a:r>
              <a:rPr lang="en-US" altLang="ja-JP" baseline="-25000"/>
              <a:t>1</a:t>
            </a:r>
            <a:r>
              <a:rPr lang="en-US" altLang="ja-JP"/>
              <a:t> +S</a:t>
            </a:r>
            <a:r>
              <a:rPr lang="en-US" altLang="ja-JP" baseline="-25000"/>
              <a:t>2</a:t>
            </a:r>
            <a:r>
              <a:rPr lang="en-US" altLang="ja-JP"/>
              <a:t>+…+</a:t>
            </a:r>
            <a:r>
              <a:rPr lang="en-US" altLang="ja-JP" smtClean="0"/>
              <a:t>S</a:t>
            </a:r>
            <a:r>
              <a:rPr lang="en-US" altLang="ja-JP" baseline="-25000" smtClean="0"/>
              <a:t>n</a:t>
            </a:r>
            <a:r>
              <a:rPr lang="en-US" altLang="ja-JP" smtClean="0"/>
              <a:t>=1</a:t>
            </a:r>
            <a:r>
              <a:rPr lang="ja-JP" altLang="en-US" smtClean="0"/>
              <a:t>を証明せよ</a:t>
            </a:r>
            <a:endParaRPr lang="en-US" altLang="ja-JP"/>
          </a:p>
          <a:p>
            <a:pPr>
              <a:lnSpc>
                <a:spcPct val="130000"/>
              </a:lnSpc>
              <a:defRPr/>
            </a:pPr>
            <a:endParaRPr lang="en-US" altLang="ja-JP" smtClean="0"/>
          </a:p>
          <a:p>
            <a:pPr>
              <a:lnSpc>
                <a:spcPct val="130000"/>
              </a:lnSpc>
              <a:defRPr/>
            </a:pPr>
            <a:r>
              <a:rPr lang="ja-JP" altLang="en-US" smtClean="0"/>
              <a:t>で市場に２企業が供給している市場と</a:t>
            </a:r>
            <a:r>
              <a:rPr lang="ja-JP" altLang="en-US" u="sng" smtClean="0">
                <a:solidFill>
                  <a:srgbClr val="FF0000"/>
                </a:solidFill>
              </a:rPr>
              <a:t>複占</a:t>
            </a:r>
            <a:r>
              <a:rPr lang="ja-JP" altLang="en-US" smtClean="0"/>
              <a:t>とい</a:t>
            </a:r>
            <a:endParaRPr lang="en-US" altLang="ja-JP" smtClean="0"/>
          </a:p>
          <a:p>
            <a:pPr>
              <a:lnSpc>
                <a:spcPct val="130000"/>
              </a:lnSpc>
              <a:defRPr/>
            </a:pPr>
            <a:r>
              <a:rPr lang="ja-JP" altLang="en-US" smtClean="0"/>
              <a:t>独占の</a:t>
            </a:r>
            <a:r>
              <a:rPr lang="en-US" altLang="ja-JP" smtClean="0"/>
              <a:t>P(x)=p</a:t>
            </a:r>
            <a:r>
              <a:rPr lang="ja-JP" altLang="en-US" smtClean="0"/>
              <a:t>は</a:t>
            </a:r>
            <a:r>
              <a:rPr lang="ja-JP" altLang="en-US"/>
              <a:t>複占</a:t>
            </a:r>
            <a:r>
              <a:rPr lang="ja-JP" altLang="en-US" smtClean="0"/>
              <a:t>だと書き換えられる</a:t>
            </a:r>
            <a:endParaRPr lang="en-US" altLang="ja-JP"/>
          </a:p>
          <a:p>
            <a:pPr marL="0" indent="0" algn="ctr">
              <a:lnSpc>
                <a:spcPct val="130000"/>
              </a:lnSpc>
              <a:buNone/>
              <a:defRPr/>
            </a:pPr>
            <a:r>
              <a:rPr lang="en-US" altLang="ja-JP" smtClean="0"/>
              <a:t>P(x</a:t>
            </a:r>
            <a:r>
              <a:rPr lang="en-US" altLang="ja-JP" baseline="-25000" smtClean="0"/>
              <a:t>1</a:t>
            </a:r>
            <a:r>
              <a:rPr lang="en-US" altLang="ja-JP" smtClean="0"/>
              <a:t>+x</a:t>
            </a:r>
            <a:r>
              <a:rPr lang="en-US" altLang="ja-JP" baseline="-25000" smtClean="0"/>
              <a:t>2</a:t>
            </a:r>
            <a:r>
              <a:rPr lang="en-US" altLang="ja-JP" smtClean="0"/>
              <a:t>)=p</a:t>
            </a:r>
          </a:p>
          <a:p>
            <a:pPr>
              <a:lnSpc>
                <a:spcPct val="130000"/>
              </a:lnSpc>
              <a:defRPr/>
            </a:pPr>
            <a:r>
              <a:rPr lang="ja-JP" altLang="en-US" u="sng" smtClean="0">
                <a:solidFill>
                  <a:srgbClr val="FF0000"/>
                </a:solidFill>
              </a:rPr>
              <a:t>企業１</a:t>
            </a:r>
            <a:r>
              <a:rPr lang="ja-JP" altLang="en-US" smtClean="0"/>
              <a:t>は企業の２の</a:t>
            </a:r>
            <a:r>
              <a:rPr lang="en-US" altLang="ja-JP" smtClean="0"/>
              <a:t>x</a:t>
            </a:r>
            <a:r>
              <a:rPr lang="en-US" altLang="ja-JP" baseline="-25000" smtClean="0"/>
              <a:t>2</a:t>
            </a:r>
            <a:r>
              <a:rPr lang="ja-JP" altLang="en-US" smtClean="0"/>
              <a:t>を所与として</a:t>
            </a:r>
            <a:r>
              <a:rPr lang="en-US" altLang="ja-JP" u="sng" smtClean="0">
                <a:solidFill>
                  <a:srgbClr val="FF0000"/>
                </a:solidFill>
              </a:rPr>
              <a:t>x</a:t>
            </a:r>
            <a:r>
              <a:rPr lang="en-US" altLang="ja-JP" u="sng" baseline="-25000" smtClean="0">
                <a:solidFill>
                  <a:srgbClr val="FF0000"/>
                </a:solidFill>
              </a:rPr>
              <a:t>1</a:t>
            </a:r>
            <a:r>
              <a:rPr lang="ja-JP" altLang="en-US" smtClean="0"/>
              <a:t>を選らぶ</a:t>
            </a:r>
            <a:endParaRPr lang="en-US" altLang="ja-JP" smtClean="0"/>
          </a:p>
          <a:p>
            <a:pPr>
              <a:lnSpc>
                <a:spcPct val="130000"/>
              </a:lnSpc>
              <a:defRPr/>
            </a:pPr>
            <a:r>
              <a:rPr lang="ja-JP" altLang="en-US" u="sng" smtClean="0">
                <a:solidFill>
                  <a:srgbClr val="FF0000"/>
                </a:solidFill>
              </a:rPr>
              <a:t>企業２</a:t>
            </a:r>
            <a:r>
              <a:rPr lang="ja-JP" altLang="en-US" smtClean="0"/>
              <a:t>は</a:t>
            </a:r>
            <a:r>
              <a:rPr lang="ja-JP" altLang="en-US"/>
              <a:t>企業</a:t>
            </a:r>
            <a:r>
              <a:rPr lang="ja-JP" altLang="en-US" smtClean="0"/>
              <a:t>の１の</a:t>
            </a:r>
            <a:r>
              <a:rPr lang="en-US" altLang="ja-JP" smtClean="0"/>
              <a:t>x</a:t>
            </a:r>
            <a:r>
              <a:rPr lang="en-US" altLang="ja-JP" baseline="-25000" smtClean="0"/>
              <a:t>1</a:t>
            </a:r>
            <a:r>
              <a:rPr lang="ja-JP" altLang="en-US" smtClean="0"/>
              <a:t>を</a:t>
            </a:r>
            <a:r>
              <a:rPr lang="ja-JP" altLang="en-US"/>
              <a:t>所与として</a:t>
            </a:r>
            <a:r>
              <a:rPr lang="en-US" altLang="ja-JP" u="sng" smtClean="0">
                <a:solidFill>
                  <a:srgbClr val="FF0000"/>
                </a:solidFill>
              </a:rPr>
              <a:t>x</a:t>
            </a:r>
            <a:r>
              <a:rPr lang="ja-JP" altLang="en-US" u="sng" baseline="-25000" smtClean="0">
                <a:solidFill>
                  <a:srgbClr val="FF0000"/>
                </a:solidFill>
              </a:rPr>
              <a:t>２</a:t>
            </a:r>
            <a:r>
              <a:rPr lang="ja-JP" altLang="en-US" smtClean="0"/>
              <a:t>を</a:t>
            </a:r>
            <a:r>
              <a:rPr lang="ja-JP" altLang="en-US"/>
              <a:t>選ら</a:t>
            </a:r>
            <a:r>
              <a:rPr lang="ja-JP" altLang="en-US" smtClean="0"/>
              <a:t>ぶ</a:t>
            </a:r>
            <a:endParaRPr lang="en-US" altLang="ja-JP" smtClean="0"/>
          </a:p>
          <a:p>
            <a:pPr>
              <a:lnSpc>
                <a:spcPct val="130000"/>
              </a:lnSpc>
              <a:defRPr/>
            </a:pPr>
            <a:r>
              <a:rPr lang="ja-JP" altLang="en-US" smtClean="0"/>
              <a:t>このようなモデルを</a:t>
            </a:r>
            <a:r>
              <a:rPr lang="ja-JP" altLang="en-US" u="sng" smtClean="0">
                <a:solidFill>
                  <a:srgbClr val="FF0000"/>
                </a:solidFill>
              </a:rPr>
              <a:t>クールノーモデル</a:t>
            </a:r>
            <a:r>
              <a:rPr lang="ja-JP" altLang="en-US" smtClean="0"/>
              <a:t>という</a:t>
            </a:r>
          </a:p>
          <a:p>
            <a:pPr>
              <a:lnSpc>
                <a:spcPct val="130000"/>
              </a:lnSpc>
              <a:defRPr/>
            </a:pPr>
            <a:r>
              <a:rPr lang="ja-JP" altLang="en-US" smtClean="0"/>
              <a:t>企業数</a:t>
            </a:r>
            <a:r>
              <a:rPr lang="en-US" altLang="ja-JP" smtClean="0">
                <a:solidFill>
                  <a:srgbClr val="FF0000"/>
                </a:solidFill>
              </a:rPr>
              <a:t>n</a:t>
            </a:r>
            <a:r>
              <a:rPr lang="ja-JP" altLang="en-US" smtClean="0"/>
              <a:t>の市場の供給：</a:t>
            </a:r>
            <a:r>
              <a:rPr lang="en-US" altLang="ja-JP" smtClean="0"/>
              <a:t>x</a:t>
            </a:r>
            <a:r>
              <a:rPr lang="en-US" altLang="ja-JP" baseline="-25000" smtClean="0"/>
              <a:t>1</a:t>
            </a:r>
            <a:r>
              <a:rPr lang="en-US" altLang="ja-JP" smtClean="0"/>
              <a:t>,x</a:t>
            </a:r>
            <a:r>
              <a:rPr lang="en-US" altLang="ja-JP" baseline="-25000" smtClean="0"/>
              <a:t>2</a:t>
            </a:r>
            <a:r>
              <a:rPr lang="en-US" altLang="ja-JP" smtClean="0"/>
              <a:t>,…, x</a:t>
            </a:r>
            <a:r>
              <a:rPr lang="en-US" altLang="ja-JP" baseline="-25000" smtClean="0"/>
              <a:t>n</a:t>
            </a:r>
          </a:p>
          <a:p>
            <a:pPr>
              <a:lnSpc>
                <a:spcPct val="130000"/>
              </a:lnSpc>
              <a:defRPr/>
            </a:pPr>
            <a:r>
              <a:rPr lang="ja-JP" altLang="en-US" smtClean="0"/>
              <a:t>市場全体の供給</a:t>
            </a:r>
            <a:r>
              <a:rPr lang="en-US" altLang="ja-JP" smtClean="0">
                <a:solidFill>
                  <a:srgbClr val="FF0000"/>
                </a:solidFill>
              </a:rPr>
              <a:t>X</a:t>
            </a:r>
            <a:r>
              <a:rPr lang="ja-JP" altLang="en-US" smtClean="0"/>
              <a:t>：</a:t>
            </a:r>
            <a:r>
              <a:rPr lang="en-US" altLang="ja-JP" smtClean="0"/>
              <a:t>X=x</a:t>
            </a:r>
            <a:r>
              <a:rPr lang="en-US" altLang="ja-JP" baseline="-25000" smtClean="0"/>
              <a:t>1</a:t>
            </a:r>
            <a:r>
              <a:rPr lang="en-US" altLang="ja-JP" smtClean="0"/>
              <a:t>+x</a:t>
            </a:r>
            <a:r>
              <a:rPr lang="en-US" altLang="ja-JP" baseline="-25000" smtClean="0"/>
              <a:t>2</a:t>
            </a:r>
            <a:r>
              <a:rPr lang="en-US" altLang="ja-JP" smtClean="0"/>
              <a:t>+,…, +x</a:t>
            </a:r>
            <a:r>
              <a:rPr lang="en-US" altLang="ja-JP" baseline="-25000" smtClean="0"/>
              <a:t>n</a:t>
            </a:r>
            <a:endParaRPr lang="en-US" altLang="ja-JP"/>
          </a:p>
          <a:p>
            <a:pPr>
              <a:lnSpc>
                <a:spcPct val="130000"/>
              </a:lnSpc>
              <a:defRPr/>
            </a:pPr>
            <a:endParaRPr lang="en-US" altLang="ja-JP"/>
          </a:p>
        </p:txBody>
      </p:sp>
      <p:sp>
        <p:nvSpPr>
          <p:cNvPr id="9222" name="スライド番号プレースホル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fld id="{0C0BD650-5A46-4D67-A34E-B4A0585652B3}" type="slidenum">
              <a:rPr lang="ja-JP" altLang="en-US" sz="1400" smtClean="0">
                <a:latin typeface="Times New Roman" panose="02020603050405020304" pitchFamily="18" charset="0"/>
              </a:rPr>
              <a:pPr>
                <a:spcBef>
                  <a:spcPct val="0"/>
                </a:spcBef>
                <a:buFontTx/>
                <a:buNone/>
              </a:pPr>
              <a:t>6</a:t>
            </a:fld>
            <a:endParaRPr lang="en-US" altLang="ja-JP" sz="1400" smtClean="0">
              <a:latin typeface="Times New Roman" panose="02020603050405020304" pitchFamily="18" charset="0"/>
            </a:endParaRPr>
          </a:p>
        </p:txBody>
      </p:sp>
      <p:pic>
        <p:nvPicPr>
          <p:cNvPr id="2052" name="Picture 4" descr="\begin{align*}&#10; S_i=\frac{x_i}{X}&#10;\end{alig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29100" y="3138969"/>
            <a:ext cx="1295400" cy="7143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9378712"/>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日付プレースホルダ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en-US" altLang="ja-JP" sz="1400" smtClean="0">
                <a:latin typeface="Times New Roman" panose="02020603050405020304" pitchFamily="18" charset="0"/>
              </a:rPr>
              <a:t>2020/6/9</a:t>
            </a:r>
          </a:p>
        </p:txBody>
      </p:sp>
      <p:sp>
        <p:nvSpPr>
          <p:cNvPr id="9219" name="フッター プレースホルダ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ja-JP" altLang="en-US" sz="1400" smtClean="0">
                <a:latin typeface="Times New Roman" panose="02020603050405020304" pitchFamily="18" charset="0"/>
              </a:rPr>
              <a:t>産業組織論</a:t>
            </a:r>
            <a:r>
              <a:rPr lang="en-US" altLang="ja-JP" sz="1400" smtClean="0">
                <a:latin typeface="Times New Roman" panose="02020603050405020304" pitchFamily="18" charset="0"/>
              </a:rPr>
              <a:t>A 3</a:t>
            </a:r>
          </a:p>
        </p:txBody>
      </p:sp>
      <p:sp>
        <p:nvSpPr>
          <p:cNvPr id="9220" name="Rectangle 2"/>
          <p:cNvSpPr>
            <a:spLocks noGrp="1" noChangeArrowheads="1"/>
          </p:cNvSpPr>
          <p:nvPr>
            <p:ph type="title"/>
          </p:nvPr>
        </p:nvSpPr>
        <p:spPr>
          <a:xfrm>
            <a:off x="762000" y="-269875"/>
            <a:ext cx="7634288" cy="1778000"/>
          </a:xfrm>
        </p:spPr>
        <p:txBody>
          <a:bodyPr/>
          <a:lstStyle/>
          <a:p>
            <a:r>
              <a:rPr lang="ja-JP" altLang="en-US" smtClean="0"/>
              <a:t>累積集中度</a:t>
            </a:r>
          </a:p>
        </p:txBody>
      </p:sp>
      <p:sp>
        <p:nvSpPr>
          <p:cNvPr id="180227" name="Rectangle 3"/>
          <p:cNvSpPr>
            <a:spLocks noGrp="1" noChangeArrowheads="1"/>
          </p:cNvSpPr>
          <p:nvPr>
            <p:ph type="body" idx="1"/>
          </p:nvPr>
        </p:nvSpPr>
        <p:spPr>
          <a:xfrm>
            <a:off x="183456" y="1001713"/>
            <a:ext cx="9537700" cy="5940425"/>
          </a:xfrm>
        </p:spPr>
        <p:txBody>
          <a:bodyPr/>
          <a:lstStyle/>
          <a:p>
            <a:pPr>
              <a:lnSpc>
                <a:spcPct val="130000"/>
              </a:lnSpc>
              <a:defRPr/>
            </a:pPr>
            <a:r>
              <a:rPr lang="ja-JP" altLang="en-US" smtClean="0"/>
              <a:t>問</a:t>
            </a:r>
            <a:r>
              <a:rPr lang="en-US" altLang="ja-JP" smtClean="0"/>
              <a:t>4</a:t>
            </a:r>
            <a:r>
              <a:rPr lang="ja-JP" altLang="en-US"/>
              <a:t> </a:t>
            </a:r>
            <a:r>
              <a:rPr lang="ja-JP" altLang="en-US" smtClean="0"/>
              <a:t>：各企業のシェアを求めよ</a:t>
            </a:r>
            <a:endParaRPr lang="en-US" altLang="ja-JP" smtClean="0"/>
          </a:p>
          <a:p>
            <a:pPr>
              <a:lnSpc>
                <a:spcPct val="130000"/>
              </a:lnSpc>
              <a:defRPr/>
            </a:pPr>
            <a:endParaRPr lang="en-US" altLang="ja-JP"/>
          </a:p>
          <a:p>
            <a:pPr>
              <a:lnSpc>
                <a:spcPct val="130000"/>
              </a:lnSpc>
              <a:defRPr/>
            </a:pPr>
            <a:r>
              <a:rPr lang="ja-JP" altLang="en-US" smtClean="0"/>
              <a:t>企業数が多くても上位３社で</a:t>
            </a:r>
            <a:r>
              <a:rPr lang="ja-JP" altLang="en-US" u="sng" smtClean="0">
                <a:solidFill>
                  <a:srgbClr val="FF0000"/>
                </a:solidFill>
              </a:rPr>
              <a:t>半分</a:t>
            </a:r>
            <a:r>
              <a:rPr lang="ja-JP" altLang="en-US" smtClean="0"/>
              <a:t>のシェアを握る市場，上位３社で</a:t>
            </a:r>
            <a:r>
              <a:rPr lang="ja-JP" altLang="en-US" u="sng" smtClean="0">
                <a:solidFill>
                  <a:srgbClr val="FF0000"/>
                </a:solidFill>
              </a:rPr>
              <a:t>ほとんど</a:t>
            </a:r>
            <a:r>
              <a:rPr lang="ja-JP" altLang="en-US" smtClean="0"/>
              <a:t>のシェアを握る市場</a:t>
            </a:r>
            <a:endParaRPr lang="en-US" altLang="ja-JP" smtClean="0"/>
          </a:p>
          <a:p>
            <a:pPr>
              <a:lnSpc>
                <a:spcPct val="130000"/>
              </a:lnSpc>
              <a:defRPr/>
            </a:pPr>
            <a:r>
              <a:rPr lang="ja-JP" altLang="en-US" smtClean="0"/>
              <a:t>累積集中度</a:t>
            </a:r>
            <a:r>
              <a:rPr lang="ja-JP" altLang="en-US"/>
              <a:t>：</a:t>
            </a:r>
            <a:r>
              <a:rPr lang="ja-JP" altLang="en-US" smtClean="0"/>
              <a:t>シェアの高いほうから並べ替える</a:t>
            </a:r>
            <a:endParaRPr lang="en-US" altLang="ja-JP" smtClean="0"/>
          </a:p>
          <a:p>
            <a:pPr marL="0" indent="0" algn="ctr">
              <a:lnSpc>
                <a:spcPct val="130000"/>
              </a:lnSpc>
              <a:buNone/>
              <a:defRPr/>
            </a:pPr>
            <a:r>
              <a:rPr lang="en-US" altLang="ja-JP" smtClean="0"/>
              <a:t>300,200,200,100,100,100</a:t>
            </a:r>
          </a:p>
          <a:p>
            <a:pPr>
              <a:lnSpc>
                <a:spcPct val="130000"/>
              </a:lnSpc>
              <a:defRPr/>
            </a:pPr>
            <a:r>
              <a:rPr lang="ja-JP" altLang="en-US" smtClean="0"/>
              <a:t>番号を付け替えて</a:t>
            </a:r>
            <a:r>
              <a:rPr lang="en-US" altLang="ja-JP" smtClean="0"/>
              <a:t>S</a:t>
            </a:r>
            <a:r>
              <a:rPr lang="en-US" altLang="ja-JP" baseline="-25000" smtClean="0"/>
              <a:t>1</a:t>
            </a:r>
            <a:r>
              <a:rPr lang="en-US" altLang="ja-JP" smtClean="0"/>
              <a:t> </a:t>
            </a:r>
            <a:r>
              <a:rPr lang="ja-JP" altLang="en-US" smtClean="0"/>
              <a:t>≧</a:t>
            </a:r>
            <a:r>
              <a:rPr lang="en-US" altLang="ja-JP" smtClean="0"/>
              <a:t>S</a:t>
            </a:r>
            <a:r>
              <a:rPr lang="en-US" altLang="ja-JP" baseline="-25000" smtClean="0"/>
              <a:t>2</a:t>
            </a:r>
            <a:r>
              <a:rPr lang="ja-JP" altLang="en-US" smtClean="0"/>
              <a:t>≧</a:t>
            </a:r>
            <a:r>
              <a:rPr lang="en-US" altLang="ja-JP" smtClean="0"/>
              <a:t>…</a:t>
            </a:r>
            <a:r>
              <a:rPr lang="ja-JP" altLang="en-US" smtClean="0"/>
              <a:t>≧</a:t>
            </a:r>
            <a:r>
              <a:rPr lang="en-US" altLang="ja-JP" smtClean="0"/>
              <a:t>S</a:t>
            </a:r>
            <a:r>
              <a:rPr lang="en-US" altLang="ja-JP" baseline="-25000" smtClean="0"/>
              <a:t>n</a:t>
            </a:r>
            <a:r>
              <a:rPr lang="ja-JP" altLang="en-US" smtClean="0"/>
              <a:t>となる</a:t>
            </a:r>
            <a:endParaRPr lang="en-US" altLang="ja-JP" smtClean="0"/>
          </a:p>
          <a:p>
            <a:pPr>
              <a:lnSpc>
                <a:spcPct val="130000"/>
              </a:lnSpc>
              <a:defRPr/>
            </a:pPr>
            <a:r>
              <a:rPr lang="ja-JP" altLang="en-US" u="sng" smtClean="0">
                <a:solidFill>
                  <a:srgbClr val="FF0000"/>
                </a:solidFill>
              </a:rPr>
              <a:t>上位</a:t>
            </a:r>
            <a:r>
              <a:rPr lang="en-US" altLang="ja-JP" u="sng" smtClean="0">
                <a:solidFill>
                  <a:srgbClr val="FF0000"/>
                </a:solidFill>
              </a:rPr>
              <a:t>3</a:t>
            </a:r>
            <a:r>
              <a:rPr lang="ja-JP" altLang="en-US" u="sng" smtClean="0">
                <a:solidFill>
                  <a:srgbClr val="FF0000"/>
                </a:solidFill>
              </a:rPr>
              <a:t>社集中度</a:t>
            </a:r>
            <a:r>
              <a:rPr lang="ja-JP" altLang="en-US" smtClean="0"/>
              <a:t>は </a:t>
            </a:r>
            <a:r>
              <a:rPr lang="en-US" altLang="ja-JP" smtClean="0"/>
              <a:t>S</a:t>
            </a:r>
            <a:r>
              <a:rPr lang="en-US" altLang="ja-JP" baseline="-25000" smtClean="0"/>
              <a:t>1</a:t>
            </a:r>
            <a:r>
              <a:rPr lang="en-US" altLang="ja-JP" smtClean="0"/>
              <a:t>+S</a:t>
            </a:r>
            <a:r>
              <a:rPr lang="en-US" altLang="ja-JP" baseline="-25000" smtClean="0"/>
              <a:t>2</a:t>
            </a:r>
            <a:r>
              <a:rPr lang="en-US" altLang="ja-JP" smtClean="0"/>
              <a:t>+S</a:t>
            </a:r>
            <a:r>
              <a:rPr lang="en-US" altLang="ja-JP" baseline="-25000" smtClean="0"/>
              <a:t>3</a:t>
            </a:r>
            <a:r>
              <a:rPr lang="en-US" altLang="ja-JP" smtClean="0"/>
              <a:t> </a:t>
            </a:r>
            <a:r>
              <a:rPr lang="ja-JP" altLang="en-US" smtClean="0"/>
              <a:t>となる</a:t>
            </a:r>
            <a:endParaRPr lang="en-US" altLang="ja-JP"/>
          </a:p>
        </p:txBody>
      </p:sp>
      <p:sp>
        <p:nvSpPr>
          <p:cNvPr id="9222" name="スライド番号プレースホル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fld id="{0C0BD650-5A46-4D67-A34E-B4A0585652B3}" type="slidenum">
              <a:rPr lang="ja-JP" altLang="en-US" sz="1400" smtClean="0">
                <a:latin typeface="Times New Roman" panose="02020603050405020304" pitchFamily="18" charset="0"/>
              </a:rPr>
              <a:pPr>
                <a:spcBef>
                  <a:spcPct val="0"/>
                </a:spcBef>
                <a:buFontTx/>
                <a:buNone/>
              </a:pPr>
              <a:t>7</a:t>
            </a:fld>
            <a:endParaRPr lang="en-US" altLang="ja-JP" sz="1400" smtClean="0">
              <a:latin typeface="Times New Roman" panose="02020603050405020304" pitchFamily="18" charset="0"/>
            </a:endParaRPr>
          </a:p>
        </p:txBody>
      </p:sp>
      <p:graphicFrame>
        <p:nvGraphicFramePr>
          <p:cNvPr id="2" name="表 1"/>
          <p:cNvGraphicFramePr>
            <a:graphicFrameLocks noGrp="1"/>
          </p:cNvGraphicFramePr>
          <p:nvPr>
            <p:extLst>
              <p:ext uri="{D42A27DB-BD31-4B8C-83A1-F6EECF244321}">
                <p14:modId xmlns:p14="http://schemas.microsoft.com/office/powerpoint/2010/main" val="675557298"/>
              </p:ext>
            </p:extLst>
          </p:nvPr>
        </p:nvGraphicFramePr>
        <p:xfrm>
          <a:off x="183454" y="1649760"/>
          <a:ext cx="9391934" cy="936104"/>
        </p:xfrm>
        <a:graphic>
          <a:graphicData uri="http://schemas.openxmlformats.org/drawingml/2006/table">
            <a:tbl>
              <a:tblPr firstRow="1" bandRow="1">
                <a:tableStyleId>{BC89EF96-8CEA-46FF-86C4-4CE0E7609802}</a:tableStyleId>
              </a:tblPr>
              <a:tblGrid>
                <a:gridCol w="1656186">
                  <a:extLst>
                    <a:ext uri="{9D8B030D-6E8A-4147-A177-3AD203B41FA5}">
                      <a16:colId xmlns:a16="http://schemas.microsoft.com/office/drawing/2014/main" val="3216316746"/>
                    </a:ext>
                  </a:extLst>
                </a:gridCol>
                <a:gridCol w="1027223">
                  <a:extLst>
                    <a:ext uri="{9D8B030D-6E8A-4147-A177-3AD203B41FA5}">
                      <a16:colId xmlns:a16="http://schemas.microsoft.com/office/drawing/2014/main" val="1723977992"/>
                    </a:ext>
                  </a:extLst>
                </a:gridCol>
                <a:gridCol w="1341705">
                  <a:extLst>
                    <a:ext uri="{9D8B030D-6E8A-4147-A177-3AD203B41FA5}">
                      <a16:colId xmlns:a16="http://schemas.microsoft.com/office/drawing/2014/main" val="126409672"/>
                    </a:ext>
                  </a:extLst>
                </a:gridCol>
                <a:gridCol w="1341705">
                  <a:extLst>
                    <a:ext uri="{9D8B030D-6E8A-4147-A177-3AD203B41FA5}">
                      <a16:colId xmlns:a16="http://schemas.microsoft.com/office/drawing/2014/main" val="826828964"/>
                    </a:ext>
                  </a:extLst>
                </a:gridCol>
                <a:gridCol w="1341705">
                  <a:extLst>
                    <a:ext uri="{9D8B030D-6E8A-4147-A177-3AD203B41FA5}">
                      <a16:colId xmlns:a16="http://schemas.microsoft.com/office/drawing/2014/main" val="2252740692"/>
                    </a:ext>
                  </a:extLst>
                </a:gridCol>
                <a:gridCol w="1341705">
                  <a:extLst>
                    <a:ext uri="{9D8B030D-6E8A-4147-A177-3AD203B41FA5}">
                      <a16:colId xmlns:a16="http://schemas.microsoft.com/office/drawing/2014/main" val="4069894281"/>
                    </a:ext>
                  </a:extLst>
                </a:gridCol>
                <a:gridCol w="1341705">
                  <a:extLst>
                    <a:ext uri="{9D8B030D-6E8A-4147-A177-3AD203B41FA5}">
                      <a16:colId xmlns:a16="http://schemas.microsoft.com/office/drawing/2014/main" val="2653376154"/>
                    </a:ext>
                  </a:extLst>
                </a:gridCol>
              </a:tblGrid>
              <a:tr h="468052">
                <a:tc>
                  <a:txBody>
                    <a:bodyPr/>
                    <a:lstStyle/>
                    <a:p>
                      <a:pPr algn="ctr"/>
                      <a:r>
                        <a:rPr kumimoji="1" lang="ja-JP" altLang="en-US" sz="2400" smtClean="0"/>
                        <a:t>企業</a:t>
                      </a:r>
                      <a:endParaRPr kumimoji="1" lang="ja-JP" altLang="en-US" sz="2400"/>
                    </a:p>
                  </a:txBody>
                  <a:tcPr/>
                </a:tc>
                <a:tc>
                  <a:txBody>
                    <a:bodyPr/>
                    <a:lstStyle/>
                    <a:p>
                      <a:pPr algn="ctr"/>
                      <a:r>
                        <a:rPr kumimoji="1" lang="en-US" altLang="ja-JP" sz="2400" smtClean="0"/>
                        <a:t>A</a:t>
                      </a:r>
                      <a:endParaRPr kumimoji="1" lang="ja-JP" altLang="en-US" sz="2400"/>
                    </a:p>
                  </a:txBody>
                  <a:tcPr/>
                </a:tc>
                <a:tc>
                  <a:txBody>
                    <a:bodyPr/>
                    <a:lstStyle/>
                    <a:p>
                      <a:pPr algn="ctr"/>
                      <a:r>
                        <a:rPr kumimoji="1" lang="en-US" altLang="ja-JP" sz="2400" smtClean="0"/>
                        <a:t>B</a:t>
                      </a:r>
                      <a:endParaRPr kumimoji="1" lang="ja-JP" altLang="en-US" sz="2400"/>
                    </a:p>
                  </a:txBody>
                  <a:tcPr/>
                </a:tc>
                <a:tc>
                  <a:txBody>
                    <a:bodyPr/>
                    <a:lstStyle/>
                    <a:p>
                      <a:pPr algn="ctr"/>
                      <a:r>
                        <a:rPr kumimoji="1" lang="en-US" altLang="ja-JP" sz="2400" smtClean="0"/>
                        <a:t>C</a:t>
                      </a:r>
                      <a:endParaRPr kumimoji="1" lang="ja-JP" altLang="en-US" sz="2400"/>
                    </a:p>
                  </a:txBody>
                  <a:tcPr/>
                </a:tc>
                <a:tc>
                  <a:txBody>
                    <a:bodyPr/>
                    <a:lstStyle/>
                    <a:p>
                      <a:pPr algn="ctr"/>
                      <a:r>
                        <a:rPr kumimoji="1" lang="en-US" altLang="ja-JP" sz="2400" smtClean="0"/>
                        <a:t>D</a:t>
                      </a:r>
                      <a:endParaRPr kumimoji="1" lang="ja-JP" altLang="en-US" sz="2400"/>
                    </a:p>
                  </a:txBody>
                  <a:tcPr/>
                </a:tc>
                <a:tc>
                  <a:txBody>
                    <a:bodyPr/>
                    <a:lstStyle/>
                    <a:p>
                      <a:pPr algn="ctr"/>
                      <a:r>
                        <a:rPr kumimoji="1" lang="en-US" altLang="ja-JP" sz="2400" smtClean="0"/>
                        <a:t>E</a:t>
                      </a:r>
                      <a:endParaRPr kumimoji="1" lang="ja-JP" altLang="en-US" sz="2400"/>
                    </a:p>
                  </a:txBody>
                  <a:tcPr/>
                </a:tc>
                <a:tc>
                  <a:txBody>
                    <a:bodyPr/>
                    <a:lstStyle/>
                    <a:p>
                      <a:pPr algn="ctr"/>
                      <a:r>
                        <a:rPr kumimoji="1" lang="en-US" altLang="ja-JP" sz="2400" smtClean="0"/>
                        <a:t>F</a:t>
                      </a:r>
                      <a:endParaRPr kumimoji="1" lang="ja-JP" altLang="en-US" sz="2400"/>
                    </a:p>
                  </a:txBody>
                  <a:tcPr/>
                </a:tc>
                <a:extLst>
                  <a:ext uri="{0D108BD9-81ED-4DB2-BD59-A6C34878D82A}">
                    <a16:rowId xmlns:a16="http://schemas.microsoft.com/office/drawing/2014/main" val="1905435830"/>
                  </a:ext>
                </a:extLst>
              </a:tr>
              <a:tr h="468052">
                <a:tc>
                  <a:txBody>
                    <a:bodyPr/>
                    <a:lstStyle/>
                    <a:p>
                      <a:pPr algn="ctr"/>
                      <a:r>
                        <a:rPr kumimoji="1" lang="ja-JP" altLang="en-US" sz="2400" smtClean="0"/>
                        <a:t>収入</a:t>
                      </a:r>
                      <a:r>
                        <a:rPr kumimoji="1" lang="en-US" altLang="ja-JP" sz="2400" smtClean="0"/>
                        <a:t>(</a:t>
                      </a:r>
                      <a:r>
                        <a:rPr kumimoji="1" lang="ja-JP" altLang="en-US" sz="2400" smtClean="0"/>
                        <a:t>億円</a:t>
                      </a:r>
                      <a:r>
                        <a:rPr kumimoji="1" lang="en-US" altLang="ja-JP" sz="2400" smtClean="0"/>
                        <a:t>)</a:t>
                      </a:r>
                      <a:endParaRPr kumimoji="1" lang="ja-JP" altLang="en-US" sz="2400"/>
                    </a:p>
                  </a:txBody>
                  <a:tcPr/>
                </a:tc>
                <a:tc>
                  <a:txBody>
                    <a:bodyPr/>
                    <a:lstStyle/>
                    <a:p>
                      <a:pPr algn="r"/>
                      <a:r>
                        <a:rPr kumimoji="1" lang="en-US" altLang="ja-JP" sz="2400" smtClean="0"/>
                        <a:t>200</a:t>
                      </a:r>
                      <a:endParaRPr kumimoji="1" lang="ja-JP" altLang="en-US" sz="2400"/>
                    </a:p>
                  </a:txBody>
                  <a:tcPr/>
                </a:tc>
                <a:tc>
                  <a:txBody>
                    <a:bodyPr/>
                    <a:lstStyle/>
                    <a:p>
                      <a:pPr algn="r"/>
                      <a:r>
                        <a:rPr kumimoji="1" lang="en-US" altLang="ja-JP" sz="2400" smtClean="0"/>
                        <a:t>300</a:t>
                      </a:r>
                      <a:endParaRPr kumimoji="1" lang="ja-JP" altLang="en-US" sz="2400"/>
                    </a:p>
                  </a:txBody>
                  <a:tcPr/>
                </a:tc>
                <a:tc>
                  <a:txBody>
                    <a:bodyPr/>
                    <a:lstStyle/>
                    <a:p>
                      <a:pPr algn="r"/>
                      <a:r>
                        <a:rPr kumimoji="1" lang="en-US" altLang="ja-JP" sz="2400" smtClean="0"/>
                        <a:t>200</a:t>
                      </a:r>
                      <a:endParaRPr kumimoji="1" lang="ja-JP" altLang="en-US" sz="2400"/>
                    </a:p>
                  </a:txBody>
                  <a:tcPr/>
                </a:tc>
                <a:tc>
                  <a:txBody>
                    <a:bodyPr/>
                    <a:lstStyle/>
                    <a:p>
                      <a:pPr algn="r"/>
                      <a:r>
                        <a:rPr kumimoji="1" lang="en-US" altLang="ja-JP" sz="2400" smtClean="0"/>
                        <a:t>100</a:t>
                      </a:r>
                      <a:endParaRPr kumimoji="1" lang="ja-JP" altLang="en-US" sz="2400"/>
                    </a:p>
                  </a:txBody>
                  <a:tcPr/>
                </a:tc>
                <a:tc>
                  <a:txBody>
                    <a:bodyPr/>
                    <a:lstStyle/>
                    <a:p>
                      <a:pPr algn="r"/>
                      <a:r>
                        <a:rPr kumimoji="1" lang="en-US" altLang="ja-JP" sz="2400" smtClean="0"/>
                        <a:t>100</a:t>
                      </a:r>
                      <a:endParaRPr kumimoji="1" lang="ja-JP" altLang="en-US" sz="2400"/>
                    </a:p>
                  </a:txBody>
                  <a:tcPr/>
                </a:tc>
                <a:tc>
                  <a:txBody>
                    <a:bodyPr/>
                    <a:lstStyle/>
                    <a:p>
                      <a:pPr algn="r"/>
                      <a:r>
                        <a:rPr kumimoji="1" lang="en-US" altLang="ja-JP" sz="2400" smtClean="0"/>
                        <a:t>100</a:t>
                      </a:r>
                      <a:endParaRPr kumimoji="1" lang="ja-JP" altLang="en-US" sz="2400"/>
                    </a:p>
                  </a:txBody>
                  <a:tcPr/>
                </a:tc>
                <a:extLst>
                  <a:ext uri="{0D108BD9-81ED-4DB2-BD59-A6C34878D82A}">
                    <a16:rowId xmlns:a16="http://schemas.microsoft.com/office/drawing/2014/main" val="1855032037"/>
                  </a:ext>
                </a:extLst>
              </a:tr>
            </a:tbl>
          </a:graphicData>
        </a:graphic>
      </p:graphicFrame>
    </p:spTree>
    <p:extLst>
      <p:ext uri="{BB962C8B-B14F-4D97-AF65-F5344CB8AC3E}">
        <p14:creationId xmlns:p14="http://schemas.microsoft.com/office/powerpoint/2010/main" val="3701209133"/>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日付プレースホルダ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en-US" altLang="ja-JP" sz="1400" smtClean="0">
                <a:latin typeface="Times New Roman" panose="02020603050405020304" pitchFamily="18" charset="0"/>
              </a:rPr>
              <a:t>2020/6/9</a:t>
            </a:r>
          </a:p>
        </p:txBody>
      </p:sp>
      <p:sp>
        <p:nvSpPr>
          <p:cNvPr id="9219" name="フッター プレースホルダ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ja-JP" altLang="en-US" sz="1400" smtClean="0">
                <a:latin typeface="Times New Roman" panose="02020603050405020304" pitchFamily="18" charset="0"/>
              </a:rPr>
              <a:t>産業組織論</a:t>
            </a:r>
            <a:r>
              <a:rPr lang="en-US" altLang="ja-JP" sz="1400" smtClean="0">
                <a:latin typeface="Times New Roman" panose="02020603050405020304" pitchFamily="18" charset="0"/>
              </a:rPr>
              <a:t>A 3</a:t>
            </a:r>
          </a:p>
        </p:txBody>
      </p:sp>
      <p:sp>
        <p:nvSpPr>
          <p:cNvPr id="9220" name="Rectangle 2"/>
          <p:cNvSpPr>
            <a:spLocks noGrp="1" noChangeArrowheads="1"/>
          </p:cNvSpPr>
          <p:nvPr>
            <p:ph type="title"/>
          </p:nvPr>
        </p:nvSpPr>
        <p:spPr>
          <a:xfrm>
            <a:off x="762000" y="-269875"/>
            <a:ext cx="7634288" cy="1778000"/>
          </a:xfrm>
        </p:spPr>
        <p:txBody>
          <a:bodyPr/>
          <a:lstStyle/>
          <a:p>
            <a:r>
              <a:rPr lang="ja-JP" altLang="en-US" smtClean="0"/>
              <a:t>上位３社集中度</a:t>
            </a:r>
          </a:p>
        </p:txBody>
      </p:sp>
      <p:sp>
        <p:nvSpPr>
          <p:cNvPr id="180227" name="Rectangle 3"/>
          <p:cNvSpPr>
            <a:spLocks noGrp="1" noChangeArrowheads="1"/>
          </p:cNvSpPr>
          <p:nvPr>
            <p:ph type="body" idx="1"/>
          </p:nvPr>
        </p:nvSpPr>
        <p:spPr>
          <a:xfrm>
            <a:off x="183456" y="1001713"/>
            <a:ext cx="9537700" cy="5940425"/>
          </a:xfrm>
        </p:spPr>
        <p:txBody>
          <a:bodyPr/>
          <a:lstStyle/>
          <a:p>
            <a:pPr>
              <a:lnSpc>
                <a:spcPct val="130000"/>
              </a:lnSpc>
              <a:defRPr/>
            </a:pPr>
            <a:r>
              <a:rPr lang="ja-JP" altLang="en-US" smtClean="0"/>
              <a:t>上位</a:t>
            </a:r>
            <a:r>
              <a:rPr lang="en-US" altLang="ja-JP" smtClean="0"/>
              <a:t>3</a:t>
            </a:r>
            <a:r>
              <a:rPr lang="ja-JP" altLang="en-US" smtClean="0"/>
              <a:t>社集中度は集中度を英語で</a:t>
            </a:r>
            <a:r>
              <a:rPr lang="en-US" altLang="ja-JP" smtClean="0"/>
              <a:t>concentration ratio</a:t>
            </a:r>
            <a:r>
              <a:rPr lang="ja-JP" altLang="en-US" smtClean="0"/>
              <a:t>というので</a:t>
            </a:r>
            <a:r>
              <a:rPr lang="en-US" altLang="ja-JP" smtClean="0"/>
              <a:t>CR</a:t>
            </a:r>
            <a:r>
              <a:rPr lang="ja-JP" altLang="en-US" smtClean="0"/>
              <a:t>という記号を用いて</a:t>
            </a:r>
            <a:r>
              <a:rPr lang="en-US" altLang="ja-JP" u="sng" smtClean="0">
                <a:solidFill>
                  <a:srgbClr val="FF0000"/>
                </a:solidFill>
              </a:rPr>
              <a:t>CR</a:t>
            </a:r>
            <a:r>
              <a:rPr lang="en-US" altLang="ja-JP" u="sng" baseline="-25000" smtClean="0">
                <a:solidFill>
                  <a:srgbClr val="FF0000"/>
                </a:solidFill>
              </a:rPr>
              <a:t>3</a:t>
            </a:r>
            <a:r>
              <a:rPr lang="en-US" altLang="ja-JP" smtClean="0"/>
              <a:t> </a:t>
            </a:r>
            <a:r>
              <a:rPr lang="ja-JP" altLang="en-US" smtClean="0"/>
              <a:t>と表す</a:t>
            </a:r>
            <a:endParaRPr lang="en-US" altLang="ja-JP" smtClean="0"/>
          </a:p>
          <a:p>
            <a:pPr>
              <a:lnSpc>
                <a:spcPct val="130000"/>
              </a:lnSpc>
              <a:defRPr/>
            </a:pPr>
            <a:r>
              <a:rPr lang="ja-JP" altLang="en-US" smtClean="0"/>
              <a:t>同様に</a:t>
            </a:r>
            <a:r>
              <a:rPr lang="ja-JP" altLang="en-US" u="sng" smtClean="0">
                <a:solidFill>
                  <a:srgbClr val="FF0000"/>
                </a:solidFill>
              </a:rPr>
              <a:t>上位</a:t>
            </a:r>
            <a:r>
              <a:rPr lang="en-US" altLang="ja-JP" u="sng" smtClean="0">
                <a:solidFill>
                  <a:srgbClr val="FF0000"/>
                </a:solidFill>
              </a:rPr>
              <a:t>4</a:t>
            </a:r>
            <a:r>
              <a:rPr lang="ja-JP" altLang="en-US" u="sng" smtClean="0">
                <a:solidFill>
                  <a:srgbClr val="FF0000"/>
                </a:solidFill>
              </a:rPr>
              <a:t>社</a:t>
            </a:r>
            <a:r>
              <a:rPr lang="ja-JP" altLang="en-US" u="sng">
                <a:solidFill>
                  <a:srgbClr val="FF0000"/>
                </a:solidFill>
              </a:rPr>
              <a:t>集中度</a:t>
            </a:r>
            <a:r>
              <a:rPr lang="ja-JP" altLang="en-US"/>
              <a:t>は </a:t>
            </a:r>
            <a:r>
              <a:rPr lang="en-US" altLang="ja-JP"/>
              <a:t>S</a:t>
            </a:r>
            <a:r>
              <a:rPr lang="en-US" altLang="ja-JP" baseline="-25000"/>
              <a:t>1</a:t>
            </a:r>
            <a:r>
              <a:rPr lang="en-US" altLang="ja-JP"/>
              <a:t>+S</a:t>
            </a:r>
            <a:r>
              <a:rPr lang="en-US" altLang="ja-JP" baseline="-25000"/>
              <a:t>2</a:t>
            </a:r>
            <a:r>
              <a:rPr lang="en-US" altLang="ja-JP"/>
              <a:t>+S</a:t>
            </a:r>
            <a:r>
              <a:rPr lang="en-US" altLang="ja-JP" baseline="-25000"/>
              <a:t>3</a:t>
            </a:r>
            <a:r>
              <a:rPr lang="en-US" altLang="ja-JP"/>
              <a:t> +</a:t>
            </a:r>
            <a:r>
              <a:rPr lang="en-US" altLang="ja-JP" smtClean="0"/>
              <a:t>S</a:t>
            </a:r>
            <a:r>
              <a:rPr lang="en-US" altLang="ja-JP" baseline="-25000" smtClean="0"/>
              <a:t>4</a:t>
            </a:r>
            <a:r>
              <a:rPr lang="ja-JP" altLang="en-US" smtClean="0"/>
              <a:t>となる</a:t>
            </a:r>
            <a:endParaRPr lang="en-US" altLang="ja-JP" smtClean="0"/>
          </a:p>
          <a:p>
            <a:pPr>
              <a:lnSpc>
                <a:spcPct val="130000"/>
              </a:lnSpc>
              <a:defRPr/>
            </a:pPr>
            <a:r>
              <a:rPr lang="ja-JP" altLang="en-US" smtClean="0"/>
              <a:t>上位の４社のシェアの合計．記号</a:t>
            </a:r>
            <a:r>
              <a:rPr lang="en-US" altLang="ja-JP" u="sng" smtClean="0">
                <a:solidFill>
                  <a:srgbClr val="FF0000"/>
                </a:solidFill>
              </a:rPr>
              <a:t>CR</a:t>
            </a:r>
            <a:r>
              <a:rPr lang="en-US" altLang="ja-JP" u="sng" baseline="-25000" smtClean="0">
                <a:solidFill>
                  <a:srgbClr val="FF0000"/>
                </a:solidFill>
              </a:rPr>
              <a:t>4</a:t>
            </a:r>
            <a:r>
              <a:rPr lang="en-US" altLang="ja-JP" smtClean="0"/>
              <a:t> </a:t>
            </a:r>
            <a:r>
              <a:rPr lang="ja-JP" altLang="en-US"/>
              <a:t>と表す</a:t>
            </a:r>
            <a:endParaRPr lang="en-US" altLang="ja-JP"/>
          </a:p>
          <a:p>
            <a:pPr>
              <a:lnSpc>
                <a:spcPct val="130000"/>
              </a:lnSpc>
              <a:defRPr/>
            </a:pPr>
            <a:r>
              <a:rPr lang="ja-JP" altLang="en-US" smtClean="0"/>
              <a:t>問</a:t>
            </a:r>
            <a:r>
              <a:rPr lang="en-US" altLang="ja-JP" smtClean="0"/>
              <a:t>5 </a:t>
            </a:r>
            <a:r>
              <a:rPr lang="ja-JP" altLang="en-US" smtClean="0"/>
              <a:t>問４の例で上位</a:t>
            </a:r>
            <a:r>
              <a:rPr lang="en-US" altLang="ja-JP" smtClean="0"/>
              <a:t>3</a:t>
            </a:r>
            <a:r>
              <a:rPr lang="ja-JP" altLang="en-US" smtClean="0"/>
              <a:t>社集中度を求めてください</a:t>
            </a:r>
            <a:endParaRPr lang="en-US" altLang="ja-JP" smtClean="0"/>
          </a:p>
          <a:p>
            <a:pPr>
              <a:lnSpc>
                <a:spcPct val="130000"/>
              </a:lnSpc>
              <a:defRPr/>
            </a:pPr>
            <a:r>
              <a:rPr lang="ja-JP" altLang="en-US" smtClean="0"/>
              <a:t>問</a:t>
            </a:r>
            <a:r>
              <a:rPr lang="en-US" altLang="ja-JP" smtClean="0"/>
              <a:t>6 </a:t>
            </a:r>
            <a:r>
              <a:rPr lang="ja-JP" altLang="en-US"/>
              <a:t>問４の例で</a:t>
            </a:r>
            <a:r>
              <a:rPr lang="ja-JP" altLang="en-US" smtClean="0"/>
              <a:t>上位</a:t>
            </a:r>
            <a:r>
              <a:rPr lang="en-US" altLang="ja-JP" smtClean="0"/>
              <a:t>4</a:t>
            </a:r>
            <a:r>
              <a:rPr lang="ja-JP" altLang="en-US" smtClean="0"/>
              <a:t>社</a:t>
            </a:r>
            <a:r>
              <a:rPr lang="ja-JP" altLang="en-US"/>
              <a:t>集中度を求めてください</a:t>
            </a:r>
            <a:endParaRPr lang="en-US" altLang="ja-JP"/>
          </a:p>
          <a:p>
            <a:pPr>
              <a:lnSpc>
                <a:spcPct val="130000"/>
              </a:lnSpc>
              <a:defRPr/>
            </a:pPr>
            <a:endParaRPr lang="en-US" altLang="ja-JP" smtClean="0"/>
          </a:p>
          <a:p>
            <a:pPr>
              <a:lnSpc>
                <a:spcPct val="130000"/>
              </a:lnSpc>
              <a:defRPr/>
            </a:pPr>
            <a:endParaRPr lang="en-US" altLang="ja-JP"/>
          </a:p>
          <a:p>
            <a:pPr>
              <a:lnSpc>
                <a:spcPct val="130000"/>
              </a:lnSpc>
              <a:defRPr/>
            </a:pPr>
            <a:endParaRPr lang="en-US" altLang="ja-JP" smtClean="0"/>
          </a:p>
          <a:p>
            <a:pPr>
              <a:lnSpc>
                <a:spcPct val="130000"/>
              </a:lnSpc>
              <a:defRPr/>
            </a:pPr>
            <a:endParaRPr lang="en-US" altLang="ja-JP" smtClean="0"/>
          </a:p>
          <a:p>
            <a:pPr marL="0" indent="0">
              <a:lnSpc>
                <a:spcPct val="130000"/>
              </a:lnSpc>
              <a:buNone/>
              <a:defRPr/>
            </a:pPr>
            <a:endParaRPr lang="en-US" altLang="ja-JP" smtClean="0"/>
          </a:p>
          <a:p>
            <a:pPr marL="0" indent="0">
              <a:lnSpc>
                <a:spcPct val="130000"/>
              </a:lnSpc>
              <a:buNone/>
              <a:defRPr/>
            </a:pPr>
            <a:endParaRPr lang="en-US" altLang="ja-JP"/>
          </a:p>
        </p:txBody>
      </p:sp>
      <p:sp>
        <p:nvSpPr>
          <p:cNvPr id="9222" name="スライド番号プレースホル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fld id="{0C0BD650-5A46-4D67-A34E-B4A0585652B3}" type="slidenum">
              <a:rPr lang="ja-JP" altLang="en-US" sz="1400" smtClean="0">
                <a:latin typeface="Times New Roman" panose="02020603050405020304" pitchFamily="18" charset="0"/>
              </a:rPr>
              <a:pPr>
                <a:spcBef>
                  <a:spcPct val="0"/>
                </a:spcBef>
                <a:buFontTx/>
                <a:buNone/>
              </a:pPr>
              <a:t>8</a:t>
            </a:fld>
            <a:endParaRPr lang="en-US" altLang="ja-JP" sz="1400" smtClean="0">
              <a:latin typeface="Times New Roman" panose="02020603050405020304" pitchFamily="18" charset="0"/>
            </a:endParaRPr>
          </a:p>
        </p:txBody>
      </p:sp>
    </p:spTree>
    <p:extLst>
      <p:ext uri="{BB962C8B-B14F-4D97-AF65-F5344CB8AC3E}">
        <p14:creationId xmlns:p14="http://schemas.microsoft.com/office/powerpoint/2010/main" val="2162444295"/>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日付プレースホルダ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en-US" altLang="ja-JP" sz="1400" smtClean="0">
                <a:latin typeface="Times New Roman" panose="02020603050405020304" pitchFamily="18" charset="0"/>
              </a:rPr>
              <a:t>2020/6/9</a:t>
            </a:r>
          </a:p>
        </p:txBody>
      </p:sp>
      <p:sp>
        <p:nvSpPr>
          <p:cNvPr id="9219" name="フッター プレースホルダ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ja-JP" altLang="en-US" sz="1400" smtClean="0">
                <a:latin typeface="Times New Roman" panose="02020603050405020304" pitchFamily="18" charset="0"/>
              </a:rPr>
              <a:t>産業組織論</a:t>
            </a:r>
            <a:r>
              <a:rPr lang="en-US" altLang="ja-JP" sz="1400" smtClean="0">
                <a:latin typeface="Times New Roman" panose="02020603050405020304" pitchFamily="18" charset="0"/>
              </a:rPr>
              <a:t>A 3</a:t>
            </a:r>
          </a:p>
        </p:txBody>
      </p:sp>
      <p:sp>
        <p:nvSpPr>
          <p:cNvPr id="9220" name="Rectangle 2"/>
          <p:cNvSpPr>
            <a:spLocks noGrp="1" noChangeArrowheads="1"/>
          </p:cNvSpPr>
          <p:nvPr>
            <p:ph type="title"/>
          </p:nvPr>
        </p:nvSpPr>
        <p:spPr>
          <a:xfrm>
            <a:off x="762000" y="-294456"/>
            <a:ext cx="7634288" cy="1778000"/>
          </a:xfrm>
        </p:spPr>
        <p:txBody>
          <a:bodyPr/>
          <a:lstStyle/>
          <a:p>
            <a:r>
              <a:rPr lang="ja-JP" altLang="en-US" smtClean="0"/>
              <a:t>実際の集中度</a:t>
            </a:r>
          </a:p>
        </p:txBody>
      </p:sp>
      <p:sp>
        <p:nvSpPr>
          <p:cNvPr id="180227" name="Rectangle 3"/>
          <p:cNvSpPr>
            <a:spLocks noGrp="1" noChangeArrowheads="1"/>
          </p:cNvSpPr>
          <p:nvPr>
            <p:ph type="body" idx="1"/>
          </p:nvPr>
        </p:nvSpPr>
        <p:spPr>
          <a:xfrm>
            <a:off x="183456" y="1001713"/>
            <a:ext cx="9537700" cy="5940425"/>
          </a:xfrm>
        </p:spPr>
        <p:txBody>
          <a:bodyPr/>
          <a:lstStyle/>
          <a:p>
            <a:pPr>
              <a:lnSpc>
                <a:spcPct val="130000"/>
              </a:lnSpc>
              <a:defRPr/>
            </a:pPr>
            <a:r>
              <a:rPr lang="ja-JP" altLang="en-US" smtClean="0">
                <a:hlinkClick r:id="rId3"/>
              </a:rPr>
              <a:t>公正取引委員会</a:t>
            </a:r>
            <a:r>
              <a:rPr lang="ja-JP" altLang="en-US" smtClean="0"/>
              <a:t>の平成２６年の集中度</a:t>
            </a:r>
            <a:endParaRPr lang="en-US" altLang="ja-JP" smtClean="0"/>
          </a:p>
          <a:p>
            <a:pPr>
              <a:lnSpc>
                <a:spcPct val="130000"/>
              </a:lnSpc>
              <a:defRPr/>
            </a:pPr>
            <a:endParaRPr lang="en-US" altLang="ja-JP" smtClean="0"/>
          </a:p>
          <a:p>
            <a:pPr>
              <a:lnSpc>
                <a:spcPct val="130000"/>
              </a:lnSpc>
              <a:defRPr/>
            </a:pPr>
            <a:endParaRPr lang="en-US" altLang="ja-JP"/>
          </a:p>
          <a:p>
            <a:pPr>
              <a:lnSpc>
                <a:spcPct val="130000"/>
              </a:lnSpc>
              <a:defRPr/>
            </a:pPr>
            <a:endParaRPr lang="en-US" altLang="ja-JP" smtClean="0"/>
          </a:p>
          <a:p>
            <a:pPr>
              <a:lnSpc>
                <a:spcPct val="130000"/>
              </a:lnSpc>
              <a:defRPr/>
            </a:pPr>
            <a:endParaRPr lang="en-US" altLang="ja-JP"/>
          </a:p>
          <a:p>
            <a:pPr>
              <a:lnSpc>
                <a:spcPct val="130000"/>
              </a:lnSpc>
              <a:defRPr/>
            </a:pPr>
            <a:endParaRPr lang="en-US" altLang="ja-JP" smtClean="0"/>
          </a:p>
          <a:p>
            <a:pPr>
              <a:lnSpc>
                <a:spcPct val="130000"/>
              </a:lnSpc>
              <a:defRPr/>
            </a:pPr>
            <a:r>
              <a:rPr lang="en-US" altLang="ja-JP" smtClean="0"/>
              <a:t>HHI</a:t>
            </a:r>
            <a:r>
              <a:rPr lang="ja-JP" altLang="en-US" smtClean="0"/>
              <a:t>は次回に説明する</a:t>
            </a:r>
            <a:endParaRPr lang="en-US" altLang="ja-JP" smtClean="0"/>
          </a:p>
          <a:p>
            <a:pPr>
              <a:lnSpc>
                <a:spcPct val="130000"/>
              </a:lnSpc>
              <a:defRPr/>
            </a:pPr>
            <a:r>
              <a:rPr lang="ja-JP" altLang="en-US" smtClean="0"/>
              <a:t>カレールウは集中度が高いが，独占力が強いか？</a:t>
            </a:r>
            <a:endParaRPr lang="en-US" altLang="ja-JP"/>
          </a:p>
        </p:txBody>
      </p:sp>
      <p:sp>
        <p:nvSpPr>
          <p:cNvPr id="9222" name="スライド番号プレースホル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fld id="{0C0BD650-5A46-4D67-A34E-B4A0585652B3}" type="slidenum">
              <a:rPr lang="ja-JP" altLang="en-US" sz="1400" smtClean="0">
                <a:latin typeface="Times New Roman" panose="02020603050405020304" pitchFamily="18" charset="0"/>
              </a:rPr>
              <a:pPr>
                <a:spcBef>
                  <a:spcPct val="0"/>
                </a:spcBef>
                <a:buFontTx/>
                <a:buNone/>
              </a:pPr>
              <a:t>9</a:t>
            </a:fld>
            <a:endParaRPr lang="en-US" altLang="ja-JP" sz="1400" smtClean="0">
              <a:latin typeface="Times New Roman" panose="02020603050405020304" pitchFamily="18" charset="0"/>
            </a:endParaRPr>
          </a:p>
        </p:txBody>
      </p:sp>
      <p:graphicFrame>
        <p:nvGraphicFramePr>
          <p:cNvPr id="8" name="表 7"/>
          <p:cNvGraphicFramePr>
            <a:graphicFrameLocks noGrp="1"/>
          </p:cNvGraphicFramePr>
          <p:nvPr>
            <p:extLst>
              <p:ext uri="{D42A27DB-BD31-4B8C-83A1-F6EECF244321}">
                <p14:modId xmlns:p14="http://schemas.microsoft.com/office/powerpoint/2010/main" val="667785218"/>
              </p:ext>
            </p:extLst>
          </p:nvPr>
        </p:nvGraphicFramePr>
        <p:xfrm>
          <a:off x="602899" y="1721768"/>
          <a:ext cx="9105651" cy="3393023"/>
        </p:xfrm>
        <a:graphic>
          <a:graphicData uri="http://schemas.openxmlformats.org/drawingml/2006/table">
            <a:tbl>
              <a:tblPr firstRow="1" bandRow="1">
                <a:tableStyleId>{5C22544A-7EE6-4342-B048-85BDC9FD1C3A}</a:tableStyleId>
              </a:tblPr>
              <a:tblGrid>
                <a:gridCol w="1780353">
                  <a:extLst>
                    <a:ext uri="{9D8B030D-6E8A-4147-A177-3AD203B41FA5}">
                      <a16:colId xmlns:a16="http://schemas.microsoft.com/office/drawing/2014/main" val="20000"/>
                    </a:ext>
                  </a:extLst>
                </a:gridCol>
                <a:gridCol w="1462715">
                  <a:extLst>
                    <a:ext uri="{9D8B030D-6E8A-4147-A177-3AD203B41FA5}">
                      <a16:colId xmlns:a16="http://schemas.microsoft.com/office/drawing/2014/main" val="20001"/>
                    </a:ext>
                  </a:extLst>
                </a:gridCol>
                <a:gridCol w="1250359">
                  <a:extLst>
                    <a:ext uri="{9D8B030D-6E8A-4147-A177-3AD203B41FA5}">
                      <a16:colId xmlns:a16="http://schemas.microsoft.com/office/drawing/2014/main" val="20002"/>
                    </a:ext>
                  </a:extLst>
                </a:gridCol>
                <a:gridCol w="1537408">
                  <a:extLst>
                    <a:ext uri="{9D8B030D-6E8A-4147-A177-3AD203B41FA5}">
                      <a16:colId xmlns:a16="http://schemas.microsoft.com/office/drawing/2014/main" val="45345988"/>
                    </a:ext>
                  </a:extLst>
                </a:gridCol>
                <a:gridCol w="1537408">
                  <a:extLst>
                    <a:ext uri="{9D8B030D-6E8A-4147-A177-3AD203B41FA5}">
                      <a16:colId xmlns:a16="http://schemas.microsoft.com/office/drawing/2014/main" val="1258738505"/>
                    </a:ext>
                  </a:extLst>
                </a:gridCol>
                <a:gridCol w="1537408">
                  <a:extLst>
                    <a:ext uri="{9D8B030D-6E8A-4147-A177-3AD203B41FA5}">
                      <a16:colId xmlns:a16="http://schemas.microsoft.com/office/drawing/2014/main" val="20003"/>
                    </a:ext>
                  </a:extLst>
                </a:gridCol>
              </a:tblGrid>
              <a:tr h="752966">
                <a:tc>
                  <a:txBody>
                    <a:bodyPr/>
                    <a:lstStyle/>
                    <a:p>
                      <a:pPr algn="ctr"/>
                      <a:r>
                        <a:rPr kumimoji="1" lang="ja-JP" altLang="en-US" sz="2800" b="0" smtClean="0">
                          <a:solidFill>
                            <a:schemeClr val="tx1"/>
                          </a:solidFill>
                        </a:rPr>
                        <a:t>集中度＼品目</a:t>
                      </a:r>
                      <a:endParaRPr kumimoji="1" lang="ja-JP" altLang="en-US" sz="2800" b="0" dirty="0">
                        <a:solidFill>
                          <a:schemeClr val="tx1"/>
                        </a:solidFill>
                      </a:endParaRPr>
                    </a:p>
                  </a:txBody>
                  <a:tcPr marL="91444" marR="91444" marT="45736" marB="4573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2800" b="0" smtClean="0">
                          <a:solidFill>
                            <a:schemeClr val="tx1"/>
                          </a:solidFill>
                        </a:rPr>
                        <a:t>カレールウ</a:t>
                      </a:r>
                      <a:endParaRPr kumimoji="1" lang="ja-JP" altLang="en-US" sz="2800" b="0" dirty="0">
                        <a:solidFill>
                          <a:schemeClr val="tx1"/>
                        </a:solidFill>
                      </a:endParaRPr>
                    </a:p>
                  </a:txBody>
                  <a:tcPr marL="91444" marR="91444" marT="45736" marB="4573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2800" b="0" smtClean="0">
                          <a:solidFill>
                            <a:schemeClr val="tx1"/>
                          </a:solidFill>
                        </a:rPr>
                        <a:t>ビール</a:t>
                      </a:r>
                      <a:endParaRPr kumimoji="1" lang="ja-JP" altLang="en-US" sz="2800" b="0" dirty="0">
                        <a:solidFill>
                          <a:schemeClr val="tx1"/>
                        </a:solidFill>
                      </a:endParaRPr>
                    </a:p>
                  </a:txBody>
                  <a:tcPr marL="91444" marR="91444" marT="45736" marB="4573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2800" b="0" smtClean="0">
                          <a:solidFill>
                            <a:schemeClr val="tx1"/>
                          </a:solidFill>
                        </a:rPr>
                        <a:t>インスタント</a:t>
                      </a:r>
                      <a:endParaRPr kumimoji="1" lang="en-US" altLang="ja-JP" sz="2800" b="0" smtClean="0">
                        <a:solidFill>
                          <a:schemeClr val="tx1"/>
                        </a:solidFill>
                      </a:endParaRPr>
                    </a:p>
                    <a:p>
                      <a:pPr algn="ctr"/>
                      <a:r>
                        <a:rPr kumimoji="1" lang="ja-JP" altLang="en-US" sz="2800" b="0" smtClean="0">
                          <a:solidFill>
                            <a:schemeClr val="tx1"/>
                          </a:solidFill>
                        </a:rPr>
                        <a:t>コーヒー</a:t>
                      </a:r>
                    </a:p>
                  </a:txBody>
                  <a:tcPr marL="91444" marR="91444" marT="45736" marB="4573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2800" b="0" smtClean="0">
                          <a:solidFill>
                            <a:schemeClr val="tx1"/>
                          </a:solidFill>
                        </a:rPr>
                        <a:t>ガソリン</a:t>
                      </a:r>
                      <a:endParaRPr kumimoji="1" lang="ja-JP" altLang="en-US" sz="2800" b="0" dirty="0">
                        <a:solidFill>
                          <a:schemeClr val="tx1"/>
                        </a:solidFill>
                      </a:endParaRPr>
                    </a:p>
                  </a:txBody>
                  <a:tcPr marL="91444" marR="91444" marT="45736" marB="4573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2800" b="0" smtClean="0">
                          <a:solidFill>
                            <a:schemeClr val="tx1"/>
                          </a:solidFill>
                        </a:rPr>
                        <a:t>スマートフォンゲーム</a:t>
                      </a:r>
                      <a:endParaRPr kumimoji="1" lang="ja-JP" altLang="en-US" sz="2800" b="0" dirty="0">
                        <a:solidFill>
                          <a:schemeClr val="tx1"/>
                        </a:solidFill>
                      </a:endParaRPr>
                    </a:p>
                  </a:txBody>
                  <a:tcPr marL="91444" marR="91444" marT="45736" marB="4573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673797">
                <a:tc>
                  <a:txBody>
                    <a:bodyPr/>
                    <a:lstStyle/>
                    <a:p>
                      <a:pPr algn="ctr"/>
                      <a:r>
                        <a:rPr kumimoji="1" lang="en-US" altLang="ja-JP" sz="2800" smtClean="0"/>
                        <a:t>CR3</a:t>
                      </a:r>
                      <a:endParaRPr kumimoji="1" lang="ja-JP" altLang="en-US" sz="2800" dirty="0"/>
                    </a:p>
                  </a:txBody>
                  <a:tcPr marL="91444" marR="91444" marT="45736" marB="4573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kumimoji="1" lang="en-US" altLang="ja-JP" sz="2800" smtClean="0"/>
                        <a:t>91.7%</a:t>
                      </a:r>
                      <a:endParaRPr kumimoji="1" lang="ja-JP" altLang="en-US" sz="2800" dirty="0"/>
                    </a:p>
                  </a:txBody>
                  <a:tcPr marL="91444" marR="91444" marT="45736" marB="4573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kumimoji="1" lang="en-US" altLang="ja-JP" sz="2800" smtClean="0"/>
                        <a:t>79.0%</a:t>
                      </a:r>
                      <a:endParaRPr kumimoji="1" lang="ja-JP" altLang="en-US" sz="2800" dirty="0"/>
                    </a:p>
                  </a:txBody>
                  <a:tcPr marL="91444" marR="91444" marT="45736" marB="4573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kumimoji="1" lang="en-US" altLang="ja-JP" sz="2800" smtClean="0"/>
                        <a:t>97.5%</a:t>
                      </a:r>
                      <a:endParaRPr kumimoji="1" lang="ja-JP" altLang="en-US" sz="2800" smtClean="0"/>
                    </a:p>
                  </a:txBody>
                  <a:tcPr marL="91444" marR="91444" marT="45736" marB="4573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kumimoji="1" lang="en-US" altLang="ja-JP" sz="2800" smtClean="0"/>
                        <a:t>63.5%</a:t>
                      </a:r>
                      <a:endParaRPr kumimoji="1" lang="ja-JP" altLang="en-US" sz="2800" dirty="0"/>
                    </a:p>
                  </a:txBody>
                  <a:tcPr marL="91444" marR="91444" marT="45736" marB="4573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kumimoji="1" lang="en-US" altLang="ja-JP" sz="2800" smtClean="0"/>
                        <a:t>53.2%</a:t>
                      </a:r>
                      <a:endParaRPr kumimoji="1" lang="ja-JP" altLang="en-US" sz="2800" dirty="0"/>
                    </a:p>
                  </a:txBody>
                  <a:tcPr marL="91444" marR="91444" marT="45736" marB="4573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673797">
                <a:tc>
                  <a:txBody>
                    <a:bodyPr/>
                    <a:lstStyle/>
                    <a:p>
                      <a:pPr algn="ctr"/>
                      <a:r>
                        <a:rPr kumimoji="1" lang="en-US" altLang="ja-JP" sz="2800" smtClean="0"/>
                        <a:t>CR4</a:t>
                      </a:r>
                      <a:endParaRPr kumimoji="1" lang="ja-JP" altLang="en-US" sz="2800" dirty="0"/>
                    </a:p>
                  </a:txBody>
                  <a:tcPr marL="91444" marR="91444" marT="45736" marB="4573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kumimoji="1" lang="en-US" altLang="ja-JP" sz="2800" smtClean="0"/>
                        <a:t>93.5%</a:t>
                      </a:r>
                      <a:endParaRPr kumimoji="1" lang="ja-JP" altLang="en-US" sz="2800" dirty="0"/>
                    </a:p>
                  </a:txBody>
                  <a:tcPr marL="91444" marR="91444" marT="45736" marB="4573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kumimoji="1" lang="en-US" altLang="ja-JP" sz="2800" smtClean="0"/>
                        <a:t>89.2%</a:t>
                      </a:r>
                      <a:endParaRPr kumimoji="1" lang="ja-JP" altLang="en-US" sz="2800" dirty="0"/>
                    </a:p>
                  </a:txBody>
                  <a:tcPr marL="91444" marR="91444" marT="45736" marB="4573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kumimoji="1" lang="en-US" altLang="ja-JP" sz="2800" smtClean="0"/>
                        <a:t>99.6%</a:t>
                      </a:r>
                      <a:endParaRPr kumimoji="1" lang="ja-JP" altLang="en-US" sz="2800" smtClean="0"/>
                    </a:p>
                  </a:txBody>
                  <a:tcPr marL="91444" marR="91444" marT="45736" marB="4573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kumimoji="1" lang="en-US" altLang="ja-JP" sz="2800" smtClean="0"/>
                        <a:t>75.0%</a:t>
                      </a:r>
                      <a:endParaRPr kumimoji="1" lang="ja-JP" altLang="en-US" sz="2800" dirty="0"/>
                    </a:p>
                  </a:txBody>
                  <a:tcPr marL="91444" marR="91444" marT="45736" marB="4573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kumimoji="1" lang="en-US" altLang="ja-JP" sz="2800" smtClean="0"/>
                        <a:t>63.8%</a:t>
                      </a:r>
                      <a:endParaRPr kumimoji="1" lang="ja-JP" altLang="en-US" sz="2800" dirty="0"/>
                    </a:p>
                  </a:txBody>
                  <a:tcPr marL="91444" marR="91444" marT="45736" marB="4573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673797">
                <a:tc>
                  <a:txBody>
                    <a:bodyPr/>
                    <a:lstStyle/>
                    <a:p>
                      <a:pPr algn="ctr"/>
                      <a:r>
                        <a:rPr kumimoji="1" lang="en-US" altLang="ja-JP" sz="2800" smtClean="0"/>
                        <a:t>HHI</a:t>
                      </a:r>
                      <a:endParaRPr kumimoji="1" lang="ja-JP" altLang="en-US" sz="2800" dirty="0"/>
                    </a:p>
                  </a:txBody>
                  <a:tcPr marL="91444" marR="91444" marT="45736" marB="4573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kumimoji="1" lang="en-US" altLang="ja-JP" sz="2800" smtClean="0"/>
                        <a:t>4116</a:t>
                      </a:r>
                      <a:endParaRPr kumimoji="1" lang="ja-JP" altLang="en-US" sz="2800" dirty="0"/>
                    </a:p>
                  </a:txBody>
                  <a:tcPr marL="91444" marR="91444" marT="45736" marB="4573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kumimoji="1" lang="en-US" altLang="ja-JP" sz="2800" smtClean="0"/>
                        <a:t>2871</a:t>
                      </a:r>
                      <a:endParaRPr kumimoji="1" lang="ja-JP" altLang="en-US" sz="2800" dirty="0"/>
                    </a:p>
                  </a:txBody>
                  <a:tcPr marL="91444" marR="91444" marT="45736" marB="4573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kumimoji="1" lang="en-US" altLang="ja-JP" sz="2800" smtClean="0"/>
                        <a:t>4711</a:t>
                      </a:r>
                      <a:endParaRPr kumimoji="1" lang="ja-JP" altLang="en-US" sz="2800" smtClean="0"/>
                    </a:p>
                  </a:txBody>
                  <a:tcPr marL="91444" marR="91444" marT="45736" marB="4573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kumimoji="1" lang="en-US" altLang="ja-JP" sz="2800" smtClean="0"/>
                        <a:t>1821</a:t>
                      </a:r>
                      <a:endParaRPr kumimoji="1" lang="ja-JP" altLang="en-US" sz="2800" dirty="0"/>
                    </a:p>
                  </a:txBody>
                  <a:tcPr marL="91444" marR="91444" marT="45736" marB="4573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kumimoji="1" lang="en-US" altLang="ja-JP" sz="2800" smtClean="0"/>
                        <a:t>1323</a:t>
                      </a:r>
                      <a:endParaRPr kumimoji="1" lang="ja-JP" altLang="en-US" sz="2800" dirty="0"/>
                    </a:p>
                  </a:txBody>
                  <a:tcPr marL="91444" marR="91444" marT="45736" marB="4573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3975044586"/>
      </p:ext>
    </p:extLst>
  </p:cSld>
  <p:clrMapOvr>
    <a:masterClrMapping/>
  </p:clrMapOvr>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FIRSTFFFF924FFFFF96EC20FFFF9289FFFF9057@EJGCMMVRUVWXY5M3" val="3162"/>
</p:tagLst>
</file>

<file path=ppt/theme/theme1.xml><?xml version="1.0" encoding="utf-8"?>
<a:theme xmlns:a="http://schemas.openxmlformats.org/drawingml/2006/main" name="Default Design">
  <a:themeElements>
    <a:clrScheme name="丹野デフォルト">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0000"/>
      </a:hlink>
      <a:folHlink>
        <a:srgbClr val="0000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デザインの設定">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7446</TotalTime>
  <Words>1148</Words>
  <Application>Microsoft Office PowerPoint</Application>
  <PresentationFormat>ユーザー設定</PresentationFormat>
  <Paragraphs>229</Paragraphs>
  <Slides>12</Slides>
  <Notes>11</Notes>
  <HiddenSlides>0</HiddenSlides>
  <MMClips>0</MMClips>
  <ScaleCrop>false</ScaleCrop>
  <HeadingPairs>
    <vt:vector size="6" baseType="variant">
      <vt:variant>
        <vt:lpstr>使用されているフォント</vt:lpstr>
      </vt:variant>
      <vt:variant>
        <vt:i4>6</vt:i4>
      </vt:variant>
      <vt:variant>
        <vt:lpstr>テーマ</vt:lpstr>
      </vt:variant>
      <vt:variant>
        <vt:i4>2</vt:i4>
      </vt:variant>
      <vt:variant>
        <vt:lpstr>スライド タイトル</vt:lpstr>
      </vt:variant>
      <vt:variant>
        <vt:i4>12</vt:i4>
      </vt:variant>
    </vt:vector>
  </HeadingPairs>
  <TitlesOfParts>
    <vt:vector size="20" baseType="lpstr">
      <vt:lpstr>ＭＳ Ｐゴシック</vt:lpstr>
      <vt:lpstr>ＭＳ ゴシック</vt:lpstr>
      <vt:lpstr>Arial</vt:lpstr>
      <vt:lpstr>Calibri</vt:lpstr>
      <vt:lpstr>Times New Roman</vt:lpstr>
      <vt:lpstr>Wingdings</vt:lpstr>
      <vt:lpstr>Default Design</vt:lpstr>
      <vt:lpstr>デザインの設定</vt:lpstr>
      <vt:lpstr>産業組織論A  (3) シェアと累積集中度</vt:lpstr>
      <vt:lpstr>講義の進め方．使い方</vt:lpstr>
      <vt:lpstr>競争市場と独占</vt:lpstr>
      <vt:lpstr>逆需要関数</vt:lpstr>
      <vt:lpstr>複占企業</vt:lpstr>
      <vt:lpstr>企業のシェア</vt:lpstr>
      <vt:lpstr>累積集中度</vt:lpstr>
      <vt:lpstr>上位３社集中度</vt:lpstr>
      <vt:lpstr>実際の集中度</vt:lpstr>
      <vt:lpstr>集中度の問題点</vt:lpstr>
      <vt:lpstr>平方完成，剰余の定理，1次方程式</vt:lpstr>
      <vt:lpstr>まとめ</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tanno</dc:creator>
  <cp:lastModifiedBy>丹野 忠晋</cp:lastModifiedBy>
  <cp:revision>512</cp:revision>
  <cp:lastPrinted>2017-04-12T01:17:40Z</cp:lastPrinted>
  <dcterms:created xsi:type="dcterms:W3CDTF">2004-05-06T09:28:21Z</dcterms:created>
  <dcterms:modified xsi:type="dcterms:W3CDTF">2020-06-09T03:33:06Z</dcterms:modified>
</cp:coreProperties>
</file>