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22"/>
  </p:notesMasterIdLst>
  <p:handoutMasterIdLst>
    <p:handoutMasterId r:id="rId23"/>
  </p:handoutMasterIdLst>
  <p:sldIdLst>
    <p:sldId id="413" r:id="rId3"/>
    <p:sldId id="474" r:id="rId4"/>
    <p:sldId id="475" r:id="rId5"/>
    <p:sldId id="488" r:id="rId6"/>
    <p:sldId id="483" r:id="rId7"/>
    <p:sldId id="486" r:id="rId8"/>
    <p:sldId id="484" r:id="rId9"/>
    <p:sldId id="476" r:id="rId10"/>
    <p:sldId id="490" r:id="rId11"/>
    <p:sldId id="489" r:id="rId12"/>
    <p:sldId id="485" r:id="rId13"/>
    <p:sldId id="492" r:id="rId14"/>
    <p:sldId id="495" r:id="rId15"/>
    <p:sldId id="491" r:id="rId16"/>
    <p:sldId id="493" r:id="rId17"/>
    <p:sldId id="494" r:id="rId18"/>
    <p:sldId id="422" r:id="rId19"/>
    <p:sldId id="487" r:id="rId20"/>
    <p:sldId id="469" r:id="rId21"/>
  </p:sldIdLst>
  <p:sldSz cx="10160000" cy="7620000"/>
  <p:notesSz cx="6735763" cy="9866313"/>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00" autoAdjust="0"/>
  </p:normalViewPr>
  <p:slideViewPr>
    <p:cSldViewPr>
      <p:cViewPr varScale="1">
        <p:scale>
          <a:sx n="63" d="100"/>
          <a:sy n="63" d="100"/>
        </p:scale>
        <p:origin x="1148" y="84"/>
      </p:cViewPr>
      <p:guideLst>
        <p:guide orient="horz" pos="2160"/>
        <p:guide pos="2880"/>
      </p:guideLst>
    </p:cSldViewPr>
  </p:slideViewPr>
  <p:outlineViewPr>
    <p:cViewPr>
      <p:scale>
        <a:sx n="33" d="100"/>
        <a:sy n="33" d="100"/>
      </p:scale>
      <p:origin x="234" y="327600"/>
    </p:cViewPr>
  </p:outlineViewPr>
  <p:notesTextViewPr>
    <p:cViewPr>
      <p:scale>
        <a:sx n="100" d="100"/>
        <a:sy n="100" d="100"/>
      </p:scale>
      <p:origin x="0" y="0"/>
    </p:cViewPr>
  </p:notesTextViewPr>
  <p:notesViewPr>
    <p:cSldViewPr>
      <p:cViewPr varScale="1">
        <p:scale>
          <a:sx n="46" d="100"/>
          <a:sy n="46" d="100"/>
        </p:scale>
        <p:origin x="-22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863975"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a:lvl1pPr>
          </a:lstStyle>
          <a:p>
            <a:pPr>
              <a:defRPr/>
            </a:pPr>
            <a:r>
              <a:rPr lang="ja-JP" altLang="en-US" dirty="0" smtClean="0"/>
              <a:t>産業組織論</a:t>
            </a:r>
            <a:r>
              <a:rPr lang="en-US" altLang="ja-JP" dirty="0" smtClean="0"/>
              <a:t>A 4</a:t>
            </a:r>
            <a:endParaRPr lang="en-US" altLang="ja-JP" dirty="0"/>
          </a:p>
        </p:txBody>
      </p:sp>
      <p:sp>
        <p:nvSpPr>
          <p:cNvPr id="133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dirty="0" smtClean="0"/>
              <a:t>2020/6/16</a:t>
            </a:r>
            <a:endParaRPr lang="en-US" altLang="ja-JP" dirty="0"/>
          </a:p>
        </p:txBody>
      </p:sp>
      <p:sp>
        <p:nvSpPr>
          <p:cNvPr id="133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dirty="0"/>
              <a:t>丹野忠晋</a:t>
            </a:r>
            <a:endParaRPr lang="en-US" altLang="ja-JP" dirty="0"/>
          </a:p>
        </p:txBody>
      </p:sp>
      <p:sp>
        <p:nvSpPr>
          <p:cNvPr id="133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AFFF7C6C-44F1-4A9C-AB4A-CE4298BA260F}"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a:lvl1pPr>
          </a:lstStyle>
          <a:p>
            <a:pPr>
              <a:defRPr/>
            </a:pPr>
            <a:r>
              <a:rPr lang="ja-JP" altLang="en-US" dirty="0" smtClean="0"/>
              <a:t>産業組織論</a:t>
            </a:r>
            <a:r>
              <a:rPr lang="en-US" altLang="ja-JP" dirty="0" smtClean="0"/>
              <a:t>A 4</a:t>
            </a:r>
            <a:endParaRPr lang="en-US" altLang="ja-JP" dirty="0"/>
          </a:p>
        </p:txBody>
      </p:sp>
      <p:sp>
        <p:nvSpPr>
          <p:cNvPr id="1229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dirty="0" smtClean="0"/>
              <a:t>2020/6/16</a:t>
            </a:r>
            <a:endParaRPr lang="en-US" altLang="ja-JP" dirty="0"/>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dirty="0"/>
              <a:t>丹野忠晋</a:t>
            </a:r>
            <a:endParaRPr lang="en-US" altLang="ja-JP" dirty="0"/>
          </a:p>
        </p:txBody>
      </p:sp>
      <p:sp>
        <p:nvSpPr>
          <p:cNvPr id="1229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DDDF0D2C-C7C1-4F70-B6EF-E7FCD1AAC825}"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226B32-B59F-4EBD-98F1-7B0CD48FBE2E}" type="slidenum">
              <a:rPr lang="ja-JP" altLang="en-US" smtClean="0"/>
              <a:pPr>
                <a:spcBef>
                  <a:spcPct val="0"/>
                </a:spcBef>
              </a:pPr>
              <a:t>1</a:t>
            </a:fld>
            <a:endParaRPr lang="en-US" altLang="ja-JP"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11</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5674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12</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73536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1807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14</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33264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15</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48285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16</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80887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43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27A4D3-21E3-4EB2-BBBB-90185BA2F087}" type="slidenum">
              <a:rPr lang="ja-JP" altLang="en-US" smtClean="0"/>
              <a:pPr>
                <a:spcBef>
                  <a:spcPct val="0"/>
                </a:spcBef>
              </a:pPr>
              <a:t>17</a:t>
            </a:fld>
            <a:endParaRPr lang="en-US" altLang="ja-JP" smtClean="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43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4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27A4D3-21E3-4EB2-BBBB-90185BA2F087}" type="slidenum">
              <a:rPr lang="ja-JP" altLang="en-US" smtClean="0"/>
              <a:pPr>
                <a:spcBef>
                  <a:spcPct val="0"/>
                </a:spcBef>
              </a:pPr>
              <a:t>18</a:t>
            </a:fld>
            <a:endParaRPr lang="en-US" altLang="ja-JP" smtClean="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837423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dirty="0" smtClean="0"/>
              <a:t>産業組織論</a:t>
            </a:r>
            <a:r>
              <a:rPr lang="en-US" altLang="ja-JP" dirty="0" smtClean="0"/>
              <a:t>A 4</a:t>
            </a:r>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dirty="0" smtClean="0"/>
              <a:t>2020/6/16</a:t>
            </a:r>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AC27A3-44C6-441D-B2FD-4B0B5FD04047}" type="slidenum">
              <a:rPr lang="ja-JP" altLang="en-US" smtClean="0"/>
              <a:pPr>
                <a:spcBef>
                  <a:spcPct val="0"/>
                </a:spcBef>
              </a:pPr>
              <a:t>19</a:t>
            </a:fld>
            <a:endParaRPr lang="en-US" altLang="ja-JP" dirty="0"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07337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4</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99480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5</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16266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6</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41190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7</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5670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8</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40043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9</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98635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4</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2020/6/16</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10</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46295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809604"/>
            <a:ext cx="8636000" cy="1633537"/>
          </a:xfrm>
        </p:spPr>
        <p:txBody>
          <a:bodyPr/>
          <a:lstStyle>
            <a:lvl1pPr>
              <a:defRPr sz="4400" baseline="0">
                <a:latin typeface="ＭＳ ゴシック" pitchFamily="49" charset="-128"/>
                <a:ea typeface="ＭＳ ゴシック" pitchFamily="49"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524000" y="3238496"/>
            <a:ext cx="7112000" cy="3027367"/>
          </a:xfrm>
        </p:spPr>
        <p:txBody>
          <a:bodyPr/>
          <a:lstStyle>
            <a:lvl1pPr marL="0" indent="0" algn="ctr">
              <a:buNone/>
              <a:defRPr baseline="0">
                <a:latin typeface="ＭＳ ゴシック" pitchFamily="49" charset="-128"/>
                <a:ea typeface="ＭＳ ゴシック" pitchFamily="49"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p:txBody>
          <a:bodyPr/>
          <a:lstStyle>
            <a:lvl1pPr>
              <a:defRPr baseline="0">
                <a:ea typeface="ＭＳ ゴシック" pitchFamily="49" charset="-128"/>
              </a:defRPr>
            </a:lvl1pPr>
          </a:lstStyle>
          <a:p>
            <a:pPr>
              <a:defRPr/>
            </a:pPr>
            <a:r>
              <a:rPr lang="en-US" altLang="ja-JP" dirty="0" smtClean="0"/>
              <a:t>2020/6/16</a:t>
            </a:r>
            <a:endParaRPr lang="en-US" altLang="ja-JP" dirty="0"/>
          </a:p>
        </p:txBody>
      </p:sp>
      <p:sp>
        <p:nvSpPr>
          <p:cNvPr id="5" name="Rectangle 5"/>
          <p:cNvSpPr>
            <a:spLocks noGrp="1" noChangeArrowheads="1"/>
          </p:cNvSpPr>
          <p:nvPr>
            <p:ph type="ftr" sz="quarter" idx="11"/>
          </p:nvPr>
        </p:nvSpPr>
        <p:spPr/>
        <p:txBody>
          <a:bodyPr/>
          <a:lstStyle>
            <a:lvl1pPr>
              <a:defRPr baseline="0">
                <a:ea typeface="ＭＳ ゴシック" pitchFamily="49" charset="-128"/>
              </a:defRPr>
            </a:lvl1pPr>
          </a:lstStyle>
          <a:p>
            <a:pPr>
              <a:defRPr/>
            </a:pPr>
            <a:r>
              <a:rPr lang="ja-JP" altLang="en-US" dirty="0" smtClean="0"/>
              <a:t>産業組織論</a:t>
            </a:r>
            <a:r>
              <a:rPr lang="en-US" altLang="ja-JP" dirty="0" smtClean="0"/>
              <a:t>A 4</a:t>
            </a:r>
            <a:endParaRPr lang="en-US" altLang="ja-JP" dirty="0"/>
          </a:p>
        </p:txBody>
      </p:sp>
      <p:sp>
        <p:nvSpPr>
          <p:cNvPr id="6" name="Rectangle 6"/>
          <p:cNvSpPr>
            <a:spLocks noGrp="1" noChangeArrowheads="1"/>
          </p:cNvSpPr>
          <p:nvPr>
            <p:ph type="sldNum" sz="quarter" idx="12"/>
          </p:nvPr>
        </p:nvSpPr>
        <p:spPr/>
        <p:txBody>
          <a:bodyPr/>
          <a:lstStyle>
            <a:lvl1pPr>
              <a:defRPr>
                <a:ea typeface="ＭＳ ゴシック" panose="020B0609070205080204" pitchFamily="49" charset="-128"/>
              </a:defRPr>
            </a:lvl1pPr>
          </a:lstStyle>
          <a:p>
            <a:pPr>
              <a:defRPr/>
            </a:pPr>
            <a:fld id="{888CAC47-5CE7-4602-9341-A9F2140DE365}" type="slidenum">
              <a:rPr lang="ja-JP" altLang="en-US"/>
              <a:pPr>
                <a:defRPr/>
              </a:pPr>
              <a:t>‹#›</a:t>
            </a:fld>
            <a:endParaRPr lang="en-US" altLang="ja-JP" dirty="0"/>
          </a:p>
        </p:txBody>
      </p:sp>
    </p:spTree>
    <p:extLst>
      <p:ext uri="{BB962C8B-B14F-4D97-AF65-F5344CB8AC3E}">
        <p14:creationId xmlns:p14="http://schemas.microsoft.com/office/powerpoint/2010/main" val="307888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7B3B8C2-C4FE-48C1-A6EA-AA81520B1757}" type="slidenum">
              <a:rPr lang="ja-JP" altLang="en-US"/>
              <a:pPr>
                <a:defRPr/>
              </a:pPr>
              <a:t>‹#›</a:t>
            </a:fld>
            <a:endParaRPr lang="en-US" altLang="ja-JP" dirty="0"/>
          </a:p>
        </p:txBody>
      </p:sp>
    </p:spTree>
    <p:extLst>
      <p:ext uri="{BB962C8B-B14F-4D97-AF65-F5344CB8AC3E}">
        <p14:creationId xmlns:p14="http://schemas.microsoft.com/office/powerpoint/2010/main" val="306242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676275"/>
            <a:ext cx="2159000" cy="60975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676275"/>
            <a:ext cx="6324600" cy="60975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3DFEE1E0-B84D-4DE8-A33C-82950659811B}" type="slidenum">
              <a:rPr lang="ja-JP" altLang="en-US"/>
              <a:pPr>
                <a:defRPr/>
              </a:pPr>
              <a:t>‹#›</a:t>
            </a:fld>
            <a:endParaRPr lang="en-US" altLang="ja-JP" dirty="0"/>
          </a:p>
        </p:txBody>
      </p:sp>
    </p:spTree>
    <p:extLst>
      <p:ext uri="{BB962C8B-B14F-4D97-AF65-F5344CB8AC3E}">
        <p14:creationId xmlns:p14="http://schemas.microsoft.com/office/powerpoint/2010/main" val="47368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E9110AA-36FD-4931-8A88-87FFDEF61995}" type="slidenum">
              <a:rPr lang="ja-JP" altLang="en-US"/>
              <a:pPr>
                <a:defRPr/>
              </a:pPr>
              <a:t>‹#›</a:t>
            </a:fld>
            <a:endParaRPr lang="ja-JP" altLang="en-US" dirty="0"/>
          </a:p>
        </p:txBody>
      </p:sp>
    </p:spTree>
    <p:extLst>
      <p:ext uri="{BB962C8B-B14F-4D97-AF65-F5344CB8AC3E}">
        <p14:creationId xmlns:p14="http://schemas.microsoft.com/office/powerpoint/2010/main" val="131007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B4D362-7FCE-4E66-8742-78B09C2FFA16}" type="slidenum">
              <a:rPr lang="ja-JP" altLang="en-US"/>
              <a:pPr>
                <a:defRPr/>
              </a:pPr>
              <a:t>‹#›</a:t>
            </a:fld>
            <a:endParaRPr lang="ja-JP" altLang="en-US" dirty="0"/>
          </a:p>
        </p:txBody>
      </p:sp>
    </p:spTree>
    <p:extLst>
      <p:ext uri="{BB962C8B-B14F-4D97-AF65-F5344CB8AC3E}">
        <p14:creationId xmlns:p14="http://schemas.microsoft.com/office/powerpoint/2010/main" val="177861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FC071CCA-ACA0-4073-B4DF-6D1CE81B436D}" type="slidenum">
              <a:rPr lang="ja-JP" altLang="en-US"/>
              <a:pPr>
                <a:defRPr/>
              </a:pPr>
              <a:t>‹#›</a:t>
            </a:fld>
            <a:endParaRPr lang="ja-JP" altLang="en-US" dirty="0"/>
          </a:p>
        </p:txBody>
      </p:sp>
    </p:spTree>
    <p:extLst>
      <p:ext uri="{BB962C8B-B14F-4D97-AF65-F5344CB8AC3E}">
        <p14:creationId xmlns:p14="http://schemas.microsoft.com/office/powerpoint/2010/main" val="314858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2232FF6F-84F7-4F1D-BC0E-849DCD8694A5}" type="slidenum">
              <a:rPr lang="ja-JP" altLang="en-US"/>
              <a:pPr>
                <a:defRPr/>
              </a:pPr>
              <a:t>‹#›</a:t>
            </a:fld>
            <a:endParaRPr lang="ja-JP" altLang="en-US" dirty="0"/>
          </a:p>
        </p:txBody>
      </p:sp>
    </p:spTree>
    <p:extLst>
      <p:ext uri="{BB962C8B-B14F-4D97-AF65-F5344CB8AC3E}">
        <p14:creationId xmlns:p14="http://schemas.microsoft.com/office/powerpoint/2010/main" val="258387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4B7CBD67-9561-4DCB-AA99-984411300330}" type="slidenum">
              <a:rPr lang="ja-JP" altLang="en-US"/>
              <a:pPr>
                <a:defRPr/>
              </a:pPr>
              <a:t>‹#›</a:t>
            </a:fld>
            <a:endParaRPr lang="ja-JP" altLang="en-US" dirty="0"/>
          </a:p>
        </p:txBody>
      </p:sp>
    </p:spTree>
    <p:extLst>
      <p:ext uri="{BB962C8B-B14F-4D97-AF65-F5344CB8AC3E}">
        <p14:creationId xmlns:p14="http://schemas.microsoft.com/office/powerpoint/2010/main" val="307931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66B282F-867F-431E-BD30-486149E29D59}" type="slidenum">
              <a:rPr lang="ja-JP" altLang="en-US"/>
              <a:pPr>
                <a:defRPr/>
              </a:pPr>
              <a:t>‹#›</a:t>
            </a:fld>
            <a:endParaRPr lang="ja-JP" altLang="en-US" dirty="0"/>
          </a:p>
        </p:txBody>
      </p:sp>
    </p:spTree>
    <p:extLst>
      <p:ext uri="{BB962C8B-B14F-4D97-AF65-F5344CB8AC3E}">
        <p14:creationId xmlns:p14="http://schemas.microsoft.com/office/powerpoint/2010/main" val="108684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9486C-BA51-4E0F-BDE1-50FB32B7B3D4}" type="slidenum">
              <a:rPr lang="ja-JP" altLang="en-US"/>
              <a:pPr>
                <a:defRPr/>
              </a:pPr>
              <a:t>‹#›</a:t>
            </a:fld>
            <a:endParaRPr lang="ja-JP" altLang="en-US" dirty="0"/>
          </a:p>
        </p:txBody>
      </p:sp>
    </p:spTree>
    <p:extLst>
      <p:ext uri="{BB962C8B-B14F-4D97-AF65-F5344CB8AC3E}">
        <p14:creationId xmlns:p14="http://schemas.microsoft.com/office/powerpoint/2010/main" val="285580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1E3AA0E1-6043-4EE0-AFFB-B6B830142EA3}" type="slidenum">
              <a:rPr lang="ja-JP" altLang="en-US"/>
              <a:pPr>
                <a:defRPr/>
              </a:pPr>
              <a:t>‹#›</a:t>
            </a:fld>
            <a:endParaRPr lang="ja-JP" altLang="en-US" dirty="0"/>
          </a:p>
        </p:txBody>
      </p:sp>
    </p:spTree>
    <p:extLst>
      <p:ext uri="{BB962C8B-B14F-4D97-AF65-F5344CB8AC3E}">
        <p14:creationId xmlns:p14="http://schemas.microsoft.com/office/powerpoint/2010/main" val="4655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2282" y="380976"/>
            <a:ext cx="8636000" cy="1271588"/>
          </a:xfrm>
        </p:spPr>
        <p:txBody>
          <a:bodyPr/>
          <a:lstStyle>
            <a:lvl1pPr>
              <a:defRPr sz="4400" baseline="0">
                <a:latin typeface="ＭＳ Ｐゴシック" pitchFamily="50" charset="-128"/>
                <a:ea typeface="ＭＳ Ｐゴシック"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50844" y="1738298"/>
            <a:ext cx="8636000" cy="5072098"/>
          </a:xfrm>
        </p:spPr>
        <p:txBody>
          <a:bodyPr/>
          <a:lstStyle>
            <a:lvl1pPr>
              <a:buClr>
                <a:schemeClr val="tx1">
                  <a:lumMod val="75000"/>
                  <a:lumOff val="25000"/>
                </a:schemeClr>
              </a:buClr>
              <a:buSzPct val="70000"/>
              <a:buFont typeface="Wingdings" pitchFamily="2" charset="2"/>
              <a:buChar char="p"/>
              <a:defRPr baseline="0">
                <a:ea typeface="ＭＳ ゴシック" pitchFamily="49" charset="-128"/>
              </a:defRPr>
            </a:lvl1pPr>
            <a:lvl2pPr>
              <a:buClr>
                <a:schemeClr val="tx1">
                  <a:lumMod val="85000"/>
                  <a:lumOff val="15000"/>
                </a:schemeClr>
              </a:buClr>
              <a:buSzPct val="90000"/>
              <a:buFont typeface="Wingdings" pitchFamily="2" charset="2"/>
              <a:buChar char="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5F3A1EB-CB21-4028-8BF4-F528F8C6FD53}" type="slidenum">
              <a:rPr lang="ja-JP" altLang="en-US"/>
              <a:pPr>
                <a:defRPr/>
              </a:pPr>
              <a:t>‹#›</a:t>
            </a:fld>
            <a:endParaRPr lang="en-US" altLang="ja-JP" dirty="0"/>
          </a:p>
        </p:txBody>
      </p:sp>
    </p:spTree>
    <p:extLst>
      <p:ext uri="{BB962C8B-B14F-4D97-AF65-F5344CB8AC3E}">
        <p14:creationId xmlns:p14="http://schemas.microsoft.com/office/powerpoint/2010/main" val="127354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399A21-B13B-4FDA-A1FC-CED2D32E4384}" type="slidenum">
              <a:rPr lang="ja-JP" altLang="en-US"/>
              <a:pPr>
                <a:defRPr/>
              </a:pPr>
              <a:t>‹#›</a:t>
            </a:fld>
            <a:endParaRPr lang="ja-JP" altLang="en-US" dirty="0"/>
          </a:p>
        </p:txBody>
      </p:sp>
    </p:spTree>
    <p:extLst>
      <p:ext uri="{BB962C8B-B14F-4D97-AF65-F5344CB8AC3E}">
        <p14:creationId xmlns:p14="http://schemas.microsoft.com/office/powerpoint/2010/main" val="1673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E935ED9-1F60-4F15-944A-3568793BD123}" type="slidenum">
              <a:rPr lang="ja-JP" altLang="en-US"/>
              <a:pPr>
                <a:defRPr/>
              </a:pPr>
              <a:t>‹#›</a:t>
            </a:fld>
            <a:endParaRPr lang="ja-JP" altLang="en-US" dirty="0"/>
          </a:p>
        </p:txBody>
      </p:sp>
    </p:spTree>
    <p:extLst>
      <p:ext uri="{BB962C8B-B14F-4D97-AF65-F5344CB8AC3E}">
        <p14:creationId xmlns:p14="http://schemas.microsoft.com/office/powerpoint/2010/main" val="301426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8B430C-4A30-4FBC-805E-ED00976DF1B3}" type="slidenum">
              <a:rPr lang="ja-JP" altLang="en-US"/>
              <a:pPr>
                <a:defRPr/>
              </a:pPr>
              <a:t>‹#›</a:t>
            </a:fld>
            <a:endParaRPr lang="ja-JP" altLang="en-US" dirty="0"/>
          </a:p>
        </p:txBody>
      </p:sp>
    </p:spTree>
    <p:extLst>
      <p:ext uri="{BB962C8B-B14F-4D97-AF65-F5344CB8AC3E}">
        <p14:creationId xmlns:p14="http://schemas.microsoft.com/office/powerpoint/2010/main" val="25960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410C66E-A467-4191-9832-2ED88E1387FC}" type="slidenum">
              <a:rPr lang="ja-JP" altLang="en-US"/>
              <a:pPr>
                <a:defRPr/>
              </a:pPr>
              <a:t>‹#›</a:t>
            </a:fld>
            <a:endParaRPr lang="en-US" altLang="ja-JP" dirty="0"/>
          </a:p>
        </p:txBody>
      </p:sp>
    </p:spTree>
    <p:extLst>
      <p:ext uri="{BB962C8B-B14F-4D97-AF65-F5344CB8AC3E}">
        <p14:creationId xmlns:p14="http://schemas.microsoft.com/office/powerpoint/2010/main" val="9296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163B41E-A582-4FE8-B783-3351BF4769B0}" type="slidenum">
              <a:rPr lang="ja-JP" altLang="en-US"/>
              <a:pPr>
                <a:defRPr/>
              </a:pPr>
              <a:t>‹#›</a:t>
            </a:fld>
            <a:endParaRPr lang="en-US" altLang="ja-JP" dirty="0"/>
          </a:p>
        </p:txBody>
      </p:sp>
    </p:spTree>
    <p:extLst>
      <p:ext uri="{BB962C8B-B14F-4D97-AF65-F5344CB8AC3E}">
        <p14:creationId xmlns:p14="http://schemas.microsoft.com/office/powerpoint/2010/main" val="227180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E4B76335-D565-48A5-9C77-E956689886C6}" type="slidenum">
              <a:rPr lang="ja-JP" altLang="en-US"/>
              <a:pPr>
                <a:defRPr/>
              </a:pPr>
              <a:t>‹#›</a:t>
            </a:fld>
            <a:endParaRPr lang="en-US" altLang="ja-JP" dirty="0"/>
          </a:p>
        </p:txBody>
      </p:sp>
    </p:spTree>
    <p:extLst>
      <p:ext uri="{BB962C8B-B14F-4D97-AF65-F5344CB8AC3E}">
        <p14:creationId xmlns:p14="http://schemas.microsoft.com/office/powerpoint/2010/main" val="11183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D6AC2347-7D74-470B-B139-9A4089C622E9}" type="slidenum">
              <a:rPr lang="ja-JP" altLang="en-US"/>
              <a:pPr>
                <a:defRPr/>
              </a:pPr>
              <a:t>‹#›</a:t>
            </a:fld>
            <a:endParaRPr lang="en-US" altLang="ja-JP" dirty="0"/>
          </a:p>
        </p:txBody>
      </p:sp>
    </p:spTree>
    <p:extLst>
      <p:ext uri="{BB962C8B-B14F-4D97-AF65-F5344CB8AC3E}">
        <p14:creationId xmlns:p14="http://schemas.microsoft.com/office/powerpoint/2010/main" val="352615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7C4E0A4A-0007-444B-BA60-7C48F1825689}" type="slidenum">
              <a:rPr lang="ja-JP" altLang="en-US"/>
              <a:pPr>
                <a:defRPr/>
              </a:pPr>
              <a:t>‹#›</a:t>
            </a:fld>
            <a:endParaRPr lang="en-US" altLang="ja-JP" dirty="0"/>
          </a:p>
        </p:txBody>
      </p:sp>
    </p:spTree>
    <p:extLst>
      <p:ext uri="{BB962C8B-B14F-4D97-AF65-F5344CB8AC3E}">
        <p14:creationId xmlns:p14="http://schemas.microsoft.com/office/powerpoint/2010/main" val="346118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23490C1-AA6E-4D4A-97D8-F65AFD431038}" type="slidenum">
              <a:rPr lang="ja-JP" altLang="en-US"/>
              <a:pPr>
                <a:defRPr/>
              </a:pPr>
              <a:t>‹#›</a:t>
            </a:fld>
            <a:endParaRPr lang="en-US" altLang="ja-JP" dirty="0"/>
          </a:p>
        </p:txBody>
      </p:sp>
    </p:spTree>
    <p:extLst>
      <p:ext uri="{BB962C8B-B14F-4D97-AF65-F5344CB8AC3E}">
        <p14:creationId xmlns:p14="http://schemas.microsoft.com/office/powerpoint/2010/main" val="409398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dirty="0" smtClean="0"/>
              <a:t>2020/6/16</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dirty="0" smtClean="0"/>
              <a:t>産業組織論</a:t>
            </a:r>
            <a:r>
              <a:rPr lang="en-US" altLang="ja-JP" dirty="0" smtClean="0"/>
              <a:t>A 4</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60DA8EDB-AB49-4072-B6ED-5F50D9F87DD6}" type="slidenum">
              <a:rPr lang="ja-JP" altLang="en-US"/>
              <a:pPr>
                <a:defRPr/>
              </a:pPr>
              <a:t>‹#›</a:t>
            </a:fld>
            <a:endParaRPr lang="en-US" altLang="ja-JP" dirty="0"/>
          </a:p>
        </p:txBody>
      </p:sp>
    </p:spTree>
    <p:extLst>
      <p:ext uri="{BB962C8B-B14F-4D97-AF65-F5344CB8AC3E}">
        <p14:creationId xmlns:p14="http://schemas.microsoft.com/office/powerpoint/2010/main" val="424543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50" charset="-128"/>
              </a:defRPr>
            </a:lvl1pPr>
          </a:lstStyle>
          <a:p>
            <a:pPr>
              <a:defRPr/>
            </a:pPr>
            <a:r>
              <a:rPr lang="en-US" altLang="ja-JP" dirty="0" smtClean="0"/>
              <a:t>2020/6/16</a:t>
            </a:r>
            <a:endParaRPr lang="en-US" altLang="ja-JP" dirty="0"/>
          </a:p>
        </p:txBody>
      </p:sp>
      <p:sp>
        <p:nvSpPr>
          <p:cNvPr id="1029" name="Rectangle 5"/>
          <p:cNvSpPr>
            <a:spLocks noGrp="1" noChangeArrowheads="1"/>
          </p:cNvSpPr>
          <p:nvPr>
            <p:ph type="ftr" sz="quarter" idx="3"/>
          </p:nvPr>
        </p:nvSpPr>
        <p:spPr bwMode="auto">
          <a:xfrm>
            <a:off x="2271713" y="6942138"/>
            <a:ext cx="521017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50" charset="-128"/>
              </a:defRPr>
            </a:lvl1pPr>
          </a:lstStyle>
          <a:p>
            <a:pPr>
              <a:defRPr/>
            </a:pPr>
            <a:r>
              <a:rPr lang="ja-JP" altLang="en-US" dirty="0" smtClean="0"/>
              <a:t>産業組織論</a:t>
            </a:r>
            <a:r>
              <a:rPr lang="en-US" altLang="ja-JP" dirty="0" smtClean="0"/>
              <a:t>A 4</a:t>
            </a:r>
            <a:endParaRPr lang="en-US" altLang="ja-JP" dirty="0"/>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E512BBA-13D2-4774-B37E-77A7C80B1F99}"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674"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kumimoji="1" sz="1200">
                <a:solidFill>
                  <a:schemeClr val="tx1">
                    <a:tint val="75000"/>
                  </a:schemeClr>
                </a:solidFill>
              </a:defRPr>
            </a:lvl1pPr>
          </a:lstStyle>
          <a:p>
            <a:pPr>
              <a:defRPr/>
            </a:pPr>
            <a:r>
              <a:rPr lang="en-US" altLang="ja-JP" dirty="0" smtClean="0"/>
              <a:t>2020/6/16</a:t>
            </a:r>
            <a:endParaRPr lang="ja-JP" altLang="en-US" dirty="0"/>
          </a:p>
        </p:txBody>
      </p:sp>
      <p:sp>
        <p:nvSpPr>
          <p:cNvPr id="5" name="フッター プレースホルダ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kumimoji="1" sz="1200">
                <a:solidFill>
                  <a:schemeClr val="tx1">
                    <a:tint val="75000"/>
                  </a:schemeClr>
                </a:solidFill>
              </a:defRPr>
            </a:lvl1pPr>
          </a:lstStyle>
          <a:p>
            <a:pPr>
              <a:defRPr/>
            </a:pPr>
            <a:r>
              <a:rPr lang="ja-JP" altLang="en-US" dirty="0" smtClean="0"/>
              <a:t>産業組織論</a:t>
            </a:r>
            <a:r>
              <a:rPr lang="en-US" altLang="ja-JP" dirty="0" smtClean="0"/>
              <a:t>A 4</a:t>
            </a:r>
            <a:endParaRPr lang="ja-JP" altLang="en-US" dirty="0"/>
          </a:p>
        </p:txBody>
      </p:sp>
      <p:sp>
        <p:nvSpPr>
          <p:cNvPr id="6" name="スライド番号プレースホルダ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pPr>
              <a:defRPr/>
            </a:pPr>
            <a:fld id="{30789E61-01DA-4034-B2B7-7A55809DCEE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ftc.go.jp/dk/kiketsu/guideline/guideline/kaisei/kaiseigaiy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tat.go.jp/stat-search/files?page=1&amp;layout=datalist&amp;toukei=00120001&amp;tstat=000001050264&amp;cycle=0&amp;tclass1=000001050265&amp;stat_infid=000031761595&amp;result_page=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jftc.go.jp/soshiki/kyotsukoukai/ruiseki/index.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kkei.com/article/DGXNASGD08063_Y2A500C1NN80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0413" y="1625600"/>
            <a:ext cx="8397875" cy="2327275"/>
          </a:xfrm>
        </p:spPr>
        <p:txBody>
          <a:bodyPr/>
          <a:lstStyle/>
          <a:p>
            <a:pPr algn="ctr"/>
            <a:r>
              <a:rPr lang="ja-JP" altLang="en-US" dirty="0" smtClean="0"/>
              <a:t>産業組織論</a:t>
            </a:r>
            <a:r>
              <a:rPr lang="en-US" altLang="ja-JP" dirty="0" smtClean="0"/>
              <a:t>A</a:t>
            </a:r>
            <a:br>
              <a:rPr lang="en-US" altLang="ja-JP" dirty="0" smtClean="0"/>
            </a:br>
            <a:r>
              <a:rPr lang="en-US" altLang="ja-JP" smtClean="0"/>
              <a:t/>
            </a:r>
            <a:br>
              <a:rPr lang="en-US" altLang="ja-JP" smtClean="0"/>
            </a:br>
            <a:r>
              <a:rPr lang="en-US" altLang="ja-JP" sz="3200" smtClean="0"/>
              <a:t>(4) </a:t>
            </a:r>
            <a:r>
              <a:rPr lang="en-US" altLang="ja-JP" sz="3200" dirty="0" err="1" smtClean="0"/>
              <a:t>HHI</a:t>
            </a:r>
            <a:endParaRPr lang="en-US" altLang="ja-JP" smtClean="0"/>
          </a:p>
        </p:txBody>
      </p:sp>
      <p:sp>
        <p:nvSpPr>
          <p:cNvPr id="6147" name="Rectangle 3"/>
          <p:cNvSpPr>
            <a:spLocks noGrp="1" noChangeArrowheads="1"/>
          </p:cNvSpPr>
          <p:nvPr>
            <p:ph type="subTitle" idx="1"/>
          </p:nvPr>
        </p:nvSpPr>
        <p:spPr>
          <a:xfrm>
            <a:off x="1524000" y="4318000"/>
            <a:ext cx="7112000" cy="2773363"/>
          </a:xfrm>
        </p:spPr>
        <p:txBody>
          <a:bodyPr/>
          <a:lstStyle/>
          <a:p>
            <a:pPr>
              <a:lnSpc>
                <a:spcPct val="90000"/>
              </a:lnSpc>
            </a:pPr>
            <a:endParaRPr lang="ja-JP" altLang="en-US" sz="3100" smtClean="0"/>
          </a:p>
          <a:p>
            <a:pPr>
              <a:lnSpc>
                <a:spcPct val="90000"/>
              </a:lnSpc>
            </a:pPr>
            <a:r>
              <a:rPr lang="ja-JP" altLang="en-US" sz="3100" smtClean="0"/>
              <a:t>丹野忠晋</a:t>
            </a:r>
          </a:p>
          <a:p>
            <a:pPr>
              <a:lnSpc>
                <a:spcPct val="90000"/>
              </a:lnSpc>
            </a:pPr>
            <a:r>
              <a:rPr lang="ja-JP" altLang="en-US" sz="3100" smtClean="0"/>
              <a:t>拓殖大学政経学部</a:t>
            </a:r>
          </a:p>
          <a:p>
            <a:pPr>
              <a:lnSpc>
                <a:spcPct val="90000"/>
              </a:lnSpc>
            </a:pPr>
            <a:r>
              <a:rPr lang="en-US" altLang="ja-JP" sz="3100" smtClean="0"/>
              <a:t>2020</a:t>
            </a:r>
            <a:r>
              <a:rPr lang="ja-JP" altLang="en-US" sz="3100" smtClean="0"/>
              <a:t>年</a:t>
            </a:r>
            <a:r>
              <a:rPr lang="en-US" altLang="ja-JP" sz="3100"/>
              <a:t>6</a:t>
            </a:r>
            <a:r>
              <a:rPr lang="ja-JP" altLang="en-US" sz="3100" smtClean="0"/>
              <a:t>月</a:t>
            </a:r>
            <a:r>
              <a:rPr lang="en-US" altLang="ja-JP" sz="3100" smtClean="0"/>
              <a:t>16</a:t>
            </a:r>
            <a:r>
              <a:rPr lang="ja-JP" altLang="en-US" sz="3100" smtClean="0"/>
              <a:t>日</a:t>
            </a:r>
          </a:p>
        </p:txBody>
      </p:sp>
    </p:spTree>
  </p:cSld>
  <p:clrMapOvr>
    <a:masterClrMapping/>
  </p:clrMapOvr>
  <p:transition advTm="141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合併審査で</a:t>
            </a:r>
            <a:r>
              <a:rPr lang="ja-JP" altLang="en-US"/>
              <a:t>問題</a:t>
            </a:r>
            <a:r>
              <a:rPr lang="ja-JP" altLang="en-US" smtClean="0"/>
              <a:t>になる</a:t>
            </a:r>
            <a:r>
              <a:rPr lang="en-US" altLang="ja-JP" smtClean="0"/>
              <a:t>HHI</a:t>
            </a:r>
            <a:endParaRPr lang="ja-JP" altLang="en-US" smtClean="0"/>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合併によって集中度が高くなるとき公正取引委員会の審査に通る必要があることを</a:t>
            </a:r>
            <a:r>
              <a:rPr lang="ja-JP" altLang="en-US" u="sng" smtClean="0">
                <a:solidFill>
                  <a:srgbClr val="FF0000"/>
                </a:solidFill>
              </a:rPr>
              <a:t>合併審査</a:t>
            </a:r>
            <a:r>
              <a:rPr lang="ja-JP" altLang="en-US" smtClean="0"/>
              <a:t>という</a:t>
            </a:r>
            <a:endParaRPr lang="en-US" altLang="ja-JP" smtClean="0"/>
          </a:p>
          <a:p>
            <a:pPr>
              <a:lnSpc>
                <a:spcPct val="130000"/>
              </a:lnSpc>
              <a:defRPr/>
            </a:pPr>
            <a:r>
              <a:rPr lang="ja-JP" altLang="en-US" smtClean="0"/>
              <a:t>公正取引委員会「</a:t>
            </a:r>
            <a:r>
              <a:rPr lang="ja-JP" altLang="en-US">
                <a:hlinkClick r:id="rId3"/>
              </a:rPr>
              <a:t>企業結合審査に関する独占禁止法の運用指針</a:t>
            </a:r>
            <a:r>
              <a:rPr lang="ja-JP" altLang="en-US" smtClean="0"/>
              <a:t>」</a:t>
            </a:r>
            <a:endParaRPr lang="en-US" altLang="ja-JP"/>
          </a:p>
          <a:p>
            <a:pPr marL="108000" indent="360000" algn="dist">
              <a:lnSpc>
                <a:spcPct val="130000"/>
              </a:lnSpc>
              <a:buNone/>
              <a:defRPr/>
            </a:pPr>
            <a:r>
              <a:rPr lang="ja-JP" altLang="en-US" smtClean="0"/>
              <a:t>競争</a:t>
            </a:r>
            <a:r>
              <a:rPr lang="ja-JP" altLang="en-US"/>
              <a:t>を実質的に制限することとなるとは通常考えられない水準（</a:t>
            </a:r>
            <a:r>
              <a:rPr lang="ja-JP" altLang="en-US" u="sng">
                <a:solidFill>
                  <a:srgbClr val="FF0000"/>
                </a:solidFill>
              </a:rPr>
              <a:t>セーフハーバー</a:t>
            </a:r>
            <a:r>
              <a:rPr lang="ja-JP" altLang="en-US"/>
              <a:t>）を示す指標について，市場全体の構造を表す指標として適切と考えられる</a:t>
            </a:r>
            <a:r>
              <a:rPr lang="en-US" altLang="ja-JP"/>
              <a:t>HHI</a:t>
            </a:r>
            <a:r>
              <a:rPr lang="ja-JP" altLang="en-US"/>
              <a:t>及びその増分を用いることとした</a:t>
            </a:r>
            <a:r>
              <a:rPr lang="ja-JP" altLang="en-US" smtClean="0"/>
              <a:t>。</a:t>
            </a:r>
            <a:endParaRPr lang="en-US" altLang="ja-JP" smtClean="0"/>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10</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654010974"/>
      </p:ext>
    </p:extLst>
  </p:cSld>
  <p:clrMapOvr>
    <a:masterClrMapping/>
  </p:clrMapOvr>
  <p:transition advTm="60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合併審査で</a:t>
            </a:r>
            <a:r>
              <a:rPr lang="ja-JP" altLang="en-US"/>
              <a:t>問題</a:t>
            </a:r>
            <a:r>
              <a:rPr lang="ja-JP" altLang="en-US" smtClean="0"/>
              <a:t>になるケース</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また</a:t>
            </a:r>
            <a:r>
              <a:rPr lang="ja-JP" altLang="en-US"/>
              <a:t>，単独行動及び協調的行動の双方の分析に適用されるものとした。</a:t>
            </a:r>
            <a:br>
              <a:rPr lang="ja-JP" altLang="en-US"/>
            </a:br>
            <a:r>
              <a:rPr lang="en-US" altLang="ja-JP"/>
              <a:t>(1)</a:t>
            </a:r>
            <a:r>
              <a:rPr lang="ja-JP" altLang="en-US"/>
              <a:t>　</a:t>
            </a:r>
            <a:r>
              <a:rPr lang="en-US" altLang="ja-JP"/>
              <a:t>HHI1,500</a:t>
            </a:r>
            <a:r>
              <a:rPr lang="ja-JP" altLang="en-US"/>
              <a:t>以下，</a:t>
            </a:r>
            <a:br>
              <a:rPr lang="ja-JP" altLang="en-US"/>
            </a:br>
            <a:r>
              <a:rPr lang="en-US" altLang="ja-JP"/>
              <a:t>(2)</a:t>
            </a:r>
            <a:r>
              <a:rPr lang="ja-JP" altLang="en-US"/>
              <a:t>　</a:t>
            </a:r>
            <a:r>
              <a:rPr lang="en-US" altLang="ja-JP"/>
              <a:t>HHI1,500</a:t>
            </a:r>
            <a:r>
              <a:rPr lang="ja-JP" altLang="en-US"/>
              <a:t>超</a:t>
            </a:r>
            <a:r>
              <a:rPr lang="en-US" altLang="ja-JP"/>
              <a:t>2,500</a:t>
            </a:r>
            <a:r>
              <a:rPr lang="ja-JP" altLang="en-US"/>
              <a:t>以下かつ</a:t>
            </a:r>
            <a:r>
              <a:rPr lang="en-US" altLang="ja-JP"/>
              <a:t>HHI</a:t>
            </a:r>
            <a:r>
              <a:rPr lang="ja-JP" altLang="en-US"/>
              <a:t>増分</a:t>
            </a:r>
            <a:r>
              <a:rPr lang="en-US" altLang="ja-JP"/>
              <a:t>250</a:t>
            </a:r>
            <a:r>
              <a:rPr lang="ja-JP" altLang="en-US"/>
              <a:t>以下</a:t>
            </a:r>
            <a:br>
              <a:rPr lang="ja-JP" altLang="en-US"/>
            </a:br>
            <a:r>
              <a:rPr lang="en-US" altLang="ja-JP"/>
              <a:t>(3)</a:t>
            </a:r>
            <a:r>
              <a:rPr lang="ja-JP" altLang="en-US"/>
              <a:t>　</a:t>
            </a:r>
            <a:r>
              <a:rPr lang="en-US" altLang="ja-JP"/>
              <a:t>HHI2,500</a:t>
            </a:r>
            <a:r>
              <a:rPr lang="ja-JP" altLang="en-US"/>
              <a:t>超かつ</a:t>
            </a:r>
            <a:r>
              <a:rPr lang="en-US" altLang="ja-JP"/>
              <a:t>HHI</a:t>
            </a:r>
            <a:r>
              <a:rPr lang="ja-JP" altLang="en-US"/>
              <a:t>増分</a:t>
            </a:r>
            <a:r>
              <a:rPr lang="en-US" altLang="ja-JP"/>
              <a:t>150</a:t>
            </a:r>
            <a:r>
              <a:rPr lang="ja-JP" altLang="en-US" smtClean="0"/>
              <a:t>以下</a:t>
            </a:r>
            <a:endParaRPr lang="en-US" altLang="ja-JP" smtClean="0"/>
          </a:p>
          <a:p>
            <a:pPr>
              <a:lnSpc>
                <a:spcPct val="130000"/>
              </a:lnSpc>
              <a:defRPr/>
            </a:pPr>
            <a:r>
              <a:rPr lang="en-US" altLang="ja-JP" smtClean="0"/>
              <a:t>HHI</a:t>
            </a:r>
            <a:r>
              <a:rPr lang="ja-JP" altLang="en-US" smtClean="0"/>
              <a:t>が</a:t>
            </a:r>
            <a:r>
              <a:rPr lang="en-US" altLang="ja-JP" smtClean="0"/>
              <a:t>2500</a:t>
            </a:r>
            <a:r>
              <a:rPr lang="ja-JP" altLang="en-US" smtClean="0"/>
              <a:t>以下であり合併してもその増分が</a:t>
            </a:r>
            <a:r>
              <a:rPr lang="en-US" altLang="ja-JP" smtClean="0"/>
              <a:t>150</a:t>
            </a:r>
            <a:r>
              <a:rPr lang="ja-JP" altLang="en-US" smtClean="0"/>
              <a:t>以下ならば合併に際して問題はない</a:t>
            </a:r>
            <a:endParaRPr lang="en-US" altLang="ja-JP"/>
          </a:p>
          <a:p>
            <a:pPr>
              <a:lnSpc>
                <a:spcPct val="130000"/>
              </a:lnSpc>
              <a:defRPr/>
            </a:pPr>
            <a:r>
              <a:rPr lang="ja-JP" altLang="en-US" smtClean="0"/>
              <a:t>カレールウやインスタとコーヒーは問題のある市場だろうか？</a:t>
            </a:r>
            <a:endParaRPr lang="en-US" altLang="ja-JP" smtClean="0"/>
          </a:p>
          <a:p>
            <a:pPr>
              <a:lnSpc>
                <a:spcPct val="130000"/>
              </a:lnSpc>
              <a:defRPr/>
            </a:pPr>
            <a:endParaRPr lang="en-US" altLang="ja-JP" smtClean="0"/>
          </a:p>
          <a:p>
            <a:pPr>
              <a:lnSpc>
                <a:spcPct val="130000"/>
              </a:lnSpc>
              <a:defRPr/>
            </a:pPr>
            <a:endParaRPr lang="en-US" altLang="ja-JP" smtClean="0"/>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11</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2680747280"/>
      </p:ext>
    </p:extLst>
  </p:cSld>
  <p:clrMapOvr>
    <a:masterClrMapping/>
  </p:clrMapOvr>
  <p:transition advTm="794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r>
              <a:rPr lang="ja-JP" altLang="en-US" smtClean="0"/>
              <a:t>の性質</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u="sng" smtClean="0">
                <a:solidFill>
                  <a:srgbClr val="FF0000"/>
                </a:solidFill>
              </a:rPr>
              <a:t>企業数</a:t>
            </a:r>
            <a:r>
              <a:rPr lang="ja-JP" altLang="en-US" smtClean="0"/>
              <a:t>が少ないと集中度は大きい</a:t>
            </a:r>
            <a:endParaRPr lang="en-US" altLang="ja-JP" smtClean="0"/>
          </a:p>
          <a:p>
            <a:pPr>
              <a:lnSpc>
                <a:spcPct val="130000"/>
              </a:lnSpc>
              <a:defRPr/>
            </a:pPr>
            <a:r>
              <a:rPr lang="ja-JP" altLang="en-US" smtClean="0"/>
              <a:t>シェアの</a:t>
            </a:r>
            <a:r>
              <a:rPr lang="ja-JP" altLang="en-US" u="sng" smtClean="0">
                <a:solidFill>
                  <a:srgbClr val="FF0000"/>
                </a:solidFill>
              </a:rPr>
              <a:t>散らばり</a:t>
            </a:r>
            <a:r>
              <a:rPr lang="ja-JP" altLang="en-US" smtClean="0"/>
              <a:t>が大きいと集中度は大きい</a:t>
            </a:r>
            <a:endParaRPr lang="en-US" altLang="ja-JP" smtClean="0"/>
          </a:p>
          <a:p>
            <a:pPr>
              <a:lnSpc>
                <a:spcPct val="130000"/>
              </a:lnSpc>
              <a:defRPr/>
            </a:pPr>
            <a:r>
              <a:rPr lang="en-US" altLang="ja-JP" smtClean="0"/>
              <a:t>HHI</a:t>
            </a:r>
            <a:r>
              <a:rPr lang="ja-JP" altLang="en-US" smtClean="0"/>
              <a:t>はこれらを反映しているだろうか？</a:t>
            </a:r>
            <a:endParaRPr lang="en-US" altLang="ja-JP"/>
          </a:p>
          <a:p>
            <a:pPr>
              <a:lnSpc>
                <a:spcPct val="130000"/>
              </a:lnSpc>
              <a:defRPr/>
            </a:pPr>
            <a:r>
              <a:rPr lang="ja-JP" altLang="en-US" smtClean="0"/>
              <a:t>和の記号</a:t>
            </a:r>
            <a:r>
              <a:rPr lang="ja-JP" altLang="en-US" u="sng" smtClean="0">
                <a:solidFill>
                  <a:srgbClr val="FF0000"/>
                </a:solidFill>
              </a:rPr>
              <a:t>シグマ</a:t>
            </a:r>
            <a:r>
              <a:rPr lang="en-US" altLang="ja-JP" u="sng" smtClean="0">
                <a:solidFill>
                  <a:srgbClr val="FF0000"/>
                </a:solidFill>
              </a:rPr>
              <a:t>Σ</a:t>
            </a:r>
            <a:r>
              <a:rPr lang="ja-JP" altLang="en-US" smtClean="0"/>
              <a:t>を用いる．すべての和</a:t>
            </a:r>
            <a:endParaRPr lang="en-US" altLang="ja-JP" smtClean="0"/>
          </a:p>
          <a:p>
            <a:pPr>
              <a:lnSpc>
                <a:spcPct val="130000"/>
              </a:lnSpc>
              <a:defRPr/>
            </a:pPr>
            <a:endParaRPr lang="en-US" altLang="ja-JP" smtClean="0"/>
          </a:p>
          <a:p>
            <a:pPr>
              <a:lnSpc>
                <a:spcPct val="130000"/>
              </a:lnSpc>
              <a:spcBef>
                <a:spcPts val="3000"/>
              </a:spcBef>
              <a:defRPr/>
            </a:pPr>
            <a:r>
              <a:rPr lang="ja-JP" altLang="en-US"/>
              <a:t>シグマは多数の和の計算を意味</a:t>
            </a:r>
            <a:r>
              <a:rPr lang="ja-JP" altLang="en-US" smtClean="0"/>
              <a:t>する．</a:t>
            </a:r>
            <a:r>
              <a:rPr lang="en-US" altLang="ja-JP" smtClean="0"/>
              <a:t>x</a:t>
            </a:r>
            <a:r>
              <a:rPr lang="en-US" altLang="ja-JP" baseline="-25000" smtClean="0"/>
              <a:t>i</a:t>
            </a:r>
            <a:r>
              <a:rPr lang="en-US" altLang="ja-JP" smtClean="0"/>
              <a:t>=1</a:t>
            </a:r>
            <a:r>
              <a:rPr lang="ja-JP" altLang="en-US" smtClean="0"/>
              <a:t>のとき</a:t>
            </a: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12</a:t>
            </a:fld>
            <a:endParaRPr lang="en-US" altLang="ja-JP" sz="1400" smtClean="0">
              <a:latin typeface="Times New Roman" panose="02020603050405020304" pitchFamily="18" charset="0"/>
            </a:endParaRPr>
          </a:p>
        </p:txBody>
      </p:sp>
      <p:pic>
        <p:nvPicPr>
          <p:cNvPr id="1026" name="Picture 2" descr="\begin{align*}&#10;\sum_{i=1}^n x_i=x_1+x_2+\cdots+x_n&#10;\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044" y="3810000"/>
            <a:ext cx="46482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gin{align*}&#10;\sum_{i=1}^n1=1+1+\cdots+1=n&#10;\end{al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568" y="5568157"/>
            <a:ext cx="4600575"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63537"/>
      </p:ext>
    </p:extLst>
  </p:cSld>
  <p:clrMapOvr>
    <a:masterClrMapping/>
  </p:clrMapOvr>
  <p:transition advTm="8838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シグマの計算</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spcBef>
                <a:spcPts val="3000"/>
              </a:spcBef>
              <a:defRPr/>
            </a:pPr>
            <a:r>
              <a:rPr lang="ja-JP" altLang="en-US" smtClean="0"/>
              <a:t>テキスト</a:t>
            </a:r>
            <a:r>
              <a:rPr lang="en-US" altLang="ja-JP"/>
              <a:t>p.101</a:t>
            </a:r>
            <a:r>
              <a:rPr lang="ja-JP" altLang="en-US"/>
              <a:t>を参照してください</a:t>
            </a:r>
            <a:endParaRPr lang="en-US" altLang="ja-JP"/>
          </a:p>
          <a:p>
            <a:pPr>
              <a:lnSpc>
                <a:spcPct val="130000"/>
              </a:lnSpc>
              <a:spcBef>
                <a:spcPts val="0"/>
              </a:spcBef>
              <a:defRPr/>
            </a:pPr>
            <a:r>
              <a:rPr lang="ja-JP" altLang="en-US"/>
              <a:t>テキスト</a:t>
            </a:r>
            <a:r>
              <a:rPr lang="en-US" altLang="ja-JP"/>
              <a:t>p.102</a:t>
            </a:r>
            <a:r>
              <a:rPr lang="ja-JP" altLang="en-US"/>
              <a:t>の問い８を解いて</a:t>
            </a:r>
            <a:r>
              <a:rPr lang="ja-JP" altLang="en-US" smtClean="0"/>
              <a:t>ください</a:t>
            </a:r>
            <a:endParaRPr lang="en-US" altLang="ja-JP" smtClean="0"/>
          </a:p>
          <a:p>
            <a:pPr>
              <a:lnSpc>
                <a:spcPct val="130000"/>
              </a:lnSpc>
              <a:defRPr/>
            </a:pPr>
            <a:r>
              <a:rPr lang="en-US" altLang="ja-JP" smtClean="0"/>
              <a:t>(1+4)+(2+5)+(3+6)=(1+2+3)+(4+5+6)</a:t>
            </a:r>
            <a:r>
              <a:rPr lang="ja-JP" altLang="en-US" smtClean="0"/>
              <a:t>のように</a:t>
            </a: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r>
              <a:rPr lang="ja-JP" altLang="en-US" smtClean="0"/>
              <a:t>が成り立つ．</a:t>
            </a:r>
            <a:r>
              <a:rPr lang="ja-JP" altLang="en-US" u="sng" smtClean="0">
                <a:solidFill>
                  <a:srgbClr val="FF0000"/>
                </a:solidFill>
              </a:rPr>
              <a:t>シェアの平均</a:t>
            </a:r>
            <a:r>
              <a:rPr lang="ja-JP" altLang="en-US" smtClean="0"/>
              <a:t>は</a:t>
            </a:r>
            <a:r>
              <a:rPr lang="en-US" altLang="ja-JP" smtClean="0"/>
              <a:t>1/n</a:t>
            </a:r>
            <a:r>
              <a:rPr lang="ja-JP" altLang="en-US" smtClean="0"/>
              <a:t>になる</a:t>
            </a:r>
            <a:endParaRPr lang="en-US" altLang="ja-JP" smtClean="0"/>
          </a:p>
          <a:p>
            <a:pPr>
              <a:lnSpc>
                <a:spcPct val="130000"/>
              </a:lnSpc>
              <a:spcBef>
                <a:spcPts val="3000"/>
              </a:spcBef>
              <a:defRPr/>
            </a:pPr>
            <a:endParaRPr lang="en-US" altLang="ja-JP"/>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13</a:t>
            </a:fld>
            <a:endParaRPr lang="en-US" altLang="ja-JP" sz="1400" smtClean="0">
              <a:latin typeface="Times New Roman" panose="02020603050405020304" pitchFamily="18" charset="0"/>
            </a:endParaRPr>
          </a:p>
        </p:txBody>
      </p:sp>
      <p:pic>
        <p:nvPicPr>
          <p:cNvPr id="1028" name="Picture 4" descr="\begin{align*}&#10;\frac{1}{n}\sum_{i=1}^n S_i=\frac{1}{n}\cdot 1=\frac{1}{n}&#10;\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741" y="5590910"/>
            <a:ext cx="35147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gin{align*}&#10;\sum_{i=1}^3(x_i+y_i)=\sum_{i=1}^3 x_i +\sum_{i=1}^3 y_i&#10;\end{al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3120634"/>
            <a:ext cx="4962525"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18613"/>
      </p:ext>
    </p:extLst>
  </p:cSld>
  <p:clrMapOvr>
    <a:masterClrMapping/>
  </p:clrMapOvr>
  <p:transition advTm="1281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r>
              <a:rPr lang="ja-JP" altLang="en-US" smtClean="0"/>
              <a:t>とシェアの平均と分散１</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spcBef>
                <a:spcPts val="0"/>
              </a:spcBef>
              <a:defRPr/>
            </a:pPr>
            <a:r>
              <a:rPr lang="ja-JP" altLang="en-US" smtClean="0"/>
              <a:t>散らばりは分散で表す</a:t>
            </a:r>
            <a:endParaRPr lang="en-US" altLang="ja-JP" smtClean="0"/>
          </a:p>
          <a:p>
            <a:pPr>
              <a:lnSpc>
                <a:spcPct val="130000"/>
              </a:lnSpc>
              <a:spcBef>
                <a:spcPts val="0"/>
              </a:spcBef>
              <a:defRPr/>
            </a:pPr>
            <a:r>
              <a:rPr lang="ja-JP" altLang="en-US" u="sng" smtClean="0">
                <a:solidFill>
                  <a:srgbClr val="FF0000"/>
                </a:solidFill>
              </a:rPr>
              <a:t>分散</a:t>
            </a:r>
            <a:r>
              <a:rPr lang="ja-JP" altLang="en-US" smtClean="0"/>
              <a:t>は平均引く</a:t>
            </a:r>
            <a:r>
              <a:rPr lang="en-US" altLang="ja-JP" smtClean="0"/>
              <a:t>2</a:t>
            </a:r>
            <a:r>
              <a:rPr lang="ja-JP" altLang="en-US" smtClean="0"/>
              <a:t>乗して和をとり標本数で割る</a:t>
            </a:r>
            <a:endParaRPr lang="en-US" altLang="ja-JP" smtClean="0"/>
          </a:p>
          <a:p>
            <a:pPr>
              <a:lnSpc>
                <a:spcPct val="130000"/>
              </a:lnSpc>
              <a:spcBef>
                <a:spcPts val="0"/>
              </a:spcBef>
              <a:defRPr/>
            </a:pPr>
            <a:r>
              <a:rPr lang="ja-JP" altLang="en-US" smtClean="0"/>
              <a:t>記号は</a:t>
            </a:r>
            <a:r>
              <a:rPr lang="en-US" altLang="ja-JP" smtClean="0"/>
              <a:t>σ</a:t>
            </a:r>
            <a:r>
              <a:rPr lang="en-US" altLang="ja-JP" baseline="30000" smtClean="0"/>
              <a:t>2</a:t>
            </a:r>
            <a:r>
              <a:rPr lang="ja-JP" altLang="en-US" smtClean="0"/>
              <a:t>を用いる．シグマ</a:t>
            </a:r>
            <a:r>
              <a:rPr lang="en-US" altLang="ja-JP" smtClean="0"/>
              <a:t>2</a:t>
            </a:r>
            <a:r>
              <a:rPr lang="ja-JP" altLang="en-US" smtClean="0"/>
              <a:t>乗．</a:t>
            </a:r>
            <a:r>
              <a:rPr lang="en-US" altLang="ja-JP" smtClean="0"/>
              <a:t>σ</a:t>
            </a:r>
            <a:r>
              <a:rPr lang="ja-JP" altLang="en-US" smtClean="0"/>
              <a:t>は</a:t>
            </a:r>
            <a:r>
              <a:rPr lang="en-US" altLang="ja-JP" smtClean="0"/>
              <a:t>0</a:t>
            </a:r>
            <a:r>
              <a:rPr lang="ja-JP" altLang="en-US" smtClean="0"/>
              <a:t>以上．</a:t>
            </a:r>
            <a:r>
              <a:rPr lang="en-US" altLang="ja-JP" smtClean="0"/>
              <a:t>x</a:t>
            </a:r>
            <a:r>
              <a:rPr lang="ja-JP" altLang="en-US" smtClean="0"/>
              <a:t>の上線は </a:t>
            </a:r>
            <a:r>
              <a:rPr lang="en-US" altLang="ja-JP" smtClean="0"/>
              <a:t>x</a:t>
            </a:r>
            <a:r>
              <a:rPr lang="en-US" altLang="ja-JP" baseline="-25000" smtClean="0"/>
              <a:t>i</a:t>
            </a:r>
            <a:r>
              <a:rPr lang="en-US" altLang="ja-JP" smtClean="0"/>
              <a:t> </a:t>
            </a:r>
            <a:r>
              <a:rPr lang="ja-JP" altLang="en-US" smtClean="0"/>
              <a:t>の平均です．よって，分散は</a:t>
            </a:r>
            <a:endParaRPr lang="en-US" altLang="ja-JP" smtClean="0"/>
          </a:p>
          <a:p>
            <a:pPr>
              <a:lnSpc>
                <a:spcPct val="130000"/>
              </a:lnSpc>
              <a:spcBef>
                <a:spcPts val="0"/>
              </a:spcBef>
              <a:defRPr/>
            </a:pPr>
            <a:endParaRPr lang="en-US" altLang="ja-JP" smtClean="0"/>
          </a:p>
          <a:p>
            <a:pPr>
              <a:lnSpc>
                <a:spcPct val="130000"/>
              </a:lnSpc>
              <a:spcBef>
                <a:spcPts val="0"/>
              </a:spcBef>
              <a:defRPr/>
            </a:pPr>
            <a:r>
              <a:rPr lang="ja-JP" altLang="en-US" smtClean="0"/>
              <a:t>シェアの</a:t>
            </a:r>
            <a:r>
              <a:rPr lang="ja-JP" altLang="en-US" u="sng" smtClean="0">
                <a:solidFill>
                  <a:srgbClr val="FF0000"/>
                </a:solidFill>
              </a:rPr>
              <a:t>分散</a:t>
            </a:r>
            <a:r>
              <a:rPr lang="ja-JP" altLang="en-US" smtClean="0"/>
              <a:t>は</a:t>
            </a:r>
            <a:endParaRPr lang="en-US" altLang="ja-JP" smtClean="0"/>
          </a:p>
          <a:p>
            <a:pPr>
              <a:lnSpc>
                <a:spcPct val="130000"/>
              </a:lnSpc>
              <a:spcBef>
                <a:spcPts val="0"/>
              </a:spcBef>
              <a:defRPr/>
            </a:pPr>
            <a:endParaRPr lang="en-US" altLang="ja-JP" smtClean="0"/>
          </a:p>
          <a:p>
            <a:pPr>
              <a:lnSpc>
                <a:spcPct val="130000"/>
              </a:lnSpc>
              <a:spcBef>
                <a:spcPts val="0"/>
              </a:spcBef>
              <a:defRPr/>
            </a:pPr>
            <a:endParaRPr lang="en-US" altLang="ja-JP"/>
          </a:p>
          <a:p>
            <a:pPr>
              <a:lnSpc>
                <a:spcPct val="130000"/>
              </a:lnSpc>
              <a:spcBef>
                <a:spcPts val="0"/>
              </a:spcBef>
              <a:defRPr/>
            </a:pPr>
            <a:r>
              <a:rPr lang="en-US" altLang="ja-JP" smtClean="0"/>
              <a:t>HHI</a:t>
            </a:r>
            <a:r>
              <a:rPr lang="ja-JP" altLang="en-US" smtClean="0"/>
              <a:t>はシェアの平均</a:t>
            </a:r>
            <a:r>
              <a:rPr lang="en-US" altLang="ja-JP" smtClean="0"/>
              <a:t>1/n</a:t>
            </a:r>
            <a:r>
              <a:rPr lang="ja-JP" altLang="en-US" smtClean="0"/>
              <a:t>と分散</a:t>
            </a:r>
            <a:r>
              <a:rPr lang="en-US" altLang="ja-JP" smtClean="0"/>
              <a:t>σ</a:t>
            </a:r>
            <a:r>
              <a:rPr lang="en-US" altLang="ja-JP" baseline="30000" smtClean="0"/>
              <a:t>2</a:t>
            </a:r>
            <a:r>
              <a:rPr lang="ja-JP" altLang="en-US" smtClean="0"/>
              <a:t>で表現できる</a:t>
            </a:r>
            <a:endParaRPr lang="en-US" altLang="ja-JP" smtClean="0"/>
          </a:p>
          <a:p>
            <a:pPr>
              <a:lnSpc>
                <a:spcPct val="130000"/>
              </a:lnSpc>
              <a:defRPr/>
            </a:pPr>
            <a:endParaRPr lang="en-US" altLang="ja-JP" smtClean="0"/>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14</a:t>
            </a:fld>
            <a:endParaRPr lang="en-US" altLang="ja-JP" sz="1400" smtClean="0">
              <a:latin typeface="Times New Roman" panose="02020603050405020304" pitchFamily="18" charset="0"/>
            </a:endParaRPr>
          </a:p>
        </p:txBody>
      </p:sp>
      <p:pic>
        <p:nvPicPr>
          <p:cNvPr id="1030" name="Picture 6" descr="\begin{align*}&#10;\sigma^2=\frac{1}{n}\sum_{i=1}^n (x_i-\overline{x})^2&#10;\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3617642"/>
            <a:ext cx="34194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gin{align*}&#10;\sigma^2=\frac{1}{n}\sum_{i=1}^n \left(S_i-\frac{1}{n}\right)^2&#10;\end{al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4733051"/>
            <a:ext cx="38862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11490"/>
      </p:ext>
    </p:extLst>
  </p:cSld>
  <p:clrMapOvr>
    <a:masterClrMapping/>
  </p:clrMapOvr>
  <p:transition advTm="45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r>
              <a:rPr lang="ja-JP" altLang="en-US" smtClean="0"/>
              <a:t>とシェアの平均と分散２</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spcBef>
                <a:spcPts val="0"/>
              </a:spcBef>
              <a:defRPr/>
            </a:pPr>
            <a:r>
              <a:rPr lang="en-US" altLang="ja-JP" smtClean="0"/>
              <a:t>HHI</a:t>
            </a:r>
            <a:r>
              <a:rPr lang="ja-JP" altLang="en-US" smtClean="0"/>
              <a:t>をシグマ記号で表すと</a:t>
            </a:r>
            <a:endParaRPr lang="en-US" altLang="ja-JP" smtClean="0"/>
          </a:p>
          <a:p>
            <a:pPr>
              <a:lnSpc>
                <a:spcPct val="130000"/>
              </a:lnSpc>
              <a:spcBef>
                <a:spcPts val="0"/>
              </a:spcBef>
              <a:defRPr/>
            </a:pPr>
            <a:endParaRPr lang="en-US" altLang="ja-JP"/>
          </a:p>
          <a:p>
            <a:pPr>
              <a:lnSpc>
                <a:spcPct val="130000"/>
              </a:lnSpc>
              <a:spcBef>
                <a:spcPts val="0"/>
              </a:spcBef>
              <a:defRPr/>
            </a:pPr>
            <a:endParaRPr lang="en-US" altLang="ja-JP" smtClean="0"/>
          </a:p>
          <a:p>
            <a:pPr>
              <a:lnSpc>
                <a:spcPct val="130000"/>
              </a:lnSpc>
              <a:spcBef>
                <a:spcPts val="0"/>
              </a:spcBef>
              <a:defRPr/>
            </a:pPr>
            <a:r>
              <a:rPr lang="ja-JP" altLang="en-US" smtClean="0"/>
              <a:t>この式を展開すると，次が成り立つ</a:t>
            </a:r>
            <a:endParaRPr lang="en-US" altLang="ja-JP" smtClean="0"/>
          </a:p>
          <a:p>
            <a:pPr>
              <a:lnSpc>
                <a:spcPct val="130000"/>
              </a:lnSpc>
              <a:spcBef>
                <a:spcPts val="0"/>
              </a:spcBef>
              <a:defRPr/>
            </a:pPr>
            <a:endParaRPr lang="en-US" altLang="ja-JP"/>
          </a:p>
          <a:p>
            <a:pPr>
              <a:lnSpc>
                <a:spcPct val="130000"/>
              </a:lnSpc>
              <a:spcBef>
                <a:spcPts val="0"/>
              </a:spcBef>
              <a:defRPr/>
            </a:pPr>
            <a:r>
              <a:rPr lang="ja-JP" altLang="en-US" smtClean="0"/>
              <a:t>右辺を展開してみると左辺の</a:t>
            </a:r>
            <a:r>
              <a:rPr lang="en-US" altLang="ja-JP" smtClean="0"/>
              <a:t>HHI</a:t>
            </a:r>
            <a:r>
              <a:rPr lang="ja-JP" altLang="en-US" smtClean="0"/>
              <a:t>に等しくなる</a:t>
            </a:r>
            <a:endParaRPr lang="en-US" altLang="ja-JP" smtClean="0"/>
          </a:p>
          <a:p>
            <a:pPr>
              <a:lnSpc>
                <a:spcPct val="130000"/>
              </a:lnSpc>
              <a:defRPr/>
            </a:pPr>
            <a:endParaRPr lang="en-US" altLang="ja-JP" smtClean="0"/>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15</a:t>
            </a:fld>
            <a:endParaRPr lang="en-US" altLang="ja-JP" sz="1400" smtClean="0">
              <a:latin typeface="Times New Roman" panose="02020603050405020304" pitchFamily="18" charset="0"/>
            </a:endParaRPr>
          </a:p>
        </p:txBody>
      </p:sp>
      <p:pic>
        <p:nvPicPr>
          <p:cNvPr id="3074" name="Picture 2" descr="\begin{align*}&#10;\text{HHI}=\sum_{i=1}^n S_i^2&#10;\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872" y="1693863"/>
            <a:ext cx="22955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gin{align*}&#10;\text{HHI}=n\sigma^2+\frac{1}{n}&#10;\end{al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872" y="3567112"/>
            <a:ext cx="26765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egin{align*}&#10;=\sum_{i=1}^n S_i^2-\frac{2}{n}\sum_{i=1}^nS_i+\frac{\sum_{i=1}^n 1}{n^2}+\frac{1}{n}=\sum_{i=1}^n S_i^2-\frac{2}{n}1+\frac{1}{n}+\frac{1}{n}&#10;\end{al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01" y="5796517"/>
            <a:ext cx="8144762" cy="8685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gin{align*}&#10;n\cdot\frac{1}{n}\sum_{i=1}^n \left(S_i-\frac{1}{n}\right)^2+\frac{1}{n}=\sum_{i=1}^n \left(S_i^2-2\cdot\frac{1}{n}S_i+\frac{1}{n^2} \right)+\frac{1}{n}&#10;\end{al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49" y="4833476"/>
            <a:ext cx="7946666" cy="8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62356"/>
      </p:ext>
    </p:extLst>
  </p:cSld>
  <p:clrMapOvr>
    <a:masterClrMapping/>
  </p:clrMapOvr>
  <p:transition advTm="4807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r>
              <a:rPr lang="ja-JP" altLang="en-US" smtClean="0"/>
              <a:t>とシェアの平均と分散３</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endParaRPr lang="en-US" altLang="ja-JP" smtClean="0"/>
          </a:p>
          <a:p>
            <a:pPr>
              <a:lnSpc>
                <a:spcPct val="130000"/>
              </a:lnSpc>
              <a:defRPr/>
            </a:pPr>
            <a:endParaRPr lang="en-US" altLang="ja-JP" smtClean="0"/>
          </a:p>
          <a:p>
            <a:pPr>
              <a:lnSpc>
                <a:spcPct val="130000"/>
              </a:lnSpc>
              <a:defRPr/>
            </a:pPr>
            <a:r>
              <a:rPr lang="ja-JP" altLang="en-US" smtClean="0"/>
              <a:t>よって，下が証明できた</a:t>
            </a:r>
            <a:endParaRPr lang="en-US" altLang="ja-JP" smtClean="0"/>
          </a:p>
          <a:p>
            <a:pPr>
              <a:lnSpc>
                <a:spcPct val="130000"/>
              </a:lnSpc>
              <a:defRPr/>
            </a:pPr>
            <a:endParaRPr lang="en-US" altLang="ja-JP"/>
          </a:p>
          <a:p>
            <a:pPr>
              <a:lnSpc>
                <a:spcPct val="130000"/>
              </a:lnSpc>
              <a:defRPr/>
            </a:pPr>
            <a:r>
              <a:rPr lang="ja-JP" altLang="en-US" smtClean="0"/>
              <a:t>よって，</a:t>
            </a:r>
            <a:r>
              <a:rPr lang="en-US" altLang="ja-JP" smtClean="0"/>
              <a:t>HHI</a:t>
            </a:r>
            <a:r>
              <a:rPr lang="ja-JP" altLang="en-US" smtClean="0"/>
              <a:t>は</a:t>
            </a:r>
            <a:r>
              <a:rPr lang="en-US" altLang="ja-JP" smtClean="0"/>
              <a:t>σ</a:t>
            </a:r>
            <a:r>
              <a:rPr lang="en-US" altLang="ja-JP" baseline="30000" smtClean="0"/>
              <a:t>2</a:t>
            </a:r>
            <a:r>
              <a:rPr lang="ja-JP" altLang="en-US" smtClean="0"/>
              <a:t>が大きくなると高くなる</a:t>
            </a:r>
            <a:endParaRPr lang="en-US" altLang="ja-JP" smtClean="0"/>
          </a:p>
          <a:p>
            <a:pPr>
              <a:lnSpc>
                <a:spcPct val="130000"/>
              </a:lnSpc>
              <a:defRPr/>
            </a:pPr>
            <a:r>
              <a:rPr lang="en-US" altLang="ja-JP" smtClean="0"/>
              <a:t> HHI</a:t>
            </a:r>
            <a:r>
              <a:rPr lang="ja-JP" altLang="en-US" smtClean="0"/>
              <a:t>は</a:t>
            </a:r>
            <a:r>
              <a:rPr lang="en-US" altLang="ja-JP" smtClean="0"/>
              <a:t>σ</a:t>
            </a:r>
            <a:r>
              <a:rPr lang="en-US" altLang="ja-JP" baseline="30000" smtClean="0"/>
              <a:t>2</a:t>
            </a:r>
            <a:r>
              <a:rPr lang="en-US" altLang="ja-JP" smtClean="0"/>
              <a:t>n</a:t>
            </a:r>
            <a:r>
              <a:rPr lang="en-US" altLang="ja-JP" baseline="30000" smtClean="0"/>
              <a:t>2</a:t>
            </a:r>
            <a:r>
              <a:rPr lang="en-US" altLang="ja-JP" smtClean="0"/>
              <a:t>&lt;1</a:t>
            </a:r>
            <a:r>
              <a:rPr lang="ja-JP" altLang="en-US" smtClean="0"/>
              <a:t>のとき企業数が少なくなると上昇</a:t>
            </a:r>
            <a:endParaRPr lang="en-US" altLang="ja-JP" smtClean="0"/>
          </a:p>
          <a:p>
            <a:pPr>
              <a:lnSpc>
                <a:spcPct val="130000"/>
              </a:lnSpc>
              <a:defRPr/>
            </a:pPr>
            <a:r>
              <a:rPr lang="ja-JP" altLang="en-US" smtClean="0"/>
              <a:t>問４問１の市場のシェアの平均と分散を求めて</a:t>
            </a:r>
            <a:r>
              <a:rPr lang="en-US" altLang="ja-JP" smtClean="0"/>
              <a:t>HHI</a:t>
            </a:r>
            <a:r>
              <a:rPr lang="ja-JP" altLang="en-US" smtClean="0"/>
              <a:t>の関係式が成り立つことを示してください</a:t>
            </a:r>
            <a:endParaRPr lang="en-US" altLang="ja-JP" smtClean="0"/>
          </a:p>
          <a:p>
            <a:pPr>
              <a:lnSpc>
                <a:spcPct val="130000"/>
              </a:lnSpc>
              <a:defRPr/>
            </a:pPr>
            <a:endParaRPr lang="en-US" altLang="ja-JP" baseline="30000" smtClean="0"/>
          </a:p>
          <a:p>
            <a:pPr marL="0" indent="0">
              <a:lnSpc>
                <a:spcPct val="130000"/>
              </a:lnSpc>
              <a:buNone/>
              <a:defRPr/>
            </a:pPr>
            <a:endParaRPr lang="en-US" altLang="ja-JP" baseline="3000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16</a:t>
            </a:fld>
            <a:endParaRPr lang="en-US" altLang="ja-JP" sz="1400" smtClean="0">
              <a:latin typeface="Times New Roman" panose="02020603050405020304" pitchFamily="18" charset="0"/>
            </a:endParaRPr>
          </a:p>
        </p:txBody>
      </p:sp>
      <p:pic>
        <p:nvPicPr>
          <p:cNvPr id="12" name="Picture 4" descr="\begin{align*}&#10;\text{HHI}=n\sigma^2+\frac{1}{n}&#10;\end{al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7" y="3149650"/>
            <a:ext cx="26765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gin{align*}&#10;=\sum_{i=1}^n S_i^2=\text{HHI}&#10;\end{al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059" y="1119526"/>
            <a:ext cx="27336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37700" y="6997700"/>
            <a:ext cx="406400" cy="406400"/>
          </a:xfrm>
          <a:prstGeom prst="rect">
            <a:avLst/>
          </a:prstGeom>
        </p:spPr>
      </p:pic>
    </p:spTree>
    <p:extLst>
      <p:ext uri="{BB962C8B-B14F-4D97-AF65-F5344CB8AC3E}">
        <p14:creationId xmlns:p14="http://schemas.microsoft.com/office/powerpoint/2010/main" val="1600413434"/>
      </p:ext>
    </p:extLst>
  </p:cSld>
  <p:clrMapOvr>
    <a:masterClrMapping/>
  </p:clrMapOvr>
  <p:transition advTm="1041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1331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13316" name="Rectangle 2"/>
          <p:cNvSpPr>
            <a:spLocks noGrp="1" noChangeArrowheads="1"/>
          </p:cNvSpPr>
          <p:nvPr>
            <p:ph type="title"/>
          </p:nvPr>
        </p:nvSpPr>
        <p:spPr>
          <a:xfrm>
            <a:off x="762000" y="270272"/>
            <a:ext cx="8636000" cy="1271588"/>
          </a:xfrm>
        </p:spPr>
        <p:txBody>
          <a:bodyPr/>
          <a:lstStyle/>
          <a:p>
            <a:r>
              <a:rPr lang="en-US" altLang="ja-JP" smtClean="0"/>
              <a:t>2</a:t>
            </a:r>
            <a:r>
              <a:rPr lang="ja-JP" altLang="en-US" smtClean="0"/>
              <a:t>次方程式，判別式，解の個数</a:t>
            </a:r>
          </a:p>
        </p:txBody>
      </p:sp>
      <p:sp>
        <p:nvSpPr>
          <p:cNvPr id="194563" name="Rectangle 3"/>
          <p:cNvSpPr>
            <a:spLocks noGrp="1" noChangeArrowheads="1"/>
          </p:cNvSpPr>
          <p:nvPr>
            <p:ph type="body" idx="1"/>
          </p:nvPr>
        </p:nvSpPr>
        <p:spPr>
          <a:xfrm>
            <a:off x="796800" y="1217712"/>
            <a:ext cx="8675688" cy="5357812"/>
          </a:xfrm>
        </p:spPr>
        <p:txBody>
          <a:bodyPr/>
          <a:lstStyle/>
          <a:p>
            <a:pPr>
              <a:lnSpc>
                <a:spcPct val="110000"/>
              </a:lnSpc>
              <a:defRPr/>
            </a:pPr>
            <a:r>
              <a:rPr lang="en-US" altLang="ja-JP" smtClean="0"/>
              <a:t>2</a:t>
            </a:r>
            <a:r>
              <a:rPr lang="ja-JP" altLang="en-US" smtClean="0"/>
              <a:t>次方程式の一般形</a:t>
            </a:r>
            <a:r>
              <a:rPr lang="en-US" altLang="ja-JP" smtClean="0"/>
              <a:t>(a</a:t>
            </a:r>
            <a:r>
              <a:rPr lang="ja-JP" altLang="en-US" smtClean="0"/>
              <a:t>≠</a:t>
            </a:r>
            <a:r>
              <a:rPr lang="en-US" altLang="ja-JP" smtClean="0"/>
              <a:t>0)</a:t>
            </a:r>
            <a:endParaRPr lang="en-US" altLang="ja-JP" u="sng" smtClean="0">
              <a:solidFill>
                <a:srgbClr val="FF0000"/>
              </a:solidFill>
            </a:endParaRPr>
          </a:p>
          <a:p>
            <a:pPr>
              <a:lnSpc>
                <a:spcPct val="110000"/>
              </a:lnSpc>
              <a:defRPr/>
            </a:pPr>
            <a:endParaRPr lang="en-US" altLang="ja-JP" smtClean="0"/>
          </a:p>
          <a:p>
            <a:pPr>
              <a:lnSpc>
                <a:spcPct val="110000"/>
              </a:lnSpc>
              <a:defRPr/>
            </a:pPr>
            <a:r>
              <a:rPr lang="ja-JP" altLang="en-US" smtClean="0"/>
              <a:t>その判別式</a:t>
            </a:r>
            <a:r>
              <a:rPr lang="en-US" altLang="ja-JP" smtClean="0"/>
              <a:t>D</a:t>
            </a:r>
          </a:p>
          <a:p>
            <a:pPr>
              <a:lnSpc>
                <a:spcPct val="110000"/>
              </a:lnSpc>
              <a:defRPr/>
            </a:pPr>
            <a:endParaRPr lang="en-US" altLang="ja-JP" smtClean="0"/>
          </a:p>
          <a:p>
            <a:pPr>
              <a:lnSpc>
                <a:spcPct val="110000"/>
              </a:lnSpc>
              <a:defRPr/>
            </a:pPr>
            <a:r>
              <a:rPr lang="ja-JP" altLang="en-US" u="sng" smtClean="0">
                <a:solidFill>
                  <a:srgbClr val="FF0000"/>
                </a:solidFill>
              </a:rPr>
              <a:t>判別式と</a:t>
            </a:r>
            <a:r>
              <a:rPr lang="en-US" altLang="ja-JP" u="sng" smtClean="0">
                <a:solidFill>
                  <a:srgbClr val="FF0000"/>
                </a:solidFill>
              </a:rPr>
              <a:t>2</a:t>
            </a:r>
            <a:r>
              <a:rPr lang="ja-JP" altLang="en-US" u="sng" smtClean="0">
                <a:solidFill>
                  <a:srgbClr val="FF0000"/>
                </a:solidFill>
              </a:rPr>
              <a:t>次方程式の解の個数の関係</a:t>
            </a:r>
            <a:endParaRPr lang="en-US" altLang="ja-JP" u="sng" smtClean="0">
              <a:solidFill>
                <a:srgbClr val="FF0000"/>
              </a:solidFill>
            </a:endParaRPr>
          </a:p>
          <a:p>
            <a:pPr lvl="1">
              <a:lnSpc>
                <a:spcPct val="110000"/>
              </a:lnSpc>
              <a:defRPr/>
            </a:pPr>
            <a:r>
              <a:rPr lang="en-US" altLang="ja-JP" smtClean="0"/>
              <a:t>D&gt;0</a:t>
            </a:r>
            <a:r>
              <a:rPr lang="ja-JP" altLang="en-US" smtClean="0"/>
              <a:t>　⇔　異なる</a:t>
            </a:r>
            <a:r>
              <a:rPr lang="en-US" altLang="ja-JP" smtClean="0"/>
              <a:t>2</a:t>
            </a:r>
            <a:r>
              <a:rPr lang="ja-JP" altLang="en-US" smtClean="0"/>
              <a:t>つの解をもつ</a:t>
            </a:r>
            <a:endParaRPr lang="en-US" altLang="ja-JP" smtClean="0"/>
          </a:p>
          <a:p>
            <a:pPr lvl="1">
              <a:lnSpc>
                <a:spcPct val="110000"/>
              </a:lnSpc>
              <a:defRPr/>
            </a:pPr>
            <a:r>
              <a:rPr lang="en-US" altLang="ja-JP" smtClean="0"/>
              <a:t>D=0</a:t>
            </a:r>
            <a:r>
              <a:rPr lang="ja-JP" altLang="en-US"/>
              <a:t>　</a:t>
            </a:r>
            <a:r>
              <a:rPr lang="ja-JP" altLang="en-US" smtClean="0"/>
              <a:t>⇔　ただ</a:t>
            </a:r>
            <a:r>
              <a:rPr lang="en-US" altLang="ja-JP" smtClean="0"/>
              <a:t>1</a:t>
            </a:r>
            <a:r>
              <a:rPr lang="ja-JP" altLang="en-US" smtClean="0"/>
              <a:t>つの</a:t>
            </a:r>
            <a:r>
              <a:rPr lang="ja-JP" altLang="en-US"/>
              <a:t>解をもつ</a:t>
            </a:r>
            <a:endParaRPr lang="en-US" altLang="ja-JP"/>
          </a:p>
          <a:p>
            <a:pPr lvl="1">
              <a:lnSpc>
                <a:spcPct val="110000"/>
              </a:lnSpc>
              <a:defRPr/>
            </a:pPr>
            <a:r>
              <a:rPr lang="en-US" altLang="ja-JP" smtClean="0"/>
              <a:t>D&lt;0</a:t>
            </a:r>
            <a:r>
              <a:rPr lang="ja-JP" altLang="en-US"/>
              <a:t>　⇔　</a:t>
            </a:r>
            <a:r>
              <a:rPr lang="ja-JP" altLang="en-US" smtClean="0"/>
              <a:t>解なし</a:t>
            </a:r>
            <a:endParaRPr lang="en-US" altLang="ja-JP" smtClean="0"/>
          </a:p>
          <a:p>
            <a:pPr>
              <a:lnSpc>
                <a:spcPct val="110000"/>
              </a:lnSpc>
              <a:defRPr/>
            </a:pPr>
            <a:r>
              <a:rPr lang="ja-JP" altLang="en-US" smtClean="0"/>
              <a:t>テキスト</a:t>
            </a:r>
            <a:r>
              <a:rPr lang="en-US" altLang="ja-JP" smtClean="0"/>
              <a:t>p.30</a:t>
            </a:r>
            <a:r>
              <a:rPr lang="ja-JP" altLang="en-US" smtClean="0"/>
              <a:t>の例</a:t>
            </a:r>
            <a:r>
              <a:rPr lang="en-US" altLang="ja-JP" smtClean="0"/>
              <a:t>7</a:t>
            </a:r>
            <a:r>
              <a:rPr lang="ja-JP" altLang="en-US" smtClean="0"/>
              <a:t>とテキスト</a:t>
            </a:r>
            <a:r>
              <a:rPr lang="en-US" altLang="ja-JP" smtClean="0"/>
              <a:t>p.31</a:t>
            </a:r>
            <a:r>
              <a:rPr lang="ja-JP" altLang="en-US" smtClean="0"/>
              <a:t>の問い</a:t>
            </a:r>
            <a:r>
              <a:rPr lang="en-US" altLang="ja-JP" smtClean="0"/>
              <a:t>6</a:t>
            </a:r>
            <a:r>
              <a:rPr lang="ja-JP" altLang="en-US" smtClean="0"/>
              <a:t>をを</a:t>
            </a:r>
            <a:r>
              <a:rPr lang="ja-JP" altLang="en-US"/>
              <a:t>行って</a:t>
            </a:r>
            <a:r>
              <a:rPr lang="ja-JP" altLang="en-US" smtClean="0"/>
              <a:t>ください</a:t>
            </a:r>
            <a:endParaRPr lang="en-US" altLang="ja-JP"/>
          </a:p>
        </p:txBody>
      </p:sp>
      <p:sp>
        <p:nvSpPr>
          <p:cNvPr id="13318" name="スライド番号プレースホルダ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4885AB0D-2758-4381-91E4-0AA8BA1C59A8}" type="slidenum">
              <a:rPr lang="ja-JP" altLang="en-US" sz="1400" smtClean="0">
                <a:latin typeface="Times New Roman" panose="02020603050405020304" pitchFamily="18" charset="0"/>
              </a:rPr>
              <a:pPr>
                <a:spcBef>
                  <a:spcPct val="0"/>
                </a:spcBef>
                <a:buFontTx/>
                <a:buNone/>
              </a:pPr>
              <a:t>17</a:t>
            </a:fld>
            <a:endParaRPr lang="en-US" altLang="ja-JP" sz="1400" smtClean="0">
              <a:latin typeface="Times New Roman" panose="02020603050405020304" pitchFamily="18" charset="0"/>
            </a:endParaRPr>
          </a:p>
        </p:txBody>
      </p:sp>
      <p:pic>
        <p:nvPicPr>
          <p:cNvPr id="1026" name="Picture 2" descr="\begin{align*}&#10;ax^2+bx+c=0&#10; \end{al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667" y="1866007"/>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gin{align*}&#10;D=b^2-4ac&#10; \end{al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942" y="3096670"/>
            <a:ext cx="2266950" cy="352426"/>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37700" y="6997700"/>
            <a:ext cx="406400" cy="406400"/>
          </a:xfrm>
          <a:prstGeom prst="rect">
            <a:avLst/>
          </a:prstGeom>
        </p:spPr>
      </p:pic>
    </p:spTree>
  </p:cSld>
  <p:clrMapOvr>
    <a:masterClrMapping/>
  </p:clrMapOvr>
  <p:transition advTm="899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1331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13316" name="Rectangle 2"/>
          <p:cNvSpPr>
            <a:spLocks noGrp="1" noChangeArrowheads="1"/>
          </p:cNvSpPr>
          <p:nvPr>
            <p:ph type="title"/>
          </p:nvPr>
        </p:nvSpPr>
        <p:spPr>
          <a:xfrm>
            <a:off x="762000" y="270272"/>
            <a:ext cx="8636000" cy="1271588"/>
          </a:xfrm>
        </p:spPr>
        <p:txBody>
          <a:bodyPr/>
          <a:lstStyle/>
          <a:p>
            <a:r>
              <a:rPr lang="en-US" altLang="ja-JP" smtClean="0"/>
              <a:t>2</a:t>
            </a:r>
            <a:r>
              <a:rPr lang="ja-JP" altLang="en-US" smtClean="0"/>
              <a:t>次方程式の解</a:t>
            </a:r>
          </a:p>
        </p:txBody>
      </p:sp>
      <p:sp>
        <p:nvSpPr>
          <p:cNvPr id="194563" name="Rectangle 3"/>
          <p:cNvSpPr>
            <a:spLocks noGrp="1" noChangeArrowheads="1"/>
          </p:cNvSpPr>
          <p:nvPr>
            <p:ph type="body" idx="1"/>
          </p:nvPr>
        </p:nvSpPr>
        <p:spPr>
          <a:xfrm>
            <a:off x="796800" y="1217712"/>
            <a:ext cx="8675688" cy="5357812"/>
          </a:xfrm>
        </p:spPr>
        <p:txBody>
          <a:bodyPr/>
          <a:lstStyle/>
          <a:p>
            <a:pPr>
              <a:lnSpc>
                <a:spcPct val="110000"/>
              </a:lnSpc>
              <a:defRPr/>
            </a:pPr>
            <a:r>
              <a:rPr lang="ja-JP" altLang="en-US" smtClean="0"/>
              <a:t>判別式が非負のとき，</a:t>
            </a:r>
            <a:r>
              <a:rPr lang="en-US" altLang="ja-JP" smtClean="0"/>
              <a:t>2</a:t>
            </a:r>
            <a:r>
              <a:rPr lang="ja-JP" altLang="en-US" smtClean="0"/>
              <a:t>次方程式</a:t>
            </a:r>
            <a:r>
              <a:rPr lang="en-US" altLang="ja-JP" smtClean="0"/>
              <a:t>ax</a:t>
            </a:r>
            <a:r>
              <a:rPr lang="en-US" altLang="ja-JP" baseline="30000" smtClean="0"/>
              <a:t>2</a:t>
            </a:r>
            <a:r>
              <a:rPr lang="en-US" altLang="ja-JP" smtClean="0"/>
              <a:t>+bx+c=0 (a</a:t>
            </a:r>
            <a:r>
              <a:rPr lang="ja-JP" altLang="en-US"/>
              <a:t>≠</a:t>
            </a:r>
            <a:r>
              <a:rPr lang="en-US" altLang="ja-JP"/>
              <a:t>0)</a:t>
            </a:r>
            <a:r>
              <a:rPr lang="ja-JP" altLang="en-US" smtClean="0"/>
              <a:t>の解は以下の通りである</a:t>
            </a:r>
            <a:endParaRPr lang="en-US" altLang="ja-JP" smtClean="0"/>
          </a:p>
          <a:p>
            <a:pPr>
              <a:lnSpc>
                <a:spcPct val="110000"/>
              </a:lnSpc>
              <a:defRPr/>
            </a:pPr>
            <a:endParaRPr lang="en-US" altLang="ja-JP"/>
          </a:p>
          <a:p>
            <a:pPr>
              <a:lnSpc>
                <a:spcPct val="110000"/>
              </a:lnSpc>
              <a:defRPr/>
            </a:pPr>
            <a:endParaRPr lang="en-US" altLang="ja-JP" smtClean="0"/>
          </a:p>
          <a:p>
            <a:pPr>
              <a:lnSpc>
                <a:spcPct val="110000"/>
              </a:lnSpc>
              <a:defRPr/>
            </a:pPr>
            <a:r>
              <a:rPr lang="ja-JP" altLang="en-US" smtClean="0"/>
              <a:t>テキスト</a:t>
            </a:r>
            <a:r>
              <a:rPr lang="en-US" altLang="ja-JP" smtClean="0"/>
              <a:t>p.33</a:t>
            </a:r>
            <a:r>
              <a:rPr lang="ja-JP" altLang="en-US" smtClean="0"/>
              <a:t>の練習問題</a:t>
            </a:r>
            <a:r>
              <a:rPr lang="en-US" altLang="ja-JP" smtClean="0"/>
              <a:t>2(5)</a:t>
            </a:r>
            <a:r>
              <a:rPr lang="ja-JP" altLang="en-US" smtClean="0"/>
              <a:t>を行ってください</a:t>
            </a:r>
            <a:endParaRPr lang="en-US" altLang="ja-JP" smtClean="0"/>
          </a:p>
          <a:p>
            <a:pPr>
              <a:lnSpc>
                <a:spcPct val="110000"/>
              </a:lnSpc>
              <a:defRPr/>
            </a:pPr>
            <a:endParaRPr lang="en-US" altLang="ja-JP"/>
          </a:p>
        </p:txBody>
      </p:sp>
      <p:sp>
        <p:nvSpPr>
          <p:cNvPr id="13318" name="スライド番号プレースホルダ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4885AB0D-2758-4381-91E4-0AA8BA1C59A8}" type="slidenum">
              <a:rPr lang="ja-JP" altLang="en-US" sz="1400" smtClean="0">
                <a:latin typeface="Times New Roman" panose="02020603050405020304" pitchFamily="18" charset="0"/>
              </a:rPr>
              <a:pPr>
                <a:spcBef>
                  <a:spcPct val="0"/>
                </a:spcBef>
                <a:buFontTx/>
                <a:buNone/>
              </a:pPr>
              <a:t>18</a:t>
            </a:fld>
            <a:endParaRPr lang="en-US" altLang="ja-JP" sz="1400" smtClean="0">
              <a:latin typeface="Times New Roman" panose="02020603050405020304" pitchFamily="18" charset="0"/>
            </a:endParaRPr>
          </a:p>
        </p:txBody>
      </p:sp>
      <p:pic>
        <p:nvPicPr>
          <p:cNvPr id="2050" name="Picture 2" descr="\begin{align*}&#10;x^*=\frac{-b \pm \sqrt{b^2-4ac}}{2a}&#10;\end{al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744" y="2500532"/>
            <a:ext cx="36861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37700" y="6997700"/>
            <a:ext cx="406400" cy="406400"/>
          </a:xfrm>
          <a:prstGeom prst="rect">
            <a:avLst/>
          </a:prstGeom>
        </p:spPr>
      </p:pic>
    </p:spTree>
    <p:extLst>
      <p:ext uri="{BB962C8B-B14F-4D97-AF65-F5344CB8AC3E}">
        <p14:creationId xmlns:p14="http://schemas.microsoft.com/office/powerpoint/2010/main" val="505090756"/>
      </p:ext>
    </p:extLst>
  </p:cSld>
  <p:clrMapOvr>
    <a:masterClrMapping/>
  </p:clrMapOvr>
  <p:transition advTm="510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2765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27652" name="Rectangle 2"/>
          <p:cNvSpPr>
            <a:spLocks noGrp="1" noChangeArrowheads="1"/>
          </p:cNvSpPr>
          <p:nvPr>
            <p:ph type="title"/>
          </p:nvPr>
        </p:nvSpPr>
        <p:spPr>
          <a:xfrm>
            <a:off x="762000" y="-269875"/>
            <a:ext cx="7634288" cy="1778000"/>
          </a:xfrm>
        </p:spPr>
        <p:txBody>
          <a:bodyPr/>
          <a:lstStyle/>
          <a:p>
            <a:r>
              <a:rPr lang="ja-JP" altLang="en-US" smtClean="0"/>
              <a:t>まとめ</a:t>
            </a:r>
          </a:p>
        </p:txBody>
      </p:sp>
      <p:sp>
        <p:nvSpPr>
          <p:cNvPr id="5125" name="Rectangle 3"/>
          <p:cNvSpPr>
            <a:spLocks noGrp="1" noChangeArrowheads="1"/>
          </p:cNvSpPr>
          <p:nvPr>
            <p:ph type="body" idx="1"/>
          </p:nvPr>
        </p:nvSpPr>
        <p:spPr>
          <a:xfrm>
            <a:off x="184150" y="1001713"/>
            <a:ext cx="9720263" cy="5832475"/>
          </a:xfrm>
        </p:spPr>
        <p:txBody>
          <a:bodyPr/>
          <a:lstStyle/>
          <a:p>
            <a:pPr>
              <a:defRPr/>
            </a:pPr>
            <a:r>
              <a:rPr lang="en-US" altLang="ja-JP" dirty="0" err="1" smtClean="0">
                <a:solidFill>
                  <a:srgbClr val="000000"/>
                </a:solidFill>
              </a:rPr>
              <a:t>HHI</a:t>
            </a:r>
            <a:endParaRPr lang="en-US" altLang="ja-JP" smtClean="0">
              <a:solidFill>
                <a:srgbClr val="000000"/>
              </a:solidFill>
            </a:endParaRPr>
          </a:p>
          <a:p>
            <a:pPr>
              <a:defRPr/>
            </a:pPr>
            <a:r>
              <a:rPr lang="ja-JP" altLang="en-US" dirty="0" smtClean="0">
                <a:solidFill>
                  <a:srgbClr val="000000"/>
                </a:solidFill>
              </a:rPr>
              <a:t>合併，買収</a:t>
            </a:r>
            <a:r>
              <a:rPr lang="ja-JP" altLang="en-US" smtClean="0">
                <a:solidFill>
                  <a:srgbClr val="000000"/>
                </a:solidFill>
              </a:rPr>
              <a:t>，</a:t>
            </a:r>
            <a:r>
              <a:rPr lang="en-US" altLang="ja-JP" smtClean="0">
                <a:solidFill>
                  <a:srgbClr val="000000"/>
                </a:solidFill>
              </a:rPr>
              <a:t>M&amp;A</a:t>
            </a:r>
            <a:r>
              <a:rPr lang="ja-JP" altLang="en-US" smtClean="0">
                <a:solidFill>
                  <a:srgbClr val="000000"/>
                </a:solidFill>
              </a:rPr>
              <a:t>，企業結合</a:t>
            </a:r>
            <a:endParaRPr lang="en-US" altLang="ja-JP" dirty="0" smtClean="0">
              <a:solidFill>
                <a:srgbClr val="000000"/>
              </a:solidFill>
            </a:endParaRPr>
          </a:p>
          <a:p>
            <a:pPr>
              <a:defRPr/>
            </a:pPr>
            <a:r>
              <a:rPr lang="ja-JP" altLang="en-US" smtClean="0">
                <a:solidFill>
                  <a:srgbClr val="000000"/>
                </a:solidFill>
              </a:rPr>
              <a:t>合併審査，セーフハーバー</a:t>
            </a:r>
            <a:endParaRPr lang="en-US" altLang="ja-JP" smtClean="0">
              <a:solidFill>
                <a:srgbClr val="000000"/>
              </a:solidFill>
            </a:endParaRPr>
          </a:p>
          <a:p>
            <a:pPr>
              <a:defRPr/>
            </a:pPr>
            <a:r>
              <a:rPr lang="ja-JP" altLang="en-US" smtClean="0">
                <a:solidFill>
                  <a:srgbClr val="000000"/>
                </a:solidFill>
              </a:rPr>
              <a:t>シグマの計算</a:t>
            </a:r>
            <a:endParaRPr lang="en-US" altLang="ja-JP" dirty="0" smtClean="0">
              <a:solidFill>
                <a:srgbClr val="000000"/>
              </a:solidFill>
            </a:endParaRPr>
          </a:p>
          <a:p>
            <a:pPr>
              <a:defRPr/>
            </a:pPr>
            <a:r>
              <a:rPr lang="ja-JP" altLang="en-US" smtClean="0">
                <a:solidFill>
                  <a:srgbClr val="000000"/>
                </a:solidFill>
              </a:rPr>
              <a:t>平均，分散</a:t>
            </a:r>
            <a:endParaRPr lang="en-US" altLang="ja-JP" dirty="0" smtClean="0">
              <a:solidFill>
                <a:srgbClr val="000000"/>
              </a:solidFill>
            </a:endParaRPr>
          </a:p>
          <a:p>
            <a:pPr>
              <a:defRPr/>
            </a:pPr>
            <a:r>
              <a:rPr lang="en-US" altLang="ja-JP" smtClean="0">
                <a:solidFill>
                  <a:srgbClr val="000000"/>
                </a:solidFill>
              </a:rPr>
              <a:t>2</a:t>
            </a:r>
            <a:r>
              <a:rPr lang="ja-JP" altLang="en-US" smtClean="0">
                <a:solidFill>
                  <a:srgbClr val="000000"/>
                </a:solidFill>
              </a:rPr>
              <a:t>次方程式，判別式</a:t>
            </a:r>
            <a:endParaRPr lang="en-US" altLang="ja-JP" smtClean="0">
              <a:solidFill>
                <a:srgbClr val="000000"/>
              </a:solidFill>
            </a:endParaRPr>
          </a:p>
          <a:p>
            <a:pPr>
              <a:defRPr/>
            </a:pPr>
            <a:r>
              <a:rPr lang="ja-JP" altLang="en-US" smtClean="0">
                <a:solidFill>
                  <a:srgbClr val="000000"/>
                </a:solidFill>
              </a:rPr>
              <a:t>解の個数</a:t>
            </a:r>
            <a:endParaRPr lang="en-US" altLang="ja-JP" dirty="0" smtClean="0">
              <a:solidFill>
                <a:srgbClr val="000000"/>
              </a:solidFill>
            </a:endParaRPr>
          </a:p>
          <a:p>
            <a:pPr>
              <a:defRPr/>
            </a:pPr>
            <a:r>
              <a:rPr lang="en-US" altLang="ja-JP" smtClean="0">
                <a:solidFill>
                  <a:srgbClr val="000000"/>
                </a:solidFill>
              </a:rPr>
              <a:t>2</a:t>
            </a:r>
            <a:r>
              <a:rPr lang="ja-JP" altLang="en-US" smtClean="0">
                <a:solidFill>
                  <a:srgbClr val="000000"/>
                </a:solidFill>
              </a:rPr>
              <a:t>次方程式の解の公式</a:t>
            </a:r>
            <a:endParaRPr lang="ja-JP" altLang="en-US" dirty="0" smtClean="0"/>
          </a:p>
        </p:txBody>
      </p:sp>
      <p:sp>
        <p:nvSpPr>
          <p:cNvPr id="27654" name="スライド番号プレースホル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3F21929-9446-4B0D-82EB-475BB7A2A274}" type="slidenum">
              <a:rPr lang="ja-JP" altLang="en-US" sz="1400" smtClean="0">
                <a:latin typeface="Times New Roman" panose="02020603050405020304" pitchFamily="18" charset="0"/>
              </a:rPr>
              <a:pPr>
                <a:spcBef>
                  <a:spcPct val="0"/>
                </a:spcBef>
                <a:buFontTx/>
                <a:buNone/>
              </a:pPr>
              <a:t>19</a:t>
            </a:fld>
            <a:endParaRPr lang="en-US" altLang="ja-JP" sz="1400" dirty="0" smtClean="0">
              <a:latin typeface="Times New Roman" panose="02020603050405020304" pitchFamily="18"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37700" y="6997700"/>
            <a:ext cx="406400" cy="406400"/>
          </a:xfrm>
          <a:prstGeom prst="rect">
            <a:avLst/>
          </a:prstGeom>
        </p:spPr>
      </p:pic>
    </p:spTree>
  </p:cSld>
  <p:clrMapOvr>
    <a:masterClrMapping/>
  </p:clrMapOvr>
  <p:transition advTm="843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62000" y="209550"/>
            <a:ext cx="8636000" cy="1271588"/>
          </a:xfrm>
        </p:spPr>
        <p:txBody>
          <a:bodyPr/>
          <a:lstStyle/>
          <a:p>
            <a:r>
              <a:rPr kumimoji="1" lang="ja-JP" altLang="en-US" smtClean="0"/>
              <a:t>講義の進め方．使い方</a:t>
            </a:r>
          </a:p>
        </p:txBody>
      </p:sp>
      <p:sp>
        <p:nvSpPr>
          <p:cNvPr id="3" name="コンテンツ プレースホルダー 2"/>
          <p:cNvSpPr>
            <a:spLocks noGrp="1"/>
          </p:cNvSpPr>
          <p:nvPr>
            <p:ph idx="1"/>
          </p:nvPr>
        </p:nvSpPr>
        <p:spPr>
          <a:xfrm>
            <a:off x="542925" y="1217613"/>
            <a:ext cx="9290050" cy="5508625"/>
          </a:xfrm>
        </p:spPr>
        <p:txBody>
          <a:bodyPr/>
          <a:lstStyle/>
          <a:p>
            <a:pPr>
              <a:defRPr/>
            </a:pPr>
            <a:r>
              <a:rPr kumimoji="1" lang="ja-JP" altLang="en-US" sz="2800" smtClean="0"/>
              <a:t>シラバスにある教科書を用意してください．自分のノートと筆記用具を用意してください</a:t>
            </a:r>
            <a:endParaRPr kumimoji="1" lang="en-US" altLang="ja-JP" sz="2800" smtClean="0"/>
          </a:p>
          <a:p>
            <a:pPr>
              <a:defRPr/>
            </a:pPr>
            <a:r>
              <a:rPr kumimoji="1" lang="ja-JP" altLang="en-US" sz="2800" smtClean="0"/>
              <a:t>どちらの講義を受けても</a:t>
            </a:r>
            <a:r>
              <a:rPr kumimoji="1" lang="en-US" altLang="ja-JP" sz="2800" smtClean="0"/>
              <a:t>OK</a:t>
            </a:r>
            <a:r>
              <a:rPr kumimoji="1" lang="ja-JP" altLang="en-US" sz="2800" smtClean="0"/>
              <a:t>です．</a:t>
            </a:r>
            <a:r>
              <a:rPr kumimoji="1" lang="en-US" altLang="ja-JP" sz="2800" smtClean="0"/>
              <a:t>teams</a:t>
            </a:r>
            <a:r>
              <a:rPr kumimoji="1" lang="ja-JP" altLang="en-US" sz="2800" smtClean="0"/>
              <a:t>の会議に参加できないオンデマンド型の受講者の資料を解説します</a:t>
            </a:r>
            <a:endParaRPr kumimoji="1" lang="en-US" altLang="ja-JP" sz="2800" smtClean="0"/>
          </a:p>
          <a:p>
            <a:pPr>
              <a:defRPr/>
            </a:pPr>
            <a:r>
              <a:rPr kumimoji="1" lang="ja-JP" altLang="en-US" sz="2800" smtClean="0"/>
              <a:t>次のページに講義のスライドと音声の画面が出てきたら以下のように行ってください．カーソルを持って行き</a:t>
            </a:r>
            <a:r>
              <a:rPr kumimoji="1" lang="en-US" altLang="ja-JP" sz="2800" smtClean="0"/>
              <a:t>【</a:t>
            </a:r>
            <a:r>
              <a:rPr kumimoji="1" lang="ja-JP" altLang="en-US" sz="2800" smtClean="0"/>
              <a:t>再生</a:t>
            </a:r>
            <a:r>
              <a:rPr kumimoji="1" lang="en-US" altLang="ja-JP" sz="2800" smtClean="0"/>
              <a:t>】</a:t>
            </a:r>
            <a:r>
              <a:rPr kumimoji="1" lang="ja-JP" altLang="en-US" sz="2800" smtClean="0"/>
              <a:t>を押してスライドを閲覧し音声を聞いてください．問題演習の部分や教科書を参照する部分は</a:t>
            </a:r>
            <a:r>
              <a:rPr kumimoji="1" lang="en-US" altLang="ja-JP" sz="2800" smtClean="0"/>
              <a:t>【</a:t>
            </a:r>
            <a:r>
              <a:rPr kumimoji="1" lang="ja-JP" altLang="en-US" sz="2800" smtClean="0"/>
              <a:t>一時停止</a:t>
            </a:r>
            <a:r>
              <a:rPr kumimoji="1" lang="en-US" altLang="ja-JP" sz="2800" smtClean="0"/>
              <a:t>】</a:t>
            </a:r>
            <a:r>
              <a:rPr kumimoji="1" lang="ja-JP" altLang="en-US" sz="2800" smtClean="0"/>
              <a:t>を押してノートで問題を解いてください．</a:t>
            </a:r>
            <a:endParaRPr kumimoji="1" lang="en-US" altLang="ja-JP" sz="2800" smtClean="0"/>
          </a:p>
          <a:p>
            <a:pPr>
              <a:defRPr/>
            </a:pPr>
            <a:r>
              <a:rPr kumimoji="1" lang="ja-JP" altLang="en-US" sz="2800" smtClean="0"/>
              <a:t>アンケートと課題は</a:t>
            </a:r>
            <a:r>
              <a:rPr kumimoji="1" lang="en-US" altLang="ja-JP" sz="2800" smtClean="0"/>
              <a:t>teams</a:t>
            </a:r>
            <a:r>
              <a:rPr kumimoji="1" lang="ja-JP" altLang="en-US" sz="2800" smtClean="0"/>
              <a:t>を受けた人は</a:t>
            </a:r>
            <a:r>
              <a:rPr kumimoji="1" lang="en-US" altLang="ja-JP" sz="2800" smtClean="0"/>
              <a:t>teams</a:t>
            </a:r>
            <a:r>
              <a:rPr kumimoji="1" lang="ja-JP" altLang="en-US" sz="2800" smtClean="0"/>
              <a:t>の課題機能で、</a:t>
            </a:r>
            <a:r>
              <a:rPr kumimoji="1" lang="en-US" altLang="ja-JP" sz="2800" smtClean="0"/>
              <a:t>Bb</a:t>
            </a:r>
            <a:r>
              <a:rPr kumimoji="1" lang="ja-JP" altLang="en-US" sz="2800" smtClean="0"/>
              <a:t>を受けた人は</a:t>
            </a:r>
            <a:r>
              <a:rPr kumimoji="1" lang="en-US" altLang="ja-JP" sz="2800" smtClean="0"/>
              <a:t>Bb</a:t>
            </a:r>
            <a:r>
              <a:rPr kumimoji="1" lang="ja-JP" altLang="en-US" sz="2800" smtClean="0"/>
              <a:t>の課題機能で提出してください。一回で</a:t>
            </a:r>
            <a:r>
              <a:rPr kumimoji="1" lang="en-US" altLang="ja-JP" sz="2800" smtClean="0"/>
              <a:t>OK</a:t>
            </a:r>
            <a:r>
              <a:rPr kumimoji="1" lang="ja-JP" altLang="en-US" sz="2800" smtClean="0"/>
              <a:t>。これ以外の提出方法は認めません。</a:t>
            </a:r>
            <a:endParaRPr kumimoji="1" lang="ja-JP" altLang="en-US" sz="2800"/>
          </a:p>
        </p:txBody>
      </p:sp>
      <p:sp>
        <p:nvSpPr>
          <p:cNvPr id="8196"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819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8198"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B55BC0BC-92AF-41B9-BBD7-DCACABCF7BFA}" type="slidenum">
              <a:rPr lang="ja-JP" altLang="en-US" sz="1400" smtClean="0">
                <a:latin typeface="Times New Roman" panose="02020603050405020304" pitchFamily="18" charset="0"/>
              </a:rPr>
              <a:pPr>
                <a:spcBef>
                  <a:spcPct val="0"/>
                </a:spcBef>
                <a:buFontTx/>
                <a:buNone/>
              </a:pPr>
              <a:t>2</a:t>
            </a:fld>
            <a:endParaRPr lang="en-US" altLang="ja-JP" sz="1400" smtClean="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4654"/>
    </mc:Choice>
    <mc:Fallback xmlns="">
      <p:transition spd="slow" advTm="3465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前回の問の答え</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問１ 生産を行っていない</a:t>
            </a:r>
            <a:endParaRPr lang="en-US" altLang="ja-JP" smtClean="0"/>
          </a:p>
          <a:p>
            <a:pPr>
              <a:lnSpc>
                <a:spcPct val="130000"/>
              </a:lnSpc>
              <a:defRPr/>
            </a:pPr>
            <a:r>
              <a:rPr lang="ja-JP" altLang="en-US" smtClean="0"/>
              <a:t>問２ 独占企業</a:t>
            </a:r>
            <a:endParaRPr lang="en-US" altLang="ja-JP" smtClean="0"/>
          </a:p>
          <a:p>
            <a:pPr>
              <a:lnSpc>
                <a:spcPct val="130000"/>
              </a:lnSpc>
              <a:defRPr/>
            </a:pPr>
            <a:r>
              <a:rPr lang="ja-JP" altLang="en-US" smtClean="0"/>
              <a:t>問３ </a:t>
            </a:r>
            <a:r>
              <a:rPr lang="en-US" altLang="ja-JP" smtClean="0"/>
              <a:t>S</a:t>
            </a:r>
            <a:r>
              <a:rPr lang="en-US" altLang="ja-JP" baseline="-25000" smtClean="0"/>
              <a:t>1</a:t>
            </a:r>
            <a:r>
              <a:rPr lang="en-US" altLang="ja-JP" smtClean="0"/>
              <a:t> </a:t>
            </a:r>
            <a:r>
              <a:rPr lang="en-US" altLang="ja-JP"/>
              <a:t>+S</a:t>
            </a:r>
            <a:r>
              <a:rPr lang="en-US" altLang="ja-JP" baseline="-25000"/>
              <a:t>2</a:t>
            </a:r>
            <a:r>
              <a:rPr lang="en-US" altLang="ja-JP"/>
              <a:t>+…+S</a:t>
            </a:r>
            <a:r>
              <a:rPr lang="en-US" altLang="ja-JP" baseline="-25000"/>
              <a:t>n</a:t>
            </a:r>
            <a:r>
              <a:rPr lang="en-US" altLang="ja-JP" smtClean="0"/>
              <a:t>=</a:t>
            </a:r>
            <a:r>
              <a:rPr lang="en-US" altLang="ja-JP"/>
              <a:t> </a:t>
            </a:r>
            <a:r>
              <a:rPr lang="en-US" altLang="ja-JP" smtClean="0"/>
              <a:t>x</a:t>
            </a:r>
            <a:r>
              <a:rPr lang="en-US" altLang="ja-JP" baseline="-25000" smtClean="0"/>
              <a:t>1</a:t>
            </a:r>
            <a:r>
              <a:rPr lang="en-US" altLang="ja-JP" smtClean="0"/>
              <a:t>/X+</a:t>
            </a:r>
            <a:r>
              <a:rPr lang="en-US" altLang="ja-JP"/>
              <a:t> </a:t>
            </a:r>
            <a:r>
              <a:rPr lang="en-US" altLang="ja-JP" smtClean="0"/>
              <a:t>x</a:t>
            </a:r>
            <a:r>
              <a:rPr lang="en-US" altLang="ja-JP" baseline="-25000" smtClean="0"/>
              <a:t>2</a:t>
            </a:r>
            <a:r>
              <a:rPr lang="en-US" altLang="ja-JP" smtClean="0"/>
              <a:t>/X+…+x</a:t>
            </a:r>
            <a:r>
              <a:rPr lang="en-US" altLang="ja-JP" baseline="-25000" smtClean="0"/>
              <a:t>n</a:t>
            </a:r>
            <a:r>
              <a:rPr lang="en-US" altLang="ja-JP" smtClean="0"/>
              <a:t>/X</a:t>
            </a:r>
            <a:r>
              <a:rPr lang="en-US" altLang="ja-JP" baseline="-25000" smtClean="0"/>
              <a:t> </a:t>
            </a:r>
            <a:r>
              <a:rPr lang="en-US" altLang="ja-JP" smtClean="0"/>
              <a:t>=</a:t>
            </a:r>
          </a:p>
          <a:p>
            <a:pPr marL="0" indent="0">
              <a:lnSpc>
                <a:spcPct val="130000"/>
              </a:lnSpc>
              <a:buNone/>
              <a:defRPr/>
            </a:pPr>
            <a:r>
              <a:rPr lang="en-US" altLang="ja-JP"/>
              <a:t>	</a:t>
            </a:r>
            <a:r>
              <a:rPr lang="en-US" altLang="ja-JP" smtClean="0"/>
              <a:t>(x</a:t>
            </a:r>
            <a:r>
              <a:rPr lang="en-US" altLang="ja-JP" baseline="-25000" smtClean="0"/>
              <a:t>1</a:t>
            </a:r>
            <a:r>
              <a:rPr lang="en-US" altLang="ja-JP" smtClean="0"/>
              <a:t>+ x</a:t>
            </a:r>
            <a:r>
              <a:rPr lang="en-US" altLang="ja-JP" baseline="-25000" smtClean="0"/>
              <a:t>2</a:t>
            </a:r>
            <a:r>
              <a:rPr lang="en-US" altLang="ja-JP" smtClean="0"/>
              <a:t>+…+x</a:t>
            </a:r>
            <a:r>
              <a:rPr lang="en-US" altLang="ja-JP" baseline="-25000" smtClean="0"/>
              <a:t>n</a:t>
            </a:r>
            <a:r>
              <a:rPr lang="en-US" altLang="ja-JP" smtClean="0"/>
              <a:t>)/X</a:t>
            </a:r>
            <a:r>
              <a:rPr lang="en-US" altLang="ja-JP" baseline="-25000" smtClean="0"/>
              <a:t> </a:t>
            </a:r>
            <a:r>
              <a:rPr lang="en-US" altLang="ja-JP" smtClean="0"/>
              <a:t>=X/X=1</a:t>
            </a:r>
          </a:p>
          <a:p>
            <a:pPr>
              <a:lnSpc>
                <a:spcPct val="130000"/>
              </a:lnSpc>
              <a:defRPr/>
            </a:pPr>
            <a:r>
              <a:rPr lang="ja-JP" altLang="en-US" smtClean="0"/>
              <a:t>問４ </a:t>
            </a:r>
            <a:r>
              <a:rPr lang="en-US" altLang="ja-JP" smtClean="0"/>
              <a:t>S</a:t>
            </a:r>
            <a:r>
              <a:rPr lang="en-US" altLang="ja-JP" baseline="-25000" smtClean="0"/>
              <a:t>A</a:t>
            </a:r>
            <a:r>
              <a:rPr lang="en-US" altLang="ja-JP" smtClean="0"/>
              <a:t>=0.2, S</a:t>
            </a:r>
            <a:r>
              <a:rPr lang="en-US" altLang="ja-JP" baseline="-25000" smtClean="0"/>
              <a:t>B</a:t>
            </a:r>
            <a:r>
              <a:rPr lang="en-US" altLang="ja-JP" smtClean="0"/>
              <a:t>=0.3,</a:t>
            </a:r>
            <a:r>
              <a:rPr lang="en-US" altLang="ja-JP"/>
              <a:t> </a:t>
            </a:r>
            <a:r>
              <a:rPr lang="en-US" altLang="ja-JP" smtClean="0"/>
              <a:t>S</a:t>
            </a:r>
            <a:r>
              <a:rPr lang="en-US" altLang="ja-JP" baseline="-25000" smtClean="0"/>
              <a:t>C</a:t>
            </a:r>
            <a:r>
              <a:rPr lang="en-US" altLang="ja-JP" smtClean="0"/>
              <a:t>=0.2,</a:t>
            </a:r>
            <a:r>
              <a:rPr lang="en-US" altLang="ja-JP"/>
              <a:t> </a:t>
            </a:r>
            <a:r>
              <a:rPr lang="en-US" altLang="ja-JP" smtClean="0"/>
              <a:t>S</a:t>
            </a:r>
            <a:r>
              <a:rPr lang="en-US" altLang="ja-JP" baseline="-25000" smtClean="0"/>
              <a:t>D</a:t>
            </a:r>
            <a:r>
              <a:rPr lang="en-US" altLang="ja-JP" smtClean="0"/>
              <a:t>=0.1, S</a:t>
            </a:r>
            <a:r>
              <a:rPr lang="en-US" altLang="ja-JP" baseline="-25000" smtClean="0"/>
              <a:t>E</a:t>
            </a:r>
            <a:r>
              <a:rPr lang="en-US" altLang="ja-JP" smtClean="0"/>
              <a:t>=0.1,</a:t>
            </a:r>
            <a:r>
              <a:rPr lang="en-US" altLang="ja-JP"/>
              <a:t> </a:t>
            </a:r>
            <a:r>
              <a:rPr lang="en-US" altLang="ja-JP" smtClean="0"/>
              <a:t>S</a:t>
            </a:r>
            <a:r>
              <a:rPr lang="en-US" altLang="ja-JP" baseline="-25000" smtClean="0"/>
              <a:t>F</a:t>
            </a:r>
            <a:r>
              <a:rPr lang="en-US" altLang="ja-JP" smtClean="0"/>
              <a:t>=0.1</a:t>
            </a:r>
          </a:p>
          <a:p>
            <a:pPr>
              <a:lnSpc>
                <a:spcPct val="130000"/>
              </a:lnSpc>
              <a:defRPr/>
            </a:pPr>
            <a:r>
              <a:rPr lang="ja-JP" altLang="en-US" smtClean="0"/>
              <a:t>問５ </a:t>
            </a:r>
            <a:r>
              <a:rPr lang="en-US" altLang="ja-JP" smtClean="0"/>
              <a:t>CR</a:t>
            </a:r>
            <a:r>
              <a:rPr lang="en-US" altLang="ja-JP" baseline="-25000" smtClean="0"/>
              <a:t>3</a:t>
            </a:r>
            <a:r>
              <a:rPr lang="en-US" altLang="ja-JP" smtClean="0"/>
              <a:t>=0.7</a:t>
            </a:r>
          </a:p>
          <a:p>
            <a:pPr>
              <a:lnSpc>
                <a:spcPct val="130000"/>
              </a:lnSpc>
              <a:defRPr/>
            </a:pPr>
            <a:r>
              <a:rPr lang="ja-JP" altLang="en-US" smtClean="0"/>
              <a:t>問６ </a:t>
            </a:r>
            <a:r>
              <a:rPr lang="en-US" altLang="ja-JP" smtClean="0"/>
              <a:t>CR</a:t>
            </a:r>
            <a:r>
              <a:rPr lang="en-US" altLang="ja-JP" baseline="-25000" smtClean="0"/>
              <a:t>4</a:t>
            </a:r>
            <a:r>
              <a:rPr lang="en-US" altLang="ja-JP" smtClean="0"/>
              <a:t>=0.8</a:t>
            </a:r>
            <a:endParaRPr lang="en-US" altLang="ja-JP"/>
          </a:p>
          <a:p>
            <a:pPr>
              <a:lnSpc>
                <a:spcPct val="130000"/>
              </a:lnSpc>
              <a:defRPr/>
            </a:pPr>
            <a:r>
              <a:rPr lang="en-US" altLang="ja-JP" smtClean="0"/>
              <a:t> </a:t>
            </a:r>
            <a:r>
              <a:rPr lang="ja-JP" altLang="en-US" smtClean="0"/>
              <a:t>問７ </a:t>
            </a:r>
            <a:r>
              <a:rPr lang="en-US" altLang="ja-JP" smtClean="0"/>
              <a:t>CR</a:t>
            </a:r>
            <a:r>
              <a:rPr lang="en-US" altLang="ja-JP" baseline="-25000" smtClean="0"/>
              <a:t>3</a:t>
            </a:r>
            <a:r>
              <a:rPr lang="en-US" altLang="ja-JP" baseline="30000" smtClean="0"/>
              <a:t>A</a:t>
            </a:r>
            <a:r>
              <a:rPr lang="en-US" altLang="ja-JP" smtClean="0"/>
              <a:t>=0.8, CR</a:t>
            </a:r>
            <a:r>
              <a:rPr lang="en-US" altLang="ja-JP" baseline="-25000" smtClean="0"/>
              <a:t>3</a:t>
            </a:r>
            <a:r>
              <a:rPr lang="en-US" altLang="ja-JP" baseline="30000" smtClean="0"/>
              <a:t>B</a:t>
            </a:r>
            <a:r>
              <a:rPr lang="en-US" altLang="ja-JP" smtClean="0"/>
              <a:t>=0.75, CR</a:t>
            </a:r>
            <a:r>
              <a:rPr lang="en-US" altLang="ja-JP" baseline="-25000" smtClean="0"/>
              <a:t>4</a:t>
            </a:r>
            <a:r>
              <a:rPr lang="en-US" altLang="ja-JP" baseline="30000" smtClean="0"/>
              <a:t>A</a:t>
            </a:r>
            <a:r>
              <a:rPr lang="en-US" altLang="ja-JP" smtClean="0"/>
              <a:t>=0.9, CR</a:t>
            </a:r>
            <a:r>
              <a:rPr lang="en-US" altLang="ja-JP" baseline="-25000" smtClean="0"/>
              <a:t>4</a:t>
            </a:r>
            <a:r>
              <a:rPr lang="en-US" altLang="ja-JP" baseline="30000" smtClean="0"/>
              <a:t>B</a:t>
            </a:r>
            <a:r>
              <a:rPr lang="en-US" altLang="ja-JP" smtClean="0"/>
              <a:t>=1.0</a:t>
            </a:r>
            <a:endParaRPr lang="en-US" altLang="ja-JP"/>
          </a:p>
          <a:p>
            <a:pPr>
              <a:lnSpc>
                <a:spcPct val="130000"/>
              </a:lnSpc>
              <a:defRPr/>
            </a:pP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3</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057111667"/>
      </p:ext>
    </p:extLst>
  </p:cSld>
  <p:clrMapOvr>
    <a:masterClrMapping/>
  </p:clrMapOvr>
  <p:transition advTm="4156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endParaRPr lang="ja-JP" altLang="en-US" smtClean="0"/>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en-US" altLang="ja-JP" smtClean="0"/>
              <a:t>3</a:t>
            </a:r>
            <a:r>
              <a:rPr lang="ja-JP" altLang="en-US" smtClean="0"/>
              <a:t>社集中度よりも産業の集中度を正確に表す指標が</a:t>
            </a:r>
            <a:r>
              <a:rPr lang="ja-JP" altLang="en-US" u="sng" smtClean="0">
                <a:solidFill>
                  <a:srgbClr val="FF0000"/>
                </a:solidFill>
              </a:rPr>
              <a:t>ハフィンダール・ハーシュマン指数</a:t>
            </a:r>
            <a:r>
              <a:rPr lang="en-US" altLang="ja-JP"/>
              <a:t>(Herfindahl-Hirschman Index</a:t>
            </a:r>
            <a:r>
              <a:rPr lang="en-US" altLang="ja-JP" smtClean="0"/>
              <a:t>)</a:t>
            </a:r>
            <a:r>
              <a:rPr lang="ja-JP" altLang="en-US" smtClean="0"/>
              <a:t>．</a:t>
            </a:r>
            <a:r>
              <a:rPr lang="ja-JP" altLang="en-US"/>
              <a:t>企業数と規模分布</a:t>
            </a:r>
            <a:r>
              <a:rPr lang="ja-JP" altLang="en-US" smtClean="0"/>
              <a:t>を</a:t>
            </a:r>
            <a:r>
              <a:rPr lang="ja-JP" altLang="en-US"/>
              <a:t>考慮</a:t>
            </a:r>
            <a:endParaRPr lang="en-US" altLang="ja-JP"/>
          </a:p>
          <a:p>
            <a:pPr>
              <a:lnSpc>
                <a:spcPct val="130000"/>
              </a:lnSpc>
              <a:defRPr/>
            </a:pPr>
            <a:r>
              <a:rPr lang="ja-JP" altLang="en-US" smtClean="0"/>
              <a:t>略して</a:t>
            </a:r>
            <a:r>
              <a:rPr lang="en-US" altLang="ja-JP" smtClean="0"/>
              <a:t>HHI</a:t>
            </a:r>
            <a:r>
              <a:rPr lang="ja-JP" altLang="en-US" smtClean="0"/>
              <a:t>を呼ぶ．ハーフィンダール指数と呼ぶ</a:t>
            </a:r>
            <a:endParaRPr lang="en-US" altLang="ja-JP" smtClean="0"/>
          </a:p>
          <a:p>
            <a:pPr>
              <a:lnSpc>
                <a:spcPct val="130000"/>
              </a:lnSpc>
              <a:defRPr/>
            </a:pPr>
            <a:r>
              <a:rPr lang="ja-JP" altLang="en-US" smtClean="0"/>
              <a:t>それは各企業のシェア</a:t>
            </a:r>
            <a:r>
              <a:rPr lang="ja-JP" altLang="en-US"/>
              <a:t>の</a:t>
            </a:r>
            <a:r>
              <a:rPr lang="en-US" altLang="ja-JP"/>
              <a:t>2</a:t>
            </a:r>
            <a:r>
              <a:rPr lang="ja-JP" altLang="en-US"/>
              <a:t>乗の和が</a:t>
            </a:r>
            <a:r>
              <a:rPr lang="en-US" altLang="ja-JP"/>
              <a:t>HHI</a:t>
            </a:r>
            <a:r>
              <a:rPr lang="ja-JP" altLang="en-US"/>
              <a:t>で</a:t>
            </a:r>
            <a:r>
              <a:rPr lang="ja-JP" altLang="en-US" smtClean="0"/>
              <a:t>ある</a:t>
            </a:r>
            <a:endParaRPr lang="en-US" altLang="ja-JP" smtClean="0"/>
          </a:p>
          <a:p>
            <a:pPr>
              <a:lnSpc>
                <a:spcPct val="130000"/>
              </a:lnSpc>
              <a:defRPr/>
            </a:pPr>
            <a:endParaRPr lang="en-US" altLang="ja-JP" smtClean="0"/>
          </a:p>
          <a:p>
            <a:pPr>
              <a:lnSpc>
                <a:spcPct val="130000"/>
              </a:lnSpc>
              <a:defRPr/>
            </a:pPr>
            <a:r>
              <a:rPr lang="en-US" altLang="ja-JP" smtClean="0"/>
              <a:t>S</a:t>
            </a:r>
            <a:r>
              <a:rPr lang="en-US" altLang="ja-JP" baseline="-25000" smtClean="0"/>
              <a:t>i</a:t>
            </a:r>
            <a:r>
              <a:rPr lang="ja-JP" altLang="en-US" smtClean="0"/>
              <a:t>は</a:t>
            </a:r>
            <a:r>
              <a:rPr lang="ja-JP" altLang="en-US"/>
              <a:t>企業</a:t>
            </a:r>
            <a:r>
              <a:rPr lang="en-US" altLang="ja-JP"/>
              <a:t>i</a:t>
            </a:r>
            <a:r>
              <a:rPr lang="ja-JP" altLang="en-US"/>
              <a:t>の</a:t>
            </a:r>
            <a:r>
              <a:rPr lang="ja-JP" altLang="en-US" smtClean="0"/>
              <a:t>シェア，</a:t>
            </a:r>
            <a:r>
              <a:rPr lang="en-US" altLang="ja-JP" smtClean="0"/>
              <a:t>n</a:t>
            </a:r>
            <a:r>
              <a:rPr lang="ja-JP" altLang="en-US" smtClean="0"/>
              <a:t>は企業数．ここで</a:t>
            </a: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4</a:t>
            </a:fld>
            <a:endParaRPr lang="en-US" altLang="ja-JP" sz="1400" smtClean="0">
              <a:latin typeface="Times New Roman" panose="02020603050405020304" pitchFamily="18" charset="0"/>
            </a:endParaRPr>
          </a:p>
        </p:txBody>
      </p:sp>
      <p:pic>
        <p:nvPicPr>
          <p:cNvPr id="1026" name="Picture 2" descr="\begin{align*}&#10; \text{HHI}=S_1^2+S_2^2+\cdots+S_n^2&#10; \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931" y="4602088"/>
            <a:ext cx="44767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gin{align*}&#10;0\le \text{HHI}\le 1&#10; \end{al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981" y="6152198"/>
            <a:ext cx="2152650" cy="34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00294"/>
      </p:ext>
    </p:extLst>
  </p:cSld>
  <p:clrMapOvr>
    <a:masterClrMapping/>
  </p:clrMapOvr>
  <p:transition advTm="8174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en-US" altLang="ja-JP" smtClean="0"/>
              <a:t>HHI</a:t>
            </a:r>
            <a:r>
              <a:rPr lang="ja-JP" altLang="en-US" smtClean="0"/>
              <a:t>の最大は</a:t>
            </a:r>
            <a:r>
              <a:rPr lang="en-US" altLang="ja-JP" smtClean="0"/>
              <a:t>10000</a:t>
            </a:r>
            <a:endParaRPr lang="ja-JP" altLang="en-US" smtClean="0"/>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実際は各シェアをパーセント表示で考える</a:t>
            </a:r>
            <a:endParaRPr lang="en-US" altLang="ja-JP" smtClean="0"/>
          </a:p>
          <a:p>
            <a:pPr>
              <a:lnSpc>
                <a:spcPct val="130000"/>
              </a:lnSpc>
              <a:defRPr/>
            </a:pPr>
            <a:r>
              <a:rPr lang="ja-JP" altLang="en-US" smtClean="0"/>
              <a:t>例えば，独占の時は</a:t>
            </a:r>
            <a:r>
              <a:rPr lang="en-US" altLang="ja-JP" smtClean="0"/>
              <a:t>HHI=(100)</a:t>
            </a:r>
            <a:r>
              <a:rPr lang="en-US" altLang="ja-JP" baseline="30000" smtClean="0"/>
              <a:t>2</a:t>
            </a:r>
            <a:r>
              <a:rPr lang="en-US" altLang="ja-JP"/>
              <a:t> =</a:t>
            </a:r>
            <a:r>
              <a:rPr lang="en-US" altLang="ja-JP" smtClean="0"/>
              <a:t>10000</a:t>
            </a:r>
            <a:r>
              <a:rPr lang="ja-JP" altLang="en-US" smtClean="0"/>
              <a:t>．つまり，</a:t>
            </a:r>
            <a:endParaRPr lang="en-US" altLang="ja-JP" smtClean="0"/>
          </a:p>
          <a:p>
            <a:pPr>
              <a:lnSpc>
                <a:spcPct val="130000"/>
              </a:lnSpc>
              <a:defRPr/>
            </a:pPr>
            <a:endParaRPr lang="en-US" altLang="ja-JP"/>
          </a:p>
          <a:p>
            <a:pPr>
              <a:lnSpc>
                <a:spcPct val="130000"/>
              </a:lnSpc>
              <a:defRPr/>
            </a:pPr>
            <a:r>
              <a:rPr lang="ja-JP" altLang="en-US" smtClean="0"/>
              <a:t>すべてのシェアを求める困難がある</a:t>
            </a:r>
            <a:endParaRPr lang="en-US" altLang="ja-JP" smtClean="0"/>
          </a:p>
          <a:p>
            <a:pPr>
              <a:lnSpc>
                <a:spcPct val="130000"/>
              </a:lnSpc>
              <a:defRPr/>
            </a:pPr>
            <a:r>
              <a:rPr lang="ja-JP" altLang="en-US" smtClean="0"/>
              <a:t>しかし，実際の集中度をよく表した指標である</a:t>
            </a:r>
            <a:endParaRPr lang="en-US" altLang="ja-JP" smtClean="0"/>
          </a:p>
          <a:p>
            <a:pPr>
              <a:lnSpc>
                <a:spcPct val="130000"/>
              </a:lnSpc>
              <a:defRPr/>
            </a:pPr>
            <a:r>
              <a:rPr lang="ja-JP" altLang="en-US" smtClean="0"/>
              <a:t>問１ </a:t>
            </a:r>
            <a:r>
              <a:rPr lang="en-US" altLang="ja-JP" smtClean="0"/>
              <a:t>HHI</a:t>
            </a:r>
            <a:r>
              <a:rPr lang="ja-JP" altLang="en-US" smtClean="0"/>
              <a:t>を</a:t>
            </a:r>
            <a:r>
              <a:rPr lang="ja-JP" altLang="en-US"/>
              <a:t>求めよ</a:t>
            </a:r>
            <a:endParaRPr lang="en-US" altLang="ja-JP"/>
          </a:p>
          <a:p>
            <a:pPr>
              <a:lnSpc>
                <a:spcPct val="130000"/>
              </a:lnSpc>
              <a:defRPr/>
            </a:pPr>
            <a:endParaRPr lang="en-US" altLang="ja-JP" baseline="30000"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5</a:t>
            </a:fld>
            <a:endParaRPr lang="en-US" altLang="ja-JP" sz="1400" smtClean="0">
              <a:latin typeface="Times New Roman" panose="02020603050405020304" pitchFamily="18" charset="0"/>
            </a:endParaRPr>
          </a:p>
        </p:txBody>
      </p:sp>
      <p:pic>
        <p:nvPicPr>
          <p:cNvPr id="2052" name="Picture 4" descr="\begin{align*}&#10;0\le \text{HHI}\le 10000&#10; \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244" y="2608262"/>
            <a:ext cx="2971800" cy="3429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 10"/>
          <p:cNvGraphicFramePr>
            <a:graphicFrameLocks noGrp="1"/>
          </p:cNvGraphicFramePr>
          <p:nvPr>
            <p:extLst>
              <p:ext uri="{D42A27DB-BD31-4B8C-83A1-F6EECF244321}">
                <p14:modId xmlns:p14="http://schemas.microsoft.com/office/powerpoint/2010/main" val="3565125247"/>
              </p:ext>
            </p:extLst>
          </p:nvPr>
        </p:nvGraphicFramePr>
        <p:xfrm>
          <a:off x="256339" y="5370240"/>
          <a:ext cx="9391934" cy="936104"/>
        </p:xfrm>
        <a:graphic>
          <a:graphicData uri="http://schemas.openxmlformats.org/drawingml/2006/table">
            <a:tbl>
              <a:tblPr firstRow="1" bandRow="1">
                <a:tableStyleId>{BC89EF96-8CEA-46FF-86C4-4CE0E7609802}</a:tableStyleId>
              </a:tblPr>
              <a:tblGrid>
                <a:gridCol w="1656186">
                  <a:extLst>
                    <a:ext uri="{9D8B030D-6E8A-4147-A177-3AD203B41FA5}">
                      <a16:colId xmlns:a16="http://schemas.microsoft.com/office/drawing/2014/main" val="3216316746"/>
                    </a:ext>
                  </a:extLst>
                </a:gridCol>
                <a:gridCol w="1027223">
                  <a:extLst>
                    <a:ext uri="{9D8B030D-6E8A-4147-A177-3AD203B41FA5}">
                      <a16:colId xmlns:a16="http://schemas.microsoft.com/office/drawing/2014/main" val="1723977992"/>
                    </a:ext>
                  </a:extLst>
                </a:gridCol>
                <a:gridCol w="1341705">
                  <a:extLst>
                    <a:ext uri="{9D8B030D-6E8A-4147-A177-3AD203B41FA5}">
                      <a16:colId xmlns:a16="http://schemas.microsoft.com/office/drawing/2014/main" val="126409672"/>
                    </a:ext>
                  </a:extLst>
                </a:gridCol>
                <a:gridCol w="1341705">
                  <a:extLst>
                    <a:ext uri="{9D8B030D-6E8A-4147-A177-3AD203B41FA5}">
                      <a16:colId xmlns:a16="http://schemas.microsoft.com/office/drawing/2014/main" val="826828964"/>
                    </a:ext>
                  </a:extLst>
                </a:gridCol>
                <a:gridCol w="1341705">
                  <a:extLst>
                    <a:ext uri="{9D8B030D-6E8A-4147-A177-3AD203B41FA5}">
                      <a16:colId xmlns:a16="http://schemas.microsoft.com/office/drawing/2014/main" val="2252740692"/>
                    </a:ext>
                  </a:extLst>
                </a:gridCol>
                <a:gridCol w="1341705">
                  <a:extLst>
                    <a:ext uri="{9D8B030D-6E8A-4147-A177-3AD203B41FA5}">
                      <a16:colId xmlns:a16="http://schemas.microsoft.com/office/drawing/2014/main" val="4069894281"/>
                    </a:ext>
                  </a:extLst>
                </a:gridCol>
                <a:gridCol w="1341705">
                  <a:extLst>
                    <a:ext uri="{9D8B030D-6E8A-4147-A177-3AD203B41FA5}">
                      <a16:colId xmlns:a16="http://schemas.microsoft.com/office/drawing/2014/main" val="2653376154"/>
                    </a:ext>
                  </a:extLst>
                </a:gridCol>
              </a:tblGrid>
              <a:tr h="468052">
                <a:tc>
                  <a:txBody>
                    <a:bodyPr/>
                    <a:lstStyle/>
                    <a:p>
                      <a:pPr algn="ctr"/>
                      <a:r>
                        <a:rPr kumimoji="1" lang="ja-JP" altLang="en-US" sz="2400" smtClean="0"/>
                        <a:t>企業</a:t>
                      </a:r>
                      <a:endParaRPr kumimoji="1" lang="ja-JP" altLang="en-US" sz="2400"/>
                    </a:p>
                  </a:txBody>
                  <a:tcPr/>
                </a:tc>
                <a:tc>
                  <a:txBody>
                    <a:bodyPr/>
                    <a:lstStyle/>
                    <a:p>
                      <a:pPr algn="ctr"/>
                      <a:r>
                        <a:rPr kumimoji="1" lang="en-US" altLang="ja-JP" sz="2400" smtClean="0"/>
                        <a:t>A</a:t>
                      </a:r>
                      <a:endParaRPr kumimoji="1" lang="ja-JP" altLang="en-US" sz="2400"/>
                    </a:p>
                  </a:txBody>
                  <a:tcPr/>
                </a:tc>
                <a:tc>
                  <a:txBody>
                    <a:bodyPr/>
                    <a:lstStyle/>
                    <a:p>
                      <a:pPr algn="ctr"/>
                      <a:r>
                        <a:rPr kumimoji="1" lang="en-US" altLang="ja-JP" sz="2400" smtClean="0"/>
                        <a:t>B</a:t>
                      </a:r>
                      <a:endParaRPr kumimoji="1" lang="ja-JP" altLang="en-US" sz="2400"/>
                    </a:p>
                  </a:txBody>
                  <a:tcPr/>
                </a:tc>
                <a:tc>
                  <a:txBody>
                    <a:bodyPr/>
                    <a:lstStyle/>
                    <a:p>
                      <a:pPr algn="ctr"/>
                      <a:r>
                        <a:rPr kumimoji="1" lang="en-US" altLang="ja-JP" sz="2400" smtClean="0"/>
                        <a:t>C</a:t>
                      </a:r>
                      <a:endParaRPr kumimoji="1" lang="ja-JP" altLang="en-US" sz="2400"/>
                    </a:p>
                  </a:txBody>
                  <a:tcPr/>
                </a:tc>
                <a:tc>
                  <a:txBody>
                    <a:bodyPr/>
                    <a:lstStyle/>
                    <a:p>
                      <a:pPr algn="ctr"/>
                      <a:r>
                        <a:rPr kumimoji="1" lang="en-US" altLang="ja-JP" sz="2400" smtClean="0"/>
                        <a:t>D</a:t>
                      </a:r>
                      <a:endParaRPr kumimoji="1" lang="ja-JP" altLang="en-US" sz="2400"/>
                    </a:p>
                  </a:txBody>
                  <a:tcPr/>
                </a:tc>
                <a:tc>
                  <a:txBody>
                    <a:bodyPr/>
                    <a:lstStyle/>
                    <a:p>
                      <a:pPr algn="ctr"/>
                      <a:r>
                        <a:rPr kumimoji="1" lang="en-US" altLang="ja-JP" sz="2400" smtClean="0"/>
                        <a:t>E</a:t>
                      </a:r>
                      <a:endParaRPr kumimoji="1" lang="ja-JP" altLang="en-US" sz="2400"/>
                    </a:p>
                  </a:txBody>
                  <a:tcPr/>
                </a:tc>
                <a:tc>
                  <a:txBody>
                    <a:bodyPr/>
                    <a:lstStyle/>
                    <a:p>
                      <a:pPr algn="ctr"/>
                      <a:r>
                        <a:rPr kumimoji="1" lang="en-US" altLang="ja-JP" sz="2400" smtClean="0"/>
                        <a:t>F</a:t>
                      </a:r>
                      <a:endParaRPr kumimoji="1" lang="ja-JP" altLang="en-US" sz="2400"/>
                    </a:p>
                  </a:txBody>
                  <a:tcPr/>
                </a:tc>
                <a:extLst>
                  <a:ext uri="{0D108BD9-81ED-4DB2-BD59-A6C34878D82A}">
                    <a16:rowId xmlns:a16="http://schemas.microsoft.com/office/drawing/2014/main" val="1905435830"/>
                  </a:ext>
                </a:extLst>
              </a:tr>
              <a:tr h="468052">
                <a:tc>
                  <a:txBody>
                    <a:bodyPr/>
                    <a:lstStyle/>
                    <a:p>
                      <a:pPr algn="ctr"/>
                      <a:r>
                        <a:rPr kumimoji="1" lang="ja-JP" altLang="en-US" sz="2400" smtClean="0"/>
                        <a:t>収入</a:t>
                      </a:r>
                      <a:r>
                        <a:rPr kumimoji="1" lang="en-US" altLang="ja-JP" sz="2400" smtClean="0"/>
                        <a:t>(</a:t>
                      </a:r>
                      <a:r>
                        <a:rPr kumimoji="1" lang="ja-JP" altLang="en-US" sz="2400" smtClean="0"/>
                        <a:t>億円</a:t>
                      </a:r>
                      <a:r>
                        <a:rPr kumimoji="1" lang="en-US" altLang="ja-JP" sz="2400" smtClean="0"/>
                        <a:t>)</a:t>
                      </a:r>
                      <a:endParaRPr kumimoji="1" lang="ja-JP" altLang="en-US" sz="2400"/>
                    </a:p>
                  </a:txBody>
                  <a:tcPr/>
                </a:tc>
                <a:tc>
                  <a:txBody>
                    <a:bodyPr/>
                    <a:lstStyle/>
                    <a:p>
                      <a:pPr algn="r"/>
                      <a:r>
                        <a:rPr kumimoji="1" lang="en-US" altLang="ja-JP" sz="2400" smtClean="0"/>
                        <a:t>200</a:t>
                      </a:r>
                      <a:endParaRPr kumimoji="1" lang="ja-JP" altLang="en-US" sz="2400"/>
                    </a:p>
                  </a:txBody>
                  <a:tcPr/>
                </a:tc>
                <a:tc>
                  <a:txBody>
                    <a:bodyPr/>
                    <a:lstStyle/>
                    <a:p>
                      <a:pPr algn="r"/>
                      <a:r>
                        <a:rPr kumimoji="1" lang="en-US" altLang="ja-JP" sz="2400" smtClean="0"/>
                        <a:t>300</a:t>
                      </a:r>
                      <a:endParaRPr kumimoji="1" lang="ja-JP" altLang="en-US" sz="2400"/>
                    </a:p>
                  </a:txBody>
                  <a:tcPr/>
                </a:tc>
                <a:tc>
                  <a:txBody>
                    <a:bodyPr/>
                    <a:lstStyle/>
                    <a:p>
                      <a:pPr algn="r"/>
                      <a:r>
                        <a:rPr kumimoji="1" lang="en-US" altLang="ja-JP" sz="2400" smtClean="0"/>
                        <a:t>200</a:t>
                      </a:r>
                      <a:endParaRPr kumimoji="1" lang="ja-JP" altLang="en-US" sz="2400"/>
                    </a:p>
                  </a:txBody>
                  <a:tcPr/>
                </a:tc>
                <a:tc>
                  <a:txBody>
                    <a:bodyPr/>
                    <a:lstStyle/>
                    <a:p>
                      <a:pPr algn="r"/>
                      <a:r>
                        <a:rPr kumimoji="1" lang="en-US" altLang="ja-JP" sz="2400" smtClean="0"/>
                        <a:t>100</a:t>
                      </a:r>
                      <a:endParaRPr kumimoji="1" lang="ja-JP" altLang="en-US" sz="2400"/>
                    </a:p>
                  </a:txBody>
                  <a:tcPr/>
                </a:tc>
                <a:tc>
                  <a:txBody>
                    <a:bodyPr/>
                    <a:lstStyle/>
                    <a:p>
                      <a:pPr algn="r"/>
                      <a:r>
                        <a:rPr kumimoji="1" lang="en-US" altLang="ja-JP" sz="2400" smtClean="0"/>
                        <a:t>100</a:t>
                      </a:r>
                      <a:endParaRPr kumimoji="1" lang="ja-JP" altLang="en-US" sz="2400"/>
                    </a:p>
                  </a:txBody>
                  <a:tcPr/>
                </a:tc>
                <a:tc>
                  <a:txBody>
                    <a:bodyPr/>
                    <a:lstStyle/>
                    <a:p>
                      <a:pPr algn="r"/>
                      <a:r>
                        <a:rPr kumimoji="1" lang="en-US" altLang="ja-JP" sz="2400" smtClean="0"/>
                        <a:t>100</a:t>
                      </a:r>
                      <a:endParaRPr kumimoji="1" lang="ja-JP" altLang="en-US" sz="2400"/>
                    </a:p>
                  </a:txBody>
                  <a:tcPr/>
                </a:tc>
                <a:extLst>
                  <a:ext uri="{0D108BD9-81ED-4DB2-BD59-A6C34878D82A}">
                    <a16:rowId xmlns:a16="http://schemas.microsoft.com/office/drawing/2014/main" val="1855032037"/>
                  </a:ext>
                </a:extLst>
              </a:tr>
            </a:tbl>
          </a:graphicData>
        </a:graphic>
      </p:graphicFrame>
    </p:spTree>
    <p:extLst>
      <p:ext uri="{BB962C8B-B14F-4D97-AF65-F5344CB8AC3E}">
        <p14:creationId xmlns:p14="http://schemas.microsoft.com/office/powerpoint/2010/main" val="2295212757"/>
      </p:ext>
    </p:extLst>
  </p:cSld>
  <p:clrMapOvr>
    <a:masterClrMapping/>
  </p:clrMapOvr>
  <p:transition advTm="11406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94456"/>
            <a:ext cx="7634288" cy="1778000"/>
          </a:xfrm>
        </p:spPr>
        <p:txBody>
          <a:bodyPr/>
          <a:lstStyle/>
          <a:p>
            <a:r>
              <a:rPr lang="en-US" altLang="ja-JP" smtClean="0"/>
              <a:t>HHI</a:t>
            </a:r>
            <a:r>
              <a:rPr lang="ja-JP" altLang="en-US" smtClean="0"/>
              <a:t>の計算</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r>
              <a:rPr lang="ja-JP" altLang="en-US" smtClean="0"/>
              <a:t>問２ 市場</a:t>
            </a:r>
            <a:r>
              <a:rPr lang="en-US" altLang="ja-JP" smtClean="0"/>
              <a:t>A</a:t>
            </a:r>
            <a:r>
              <a:rPr lang="ja-JP" altLang="en-US" smtClean="0"/>
              <a:t>の</a:t>
            </a:r>
            <a:r>
              <a:rPr lang="en-US" altLang="ja-JP" smtClean="0"/>
              <a:t>HHI</a:t>
            </a:r>
            <a:r>
              <a:rPr lang="ja-JP" altLang="en-US" smtClean="0"/>
              <a:t>を求めてください</a:t>
            </a:r>
            <a:endParaRPr lang="en-US" altLang="ja-JP" smtClean="0"/>
          </a:p>
          <a:p>
            <a:pPr>
              <a:lnSpc>
                <a:spcPct val="130000"/>
              </a:lnSpc>
              <a:defRPr/>
            </a:pPr>
            <a:r>
              <a:rPr lang="ja-JP" altLang="en-US" smtClean="0"/>
              <a:t>問３ 市場</a:t>
            </a:r>
            <a:r>
              <a:rPr lang="en-US" altLang="ja-JP" smtClean="0"/>
              <a:t>B</a:t>
            </a:r>
            <a:r>
              <a:rPr lang="ja-JP" altLang="en-US" smtClean="0"/>
              <a:t>の</a:t>
            </a:r>
            <a:r>
              <a:rPr lang="en-US" altLang="ja-JP" smtClean="0"/>
              <a:t>HHI</a:t>
            </a:r>
            <a:r>
              <a:rPr lang="ja-JP" altLang="en-US" smtClean="0"/>
              <a:t>を求めてください</a:t>
            </a:r>
            <a:endParaRPr lang="en-US" altLang="ja-JP" smtClean="0"/>
          </a:p>
          <a:p>
            <a:pPr>
              <a:lnSpc>
                <a:spcPct val="130000"/>
              </a:lnSpc>
              <a:defRPr/>
            </a:pPr>
            <a:r>
              <a:rPr lang="en-US" altLang="ja-JP" smtClean="0"/>
              <a:t>HHI</a:t>
            </a:r>
            <a:r>
              <a:rPr lang="ja-JP" altLang="en-US" smtClean="0"/>
              <a:t>は各企業のシェアの格差が大きくなるほど大きい</a:t>
            </a:r>
            <a:endParaRPr lang="en-US" altLang="ja-JP" smtClean="0"/>
          </a:p>
          <a:p>
            <a:pPr>
              <a:lnSpc>
                <a:spcPct val="130000"/>
              </a:lnSpc>
              <a:defRPr/>
            </a:pPr>
            <a:r>
              <a:rPr lang="ja-JP" altLang="en-US" smtClean="0"/>
              <a:t>企業数が多くなるほど</a:t>
            </a:r>
            <a:r>
              <a:rPr lang="en-US" altLang="ja-JP" smtClean="0"/>
              <a:t>HHI</a:t>
            </a:r>
            <a:r>
              <a:rPr lang="ja-JP" altLang="en-US" smtClean="0"/>
              <a:t>は小さくなる</a:t>
            </a:r>
            <a:endParaRPr lang="en-US" altLang="ja-JP" smtClean="0"/>
          </a:p>
          <a:p>
            <a:pPr>
              <a:lnSpc>
                <a:spcPct val="130000"/>
              </a:lnSpc>
              <a:defRPr/>
            </a:pPr>
            <a:endParaRPr lang="en-US" altLang="ja-JP"/>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6</a:t>
            </a:fld>
            <a:endParaRPr lang="en-US" altLang="ja-JP" sz="1400" smtClean="0">
              <a:latin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199878065"/>
              </p:ext>
            </p:extLst>
          </p:nvPr>
        </p:nvGraphicFramePr>
        <p:xfrm>
          <a:off x="1336680" y="1151842"/>
          <a:ext cx="7080239" cy="1880056"/>
        </p:xfrm>
        <a:graphic>
          <a:graphicData uri="http://schemas.openxmlformats.org/drawingml/2006/table">
            <a:tbl>
              <a:tblPr firstRow="1" bandRow="1">
                <a:tableStyleId>{5C22544A-7EE6-4342-B048-85BDC9FD1C3A}</a:tableStyleId>
              </a:tblPr>
              <a:tblGrid>
                <a:gridCol w="2316861">
                  <a:extLst>
                    <a:ext uri="{9D8B030D-6E8A-4147-A177-3AD203B41FA5}">
                      <a16:colId xmlns:a16="http://schemas.microsoft.com/office/drawing/2014/main" val="20000"/>
                    </a:ext>
                  </a:extLst>
                </a:gridCol>
                <a:gridCol w="879801">
                  <a:extLst>
                    <a:ext uri="{9D8B030D-6E8A-4147-A177-3AD203B41FA5}">
                      <a16:colId xmlns:a16="http://schemas.microsoft.com/office/drawing/2014/main" val="20001"/>
                    </a:ext>
                  </a:extLst>
                </a:gridCol>
                <a:gridCol w="831192">
                  <a:extLst>
                    <a:ext uri="{9D8B030D-6E8A-4147-A177-3AD203B41FA5}">
                      <a16:colId xmlns:a16="http://schemas.microsoft.com/office/drawing/2014/main" val="20002"/>
                    </a:ext>
                  </a:extLst>
                </a:gridCol>
                <a:gridCol w="928410">
                  <a:extLst>
                    <a:ext uri="{9D8B030D-6E8A-4147-A177-3AD203B41FA5}">
                      <a16:colId xmlns:a16="http://schemas.microsoft.com/office/drawing/2014/main" val="45345988"/>
                    </a:ext>
                  </a:extLst>
                </a:gridCol>
                <a:gridCol w="879801">
                  <a:extLst>
                    <a:ext uri="{9D8B030D-6E8A-4147-A177-3AD203B41FA5}">
                      <a16:colId xmlns:a16="http://schemas.microsoft.com/office/drawing/2014/main" val="1258738505"/>
                    </a:ext>
                  </a:extLst>
                </a:gridCol>
                <a:gridCol w="1244174">
                  <a:extLst>
                    <a:ext uri="{9D8B030D-6E8A-4147-A177-3AD203B41FA5}">
                      <a16:colId xmlns:a16="http://schemas.microsoft.com/office/drawing/2014/main" val="3573599015"/>
                    </a:ext>
                  </a:extLst>
                </a:gridCol>
              </a:tblGrid>
              <a:tr h="593215">
                <a:tc>
                  <a:txBody>
                    <a:bodyPr/>
                    <a:lstStyle/>
                    <a:p>
                      <a:pPr algn="ctr"/>
                      <a:r>
                        <a:rPr kumimoji="1" lang="ja-JP" altLang="en-US" sz="2800" b="0" smtClean="0">
                          <a:solidFill>
                            <a:schemeClr val="tx1"/>
                          </a:solidFill>
                        </a:rPr>
                        <a:t>市場・企業</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1</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2</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3</a:t>
                      </a:r>
                      <a:endParaRPr kumimoji="1" lang="ja-JP" altLang="en-US" sz="2800" b="0" smtClean="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4</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800" b="0" smtClean="0">
                          <a:solidFill>
                            <a:schemeClr val="tx1"/>
                          </a:solidFill>
                        </a:rPr>
                        <a:t>5</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0841">
                <a:tc>
                  <a:txBody>
                    <a:bodyPr/>
                    <a:lstStyle/>
                    <a:p>
                      <a:pPr algn="ctr"/>
                      <a:r>
                        <a:rPr kumimoji="1" lang="en-US" altLang="ja-JP" sz="2800" smtClean="0"/>
                        <a:t>A</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50%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20%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800" smtClean="0"/>
                        <a:t>10%</a:t>
                      </a:r>
                      <a:endParaRPr kumimoji="1" lang="ja-JP" altLang="en-US" sz="2800" smtClean="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6000">
                <a:tc>
                  <a:txBody>
                    <a:bodyPr/>
                    <a:lstStyle/>
                    <a:p>
                      <a:pPr algn="ctr"/>
                      <a:r>
                        <a:rPr kumimoji="1" lang="en-US" altLang="ja-JP" sz="2800" smtClean="0"/>
                        <a:t>B</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25%</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25%</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800" smtClean="0"/>
                        <a:t>25%</a:t>
                      </a:r>
                      <a:endParaRPr kumimoji="1" lang="ja-JP" altLang="en-US" sz="2800" smtClean="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25%</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0177168"/>
      </p:ext>
    </p:extLst>
  </p:cSld>
  <p:clrMapOvr>
    <a:masterClrMapping/>
  </p:clrMapOvr>
  <p:transition advTm="5094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94456"/>
            <a:ext cx="7634288" cy="1778000"/>
          </a:xfrm>
        </p:spPr>
        <p:txBody>
          <a:bodyPr/>
          <a:lstStyle/>
          <a:p>
            <a:r>
              <a:rPr lang="ja-JP" altLang="en-US" smtClean="0"/>
              <a:t>実際の</a:t>
            </a:r>
            <a:r>
              <a:rPr lang="en-US" altLang="ja-JP" smtClean="0"/>
              <a:t>HH</a:t>
            </a:r>
            <a:r>
              <a:rPr lang="en-US" altLang="ja-JP"/>
              <a:t>I</a:t>
            </a:r>
            <a:endParaRPr lang="ja-JP" altLang="en-US" smtClean="0"/>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hlinkClick r:id="rId3"/>
              </a:rPr>
              <a:t>公正取引委員会</a:t>
            </a:r>
            <a:r>
              <a:rPr lang="ja-JP" altLang="en-US" smtClean="0"/>
              <a:t>の平成２６年の集中度</a:t>
            </a:r>
            <a:endParaRPr lang="en-US" altLang="ja-JP" smtClean="0"/>
          </a:p>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r>
              <a:rPr lang="ja-JP" altLang="en-US" smtClean="0"/>
              <a:t>カレールウの</a:t>
            </a:r>
            <a:r>
              <a:rPr lang="en-US" altLang="ja-JP" smtClean="0"/>
              <a:t>HHI</a:t>
            </a:r>
            <a:r>
              <a:rPr lang="ja-JP" altLang="en-US" smtClean="0"/>
              <a:t>は</a:t>
            </a:r>
            <a:r>
              <a:rPr lang="en-US" altLang="ja-JP" smtClean="0"/>
              <a:t>10000</a:t>
            </a:r>
            <a:r>
              <a:rPr lang="ja-JP" altLang="en-US" smtClean="0"/>
              <a:t>から比して過大ではない</a:t>
            </a:r>
            <a:endParaRPr lang="en-US" altLang="ja-JP" smtClean="0"/>
          </a:p>
          <a:p>
            <a:pPr>
              <a:lnSpc>
                <a:spcPct val="130000"/>
              </a:lnSpc>
              <a:defRPr/>
            </a:pPr>
            <a:r>
              <a:rPr lang="en-US" altLang="ja-JP">
                <a:hlinkClick r:id="rId4"/>
              </a:rPr>
              <a:t>https://www.jftc.go.jp/soshiki/kyotsukoukai/ruiseki/index.html</a:t>
            </a:r>
            <a:endParaRPr lang="en-US" altLang="ja-JP" smtClean="0"/>
          </a:p>
          <a:p>
            <a:pPr>
              <a:lnSpc>
                <a:spcPct val="130000"/>
              </a:lnSpc>
              <a:defRPr/>
            </a:pPr>
            <a:endParaRPr lang="en-US" altLang="ja-JP"/>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7</a:t>
            </a:fld>
            <a:endParaRPr lang="en-US" altLang="ja-JP" sz="1400" smtClean="0">
              <a:latin typeface="Times New Roman" panose="02020603050405020304" pitchFamily="18" charset="0"/>
            </a:endParaRPr>
          </a:p>
        </p:txBody>
      </p:sp>
      <p:graphicFrame>
        <p:nvGraphicFramePr>
          <p:cNvPr id="8" name="表 7"/>
          <p:cNvGraphicFramePr>
            <a:graphicFrameLocks noGrp="1"/>
          </p:cNvGraphicFramePr>
          <p:nvPr>
            <p:extLst/>
          </p:nvPr>
        </p:nvGraphicFramePr>
        <p:xfrm>
          <a:off x="602899" y="1721768"/>
          <a:ext cx="9105651" cy="3393023"/>
        </p:xfrm>
        <a:graphic>
          <a:graphicData uri="http://schemas.openxmlformats.org/drawingml/2006/table">
            <a:tbl>
              <a:tblPr firstRow="1" bandRow="1">
                <a:tableStyleId>{5C22544A-7EE6-4342-B048-85BDC9FD1C3A}</a:tableStyleId>
              </a:tblPr>
              <a:tblGrid>
                <a:gridCol w="1780353">
                  <a:extLst>
                    <a:ext uri="{9D8B030D-6E8A-4147-A177-3AD203B41FA5}">
                      <a16:colId xmlns:a16="http://schemas.microsoft.com/office/drawing/2014/main" val="20000"/>
                    </a:ext>
                  </a:extLst>
                </a:gridCol>
                <a:gridCol w="1462715">
                  <a:extLst>
                    <a:ext uri="{9D8B030D-6E8A-4147-A177-3AD203B41FA5}">
                      <a16:colId xmlns:a16="http://schemas.microsoft.com/office/drawing/2014/main" val="20001"/>
                    </a:ext>
                  </a:extLst>
                </a:gridCol>
                <a:gridCol w="1250359">
                  <a:extLst>
                    <a:ext uri="{9D8B030D-6E8A-4147-A177-3AD203B41FA5}">
                      <a16:colId xmlns:a16="http://schemas.microsoft.com/office/drawing/2014/main" val="20002"/>
                    </a:ext>
                  </a:extLst>
                </a:gridCol>
                <a:gridCol w="1537408">
                  <a:extLst>
                    <a:ext uri="{9D8B030D-6E8A-4147-A177-3AD203B41FA5}">
                      <a16:colId xmlns:a16="http://schemas.microsoft.com/office/drawing/2014/main" val="45345988"/>
                    </a:ext>
                  </a:extLst>
                </a:gridCol>
                <a:gridCol w="1537408">
                  <a:extLst>
                    <a:ext uri="{9D8B030D-6E8A-4147-A177-3AD203B41FA5}">
                      <a16:colId xmlns:a16="http://schemas.microsoft.com/office/drawing/2014/main" val="1258738505"/>
                    </a:ext>
                  </a:extLst>
                </a:gridCol>
                <a:gridCol w="1537408">
                  <a:extLst>
                    <a:ext uri="{9D8B030D-6E8A-4147-A177-3AD203B41FA5}">
                      <a16:colId xmlns:a16="http://schemas.microsoft.com/office/drawing/2014/main" val="20003"/>
                    </a:ext>
                  </a:extLst>
                </a:gridCol>
              </a:tblGrid>
              <a:tr h="752966">
                <a:tc>
                  <a:txBody>
                    <a:bodyPr/>
                    <a:lstStyle/>
                    <a:p>
                      <a:pPr algn="ctr"/>
                      <a:r>
                        <a:rPr kumimoji="1" lang="ja-JP" altLang="en-US" sz="2800" b="0" smtClean="0">
                          <a:solidFill>
                            <a:schemeClr val="tx1"/>
                          </a:solidFill>
                        </a:rPr>
                        <a:t>集中度＼品目</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カレールウ</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ビール</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インスタント</a:t>
                      </a:r>
                      <a:endParaRPr kumimoji="1" lang="en-US" altLang="ja-JP" sz="2800" b="0" smtClean="0">
                        <a:solidFill>
                          <a:schemeClr val="tx1"/>
                        </a:solidFill>
                      </a:endParaRPr>
                    </a:p>
                    <a:p>
                      <a:pPr algn="ctr"/>
                      <a:r>
                        <a:rPr kumimoji="1" lang="ja-JP" altLang="en-US" sz="2800" b="0" smtClean="0">
                          <a:solidFill>
                            <a:schemeClr val="tx1"/>
                          </a:solidFill>
                        </a:rPr>
                        <a:t>コーヒー</a:t>
                      </a: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ガソリン</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800" b="0" smtClean="0">
                          <a:solidFill>
                            <a:schemeClr val="tx1"/>
                          </a:solidFill>
                        </a:rPr>
                        <a:t>スマートフォンゲーム</a:t>
                      </a:r>
                      <a:endParaRPr kumimoji="1" lang="ja-JP" altLang="en-US" sz="2800" b="0" dirty="0">
                        <a:solidFill>
                          <a:schemeClr val="tx1"/>
                        </a:solidFill>
                      </a:endParaRPr>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3797">
                <a:tc>
                  <a:txBody>
                    <a:bodyPr/>
                    <a:lstStyle/>
                    <a:p>
                      <a:pPr algn="ctr"/>
                      <a:r>
                        <a:rPr kumimoji="1" lang="en-US" altLang="ja-JP" sz="2800" smtClean="0"/>
                        <a:t>CR3</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91.7%</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79.0%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800" smtClean="0"/>
                        <a:t>97.5%</a:t>
                      </a:r>
                      <a:endParaRPr kumimoji="1" lang="ja-JP" altLang="en-US" sz="2800" smtClean="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63.5%</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53.2%</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3797">
                <a:tc>
                  <a:txBody>
                    <a:bodyPr/>
                    <a:lstStyle/>
                    <a:p>
                      <a:pPr algn="ctr"/>
                      <a:r>
                        <a:rPr kumimoji="1" lang="en-US" altLang="ja-JP" sz="2800" smtClean="0"/>
                        <a:t>CR4</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93.5%</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89.2%</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800" smtClean="0"/>
                        <a:t>99.6%</a:t>
                      </a:r>
                      <a:endParaRPr kumimoji="1" lang="ja-JP" altLang="en-US" sz="2800" smtClean="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75.0%</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63.8%</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3797">
                <a:tc>
                  <a:txBody>
                    <a:bodyPr/>
                    <a:lstStyle/>
                    <a:p>
                      <a:pPr algn="ctr"/>
                      <a:r>
                        <a:rPr kumimoji="1" lang="en-US" altLang="ja-JP" sz="2800" smtClean="0"/>
                        <a:t>HHI</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4116</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2871</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800" smtClean="0"/>
                        <a:t>4711</a:t>
                      </a:r>
                      <a:endParaRPr kumimoji="1" lang="ja-JP" altLang="en-US" sz="2800" smtClean="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1821</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800" smtClean="0"/>
                        <a:t>1323</a:t>
                      </a:r>
                      <a:endParaRPr kumimoji="1" lang="ja-JP" altLang="en-US" sz="2800" dirty="0"/>
                    </a:p>
                  </a:txBody>
                  <a:tcPr marL="91444" marR="9144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5254038"/>
      </p:ext>
    </p:extLst>
  </p:cSld>
  <p:clrMapOvr>
    <a:masterClrMapping/>
  </p:clrMapOvr>
  <p:transition advTm="752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合併と企業買収</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u="sng" smtClean="0">
                <a:solidFill>
                  <a:srgbClr val="FF0000"/>
                </a:solidFill>
              </a:rPr>
              <a:t>合併</a:t>
            </a:r>
            <a:r>
              <a:rPr lang="ja-JP" altLang="en-US" smtClean="0"/>
              <a:t>とは複数の企業が一つになること</a:t>
            </a:r>
            <a:endParaRPr lang="en-US" altLang="ja-JP" smtClean="0"/>
          </a:p>
          <a:p>
            <a:pPr>
              <a:lnSpc>
                <a:spcPct val="130000"/>
              </a:lnSpc>
              <a:defRPr/>
            </a:pPr>
            <a:r>
              <a:rPr lang="ja-JP" altLang="en-US" u="sng" smtClean="0">
                <a:solidFill>
                  <a:srgbClr val="FF0000"/>
                </a:solidFill>
              </a:rPr>
              <a:t>買収</a:t>
            </a:r>
            <a:r>
              <a:rPr lang="ja-JP" altLang="en-US" smtClean="0"/>
              <a:t>とはある会社が他の会社の株式を取得して，</a:t>
            </a:r>
            <a:r>
              <a:rPr lang="ja-JP" altLang="en-US" u="sng" smtClean="0">
                <a:solidFill>
                  <a:srgbClr val="FF0000"/>
                </a:solidFill>
              </a:rPr>
              <a:t>子会社</a:t>
            </a:r>
            <a:r>
              <a:rPr lang="ja-JP" altLang="en-US" smtClean="0"/>
              <a:t>として存続させる．買収した企業は</a:t>
            </a:r>
            <a:r>
              <a:rPr lang="ja-JP" altLang="en-US" u="sng" smtClean="0">
                <a:solidFill>
                  <a:srgbClr val="FF0000"/>
                </a:solidFill>
              </a:rPr>
              <a:t>親会社</a:t>
            </a:r>
            <a:endParaRPr lang="en-US" altLang="ja-JP" u="sng" smtClean="0">
              <a:solidFill>
                <a:srgbClr val="FF0000"/>
              </a:solidFill>
            </a:endParaRPr>
          </a:p>
          <a:p>
            <a:pPr>
              <a:lnSpc>
                <a:spcPct val="130000"/>
              </a:lnSpc>
              <a:defRPr/>
            </a:pPr>
            <a:r>
              <a:rPr lang="ja-JP" altLang="en-US" smtClean="0"/>
              <a:t>合併・買収は</a:t>
            </a:r>
            <a:r>
              <a:rPr lang="en-US" altLang="ja-JP" smtClean="0"/>
              <a:t>Mergers and Acquisitions</a:t>
            </a:r>
            <a:r>
              <a:rPr lang="ja-JP" altLang="en-US" smtClean="0"/>
              <a:t> </a:t>
            </a:r>
            <a:r>
              <a:rPr lang="en-US" altLang="ja-JP" smtClean="0"/>
              <a:t>(</a:t>
            </a:r>
            <a:r>
              <a:rPr lang="en-US" altLang="ja-JP" u="sng" smtClean="0">
                <a:solidFill>
                  <a:srgbClr val="FF0000"/>
                </a:solidFill>
              </a:rPr>
              <a:t>M&amp;A</a:t>
            </a:r>
            <a:r>
              <a:rPr lang="en-US" altLang="ja-JP" smtClean="0"/>
              <a:t>)</a:t>
            </a:r>
          </a:p>
          <a:p>
            <a:pPr>
              <a:lnSpc>
                <a:spcPct val="130000"/>
              </a:lnSpc>
              <a:defRPr/>
            </a:pPr>
            <a:r>
              <a:rPr lang="ja-JP" altLang="en-US" smtClean="0"/>
              <a:t>公正取引委員会は</a:t>
            </a:r>
            <a:r>
              <a:rPr lang="ja-JP" altLang="en-US" u="sng" smtClean="0">
                <a:solidFill>
                  <a:srgbClr val="FF0000"/>
                </a:solidFill>
              </a:rPr>
              <a:t>企業結合</a:t>
            </a:r>
            <a:r>
              <a:rPr lang="ja-JP" altLang="en-US" smtClean="0"/>
              <a:t>と呼んでいる</a:t>
            </a:r>
            <a:endParaRPr lang="en-US" altLang="ja-JP" smtClean="0"/>
          </a:p>
          <a:p>
            <a:pPr>
              <a:lnSpc>
                <a:spcPct val="130000"/>
              </a:lnSpc>
              <a:defRPr/>
            </a:pPr>
            <a:r>
              <a:rPr lang="ja-JP" altLang="en-US" smtClean="0"/>
              <a:t>市場において企業数が少なくなる．良いことか？</a:t>
            </a:r>
            <a:endParaRPr lang="en-US" altLang="ja-JP" smtClean="0"/>
          </a:p>
          <a:p>
            <a:pPr>
              <a:lnSpc>
                <a:spcPct val="130000"/>
              </a:lnSpc>
              <a:defRPr/>
            </a:pPr>
            <a:r>
              <a:rPr lang="ja-JP" altLang="en-US" smtClean="0"/>
              <a:t>日清食品は</a:t>
            </a:r>
            <a:r>
              <a:rPr lang="en-US" altLang="ja-JP"/>
              <a:t>2006</a:t>
            </a:r>
            <a:r>
              <a:rPr lang="ja-JP" altLang="en-US"/>
              <a:t>年</a:t>
            </a:r>
            <a:r>
              <a:rPr lang="ja-JP" altLang="en-US" smtClean="0"/>
              <a:t>に明星食品を買収</a:t>
            </a:r>
            <a:endParaRPr lang="en-US" altLang="ja-JP" smtClean="0"/>
          </a:p>
          <a:p>
            <a:pPr>
              <a:lnSpc>
                <a:spcPct val="130000"/>
              </a:lnSpc>
              <a:defRPr/>
            </a:pPr>
            <a:r>
              <a:rPr lang="en-US" altLang="ja-JP" smtClean="0"/>
              <a:t>Google</a:t>
            </a:r>
            <a:r>
              <a:rPr lang="ja-JP" altLang="en-US"/>
              <a:t>は</a:t>
            </a:r>
            <a:r>
              <a:rPr lang="en-US" altLang="ja-JP"/>
              <a:t>2006</a:t>
            </a:r>
            <a:r>
              <a:rPr lang="ja-JP" altLang="en-US"/>
              <a:t>年に</a:t>
            </a:r>
            <a:r>
              <a:rPr lang="en-US" altLang="ja-JP"/>
              <a:t>YouTube</a:t>
            </a:r>
            <a:r>
              <a:rPr lang="ja-JP" altLang="en-US"/>
              <a:t>を買収</a:t>
            </a:r>
            <a:r>
              <a:rPr lang="ja-JP" altLang="en-US" smtClean="0"/>
              <a:t>した</a:t>
            </a: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8</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1787561934"/>
      </p:ext>
    </p:extLst>
  </p:cSld>
  <p:clrMapOvr>
    <a:masterClrMapping/>
  </p:clrMapOvr>
  <p:transition advTm="35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2020/6/16</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4</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合併の効果</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アサヒグループホールディングスは</a:t>
            </a:r>
            <a:r>
              <a:rPr lang="en-US" altLang="ja-JP" smtClean="0"/>
              <a:t>2012</a:t>
            </a:r>
            <a:r>
              <a:rPr lang="ja-JP" altLang="en-US" smtClean="0"/>
              <a:t>年カルピス</a:t>
            </a:r>
            <a:r>
              <a:rPr lang="ja-JP" altLang="en-US"/>
              <a:t>を</a:t>
            </a:r>
            <a:r>
              <a:rPr lang="ja-JP" altLang="en-US" smtClean="0"/>
              <a:t>買収した．</a:t>
            </a:r>
            <a:r>
              <a:rPr lang="ja-JP" altLang="en-US" sz="2000" smtClean="0">
                <a:hlinkClick r:id="rId3"/>
              </a:rPr>
              <a:t>日経</a:t>
            </a:r>
            <a:r>
              <a:rPr lang="ja-JP" altLang="en-US" sz="2000">
                <a:hlinkClick r:id="rId3"/>
              </a:rPr>
              <a:t>新聞「食品ブランド「選択と集中」　アサヒ、カルピス　買収 「定番」獲得へ</a:t>
            </a:r>
            <a:r>
              <a:rPr lang="en-US" altLang="ja-JP" sz="2000">
                <a:hlinkClick r:id="rId3"/>
              </a:rPr>
              <a:t>1000</a:t>
            </a:r>
            <a:r>
              <a:rPr lang="ja-JP" altLang="en-US" sz="2000">
                <a:hlinkClick r:id="rId3"/>
              </a:rPr>
              <a:t>億円」 </a:t>
            </a:r>
            <a:r>
              <a:rPr lang="en-US" altLang="ja-JP" sz="2000">
                <a:hlinkClick r:id="rId3"/>
              </a:rPr>
              <a:t>2012/5/8</a:t>
            </a:r>
            <a:r>
              <a:rPr lang="ja-JP" altLang="en-US" sz="2000" smtClean="0">
                <a:hlinkClick r:id="rId3"/>
              </a:rPr>
              <a:t>付</a:t>
            </a:r>
            <a:endParaRPr lang="en-US" altLang="ja-JP" sz="2000"/>
          </a:p>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endParaRPr lang="en-US" altLang="ja-JP"/>
          </a:p>
          <a:p>
            <a:pPr>
              <a:lnSpc>
                <a:spcPct val="130000"/>
              </a:lnSpc>
              <a:defRPr/>
            </a:pPr>
            <a:endParaRPr lang="en-US" altLang="ja-JP" smtClean="0"/>
          </a:p>
          <a:p>
            <a:pPr>
              <a:lnSpc>
                <a:spcPct val="130000"/>
              </a:lnSpc>
              <a:defRPr/>
            </a:pPr>
            <a:r>
              <a:rPr lang="ja-JP" altLang="en-US" smtClean="0"/>
              <a:t>相乗効果，ブランド力，市場で「生き残る」</a:t>
            </a:r>
            <a:endParaRPr lang="en-US" altLang="ja-JP" smtClean="0"/>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9</a:t>
            </a:fld>
            <a:endParaRPr lang="en-US" altLang="ja-JP" sz="1400" smtClean="0">
              <a:latin typeface="Times New Roman" panose="02020603050405020304" pitchFamily="18" charset="0"/>
            </a:endParaRPr>
          </a:p>
        </p:txBody>
      </p:sp>
      <p:sp>
        <p:nvSpPr>
          <p:cNvPr id="2" name="テキスト ボックス 1"/>
          <p:cNvSpPr txBox="1"/>
          <p:nvPr/>
        </p:nvSpPr>
        <p:spPr>
          <a:xfrm>
            <a:off x="903536" y="2779713"/>
            <a:ext cx="8280920" cy="1815882"/>
          </a:xfrm>
          <a:prstGeom prst="rect">
            <a:avLst/>
          </a:prstGeom>
          <a:noFill/>
        </p:spPr>
        <p:txBody>
          <a:bodyPr wrap="square" rtlCol="0">
            <a:spAutoFit/>
          </a:bodyPr>
          <a:lstStyle/>
          <a:p>
            <a:r>
              <a:rPr kumimoji="1" lang="ja-JP" altLang="en-US" sz="2800"/>
              <a:t>カルピスはアサヒの持ち株会社の傘下に入り、当面はアサヒの清涼飲料子会社、アサヒ飲料と合併しない。商品開発や物流・原料調達の連携で相乗効果を追求する。</a:t>
            </a:r>
          </a:p>
        </p:txBody>
      </p:sp>
      <p:sp>
        <p:nvSpPr>
          <p:cNvPr id="3" name="テキスト ボックス 2"/>
          <p:cNvSpPr txBox="1"/>
          <p:nvPr/>
        </p:nvSpPr>
        <p:spPr>
          <a:xfrm>
            <a:off x="903536" y="4557078"/>
            <a:ext cx="8889429" cy="1815882"/>
          </a:xfrm>
          <a:prstGeom prst="rect">
            <a:avLst/>
          </a:prstGeom>
          <a:noFill/>
        </p:spPr>
        <p:txBody>
          <a:bodyPr wrap="square" rtlCol="0">
            <a:spAutoFit/>
          </a:bodyPr>
          <a:lstStyle/>
          <a:p>
            <a:r>
              <a:rPr lang="ja-JP" altLang="en-US" sz="2800"/>
              <a:t>「カルピスのブランドは魅力的。一緒にやりたいと思った」。</a:t>
            </a:r>
            <a:r>
              <a:rPr lang="en-US" altLang="ja-JP" sz="2800"/>
              <a:t>8</a:t>
            </a:r>
            <a:r>
              <a:rPr lang="ja-JP" altLang="en-US" sz="2800"/>
              <a:t>日の記者会見でアサヒの泉谷直木社長は買収の意義を強調。「生き残るには各カテゴリーでナンバー</a:t>
            </a:r>
            <a:r>
              <a:rPr lang="en-US" altLang="ja-JP" sz="2800"/>
              <a:t>1</a:t>
            </a:r>
            <a:r>
              <a:rPr lang="ja-JP" altLang="en-US" sz="2800"/>
              <a:t>、</a:t>
            </a:r>
            <a:r>
              <a:rPr lang="en-US" altLang="ja-JP" sz="2800"/>
              <a:t>2</a:t>
            </a:r>
            <a:r>
              <a:rPr lang="ja-JP" altLang="en-US" sz="2800"/>
              <a:t>のブランドを持つかどうか」と述べた</a:t>
            </a:r>
            <a:r>
              <a:rPr lang="ja-JP" altLang="en-US" sz="2800" smtClean="0"/>
              <a:t>。</a:t>
            </a:r>
            <a:endParaRPr kumimoji="1" lang="ja-JP" altLang="en-US" sz="2800"/>
          </a:p>
        </p:txBody>
      </p:sp>
    </p:spTree>
    <p:extLst>
      <p:ext uri="{BB962C8B-B14F-4D97-AF65-F5344CB8AC3E}">
        <p14:creationId xmlns:p14="http://schemas.microsoft.com/office/powerpoint/2010/main" val="1337295939"/>
      </p:ext>
    </p:extLst>
  </p:cSld>
  <p:clrMapOvr>
    <a:masterClrMapping/>
  </p:clrMapOvr>
  <p:transition advTm="53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FFFF924FFFFF96EC20FFFF9289FFFF9057@EJGCMMVRUVWXY5M3" val="3162"/>
</p:tagLst>
</file>

<file path=ppt/theme/theme1.xml><?xml version="1.0" encoding="utf-8"?>
<a:theme xmlns:a="http://schemas.openxmlformats.org/drawingml/2006/main" name="Default Design">
  <a:themeElements>
    <a:clrScheme name="丹野デフォルト">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8032</TotalTime>
  <Words>1369</Words>
  <Application>Microsoft Office PowerPoint</Application>
  <PresentationFormat>ユーザー設定</PresentationFormat>
  <Paragraphs>303</Paragraphs>
  <Slides>19</Slides>
  <Notes>18</Notes>
  <HiddenSlides>0</HiddenSlides>
  <MMClips>4</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19</vt:i4>
      </vt:variant>
    </vt:vector>
  </HeadingPairs>
  <TitlesOfParts>
    <vt:vector size="27" baseType="lpstr">
      <vt:lpstr>ＭＳ Ｐゴシック</vt:lpstr>
      <vt:lpstr>ＭＳ ゴシック</vt:lpstr>
      <vt:lpstr>Arial</vt:lpstr>
      <vt:lpstr>Calibri</vt:lpstr>
      <vt:lpstr>Times New Roman</vt:lpstr>
      <vt:lpstr>Wingdings</vt:lpstr>
      <vt:lpstr>Default Design</vt:lpstr>
      <vt:lpstr>デザインの設定</vt:lpstr>
      <vt:lpstr>産業組織論A  (4) HHI</vt:lpstr>
      <vt:lpstr>講義の進め方．使い方</vt:lpstr>
      <vt:lpstr>前回の問の答え</vt:lpstr>
      <vt:lpstr>HHI</vt:lpstr>
      <vt:lpstr>HHIの最大は10000</vt:lpstr>
      <vt:lpstr>HHIの計算</vt:lpstr>
      <vt:lpstr>実際のHHI</vt:lpstr>
      <vt:lpstr>合併と企業買収</vt:lpstr>
      <vt:lpstr>合併の効果</vt:lpstr>
      <vt:lpstr>合併審査で問題になるHHI</vt:lpstr>
      <vt:lpstr>合併審査で問題になるケース</vt:lpstr>
      <vt:lpstr>HHIの性質</vt:lpstr>
      <vt:lpstr>シグマの計算</vt:lpstr>
      <vt:lpstr>HHIとシェアの平均と分散１</vt:lpstr>
      <vt:lpstr>HHIとシェアの平均と分散２</vt:lpstr>
      <vt:lpstr>HHIとシェアの平均と分散３</vt:lpstr>
      <vt:lpstr>2次方程式，判別式，解の個数</vt:lpstr>
      <vt:lpstr>2次方程式の解</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tanno</dc:creator>
  <cp:lastModifiedBy>丹野 忠晋</cp:lastModifiedBy>
  <cp:revision>557</cp:revision>
  <cp:lastPrinted>2017-04-12T01:17:40Z</cp:lastPrinted>
  <dcterms:created xsi:type="dcterms:W3CDTF">2004-05-06T09:28:21Z</dcterms:created>
  <dcterms:modified xsi:type="dcterms:W3CDTF">2020-06-16T04:24:15Z</dcterms:modified>
</cp:coreProperties>
</file>