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0"/>
  </p:notesMasterIdLst>
  <p:handoutMasterIdLst>
    <p:handoutMasterId r:id="rId21"/>
  </p:handoutMasterIdLst>
  <p:sldIdLst>
    <p:sldId id="413" r:id="rId3"/>
    <p:sldId id="474" r:id="rId4"/>
    <p:sldId id="505" r:id="rId5"/>
    <p:sldId id="510" r:id="rId6"/>
    <p:sldId id="509" r:id="rId7"/>
    <p:sldId id="506" r:id="rId8"/>
    <p:sldId id="488" r:id="rId9"/>
    <p:sldId id="496" r:id="rId10"/>
    <p:sldId id="499" r:id="rId11"/>
    <p:sldId id="498" r:id="rId12"/>
    <p:sldId id="497" r:id="rId13"/>
    <p:sldId id="500" r:id="rId14"/>
    <p:sldId id="501" r:id="rId15"/>
    <p:sldId id="502" r:id="rId16"/>
    <p:sldId id="503" r:id="rId17"/>
    <p:sldId id="504" r:id="rId18"/>
    <p:sldId id="469" r:id="rId19"/>
  </p:sldIdLst>
  <p:sldSz cx="10160000" cy="7620000"/>
  <p:notesSz cx="6735763" cy="9866313"/>
  <p:custDataLst>
    <p:tags r:id="rId22"/>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4600" autoAdjust="0"/>
  </p:normalViewPr>
  <p:slideViewPr>
    <p:cSldViewPr>
      <p:cViewPr varScale="1">
        <p:scale>
          <a:sx n="63" d="100"/>
          <a:sy n="63" d="100"/>
        </p:scale>
        <p:origin x="1148" y="84"/>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5</a:t>
            </a:r>
            <a:endParaRPr lang="en-US" altLang="ja-JP" dirty="0"/>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2020/6/23</a:t>
            </a:r>
            <a:endParaRPr lang="en-US" altLang="ja-JP" dirty="0"/>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5</a:t>
            </a:r>
            <a:endParaRPr lang="en-US" altLang="ja-JP" dirty="0"/>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2020/6/23</a:t>
            </a:r>
            <a:endParaRPr lang="en-US" altLang="ja-JP" dirty="0"/>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11</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706719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12</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42190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247985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824722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01965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767622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dirty="0" smtClean="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endParaRPr lang="en-US" altLang="ja-JP" dirty="0" smtClean="0"/>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17</a:t>
            </a:fld>
            <a:endParaRPr lang="en-US" altLang="ja-JP" dirty="0"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26818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03634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16115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474922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94805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91600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6119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5</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270657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2020/6/23</a:t>
            </a:r>
            <a:endParaRPr lang="en-US" altLang="ja-JP" dirty="0"/>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zh-TW" altLang="en-US" smtClean="0"/>
              <a:t>産業組織論</a:t>
            </a:r>
            <a:r>
              <a:rPr lang="en-US" altLang="zh-TW" smtClean="0"/>
              <a:t>A 5</a:t>
            </a:r>
            <a:endParaRPr lang="en-US" altLang="ja-JP" dirty="0"/>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dirty="0"/>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dirty="0"/>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dirty="0"/>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dirty="0"/>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dirty="0"/>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dirty="0"/>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dirty="0"/>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dirty="0"/>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dirty="0"/>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dirty="0"/>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dirty="0"/>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dirty="0"/>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dirty="0"/>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dirty="0"/>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5</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dirty="0"/>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dirty="0"/>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dirty="0"/>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dirty="0"/>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dirty="0"/>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dirty="0"/>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dirty="0"/>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5</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dirty="0"/>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2020/6/23</a:t>
            </a:r>
            <a:endParaRPr lang="en-US" altLang="ja-JP" dirty="0"/>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zh-TW" altLang="en-US" smtClean="0"/>
              <a:t>産業組織論</a:t>
            </a:r>
            <a:r>
              <a:rPr lang="en-US" altLang="zh-TW" smtClean="0"/>
              <a:t>A 5</a:t>
            </a:r>
            <a:endParaRPr lang="en-US" altLang="ja-JP" dirty="0"/>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2020/6/23</a:t>
            </a:r>
            <a:endParaRPr lang="ja-JP" altLang="en-US" dirty="0"/>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zh-TW" altLang="en-US" smtClean="0"/>
              <a:t>産業組織論</a:t>
            </a:r>
            <a:r>
              <a:rPr lang="en-US" altLang="zh-TW" smtClean="0"/>
              <a:t>A 5</a:t>
            </a:r>
            <a:endParaRPr lang="ja-JP" altLang="en-US" dirty="0"/>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産業組織論</a:t>
            </a:r>
            <a:r>
              <a:rPr lang="en-US" altLang="ja-JP" smtClean="0"/>
              <a:t>A</a:t>
            </a:r>
            <a:r>
              <a:rPr lang="en-US" altLang="ja-JP" dirty="0" smtClean="0"/>
              <a:t/>
            </a:r>
            <a:br>
              <a:rPr lang="en-US" altLang="ja-JP" dirty="0" smtClean="0"/>
            </a:br>
            <a:r>
              <a:rPr lang="en-US" altLang="ja-JP" smtClean="0"/>
              <a:t/>
            </a:r>
            <a:br>
              <a:rPr lang="en-US" altLang="ja-JP" smtClean="0"/>
            </a:br>
            <a:r>
              <a:rPr lang="en-US" altLang="ja-JP" sz="3200" smtClean="0"/>
              <a:t>(5) </a:t>
            </a:r>
            <a:r>
              <a:rPr lang="ja-JP" altLang="en-US" sz="3200" smtClean="0"/>
              <a:t>需要関数</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smtClean="0"/>
              <a:t>23</a:t>
            </a:r>
            <a:r>
              <a:rPr lang="ja-JP" altLang="en-US" sz="3100" smtClean="0"/>
              <a:t>日</a:t>
            </a:r>
          </a:p>
        </p:txBody>
      </p:sp>
    </p:spTree>
  </p:cSld>
  <p:clrMapOvr>
    <a:masterClrMapping/>
  </p:clrMapOvr>
  <p:transition advTm="1414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座標平面とその点</a:t>
            </a:r>
          </a:p>
        </p:txBody>
      </p:sp>
      <p:sp>
        <p:nvSpPr>
          <p:cNvPr id="180227" name="Rectangle 3"/>
          <p:cNvSpPr>
            <a:spLocks noGrp="1" noChangeArrowheads="1"/>
          </p:cNvSpPr>
          <p:nvPr>
            <p:ph type="body" idx="1"/>
          </p:nvPr>
        </p:nvSpPr>
        <p:spPr>
          <a:xfrm>
            <a:off x="327472" y="1253951"/>
            <a:ext cx="9537700" cy="5940425"/>
          </a:xfrm>
        </p:spPr>
        <p:txBody>
          <a:bodyPr/>
          <a:lstStyle/>
          <a:p>
            <a:pPr>
              <a:lnSpc>
                <a:spcPts val="3500"/>
              </a:lnSpc>
              <a:spcAft>
                <a:spcPts val="600"/>
              </a:spcAft>
              <a:defRPr/>
            </a:pPr>
            <a:r>
              <a:rPr lang="ja-JP" altLang="en-US" smtClean="0"/>
              <a:t>横軸が</a:t>
            </a:r>
            <a:r>
              <a:rPr lang="en-US" altLang="ja-JP" u="sng" smtClean="0">
                <a:solidFill>
                  <a:srgbClr val="FF0000"/>
                </a:solidFill>
              </a:rPr>
              <a:t>x</a:t>
            </a:r>
            <a:r>
              <a:rPr lang="ja-JP" altLang="en-US" u="sng" smtClean="0">
                <a:solidFill>
                  <a:srgbClr val="FF0000"/>
                </a:solidFill>
              </a:rPr>
              <a:t>座標</a:t>
            </a:r>
            <a:r>
              <a:rPr lang="ja-JP" altLang="en-US" smtClean="0"/>
              <a:t>，縦軸が</a:t>
            </a:r>
            <a:r>
              <a:rPr lang="en-US" altLang="ja-JP" u="sng" smtClean="0">
                <a:solidFill>
                  <a:srgbClr val="FF0000"/>
                </a:solidFill>
              </a:rPr>
              <a:t>y</a:t>
            </a:r>
            <a:r>
              <a:rPr lang="ja-JP" altLang="en-US" u="sng" smtClean="0">
                <a:solidFill>
                  <a:srgbClr val="FF0000"/>
                </a:solidFill>
              </a:rPr>
              <a:t>座標</a:t>
            </a:r>
            <a:r>
              <a:rPr lang="ja-JP" altLang="en-US" smtClean="0"/>
              <a:t>です</a:t>
            </a:r>
            <a:endParaRPr lang="en-US" altLang="ja-JP" smtClean="0"/>
          </a:p>
          <a:p>
            <a:pPr>
              <a:lnSpc>
                <a:spcPts val="3500"/>
              </a:lnSpc>
              <a:spcAft>
                <a:spcPts val="600"/>
              </a:spcAft>
              <a:defRPr/>
            </a:pPr>
            <a:r>
              <a:rPr lang="ja-JP" altLang="en-US" smtClean="0"/>
              <a:t>例えば，点</a:t>
            </a:r>
            <a:r>
              <a:rPr lang="en-US" altLang="ja-JP" smtClean="0"/>
              <a:t>A</a:t>
            </a:r>
            <a:r>
              <a:rPr lang="ja-JP" altLang="en-US" smtClean="0"/>
              <a:t>の</a:t>
            </a:r>
            <a:r>
              <a:rPr lang="en-US" altLang="ja-JP" smtClean="0"/>
              <a:t>x</a:t>
            </a:r>
            <a:r>
              <a:rPr lang="ja-JP" altLang="en-US" smtClean="0"/>
              <a:t>座標</a:t>
            </a:r>
            <a:r>
              <a:rPr lang="ja-JP" altLang="en-US" smtClean="0"/>
              <a:t>は</a:t>
            </a:r>
            <a:r>
              <a:rPr lang="en-US" altLang="ja-JP" smtClean="0"/>
              <a:t>a</a:t>
            </a:r>
            <a:r>
              <a:rPr lang="ja-JP" altLang="en-US" smtClean="0"/>
              <a:t>で</a:t>
            </a:r>
            <a:r>
              <a:rPr lang="en-US" altLang="ja-JP" smtClean="0"/>
              <a:t>y</a:t>
            </a:r>
            <a:r>
              <a:rPr lang="ja-JP" altLang="en-US" smtClean="0"/>
              <a:t>座標は</a:t>
            </a:r>
            <a:r>
              <a:rPr lang="en-US" altLang="ja-JP" smtClean="0"/>
              <a:t>b</a:t>
            </a:r>
          </a:p>
          <a:p>
            <a:pPr>
              <a:lnSpc>
                <a:spcPts val="3500"/>
              </a:lnSpc>
              <a:spcAft>
                <a:spcPts val="600"/>
              </a:spcAft>
              <a:defRPr/>
            </a:pPr>
            <a:r>
              <a:rPr lang="ja-JP" altLang="en-US" smtClean="0"/>
              <a:t>よって，</a:t>
            </a:r>
            <a:r>
              <a:rPr lang="en-US" altLang="ja-JP" smtClean="0"/>
              <a:t>A=(a,b)</a:t>
            </a:r>
            <a:r>
              <a:rPr lang="ja-JP" altLang="en-US" smtClean="0"/>
              <a:t>です</a:t>
            </a:r>
            <a:endParaRPr lang="en-US" altLang="ja-JP"/>
          </a:p>
          <a:p>
            <a:pPr>
              <a:lnSpc>
                <a:spcPts val="3500"/>
              </a:lnSpc>
              <a:spcAft>
                <a:spcPts val="600"/>
              </a:spcAft>
              <a:defRPr/>
            </a:pPr>
            <a:r>
              <a:rPr lang="ja-JP" altLang="en-US" smtClean="0"/>
              <a:t>両軸の交点が</a:t>
            </a:r>
            <a:r>
              <a:rPr lang="ja-JP" altLang="en-US" u="sng" smtClean="0">
                <a:solidFill>
                  <a:srgbClr val="FF0000"/>
                </a:solidFill>
              </a:rPr>
              <a:t>原点</a:t>
            </a:r>
            <a:r>
              <a:rPr lang="ja-JP" altLang="en-US" smtClean="0"/>
              <a:t>です</a:t>
            </a:r>
            <a:endParaRPr lang="en-US" altLang="ja-JP"/>
          </a:p>
          <a:p>
            <a:pPr>
              <a:lnSpc>
                <a:spcPts val="3500"/>
              </a:lnSpc>
              <a:spcAft>
                <a:spcPts val="600"/>
              </a:spcAft>
              <a:defRPr/>
            </a:pPr>
            <a:r>
              <a:rPr lang="ja-JP" altLang="en-US" smtClean="0"/>
              <a:t>つまり</a:t>
            </a:r>
            <a:r>
              <a:rPr lang="en-US" altLang="ja-JP" smtClean="0"/>
              <a:t>(0,0)</a:t>
            </a:r>
            <a:r>
              <a:rPr lang="ja-JP" altLang="en-US" smtClean="0"/>
              <a:t>の点．原点を英語で</a:t>
            </a:r>
            <a:r>
              <a:rPr lang="en-US" altLang="ja-JP" smtClean="0"/>
              <a:t>origin</a:t>
            </a:r>
          </a:p>
          <a:p>
            <a:pPr marL="0" indent="0">
              <a:lnSpc>
                <a:spcPts val="3500"/>
              </a:lnSpc>
              <a:spcAft>
                <a:spcPts val="600"/>
              </a:spcAft>
              <a:buNone/>
              <a:defRPr/>
            </a:pPr>
            <a:r>
              <a:rPr lang="ja-JP" altLang="en-US" smtClean="0"/>
              <a:t>というので記号は</a:t>
            </a:r>
            <a:r>
              <a:rPr lang="en-US" altLang="ja-JP" smtClean="0"/>
              <a:t>O</a:t>
            </a:r>
            <a:r>
              <a:rPr lang="ja-JP" altLang="en-US" smtClean="0"/>
              <a:t>を使います</a:t>
            </a:r>
            <a:endParaRPr lang="en-US" altLang="ja-JP"/>
          </a:p>
          <a:p>
            <a:pPr>
              <a:lnSpc>
                <a:spcPts val="3500"/>
              </a:lnSpc>
              <a:spcAft>
                <a:spcPts val="600"/>
              </a:spcAft>
              <a:defRPr/>
            </a:pPr>
            <a:r>
              <a:rPr lang="ja-JP" altLang="en-US" smtClean="0"/>
              <a:t>つまり</a:t>
            </a:r>
            <a:r>
              <a:rPr lang="en-US" altLang="ja-JP" smtClean="0"/>
              <a:t>O=(0,0)</a:t>
            </a:r>
            <a:r>
              <a:rPr lang="ja-JP" altLang="en-US" smtClean="0"/>
              <a:t>です</a:t>
            </a:r>
            <a:endParaRPr lang="en-US" altLang="ja-JP" smtClean="0"/>
          </a:p>
          <a:p>
            <a:pPr marL="0" indent="0">
              <a:lnSpc>
                <a:spcPts val="3500"/>
              </a:lnSpc>
              <a:spcAft>
                <a:spcPts val="600"/>
              </a:spcAft>
              <a:buNone/>
              <a:defRPr/>
            </a:pPr>
            <a:endParaRPr lang="en-US" altLang="ja-JP" smtClean="0"/>
          </a:p>
          <a:p>
            <a:pPr>
              <a:lnSpc>
                <a:spcPts val="3500"/>
              </a:lnSpc>
              <a:spcAft>
                <a:spcPts val="600"/>
              </a:spcAft>
              <a:defRPr/>
            </a:pPr>
            <a:endParaRPr lang="ja-JP" altLang="en-US"/>
          </a:p>
        </p:txBody>
      </p:sp>
      <p:grpSp>
        <p:nvGrpSpPr>
          <p:cNvPr id="9" name="グループ化 8"/>
          <p:cNvGrpSpPr/>
          <p:nvPr/>
        </p:nvGrpSpPr>
        <p:grpSpPr>
          <a:xfrm>
            <a:off x="6511195" y="4304910"/>
            <a:ext cx="3033301" cy="2889466"/>
            <a:chOff x="6906637" y="1581518"/>
            <a:chExt cx="3033301" cy="2889466"/>
          </a:xfrm>
        </p:grpSpPr>
        <p:cxnSp>
          <p:nvCxnSpPr>
            <p:cNvPr id="4" name="直線矢印コネクタ 3"/>
            <p:cNvCxnSpPr/>
            <p:nvPr/>
          </p:nvCxnSpPr>
          <p:spPr bwMode="auto">
            <a:xfrm flipV="1">
              <a:off x="7356693" y="1799922"/>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7356693" y="3959922"/>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9618370" y="3729089"/>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906637" y="1581518"/>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7320701" y="388577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996653" y="3881489"/>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5" name="楕円 34"/>
            <p:cNvSpPr>
              <a:spLocks noChangeAspect="1"/>
            </p:cNvSpPr>
            <p:nvPr/>
          </p:nvSpPr>
          <p:spPr bwMode="auto">
            <a:xfrm>
              <a:off x="7572717" y="240962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7686559" y="2077879"/>
              <a:ext cx="1200630" cy="461665"/>
            </a:xfrm>
            <a:prstGeom prst="rect">
              <a:avLst/>
            </a:prstGeom>
            <a:noFill/>
          </p:spPr>
          <p:txBody>
            <a:bodyPr wrap="square" rtlCol="0">
              <a:spAutoFit/>
            </a:bodyPr>
            <a:lstStyle/>
            <a:p>
              <a:r>
                <a:rPr kumimoji="1" lang="en-US" altLang="ja-JP" smtClean="0">
                  <a:latin typeface="+mn-lt"/>
                </a:rPr>
                <a:t>A=(a,b)</a:t>
              </a:r>
              <a:endParaRPr kumimoji="1" lang="ja-JP" altLang="en-US">
                <a:latin typeface="+mn-lt"/>
              </a:endParaRPr>
            </a:p>
          </p:txBody>
        </p:sp>
        <p:cxnSp>
          <p:nvCxnSpPr>
            <p:cNvPr id="3" name="直線コネクタ 2"/>
            <p:cNvCxnSpPr/>
            <p:nvPr/>
          </p:nvCxnSpPr>
          <p:spPr bwMode="auto">
            <a:xfrm>
              <a:off x="7626717" y="2483921"/>
              <a:ext cx="0" cy="1476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3" name="テキスト ボックス 22"/>
            <p:cNvSpPr txBox="1"/>
            <p:nvPr/>
          </p:nvSpPr>
          <p:spPr>
            <a:xfrm>
              <a:off x="7519933" y="4009319"/>
              <a:ext cx="321568" cy="461665"/>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cxnSp>
          <p:nvCxnSpPr>
            <p:cNvPr id="28" name="直線コネクタ 27"/>
            <p:cNvCxnSpPr/>
            <p:nvPr/>
          </p:nvCxnSpPr>
          <p:spPr bwMode="auto">
            <a:xfrm flipH="1">
              <a:off x="7380000" y="2448000"/>
              <a:ext cx="252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31" name="テキスト ボックス 30"/>
            <p:cNvSpPr txBox="1"/>
            <p:nvPr/>
          </p:nvSpPr>
          <p:spPr>
            <a:xfrm>
              <a:off x="6959424" y="2245078"/>
              <a:ext cx="321568" cy="461665"/>
            </a:xfrm>
            <a:prstGeom prst="rect">
              <a:avLst/>
            </a:prstGeom>
            <a:noFill/>
          </p:spPr>
          <p:txBody>
            <a:bodyPr wrap="square" rtlCol="0">
              <a:spAutoFit/>
            </a:bodyPr>
            <a:lstStyle/>
            <a:p>
              <a:r>
                <a:rPr kumimoji="1" lang="en-US" altLang="ja-JP" smtClean="0">
                  <a:latin typeface="+mn-lt"/>
                </a:rPr>
                <a:t>b</a:t>
              </a:r>
              <a:endParaRPr kumimoji="1" lang="ja-JP" altLang="en-US">
                <a:latin typeface="+mn-lt"/>
              </a:endParaRPr>
            </a:p>
          </p:txBody>
        </p:sp>
      </p:grpSp>
    </p:spTree>
    <p:extLst>
      <p:ext uri="{BB962C8B-B14F-4D97-AF65-F5344CB8AC3E}">
        <p14:creationId xmlns:p14="http://schemas.microsoft.com/office/powerpoint/2010/main" val="8713123"/>
      </p:ext>
    </p:extLst>
  </p:cSld>
  <p:clrMapOvr>
    <a:masterClrMapping/>
  </p:clrMapOvr>
  <p:transition advTm="81748"/>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a:t>座標</a:t>
            </a:r>
            <a:r>
              <a:rPr lang="ja-JP" altLang="en-US" smtClean="0"/>
              <a:t>平面と関数のグラフ</a:t>
            </a:r>
          </a:p>
        </p:txBody>
      </p:sp>
      <p:sp>
        <p:nvSpPr>
          <p:cNvPr id="180227" name="Rectangle 3"/>
          <p:cNvSpPr>
            <a:spLocks noGrp="1" noChangeArrowheads="1"/>
          </p:cNvSpPr>
          <p:nvPr>
            <p:ph type="body" idx="1"/>
          </p:nvPr>
        </p:nvSpPr>
        <p:spPr>
          <a:xfrm>
            <a:off x="122768" y="1181943"/>
            <a:ext cx="9537700" cy="5940425"/>
          </a:xfrm>
        </p:spPr>
        <p:txBody>
          <a:bodyPr/>
          <a:lstStyle/>
          <a:p>
            <a:pPr>
              <a:lnSpc>
                <a:spcPts val="3500"/>
              </a:lnSpc>
              <a:spcAft>
                <a:spcPts val="1200"/>
              </a:spcAft>
              <a:defRPr/>
            </a:pPr>
            <a:r>
              <a:rPr lang="ja-JP" altLang="en-US" smtClean="0"/>
              <a:t>y</a:t>
            </a:r>
            <a:r>
              <a:rPr lang="en-US" altLang="ja-JP"/>
              <a:t>=10-x</a:t>
            </a:r>
            <a:r>
              <a:rPr lang="ja-JP" altLang="en-US"/>
              <a:t>を満たす</a:t>
            </a:r>
            <a:r>
              <a:rPr lang="en-US" altLang="ja-JP"/>
              <a:t>(x,y)</a:t>
            </a:r>
            <a:r>
              <a:rPr lang="ja-JP" altLang="en-US"/>
              <a:t>の集まり</a:t>
            </a:r>
            <a:r>
              <a:rPr lang="ja-JP" altLang="en-US" smtClean="0"/>
              <a:t>が関数のグラフ</a:t>
            </a:r>
            <a:r>
              <a:rPr lang="ja-JP" altLang="en-US"/>
              <a:t>です</a:t>
            </a:r>
            <a:endParaRPr lang="en-US" altLang="ja-JP"/>
          </a:p>
          <a:p>
            <a:pPr>
              <a:lnSpc>
                <a:spcPts val="3500"/>
              </a:lnSpc>
              <a:spcBef>
                <a:spcPts val="1200"/>
              </a:spcBef>
              <a:spcAft>
                <a:spcPts val="1200"/>
              </a:spcAft>
              <a:defRPr/>
            </a:pPr>
            <a:r>
              <a:rPr lang="ja-JP" altLang="en-US" smtClean="0"/>
              <a:t>視覚的には先の</a:t>
            </a:r>
            <a:r>
              <a:rPr lang="ja-JP" altLang="en-US" u="sng" smtClean="0">
                <a:solidFill>
                  <a:srgbClr val="FF0000"/>
                </a:solidFill>
              </a:rPr>
              <a:t>関数のグラフ</a:t>
            </a:r>
            <a:r>
              <a:rPr lang="ja-JP" altLang="en-US" smtClean="0"/>
              <a:t>は</a:t>
            </a:r>
            <a:r>
              <a:rPr lang="en-US" altLang="ja-JP" smtClean="0"/>
              <a:t>y</a:t>
            </a:r>
            <a:r>
              <a:rPr lang="ja-JP" altLang="en-US" smtClean="0"/>
              <a:t>切片の</a:t>
            </a:r>
            <a:r>
              <a:rPr lang="en-US" altLang="ja-JP" smtClean="0"/>
              <a:t>(0,10)</a:t>
            </a:r>
            <a:r>
              <a:rPr lang="ja-JP" altLang="en-US" smtClean="0"/>
              <a:t>や点</a:t>
            </a:r>
            <a:r>
              <a:rPr lang="en-US" altLang="ja-JP" smtClean="0"/>
              <a:t>A=(1,9)</a:t>
            </a:r>
            <a:r>
              <a:rPr lang="ja-JP" altLang="en-US" smtClean="0"/>
              <a:t>を通ります</a:t>
            </a:r>
            <a:endParaRPr lang="en-US" altLang="ja-JP" smtClean="0"/>
          </a:p>
          <a:p>
            <a:pPr>
              <a:lnSpc>
                <a:spcPts val="3500"/>
              </a:lnSpc>
              <a:spcAft>
                <a:spcPts val="1800"/>
              </a:spcAft>
              <a:defRPr/>
            </a:pPr>
            <a:r>
              <a:rPr lang="en-US" altLang="ja-JP"/>
              <a:t>x</a:t>
            </a:r>
            <a:r>
              <a:rPr lang="ja-JP" altLang="en-US" smtClean="0"/>
              <a:t>座標が対応元で</a:t>
            </a:r>
            <a:r>
              <a:rPr lang="en-US" altLang="ja-JP" smtClean="0"/>
              <a:t>y</a:t>
            </a:r>
            <a:r>
              <a:rPr lang="ja-JP" altLang="en-US" smtClean="0"/>
              <a:t>座標が対応先</a:t>
            </a:r>
            <a:endParaRPr lang="en-US" altLang="ja-JP" smtClean="0"/>
          </a:p>
          <a:p>
            <a:pPr>
              <a:lnSpc>
                <a:spcPts val="3500"/>
              </a:lnSpc>
              <a:spcAft>
                <a:spcPts val="1800"/>
              </a:spcAft>
              <a:defRPr/>
            </a:pPr>
            <a:r>
              <a:rPr lang="ja-JP" altLang="en-US" smtClean="0"/>
              <a:t>対応元を</a:t>
            </a:r>
            <a:r>
              <a:rPr lang="ja-JP" altLang="en-US" u="sng" smtClean="0">
                <a:solidFill>
                  <a:srgbClr val="FF0000"/>
                </a:solidFill>
              </a:rPr>
              <a:t>独立変数</a:t>
            </a:r>
            <a:r>
              <a:rPr lang="ja-JP" altLang="en-US" smtClean="0"/>
              <a:t>，対応先を</a:t>
            </a:r>
            <a:endParaRPr lang="en-US" altLang="ja-JP" smtClean="0"/>
          </a:p>
          <a:p>
            <a:pPr marL="0" indent="0">
              <a:lnSpc>
                <a:spcPts val="3500"/>
              </a:lnSpc>
              <a:spcAft>
                <a:spcPts val="1800"/>
              </a:spcAft>
              <a:buNone/>
              <a:defRPr/>
            </a:pPr>
            <a:r>
              <a:rPr lang="ja-JP" altLang="en-US" u="sng" smtClean="0">
                <a:solidFill>
                  <a:srgbClr val="FF0000"/>
                </a:solidFill>
              </a:rPr>
              <a:t>従属変数</a:t>
            </a:r>
            <a:r>
              <a:rPr lang="ja-JP" altLang="en-US" smtClean="0"/>
              <a:t>という</a:t>
            </a:r>
            <a:endParaRPr lang="en-US" altLang="ja-JP" smtClean="0"/>
          </a:p>
          <a:p>
            <a:pPr>
              <a:lnSpc>
                <a:spcPts val="3500"/>
              </a:lnSpc>
              <a:spcAft>
                <a:spcPts val="1800"/>
              </a:spcAft>
              <a:defRPr/>
            </a:pPr>
            <a:r>
              <a:rPr lang="en-US" altLang="ja-JP">
                <a:solidFill>
                  <a:srgbClr val="FF0000"/>
                </a:solidFill>
              </a:rPr>
              <a:t>x</a:t>
            </a:r>
            <a:r>
              <a:rPr lang="ja-JP" altLang="en-US" smtClean="0">
                <a:solidFill>
                  <a:srgbClr val="FF0000"/>
                </a:solidFill>
              </a:rPr>
              <a:t>座標</a:t>
            </a:r>
            <a:r>
              <a:rPr lang="ja-JP" altLang="en-US" smtClean="0"/>
              <a:t>から</a:t>
            </a:r>
            <a:r>
              <a:rPr lang="ja-JP" altLang="en-US"/>
              <a:t>矢印</a:t>
            </a:r>
            <a:r>
              <a:rPr lang="ja-JP" altLang="en-US" smtClean="0"/>
              <a:t>が出て</a:t>
            </a:r>
            <a:endParaRPr lang="en-US" altLang="ja-JP" smtClean="0"/>
          </a:p>
          <a:p>
            <a:pPr marL="0" indent="0">
              <a:lnSpc>
                <a:spcPts val="3500"/>
              </a:lnSpc>
              <a:spcAft>
                <a:spcPts val="1800"/>
              </a:spcAft>
              <a:buNone/>
              <a:defRPr/>
            </a:pPr>
            <a:r>
              <a:rPr lang="ja-JP" altLang="en-US" smtClean="0"/>
              <a:t>点にぶつかり</a:t>
            </a:r>
            <a:r>
              <a:rPr lang="en-US" altLang="ja-JP" smtClean="0">
                <a:solidFill>
                  <a:srgbClr val="00B0F0"/>
                </a:solidFill>
              </a:rPr>
              <a:t>y</a:t>
            </a:r>
            <a:r>
              <a:rPr lang="ja-JP" altLang="en-US" smtClean="0">
                <a:solidFill>
                  <a:srgbClr val="00B0F0"/>
                </a:solidFill>
              </a:rPr>
              <a:t>座標</a:t>
            </a:r>
            <a:r>
              <a:rPr lang="ja-JP" altLang="en-US" smtClean="0"/>
              <a:t>に到達する</a:t>
            </a:r>
            <a:endParaRPr lang="en-US" altLang="ja-JP" smtClean="0"/>
          </a:p>
          <a:p>
            <a:pPr>
              <a:lnSpc>
                <a:spcPts val="3500"/>
              </a:lnSpc>
              <a:spcAft>
                <a:spcPts val="1800"/>
              </a:spcAft>
              <a:defRPr/>
            </a:pPr>
            <a:endParaRPr lang="en-US" altLang="ja-JP" smtClean="0"/>
          </a:p>
        </p:txBody>
      </p:sp>
      <p:grpSp>
        <p:nvGrpSpPr>
          <p:cNvPr id="2" name="グループ化 1"/>
          <p:cNvGrpSpPr/>
          <p:nvPr/>
        </p:nvGrpSpPr>
        <p:grpSpPr>
          <a:xfrm>
            <a:off x="6808192" y="2373606"/>
            <a:ext cx="3087301" cy="2876554"/>
            <a:chOff x="6808192" y="3093686"/>
            <a:chExt cx="3087301" cy="2876554"/>
          </a:xfrm>
        </p:grpSpPr>
        <p:cxnSp>
          <p:nvCxnSpPr>
            <p:cNvPr id="4" name="直線矢印コネクタ 3"/>
            <p:cNvCxnSpPr/>
            <p:nvPr/>
          </p:nvCxnSpPr>
          <p:spPr bwMode="auto">
            <a:xfrm flipV="1">
              <a:off x="7312248" y="3312090"/>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7312248" y="5472090"/>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9573925" y="5241257"/>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862192" y="3093686"/>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7272000" y="54180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952208" y="5393657"/>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24" name="楕円 23"/>
            <p:cNvSpPr>
              <a:spLocks noChangeAspect="1"/>
            </p:cNvSpPr>
            <p:nvPr/>
          </p:nvSpPr>
          <p:spPr bwMode="auto">
            <a:xfrm>
              <a:off x="7240240" y="359774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5" name="テキスト ボックス 24"/>
            <p:cNvSpPr txBox="1"/>
            <p:nvPr/>
          </p:nvSpPr>
          <p:spPr>
            <a:xfrm>
              <a:off x="6808192" y="3453726"/>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26" name="楕円 25"/>
            <p:cNvSpPr>
              <a:spLocks noChangeAspect="1"/>
            </p:cNvSpPr>
            <p:nvPr/>
          </p:nvSpPr>
          <p:spPr bwMode="auto">
            <a:xfrm>
              <a:off x="9089340" y="541912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7" name="テキスト ボックス 26"/>
            <p:cNvSpPr txBox="1"/>
            <p:nvPr/>
          </p:nvSpPr>
          <p:spPr>
            <a:xfrm>
              <a:off x="8964325" y="5508575"/>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13" name="直線コネクタ 12"/>
            <p:cNvCxnSpPr>
              <a:endCxn id="26" idx="0"/>
            </p:cNvCxnSpPr>
            <p:nvPr/>
          </p:nvCxnSpPr>
          <p:spPr bwMode="auto">
            <a:xfrm>
              <a:off x="7294240" y="3651742"/>
              <a:ext cx="1849100" cy="17673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楕円 34"/>
            <p:cNvSpPr>
              <a:spLocks noChangeAspect="1"/>
            </p:cNvSpPr>
            <p:nvPr/>
          </p:nvSpPr>
          <p:spPr bwMode="auto">
            <a:xfrm>
              <a:off x="7528272" y="388200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7642114" y="3590047"/>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21" name="直線コネクタ 20"/>
            <p:cNvCxnSpPr/>
            <p:nvPr/>
          </p:nvCxnSpPr>
          <p:spPr bwMode="auto">
            <a:xfrm>
              <a:off x="7600280" y="3990184"/>
              <a:ext cx="0" cy="1476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3" name="直線コネクタ 22"/>
            <p:cNvCxnSpPr/>
            <p:nvPr/>
          </p:nvCxnSpPr>
          <p:spPr bwMode="auto">
            <a:xfrm flipH="1">
              <a:off x="7353563" y="3954263"/>
              <a:ext cx="252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grpSp>
      <p:grpSp>
        <p:nvGrpSpPr>
          <p:cNvPr id="9" name="グループ化 8"/>
          <p:cNvGrpSpPr/>
          <p:nvPr/>
        </p:nvGrpSpPr>
        <p:grpSpPr>
          <a:xfrm>
            <a:off x="5593099" y="4461838"/>
            <a:ext cx="3087301" cy="2876554"/>
            <a:chOff x="3480696" y="4478130"/>
            <a:chExt cx="3087301" cy="2876554"/>
          </a:xfrm>
        </p:grpSpPr>
        <p:cxnSp>
          <p:nvCxnSpPr>
            <p:cNvPr id="29" name="直線矢印コネクタ 28"/>
            <p:cNvCxnSpPr/>
            <p:nvPr/>
          </p:nvCxnSpPr>
          <p:spPr bwMode="auto">
            <a:xfrm flipV="1">
              <a:off x="3984752" y="4696534"/>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1" name="直線矢印コネクタ 30"/>
            <p:cNvCxnSpPr/>
            <p:nvPr/>
          </p:nvCxnSpPr>
          <p:spPr bwMode="auto">
            <a:xfrm flipV="1">
              <a:off x="3984752" y="6856534"/>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2" name="テキスト ボックス 31"/>
            <p:cNvSpPr txBox="1"/>
            <p:nvPr/>
          </p:nvSpPr>
          <p:spPr>
            <a:xfrm>
              <a:off x="6246429" y="6625701"/>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33" name="テキスト ボックス 32"/>
            <p:cNvSpPr txBox="1"/>
            <p:nvPr/>
          </p:nvSpPr>
          <p:spPr>
            <a:xfrm>
              <a:off x="3534696" y="4478130"/>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34" name="楕円 33"/>
            <p:cNvSpPr>
              <a:spLocks noChangeAspect="1"/>
            </p:cNvSpPr>
            <p:nvPr/>
          </p:nvSpPr>
          <p:spPr bwMode="auto">
            <a:xfrm>
              <a:off x="3944504" y="680244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7" name="テキスト ボックス 36"/>
            <p:cNvSpPr txBox="1"/>
            <p:nvPr/>
          </p:nvSpPr>
          <p:spPr>
            <a:xfrm>
              <a:off x="3624712" y="6778101"/>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8" name="楕円 37"/>
            <p:cNvSpPr>
              <a:spLocks noChangeAspect="1"/>
            </p:cNvSpPr>
            <p:nvPr/>
          </p:nvSpPr>
          <p:spPr bwMode="auto">
            <a:xfrm>
              <a:off x="3912744" y="498218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3480696" y="483817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40" name="楕円 39"/>
            <p:cNvSpPr>
              <a:spLocks noChangeAspect="1"/>
            </p:cNvSpPr>
            <p:nvPr/>
          </p:nvSpPr>
          <p:spPr bwMode="auto">
            <a:xfrm>
              <a:off x="5761844" y="680356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5636829" y="6893019"/>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42" name="直線コネクタ 41"/>
            <p:cNvCxnSpPr>
              <a:endCxn id="40" idx="0"/>
            </p:cNvCxnSpPr>
            <p:nvPr/>
          </p:nvCxnSpPr>
          <p:spPr bwMode="auto">
            <a:xfrm>
              <a:off x="3966744" y="5036186"/>
              <a:ext cx="1849100" cy="17673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楕円 42"/>
            <p:cNvSpPr>
              <a:spLocks noChangeAspect="1"/>
            </p:cNvSpPr>
            <p:nvPr/>
          </p:nvSpPr>
          <p:spPr bwMode="auto">
            <a:xfrm>
              <a:off x="4200776" y="526645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4" name="テキスト ボックス 43"/>
            <p:cNvSpPr txBox="1"/>
            <p:nvPr/>
          </p:nvSpPr>
          <p:spPr>
            <a:xfrm>
              <a:off x="4314618" y="4974491"/>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5" name="直線矢印コネクタ 4"/>
            <p:cNvCxnSpPr/>
            <p:nvPr/>
          </p:nvCxnSpPr>
          <p:spPr bwMode="auto">
            <a:xfrm flipV="1">
              <a:off x="4248000" y="5364000"/>
              <a:ext cx="0" cy="1494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7" name="テキスト ボックス 46"/>
            <p:cNvSpPr txBox="1"/>
            <p:nvPr/>
          </p:nvSpPr>
          <p:spPr>
            <a:xfrm>
              <a:off x="4095394" y="6804719"/>
              <a:ext cx="375407" cy="461665"/>
            </a:xfrm>
            <a:prstGeom prst="rect">
              <a:avLst/>
            </a:prstGeom>
            <a:noFill/>
          </p:spPr>
          <p:txBody>
            <a:bodyPr wrap="square" rtlCol="0">
              <a:spAutoFit/>
            </a:bodyPr>
            <a:lstStyle/>
            <a:p>
              <a:r>
                <a:rPr kumimoji="1" lang="en-US" altLang="ja-JP" smtClean="0">
                  <a:solidFill>
                    <a:srgbClr val="FF0000"/>
                  </a:solidFill>
                  <a:latin typeface="+mn-lt"/>
                </a:rPr>
                <a:t>1</a:t>
              </a:r>
              <a:endParaRPr kumimoji="1" lang="ja-JP" altLang="en-US">
                <a:solidFill>
                  <a:srgbClr val="FF0000"/>
                </a:solidFill>
                <a:latin typeface="+mn-lt"/>
              </a:endParaRPr>
            </a:p>
          </p:txBody>
        </p:sp>
        <p:sp>
          <p:nvSpPr>
            <p:cNvPr id="48" name="テキスト ボックス 47"/>
            <p:cNvSpPr txBox="1"/>
            <p:nvPr/>
          </p:nvSpPr>
          <p:spPr>
            <a:xfrm flipH="1">
              <a:off x="3602341" y="5120755"/>
              <a:ext cx="645454" cy="461665"/>
            </a:xfrm>
            <a:prstGeom prst="rect">
              <a:avLst/>
            </a:prstGeom>
            <a:noFill/>
          </p:spPr>
          <p:txBody>
            <a:bodyPr wrap="square" rtlCol="0">
              <a:spAutoFit/>
            </a:bodyPr>
            <a:lstStyle/>
            <a:p>
              <a:r>
                <a:rPr kumimoji="1" lang="en-US" altLang="ja-JP" smtClean="0">
                  <a:solidFill>
                    <a:srgbClr val="00B0F0"/>
                  </a:solidFill>
                  <a:latin typeface="+mn-lt"/>
                </a:rPr>
                <a:t>9</a:t>
              </a:r>
              <a:endParaRPr kumimoji="1" lang="ja-JP" altLang="en-US">
                <a:solidFill>
                  <a:srgbClr val="00B0F0"/>
                </a:solidFill>
                <a:latin typeface="+mn-lt"/>
              </a:endParaRPr>
            </a:p>
          </p:txBody>
        </p:sp>
        <p:cxnSp>
          <p:nvCxnSpPr>
            <p:cNvPr id="7" name="直線矢印コネクタ 6"/>
            <p:cNvCxnSpPr/>
            <p:nvPr/>
          </p:nvCxnSpPr>
          <p:spPr bwMode="auto">
            <a:xfrm flipH="1" flipV="1">
              <a:off x="3960000" y="5328000"/>
              <a:ext cx="281051"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690484004"/>
      </p:ext>
    </p:extLst>
  </p:cSld>
  <p:clrMapOvr>
    <a:masterClrMapping/>
  </p:clrMapOvr>
  <p:transition advTm="8174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関数のグラフ</a:t>
            </a:r>
          </a:p>
        </p:txBody>
      </p:sp>
      <p:sp>
        <p:nvSpPr>
          <p:cNvPr id="180227" name="Rectangle 3"/>
          <p:cNvSpPr>
            <a:spLocks noGrp="1" noChangeArrowheads="1"/>
          </p:cNvSpPr>
          <p:nvPr>
            <p:ph type="body" idx="1"/>
          </p:nvPr>
        </p:nvSpPr>
        <p:spPr>
          <a:xfrm>
            <a:off x="122768" y="1181943"/>
            <a:ext cx="9537700" cy="5940425"/>
          </a:xfrm>
        </p:spPr>
        <p:txBody>
          <a:bodyPr/>
          <a:lstStyle/>
          <a:p>
            <a:pPr>
              <a:lnSpc>
                <a:spcPts val="3500"/>
              </a:lnSpc>
              <a:spcAft>
                <a:spcPts val="1200"/>
              </a:spcAft>
              <a:defRPr/>
            </a:pPr>
            <a:r>
              <a:rPr lang="ja-JP" altLang="en-US" smtClean="0"/>
              <a:t>結局，関数</a:t>
            </a:r>
            <a:r>
              <a:rPr lang="en-US" altLang="ja-JP" smtClean="0"/>
              <a:t>f:X</a:t>
            </a:r>
            <a:r>
              <a:rPr lang="ja-JP" altLang="en-US" smtClean="0"/>
              <a:t>→</a:t>
            </a:r>
            <a:r>
              <a:rPr lang="en-US" altLang="ja-JP" smtClean="0"/>
              <a:t>Y</a:t>
            </a:r>
            <a:r>
              <a:rPr lang="ja-JP" altLang="en-US" smtClean="0"/>
              <a:t>のグラフとはこれです</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このペアの集合を視覚的に表したのが我々が普段使っている関数グラフになります．</a:t>
            </a:r>
            <a:endParaRPr lang="en-US" altLang="ja-JP" smtClean="0"/>
          </a:p>
        </p:txBody>
      </p:sp>
      <p:grpSp>
        <p:nvGrpSpPr>
          <p:cNvPr id="2" name="グループ化 1" hidden="1"/>
          <p:cNvGrpSpPr/>
          <p:nvPr/>
        </p:nvGrpSpPr>
        <p:grpSpPr>
          <a:xfrm>
            <a:off x="6811915" y="2082377"/>
            <a:ext cx="3087301" cy="2876554"/>
            <a:chOff x="6808192" y="3093686"/>
            <a:chExt cx="3087301" cy="2876554"/>
          </a:xfrm>
        </p:grpSpPr>
        <p:cxnSp>
          <p:nvCxnSpPr>
            <p:cNvPr id="4" name="直線矢印コネクタ 3"/>
            <p:cNvCxnSpPr/>
            <p:nvPr/>
          </p:nvCxnSpPr>
          <p:spPr bwMode="auto">
            <a:xfrm flipV="1">
              <a:off x="7312248" y="3312090"/>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7312248" y="5472090"/>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9573925" y="5241257"/>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862192" y="3093686"/>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7272000" y="54180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952208" y="5393657"/>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24" name="楕円 23"/>
            <p:cNvSpPr>
              <a:spLocks noChangeAspect="1"/>
            </p:cNvSpPr>
            <p:nvPr/>
          </p:nvSpPr>
          <p:spPr bwMode="auto">
            <a:xfrm>
              <a:off x="7240240" y="359774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5" name="テキスト ボックス 24"/>
            <p:cNvSpPr txBox="1"/>
            <p:nvPr/>
          </p:nvSpPr>
          <p:spPr>
            <a:xfrm>
              <a:off x="6808192" y="3453726"/>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26" name="楕円 25"/>
            <p:cNvSpPr>
              <a:spLocks noChangeAspect="1"/>
            </p:cNvSpPr>
            <p:nvPr/>
          </p:nvSpPr>
          <p:spPr bwMode="auto">
            <a:xfrm>
              <a:off x="9089340" y="541912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7" name="テキスト ボックス 26"/>
            <p:cNvSpPr txBox="1"/>
            <p:nvPr/>
          </p:nvSpPr>
          <p:spPr>
            <a:xfrm>
              <a:off x="8964325" y="5508575"/>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13" name="直線コネクタ 12"/>
            <p:cNvCxnSpPr>
              <a:endCxn id="26" idx="0"/>
            </p:cNvCxnSpPr>
            <p:nvPr/>
          </p:nvCxnSpPr>
          <p:spPr bwMode="auto">
            <a:xfrm>
              <a:off x="7294240" y="3651742"/>
              <a:ext cx="1849100" cy="17673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楕円 34"/>
            <p:cNvSpPr>
              <a:spLocks noChangeAspect="1"/>
            </p:cNvSpPr>
            <p:nvPr/>
          </p:nvSpPr>
          <p:spPr bwMode="auto">
            <a:xfrm>
              <a:off x="7528272" y="388200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7642114" y="3590047"/>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21" name="直線コネクタ 20"/>
            <p:cNvCxnSpPr/>
            <p:nvPr/>
          </p:nvCxnSpPr>
          <p:spPr bwMode="auto">
            <a:xfrm>
              <a:off x="7600280" y="3990184"/>
              <a:ext cx="0" cy="1476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3" name="直線コネクタ 22"/>
            <p:cNvCxnSpPr/>
            <p:nvPr/>
          </p:nvCxnSpPr>
          <p:spPr bwMode="auto">
            <a:xfrm flipH="1">
              <a:off x="7353563" y="3954263"/>
              <a:ext cx="252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grpSp>
      <p:grpSp>
        <p:nvGrpSpPr>
          <p:cNvPr id="9" name="グループ化 8" hidden="1"/>
          <p:cNvGrpSpPr/>
          <p:nvPr/>
        </p:nvGrpSpPr>
        <p:grpSpPr>
          <a:xfrm>
            <a:off x="3649614" y="4065584"/>
            <a:ext cx="3087301" cy="2876554"/>
            <a:chOff x="3480696" y="4478130"/>
            <a:chExt cx="3087301" cy="2876554"/>
          </a:xfrm>
        </p:grpSpPr>
        <p:cxnSp>
          <p:nvCxnSpPr>
            <p:cNvPr id="29" name="直線矢印コネクタ 28"/>
            <p:cNvCxnSpPr/>
            <p:nvPr/>
          </p:nvCxnSpPr>
          <p:spPr bwMode="auto">
            <a:xfrm flipV="1">
              <a:off x="3984752" y="4696534"/>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1" name="直線矢印コネクタ 30"/>
            <p:cNvCxnSpPr/>
            <p:nvPr/>
          </p:nvCxnSpPr>
          <p:spPr bwMode="auto">
            <a:xfrm flipV="1">
              <a:off x="3984752" y="6856534"/>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2" name="テキスト ボックス 31"/>
            <p:cNvSpPr txBox="1"/>
            <p:nvPr/>
          </p:nvSpPr>
          <p:spPr>
            <a:xfrm>
              <a:off x="6246429" y="6625701"/>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33" name="テキスト ボックス 32"/>
            <p:cNvSpPr txBox="1"/>
            <p:nvPr/>
          </p:nvSpPr>
          <p:spPr>
            <a:xfrm>
              <a:off x="3534696" y="4478130"/>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34" name="楕円 33"/>
            <p:cNvSpPr>
              <a:spLocks noChangeAspect="1"/>
            </p:cNvSpPr>
            <p:nvPr/>
          </p:nvSpPr>
          <p:spPr bwMode="auto">
            <a:xfrm>
              <a:off x="3944504" y="680244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7" name="テキスト ボックス 36"/>
            <p:cNvSpPr txBox="1"/>
            <p:nvPr/>
          </p:nvSpPr>
          <p:spPr>
            <a:xfrm>
              <a:off x="3624712" y="6778101"/>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8" name="楕円 37"/>
            <p:cNvSpPr>
              <a:spLocks noChangeAspect="1"/>
            </p:cNvSpPr>
            <p:nvPr/>
          </p:nvSpPr>
          <p:spPr bwMode="auto">
            <a:xfrm>
              <a:off x="3912744" y="498218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3480696" y="483817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40" name="楕円 39"/>
            <p:cNvSpPr>
              <a:spLocks noChangeAspect="1"/>
            </p:cNvSpPr>
            <p:nvPr/>
          </p:nvSpPr>
          <p:spPr bwMode="auto">
            <a:xfrm>
              <a:off x="5761844" y="680356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5636829" y="6893019"/>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42" name="直線コネクタ 41"/>
            <p:cNvCxnSpPr>
              <a:endCxn id="40" idx="0"/>
            </p:cNvCxnSpPr>
            <p:nvPr/>
          </p:nvCxnSpPr>
          <p:spPr bwMode="auto">
            <a:xfrm>
              <a:off x="3966744" y="5036186"/>
              <a:ext cx="1849100" cy="17673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楕円 42"/>
            <p:cNvSpPr>
              <a:spLocks noChangeAspect="1"/>
            </p:cNvSpPr>
            <p:nvPr/>
          </p:nvSpPr>
          <p:spPr bwMode="auto">
            <a:xfrm>
              <a:off x="4200776" y="526645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4" name="テキスト ボックス 43"/>
            <p:cNvSpPr txBox="1"/>
            <p:nvPr/>
          </p:nvSpPr>
          <p:spPr>
            <a:xfrm>
              <a:off x="4314618" y="4974491"/>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5" name="直線矢印コネクタ 4"/>
            <p:cNvCxnSpPr/>
            <p:nvPr/>
          </p:nvCxnSpPr>
          <p:spPr bwMode="auto">
            <a:xfrm flipV="1">
              <a:off x="4248000" y="5364000"/>
              <a:ext cx="0" cy="1494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7" name="テキスト ボックス 46"/>
            <p:cNvSpPr txBox="1"/>
            <p:nvPr/>
          </p:nvSpPr>
          <p:spPr>
            <a:xfrm>
              <a:off x="4095394" y="6804719"/>
              <a:ext cx="375407" cy="461665"/>
            </a:xfrm>
            <a:prstGeom prst="rect">
              <a:avLst/>
            </a:prstGeom>
            <a:noFill/>
          </p:spPr>
          <p:txBody>
            <a:bodyPr wrap="square" rtlCol="0">
              <a:spAutoFit/>
            </a:bodyPr>
            <a:lstStyle/>
            <a:p>
              <a:r>
                <a:rPr kumimoji="1" lang="en-US" altLang="ja-JP" smtClean="0">
                  <a:solidFill>
                    <a:srgbClr val="FF0000"/>
                  </a:solidFill>
                  <a:latin typeface="+mn-lt"/>
                </a:rPr>
                <a:t>1</a:t>
              </a:r>
              <a:endParaRPr kumimoji="1" lang="ja-JP" altLang="en-US">
                <a:solidFill>
                  <a:srgbClr val="FF0000"/>
                </a:solidFill>
                <a:latin typeface="+mn-lt"/>
              </a:endParaRPr>
            </a:p>
          </p:txBody>
        </p:sp>
        <p:sp>
          <p:nvSpPr>
            <p:cNvPr id="48" name="テキスト ボックス 47"/>
            <p:cNvSpPr txBox="1"/>
            <p:nvPr/>
          </p:nvSpPr>
          <p:spPr>
            <a:xfrm flipH="1">
              <a:off x="3602341" y="5120755"/>
              <a:ext cx="645454" cy="461665"/>
            </a:xfrm>
            <a:prstGeom prst="rect">
              <a:avLst/>
            </a:prstGeom>
            <a:noFill/>
          </p:spPr>
          <p:txBody>
            <a:bodyPr wrap="square" rtlCol="0">
              <a:spAutoFit/>
            </a:bodyPr>
            <a:lstStyle/>
            <a:p>
              <a:r>
                <a:rPr kumimoji="1" lang="en-US" altLang="ja-JP" smtClean="0">
                  <a:solidFill>
                    <a:srgbClr val="00B0F0"/>
                  </a:solidFill>
                  <a:latin typeface="+mn-lt"/>
                </a:rPr>
                <a:t>9</a:t>
              </a:r>
              <a:endParaRPr kumimoji="1" lang="ja-JP" altLang="en-US">
                <a:solidFill>
                  <a:srgbClr val="00B0F0"/>
                </a:solidFill>
                <a:latin typeface="+mn-lt"/>
              </a:endParaRPr>
            </a:p>
          </p:txBody>
        </p:sp>
        <p:cxnSp>
          <p:nvCxnSpPr>
            <p:cNvPr id="7" name="直線矢印コネクタ 6"/>
            <p:cNvCxnSpPr/>
            <p:nvPr/>
          </p:nvCxnSpPr>
          <p:spPr bwMode="auto">
            <a:xfrm flipH="1" flipV="1">
              <a:off x="3960000" y="5328000"/>
              <a:ext cx="281051"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1026" name="Picture 2" descr="\begin{align*}&#10;\{ (x,y) |x \in X,  y=f(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0784" y="1888257"/>
            <a:ext cx="4105275"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180985"/>
      </p:ext>
    </p:extLst>
  </p:cSld>
  <p:clrMapOvr>
    <a:masterClrMapping/>
  </p:clrMapOvr>
  <p:transition advTm="81748"/>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需要</a:t>
            </a:r>
            <a:r>
              <a:rPr lang="ja-JP" altLang="en-US"/>
              <a:t>関数</a:t>
            </a:r>
            <a:endParaRPr lang="ja-JP" altLang="en-US" smtClean="0"/>
          </a:p>
        </p:txBody>
      </p:sp>
      <p:sp>
        <p:nvSpPr>
          <p:cNvPr id="180227" name="Rectangle 3"/>
          <p:cNvSpPr>
            <a:spLocks noGrp="1" noChangeArrowheads="1"/>
          </p:cNvSpPr>
          <p:nvPr>
            <p:ph type="body" idx="1"/>
          </p:nvPr>
        </p:nvSpPr>
        <p:spPr>
          <a:xfrm>
            <a:off x="122768" y="1181943"/>
            <a:ext cx="9537700" cy="5940425"/>
          </a:xfrm>
        </p:spPr>
        <p:txBody>
          <a:bodyPr/>
          <a:lstStyle/>
          <a:p>
            <a:pPr>
              <a:lnSpc>
                <a:spcPts val="3500"/>
              </a:lnSpc>
              <a:spcAft>
                <a:spcPts val="1200"/>
              </a:spcAft>
              <a:defRPr/>
            </a:pPr>
            <a:r>
              <a:rPr lang="ja-JP" altLang="en-US" u="sng" smtClean="0">
                <a:solidFill>
                  <a:srgbClr val="FF0000"/>
                </a:solidFill>
              </a:rPr>
              <a:t>需要関数</a:t>
            </a:r>
            <a:r>
              <a:rPr lang="ja-JP" altLang="en-US" smtClean="0"/>
              <a:t>はプライステイカーの消費者の行動を表したものです</a:t>
            </a:r>
            <a:endParaRPr lang="en-US" altLang="ja-JP" smtClean="0"/>
          </a:p>
          <a:p>
            <a:pPr>
              <a:lnSpc>
                <a:spcPts val="3500"/>
              </a:lnSpc>
              <a:spcAft>
                <a:spcPts val="1200"/>
              </a:spcAft>
              <a:defRPr/>
            </a:pPr>
            <a:r>
              <a:rPr lang="ja-JP" altLang="en-US" smtClean="0"/>
              <a:t>各消費者は価格に影響を及ぼすことができない</a:t>
            </a:r>
            <a:endParaRPr lang="en-US" altLang="ja-JP" smtClean="0"/>
          </a:p>
          <a:p>
            <a:pPr>
              <a:lnSpc>
                <a:spcPts val="3500"/>
              </a:lnSpc>
              <a:spcAft>
                <a:spcPts val="1200"/>
              </a:spcAft>
              <a:defRPr/>
            </a:pPr>
            <a:r>
              <a:rPr lang="ja-JP" altLang="en-US" smtClean="0"/>
              <a:t>ある価格</a:t>
            </a:r>
            <a:r>
              <a:rPr lang="en-US" altLang="ja-JP" smtClean="0"/>
              <a:t>p</a:t>
            </a:r>
            <a:r>
              <a:rPr lang="ja-JP" altLang="en-US" smtClean="0"/>
              <a:t>に対して消費量</a:t>
            </a:r>
            <a:r>
              <a:rPr lang="en-US" altLang="ja-JP" smtClean="0"/>
              <a:t>x</a:t>
            </a:r>
            <a:r>
              <a:rPr lang="ja-JP" altLang="en-US" smtClean="0"/>
              <a:t>を選択する</a:t>
            </a:r>
            <a:endParaRPr lang="en-US" altLang="ja-JP" smtClean="0"/>
          </a:p>
          <a:p>
            <a:pPr>
              <a:lnSpc>
                <a:spcPts val="3500"/>
              </a:lnSpc>
              <a:spcAft>
                <a:spcPts val="1200"/>
              </a:spcAft>
              <a:defRPr/>
            </a:pPr>
            <a:r>
              <a:rPr lang="ja-JP" altLang="en-US" smtClean="0"/>
              <a:t>ある価格に対して需要量がどれくらいになるかを表したルールが</a:t>
            </a:r>
            <a:r>
              <a:rPr lang="ja-JP" altLang="en-US" u="sng" smtClean="0">
                <a:solidFill>
                  <a:srgbClr val="FF0000"/>
                </a:solidFill>
              </a:rPr>
              <a:t>需要関数</a:t>
            </a:r>
            <a:r>
              <a:rPr lang="ja-JP" altLang="en-US" smtClean="0"/>
              <a:t>です</a:t>
            </a:r>
            <a:endParaRPr lang="en-US" altLang="ja-JP" smtClean="0"/>
          </a:p>
          <a:p>
            <a:pPr>
              <a:lnSpc>
                <a:spcPts val="3500"/>
              </a:lnSpc>
              <a:spcAft>
                <a:spcPts val="1200"/>
              </a:spcAft>
              <a:defRPr/>
            </a:pPr>
            <a:r>
              <a:rPr lang="ja-JP" altLang="en-US" smtClean="0"/>
              <a:t>価格は</a:t>
            </a:r>
            <a:r>
              <a:rPr lang="en-US" altLang="ja-JP" smtClean="0"/>
              <a:t>price</a:t>
            </a:r>
            <a:r>
              <a:rPr lang="ja-JP" altLang="en-US" smtClean="0"/>
              <a:t>なので</a:t>
            </a:r>
            <a:r>
              <a:rPr lang="en-US" altLang="ja-JP" smtClean="0"/>
              <a:t>p</a:t>
            </a:r>
          </a:p>
          <a:p>
            <a:pPr>
              <a:lnSpc>
                <a:spcPts val="3500"/>
              </a:lnSpc>
              <a:spcAft>
                <a:spcPts val="1200"/>
              </a:spcAft>
              <a:defRPr/>
            </a:pPr>
            <a:r>
              <a:rPr lang="ja-JP" altLang="en-US"/>
              <a:t>数量</a:t>
            </a:r>
            <a:r>
              <a:rPr lang="ja-JP" altLang="en-US" smtClean="0"/>
              <a:t>は</a:t>
            </a:r>
            <a:r>
              <a:rPr lang="en-US" altLang="ja-JP" smtClean="0"/>
              <a:t>quantity</a:t>
            </a:r>
            <a:r>
              <a:rPr lang="ja-JP" altLang="en-US" smtClean="0"/>
              <a:t>なので</a:t>
            </a:r>
            <a:r>
              <a:rPr lang="en-US" altLang="ja-JP" smtClean="0"/>
              <a:t>q</a:t>
            </a:r>
            <a:r>
              <a:rPr lang="ja-JP" altLang="en-US" smtClean="0"/>
              <a:t>または</a:t>
            </a:r>
            <a:r>
              <a:rPr lang="en-US" altLang="ja-JP" smtClean="0"/>
              <a:t>x</a:t>
            </a:r>
          </a:p>
          <a:p>
            <a:pPr>
              <a:lnSpc>
                <a:spcPts val="3500"/>
              </a:lnSpc>
              <a:spcAft>
                <a:spcPts val="1200"/>
              </a:spcAft>
              <a:defRPr/>
            </a:pPr>
            <a:r>
              <a:rPr lang="ja-JP" altLang="en-US"/>
              <a:t>需要</a:t>
            </a:r>
            <a:r>
              <a:rPr lang="ja-JP" altLang="en-US" smtClean="0"/>
              <a:t>は</a:t>
            </a:r>
            <a:r>
              <a:rPr lang="en-US" altLang="ja-JP" smtClean="0"/>
              <a:t>demand</a:t>
            </a:r>
            <a:r>
              <a:rPr lang="ja-JP" altLang="en-US" smtClean="0"/>
              <a:t>なので</a:t>
            </a:r>
            <a:r>
              <a:rPr lang="en-US" altLang="ja-JP" smtClean="0"/>
              <a:t>D</a:t>
            </a:r>
          </a:p>
        </p:txBody>
      </p:sp>
    </p:spTree>
    <p:extLst>
      <p:ext uri="{BB962C8B-B14F-4D97-AF65-F5344CB8AC3E}">
        <p14:creationId xmlns:p14="http://schemas.microsoft.com/office/powerpoint/2010/main" val="616980450"/>
      </p:ext>
    </p:extLst>
  </p:cSld>
  <p:clrMapOvr>
    <a:masterClrMapping/>
  </p:clrMapOvr>
  <p:transition advTm="81748"/>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需要関数の特徴</a:t>
            </a:r>
          </a:p>
        </p:txBody>
      </p:sp>
      <p:sp>
        <p:nvSpPr>
          <p:cNvPr id="180227" name="Rectangle 3"/>
          <p:cNvSpPr>
            <a:spLocks noGrp="1" noChangeArrowheads="1"/>
          </p:cNvSpPr>
          <p:nvPr>
            <p:ph type="body" idx="1"/>
          </p:nvPr>
        </p:nvSpPr>
        <p:spPr>
          <a:xfrm>
            <a:off x="180000" y="1181943"/>
            <a:ext cx="9537700" cy="5940425"/>
          </a:xfrm>
        </p:spPr>
        <p:txBody>
          <a:bodyPr/>
          <a:lstStyle/>
          <a:p>
            <a:pPr>
              <a:lnSpc>
                <a:spcPts val="3500"/>
              </a:lnSpc>
              <a:spcAft>
                <a:spcPts val="1200"/>
              </a:spcAft>
              <a:defRPr/>
            </a:pPr>
            <a:r>
              <a:rPr lang="ja-JP" altLang="en-US" smtClean="0"/>
              <a:t>価格は正かゼロ（非負という）です</a:t>
            </a:r>
            <a:endParaRPr lang="en-US" altLang="ja-JP" smtClean="0"/>
          </a:p>
          <a:p>
            <a:pPr>
              <a:lnSpc>
                <a:spcPts val="3500"/>
              </a:lnSpc>
              <a:spcAft>
                <a:spcPts val="1200"/>
              </a:spcAft>
              <a:defRPr/>
            </a:pPr>
            <a:r>
              <a:rPr lang="ja-JP" altLang="en-US" smtClean="0"/>
              <a:t>数量も正</a:t>
            </a:r>
            <a:r>
              <a:rPr lang="ja-JP" altLang="en-US"/>
              <a:t>か</a:t>
            </a:r>
            <a:r>
              <a:rPr lang="ja-JP" altLang="en-US" smtClean="0"/>
              <a:t>ゼロです</a:t>
            </a:r>
            <a:endParaRPr lang="en-US" altLang="ja-JP"/>
          </a:p>
          <a:p>
            <a:pPr>
              <a:lnSpc>
                <a:spcPts val="3500"/>
              </a:lnSpc>
              <a:spcAft>
                <a:spcPts val="1200"/>
              </a:spcAft>
              <a:defRPr/>
            </a:pPr>
            <a:r>
              <a:rPr lang="ja-JP" altLang="en-US"/>
              <a:t>非負</a:t>
            </a:r>
            <a:r>
              <a:rPr lang="ja-JP" altLang="en-US" smtClean="0"/>
              <a:t>の実数全体を</a:t>
            </a:r>
            <a:r>
              <a:rPr lang="en-US" altLang="ja-JP" smtClean="0"/>
              <a:t>ℝ+</a:t>
            </a:r>
            <a:r>
              <a:rPr lang="ja-JP" altLang="en-US" smtClean="0"/>
              <a:t>と書きます</a:t>
            </a:r>
            <a:endParaRPr lang="en-US" altLang="ja-JP" smtClean="0"/>
          </a:p>
          <a:p>
            <a:pPr>
              <a:lnSpc>
                <a:spcPts val="3500"/>
              </a:lnSpc>
              <a:spcAft>
                <a:spcPts val="1200"/>
              </a:spcAft>
              <a:defRPr/>
            </a:pPr>
            <a:r>
              <a:rPr lang="ja-JP" altLang="en-US" smtClean="0"/>
              <a:t>需要関数</a:t>
            </a:r>
            <a:r>
              <a:rPr lang="en-US" altLang="ja-JP" smtClean="0"/>
              <a:t>D</a:t>
            </a:r>
            <a:r>
              <a:rPr lang="ja-JP" altLang="en-US" smtClean="0"/>
              <a:t>の定義域と終域は下になります</a:t>
            </a:r>
            <a:endParaRPr lang="en-US" altLang="ja-JP" smtClean="0"/>
          </a:p>
          <a:p>
            <a:pPr>
              <a:lnSpc>
                <a:spcPts val="3500"/>
              </a:lnSpc>
              <a:spcAft>
                <a:spcPts val="1200"/>
              </a:spcAft>
              <a:defRPr/>
            </a:pPr>
            <a:endParaRPr lang="en-US" altLang="ja-JP"/>
          </a:p>
          <a:p>
            <a:pPr>
              <a:lnSpc>
                <a:spcPts val="3500"/>
              </a:lnSpc>
              <a:spcAft>
                <a:spcPts val="1200"/>
              </a:spcAft>
              <a:defRPr/>
            </a:pPr>
            <a:r>
              <a:rPr lang="ja-JP" altLang="en-US" smtClean="0"/>
              <a:t>価格</a:t>
            </a:r>
            <a:r>
              <a:rPr lang="en-US" altLang="ja-JP" smtClean="0"/>
              <a:t>p</a:t>
            </a:r>
            <a:r>
              <a:rPr lang="ja-JP" altLang="en-US" smtClean="0"/>
              <a:t>に対して需要量</a:t>
            </a:r>
            <a:r>
              <a:rPr lang="en-US" altLang="ja-JP" smtClean="0"/>
              <a:t>D(p)</a:t>
            </a:r>
            <a:r>
              <a:rPr lang="ja-JP" altLang="en-US" smtClean="0"/>
              <a:t>を割り当てます</a:t>
            </a:r>
            <a:endParaRPr lang="en-US" altLang="ja-JP" smtClean="0"/>
          </a:p>
          <a:p>
            <a:pPr>
              <a:lnSpc>
                <a:spcPts val="3500"/>
              </a:lnSpc>
              <a:spcAft>
                <a:spcPts val="1200"/>
              </a:spcAft>
              <a:defRPr/>
            </a:pPr>
            <a:r>
              <a:rPr lang="ja-JP" altLang="en-US" smtClean="0"/>
              <a:t>価格が高くなると需要量は減ります</a:t>
            </a:r>
            <a:endParaRPr lang="en-US" altLang="ja-JP" smtClean="0"/>
          </a:p>
          <a:p>
            <a:pPr>
              <a:lnSpc>
                <a:spcPts val="3500"/>
              </a:lnSpc>
              <a:spcAft>
                <a:spcPts val="1200"/>
              </a:spcAft>
              <a:defRPr/>
            </a:pPr>
            <a:endParaRPr lang="en-US" altLang="ja-JP" smtClean="0"/>
          </a:p>
        </p:txBody>
      </p:sp>
      <p:pic>
        <p:nvPicPr>
          <p:cNvPr id="2050" name="Picture 2" descr="\begin{align*}&#10;D:\mathds{R}_+ \to \mathds{R}_+&#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6755" y="4014589"/>
            <a:ext cx="2390775" cy="3714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egin{align*}&#10;p \le p' \Rightarrow D(p) \ge D(p')&#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7207" y="6045670"/>
            <a:ext cx="3962400" cy="428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646161"/>
      </p:ext>
    </p:extLst>
  </p:cSld>
  <p:clrMapOvr>
    <a:masterClrMapping/>
  </p:clrMapOvr>
  <p:transition advTm="81748"/>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需要曲線</a:t>
            </a:r>
          </a:p>
        </p:txBody>
      </p:sp>
      <p:sp>
        <p:nvSpPr>
          <p:cNvPr id="180227" name="Rectangle 3"/>
          <p:cNvSpPr>
            <a:spLocks noGrp="1" noChangeArrowheads="1"/>
          </p:cNvSpPr>
          <p:nvPr>
            <p:ph type="body" idx="1"/>
          </p:nvPr>
        </p:nvSpPr>
        <p:spPr>
          <a:xfrm>
            <a:off x="111448" y="1253951"/>
            <a:ext cx="9537700" cy="5940425"/>
          </a:xfrm>
        </p:spPr>
        <p:txBody>
          <a:bodyPr/>
          <a:lstStyle/>
          <a:p>
            <a:pPr>
              <a:lnSpc>
                <a:spcPts val="3500"/>
              </a:lnSpc>
              <a:spcAft>
                <a:spcPts val="1200"/>
              </a:spcAft>
              <a:defRPr/>
            </a:pPr>
            <a:r>
              <a:rPr lang="ja-JP" altLang="en-US"/>
              <a:t>数学</a:t>
            </a:r>
            <a:r>
              <a:rPr lang="ja-JP" altLang="en-US" smtClean="0"/>
              <a:t>では独立変数を</a:t>
            </a:r>
            <a:r>
              <a:rPr lang="en-US" altLang="ja-JP" smtClean="0"/>
              <a:t>x</a:t>
            </a:r>
            <a:r>
              <a:rPr lang="ja-JP" altLang="en-US" smtClean="0"/>
              <a:t>軸に従属変数を</a:t>
            </a:r>
            <a:r>
              <a:rPr lang="en-US" altLang="ja-JP" smtClean="0"/>
              <a:t>y</a:t>
            </a:r>
            <a:r>
              <a:rPr lang="ja-JP" altLang="en-US" smtClean="0"/>
              <a:t>軸に取る</a:t>
            </a:r>
            <a:endParaRPr lang="en-US" altLang="ja-JP" smtClean="0"/>
          </a:p>
          <a:p>
            <a:pPr>
              <a:lnSpc>
                <a:spcPts val="3500"/>
              </a:lnSpc>
              <a:spcAft>
                <a:spcPts val="1200"/>
              </a:spcAft>
              <a:defRPr/>
            </a:pPr>
            <a:r>
              <a:rPr lang="ja-JP" altLang="en-US"/>
              <a:t>経済学</a:t>
            </a:r>
            <a:r>
              <a:rPr lang="ja-JP" altLang="en-US" smtClean="0"/>
              <a:t>では価格を縦軸に取る</a:t>
            </a:r>
            <a:endParaRPr lang="en-US" altLang="ja-JP" smtClean="0"/>
          </a:p>
          <a:p>
            <a:pPr>
              <a:lnSpc>
                <a:spcPts val="3500"/>
              </a:lnSpc>
              <a:spcAft>
                <a:spcPts val="1200"/>
              </a:spcAft>
              <a:defRPr/>
            </a:pPr>
            <a:r>
              <a:rPr lang="ja-JP" altLang="en-US" smtClean="0"/>
              <a:t>よって，</a:t>
            </a:r>
            <a:r>
              <a:rPr lang="ja-JP" altLang="en-US" u="sng" smtClean="0">
                <a:solidFill>
                  <a:srgbClr val="FF0000"/>
                </a:solidFill>
              </a:rPr>
              <a:t>需要関数のグラフは縦軸が独立変数</a:t>
            </a:r>
            <a:endParaRPr lang="en-US" altLang="ja-JP" u="sng" smtClean="0">
              <a:solidFill>
                <a:srgbClr val="FF0000"/>
              </a:solidFill>
            </a:endParaRPr>
          </a:p>
          <a:p>
            <a:pPr>
              <a:lnSpc>
                <a:spcPts val="3500"/>
              </a:lnSpc>
              <a:spcAft>
                <a:spcPts val="1200"/>
              </a:spcAft>
              <a:defRPr/>
            </a:pPr>
            <a:r>
              <a:rPr lang="ja-JP" altLang="en-US" smtClean="0"/>
              <a:t>需要関数の</a:t>
            </a:r>
            <a:r>
              <a:rPr lang="ja-JP" altLang="en-US" smtClean="0"/>
              <a:t>グラフを</a:t>
            </a:r>
            <a:endParaRPr lang="en-US" altLang="ja-JP" smtClean="0"/>
          </a:p>
          <a:p>
            <a:pPr marL="0" indent="0">
              <a:lnSpc>
                <a:spcPts val="3500"/>
              </a:lnSpc>
              <a:spcAft>
                <a:spcPts val="1200"/>
              </a:spcAft>
              <a:buNone/>
              <a:defRPr/>
            </a:pPr>
            <a:r>
              <a:rPr lang="ja-JP" altLang="en-US" smtClean="0"/>
              <a:t>　</a:t>
            </a:r>
            <a:r>
              <a:rPr lang="ja-JP" altLang="en-US" u="sng" smtClean="0">
                <a:solidFill>
                  <a:srgbClr val="FF0000"/>
                </a:solidFill>
              </a:rPr>
              <a:t>需要曲線</a:t>
            </a:r>
            <a:r>
              <a:rPr lang="ja-JP" altLang="en-US" smtClean="0"/>
              <a:t>といいます</a:t>
            </a:r>
            <a:endParaRPr lang="en-US" altLang="ja-JP" smtClean="0"/>
          </a:p>
          <a:p>
            <a:pPr>
              <a:lnSpc>
                <a:spcPts val="3500"/>
              </a:lnSpc>
              <a:spcAft>
                <a:spcPts val="1200"/>
              </a:spcAft>
              <a:defRPr/>
            </a:pPr>
            <a:r>
              <a:rPr lang="ja-JP" altLang="en-US"/>
              <a:t>独立</a:t>
            </a:r>
            <a:r>
              <a:rPr lang="ja-JP" altLang="en-US" smtClean="0"/>
              <a:t>変数が価格なので</a:t>
            </a:r>
            <a:r>
              <a:rPr lang="ja-JP" altLang="en-US" u="sng" smtClean="0">
                <a:solidFill>
                  <a:srgbClr val="FF0000"/>
                </a:solidFill>
              </a:rPr>
              <a:t>縦座標</a:t>
            </a:r>
            <a:endParaRPr lang="en-US" altLang="ja-JP" u="sng" smtClean="0">
              <a:solidFill>
                <a:srgbClr val="FF0000"/>
              </a:solidFill>
            </a:endParaRPr>
          </a:p>
          <a:p>
            <a:pPr marL="0" indent="0">
              <a:lnSpc>
                <a:spcPts val="3500"/>
              </a:lnSpc>
              <a:spcAft>
                <a:spcPts val="1200"/>
              </a:spcAft>
              <a:buNone/>
              <a:defRPr/>
            </a:pPr>
            <a:r>
              <a:rPr lang="ja-JP" altLang="en-US" smtClean="0"/>
              <a:t>からグラフに水平線を引いて，</a:t>
            </a:r>
            <a:endParaRPr lang="en-US" altLang="ja-JP" smtClean="0"/>
          </a:p>
          <a:p>
            <a:pPr marL="0" indent="0">
              <a:lnSpc>
                <a:spcPts val="3500"/>
              </a:lnSpc>
              <a:spcAft>
                <a:spcPts val="1200"/>
              </a:spcAft>
              <a:buNone/>
              <a:defRPr/>
            </a:pPr>
            <a:r>
              <a:rPr lang="ja-JP" altLang="en-US" u="sng" smtClean="0">
                <a:solidFill>
                  <a:srgbClr val="FF0000"/>
                </a:solidFill>
              </a:rPr>
              <a:t>横</a:t>
            </a:r>
            <a:r>
              <a:rPr lang="ja-JP" altLang="en-US" u="sng">
                <a:solidFill>
                  <a:srgbClr val="FF0000"/>
                </a:solidFill>
              </a:rPr>
              <a:t>座標</a:t>
            </a:r>
            <a:r>
              <a:rPr lang="ja-JP" altLang="en-US" smtClean="0"/>
              <a:t>をみることになります</a:t>
            </a:r>
            <a:endParaRPr lang="en-US" altLang="ja-JP" smtClean="0"/>
          </a:p>
        </p:txBody>
      </p:sp>
      <p:grpSp>
        <p:nvGrpSpPr>
          <p:cNvPr id="22" name="グループ化 21"/>
          <p:cNvGrpSpPr/>
          <p:nvPr/>
        </p:nvGrpSpPr>
        <p:grpSpPr>
          <a:xfrm>
            <a:off x="5368032" y="3639744"/>
            <a:ext cx="4896544" cy="2978568"/>
            <a:chOff x="5296024" y="3161928"/>
            <a:chExt cx="4896544" cy="2978568"/>
          </a:xfrm>
        </p:grpSpPr>
        <p:cxnSp>
          <p:nvCxnSpPr>
            <p:cNvPr id="10" name="直線矢印コネクタ 9"/>
            <p:cNvCxnSpPr/>
            <p:nvPr/>
          </p:nvCxnSpPr>
          <p:spPr bwMode="auto">
            <a:xfrm flipV="1">
              <a:off x="6174882" y="3380332"/>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直線矢印コネクタ 10"/>
            <p:cNvCxnSpPr/>
            <p:nvPr/>
          </p:nvCxnSpPr>
          <p:spPr bwMode="auto">
            <a:xfrm flipV="1">
              <a:off x="6174882" y="5540332"/>
              <a:ext cx="23225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2" name="テキスト ボックス 11"/>
            <p:cNvSpPr txBox="1"/>
            <p:nvPr/>
          </p:nvSpPr>
          <p:spPr>
            <a:xfrm>
              <a:off x="8608392" y="5309499"/>
              <a:ext cx="1584176" cy="830997"/>
            </a:xfrm>
            <a:prstGeom prst="rect">
              <a:avLst/>
            </a:prstGeom>
            <a:noFill/>
          </p:spPr>
          <p:txBody>
            <a:bodyPr wrap="square" rtlCol="0">
              <a:spAutoFit/>
            </a:bodyPr>
            <a:lstStyle/>
            <a:p>
              <a:r>
                <a:rPr kumimoji="1" lang="ja-JP" altLang="en-US" smtClean="0">
                  <a:latin typeface="+mn-lt"/>
                </a:rPr>
                <a:t>取引数量</a:t>
              </a:r>
              <a:endParaRPr kumimoji="1" lang="en-US" altLang="ja-JP" smtClean="0">
                <a:latin typeface="+mn-lt"/>
              </a:endParaRPr>
            </a:p>
            <a:p>
              <a:r>
                <a:rPr kumimoji="1" lang="en-US" altLang="ja-JP" smtClean="0">
                  <a:latin typeface="+mn-lt"/>
                </a:rPr>
                <a:t>x</a:t>
              </a:r>
              <a:endParaRPr kumimoji="1" lang="ja-JP" altLang="en-US">
                <a:latin typeface="+mn-lt"/>
              </a:endParaRPr>
            </a:p>
          </p:txBody>
        </p:sp>
        <p:sp>
          <p:nvSpPr>
            <p:cNvPr id="13" name="テキスト ボックス 12"/>
            <p:cNvSpPr txBox="1"/>
            <p:nvPr/>
          </p:nvSpPr>
          <p:spPr>
            <a:xfrm>
              <a:off x="5296024" y="3161928"/>
              <a:ext cx="956978" cy="830997"/>
            </a:xfrm>
            <a:prstGeom prst="rect">
              <a:avLst/>
            </a:prstGeom>
            <a:noFill/>
          </p:spPr>
          <p:txBody>
            <a:bodyPr wrap="square" rtlCol="0">
              <a:spAutoFit/>
            </a:bodyPr>
            <a:lstStyle/>
            <a:p>
              <a:r>
                <a:rPr kumimoji="1" lang="ja-JP" altLang="en-US" smtClean="0">
                  <a:latin typeface="+mn-lt"/>
                </a:rPr>
                <a:t>価格</a:t>
              </a:r>
              <a:endParaRPr kumimoji="1" lang="en-US" altLang="ja-JP" smtClean="0">
                <a:latin typeface="+mn-lt"/>
              </a:endParaRPr>
            </a:p>
            <a:p>
              <a:r>
                <a:rPr kumimoji="1" lang="ja-JP" altLang="en-US" smtClean="0">
                  <a:latin typeface="+mn-lt"/>
                </a:rPr>
                <a:t>　　</a:t>
              </a:r>
              <a:r>
                <a:rPr kumimoji="1" lang="en-US" altLang="ja-JP" smtClean="0">
                  <a:latin typeface="+mn-lt"/>
                </a:rPr>
                <a:t>p</a:t>
              </a:r>
              <a:endParaRPr kumimoji="1" lang="ja-JP" altLang="en-US">
                <a:latin typeface="+mn-lt"/>
              </a:endParaRPr>
            </a:p>
          </p:txBody>
        </p:sp>
        <p:sp>
          <p:nvSpPr>
            <p:cNvPr id="14" name="楕円 13"/>
            <p:cNvSpPr>
              <a:spLocks noChangeAspect="1"/>
            </p:cNvSpPr>
            <p:nvPr/>
          </p:nvSpPr>
          <p:spPr bwMode="auto">
            <a:xfrm>
              <a:off x="6119984" y="5490000"/>
              <a:ext cx="117167"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5" name="テキスト ボックス 14"/>
            <p:cNvSpPr txBox="1"/>
            <p:nvPr/>
          </p:nvSpPr>
          <p:spPr>
            <a:xfrm>
              <a:off x="5784281" y="5461899"/>
              <a:ext cx="348863"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cxnSp>
          <p:nvCxnSpPr>
            <p:cNvPr id="3" name="直線コネクタ 2"/>
            <p:cNvCxnSpPr/>
            <p:nvPr/>
          </p:nvCxnSpPr>
          <p:spPr bwMode="auto">
            <a:xfrm>
              <a:off x="6592168" y="3810000"/>
              <a:ext cx="1368152" cy="129614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テキスト ボックス 23"/>
            <p:cNvSpPr txBox="1"/>
            <p:nvPr/>
          </p:nvSpPr>
          <p:spPr>
            <a:xfrm>
              <a:off x="7100549" y="3757547"/>
              <a:ext cx="2020864" cy="461665"/>
            </a:xfrm>
            <a:prstGeom prst="rect">
              <a:avLst/>
            </a:prstGeom>
            <a:noFill/>
          </p:spPr>
          <p:txBody>
            <a:bodyPr wrap="square" rtlCol="0">
              <a:spAutoFit/>
            </a:bodyPr>
            <a:lstStyle/>
            <a:p>
              <a:r>
                <a:rPr kumimoji="1" lang="ja-JP" altLang="en-US" smtClean="0">
                  <a:latin typeface="+mn-lt"/>
                </a:rPr>
                <a:t>需要曲線</a:t>
              </a:r>
              <a:r>
                <a:rPr kumimoji="1" lang="en-US" altLang="ja-JP" smtClean="0">
                  <a:latin typeface="+mn-lt"/>
                </a:rPr>
                <a:t>D</a:t>
              </a:r>
              <a:endParaRPr kumimoji="1" lang="ja-JP" altLang="en-US">
                <a:latin typeface="+mn-lt"/>
              </a:endParaRPr>
            </a:p>
          </p:txBody>
        </p:sp>
        <p:sp>
          <p:nvSpPr>
            <p:cNvPr id="26" name="楕円 25"/>
            <p:cNvSpPr>
              <a:spLocks noChangeAspect="1"/>
            </p:cNvSpPr>
            <p:nvPr/>
          </p:nvSpPr>
          <p:spPr bwMode="auto">
            <a:xfrm>
              <a:off x="6114961" y="4314056"/>
              <a:ext cx="117167"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7" name="楕円 26"/>
            <p:cNvSpPr>
              <a:spLocks noChangeAspect="1"/>
            </p:cNvSpPr>
            <p:nvPr/>
          </p:nvSpPr>
          <p:spPr bwMode="auto">
            <a:xfrm>
              <a:off x="7123073" y="4314056"/>
              <a:ext cx="117167"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8" name="楕円 27"/>
            <p:cNvSpPr>
              <a:spLocks noChangeAspect="1"/>
            </p:cNvSpPr>
            <p:nvPr/>
          </p:nvSpPr>
          <p:spPr bwMode="auto">
            <a:xfrm>
              <a:off x="7128000" y="5502200"/>
              <a:ext cx="117167"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6" name="直線矢印コネクタ 5"/>
            <p:cNvCxnSpPr/>
            <p:nvPr/>
          </p:nvCxnSpPr>
          <p:spPr bwMode="auto">
            <a:xfrm>
              <a:off x="6173545" y="4356000"/>
              <a:ext cx="9360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8" name="直線矢印コネクタ 7"/>
            <p:cNvCxnSpPr/>
            <p:nvPr/>
          </p:nvCxnSpPr>
          <p:spPr bwMode="auto">
            <a:xfrm>
              <a:off x="7181656" y="4422055"/>
              <a:ext cx="0" cy="108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2692610205"/>
      </p:ext>
    </p:extLst>
  </p:cSld>
  <p:clrMapOvr>
    <a:masterClrMapping/>
  </p:clrMapOvr>
  <p:transition advTm="81748"/>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16</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需要曲線の例</a:t>
            </a:r>
          </a:p>
        </p:txBody>
      </p:sp>
      <p:sp>
        <p:nvSpPr>
          <p:cNvPr id="180227" name="Rectangle 3"/>
          <p:cNvSpPr>
            <a:spLocks noGrp="1" noChangeArrowheads="1"/>
          </p:cNvSpPr>
          <p:nvPr>
            <p:ph type="body" idx="1"/>
          </p:nvPr>
        </p:nvSpPr>
        <p:spPr>
          <a:xfrm>
            <a:off x="111448" y="1181943"/>
            <a:ext cx="9537700" cy="5940425"/>
          </a:xfrm>
        </p:spPr>
        <p:txBody>
          <a:bodyPr/>
          <a:lstStyle/>
          <a:p>
            <a:pPr>
              <a:lnSpc>
                <a:spcPts val="3500"/>
              </a:lnSpc>
              <a:spcAft>
                <a:spcPts val="1200"/>
              </a:spcAft>
              <a:defRPr/>
            </a:pPr>
            <a:r>
              <a:rPr lang="ja-JP" altLang="en-US"/>
              <a:t>次</a:t>
            </a:r>
            <a:r>
              <a:rPr lang="ja-JP" altLang="en-US" smtClean="0"/>
              <a:t>の需要関数を考える</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a:t>価格</a:t>
            </a:r>
            <a:r>
              <a:rPr lang="ja-JP" altLang="en-US" smtClean="0"/>
              <a:t>が</a:t>
            </a:r>
            <a:r>
              <a:rPr lang="en-US" altLang="ja-JP" smtClean="0"/>
              <a:t>p=9</a:t>
            </a:r>
            <a:r>
              <a:rPr lang="ja-JP" altLang="en-US" smtClean="0"/>
              <a:t>のとき需要量は</a:t>
            </a:r>
            <a:r>
              <a:rPr lang="en-US" altLang="ja-JP" smtClean="0"/>
              <a:t>x=D(9)=1</a:t>
            </a:r>
            <a:r>
              <a:rPr lang="ja-JP" altLang="en-US" smtClean="0"/>
              <a:t>になります．</a:t>
            </a:r>
            <a:endParaRPr lang="en-US" altLang="ja-JP" smtClean="0"/>
          </a:p>
          <a:p>
            <a:pPr>
              <a:lnSpc>
                <a:spcPts val="3500"/>
              </a:lnSpc>
              <a:spcAft>
                <a:spcPts val="1200"/>
              </a:spcAft>
              <a:defRPr/>
            </a:pPr>
            <a:r>
              <a:rPr lang="ja-JP" altLang="en-US" smtClean="0"/>
              <a:t>以前勉強した逆需要関数を</a:t>
            </a:r>
            <a:endParaRPr lang="en-US" altLang="ja-JP" smtClean="0"/>
          </a:p>
          <a:p>
            <a:pPr marL="0" indent="0">
              <a:lnSpc>
                <a:spcPts val="3500"/>
              </a:lnSpc>
              <a:spcAft>
                <a:spcPts val="1200"/>
              </a:spcAft>
              <a:buNone/>
              <a:defRPr/>
            </a:pPr>
            <a:r>
              <a:rPr lang="ja-JP" altLang="en-US" smtClean="0"/>
              <a:t>考えてみます．</a:t>
            </a:r>
            <a:endParaRPr lang="en-US" altLang="ja-JP" smtClean="0"/>
          </a:p>
          <a:p>
            <a:pPr>
              <a:lnSpc>
                <a:spcPts val="3500"/>
              </a:lnSpc>
              <a:spcAft>
                <a:spcPts val="1200"/>
              </a:spcAft>
              <a:defRPr/>
            </a:pPr>
            <a:r>
              <a:rPr lang="en-US" altLang="ja-JP" smtClean="0"/>
              <a:t>x=10-p</a:t>
            </a:r>
            <a:r>
              <a:rPr lang="ja-JP" altLang="en-US" smtClean="0"/>
              <a:t>から</a:t>
            </a:r>
            <a:r>
              <a:rPr lang="en-US" altLang="ja-JP" smtClean="0"/>
              <a:t>p</a:t>
            </a:r>
            <a:r>
              <a:rPr lang="ja-JP" altLang="en-US" smtClean="0"/>
              <a:t>イコールの式にすれ</a:t>
            </a:r>
            <a:endParaRPr lang="en-US" altLang="ja-JP" smtClean="0"/>
          </a:p>
          <a:p>
            <a:pPr marL="0" indent="0">
              <a:lnSpc>
                <a:spcPts val="3500"/>
              </a:lnSpc>
              <a:spcAft>
                <a:spcPts val="1200"/>
              </a:spcAft>
              <a:buNone/>
              <a:defRPr/>
            </a:pPr>
            <a:r>
              <a:rPr lang="ja-JP" altLang="en-US" smtClean="0"/>
              <a:t>ばもとまります．</a:t>
            </a:r>
            <a:endParaRPr lang="en-US" altLang="ja-JP" smtClean="0"/>
          </a:p>
          <a:p>
            <a:pPr marL="0" indent="0">
              <a:lnSpc>
                <a:spcPts val="3500"/>
              </a:lnSpc>
              <a:spcAft>
                <a:spcPts val="1200"/>
              </a:spcAft>
              <a:buNone/>
              <a:defRPr/>
            </a:pPr>
            <a:endParaRPr lang="en-US" altLang="ja-JP" smtClean="0"/>
          </a:p>
        </p:txBody>
      </p:sp>
      <p:pic>
        <p:nvPicPr>
          <p:cNvPr id="4098" name="Picture 2" descr="\begin{align*}&#10;D(p)=10-p&#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0744" y="1960265"/>
            <a:ext cx="2438400" cy="409575"/>
          </a:xfrm>
          <a:prstGeom prst="rect">
            <a:avLst/>
          </a:prstGeom>
          <a:noFill/>
          <a:extLst>
            <a:ext uri="{909E8E84-426E-40DD-AFC4-6F175D3DCCD1}">
              <a14:hiddenFill xmlns:a14="http://schemas.microsoft.com/office/drawing/2010/main">
                <a:solidFill>
                  <a:srgbClr val="FFFFFF"/>
                </a:solidFill>
              </a14:hiddenFill>
            </a:ext>
          </a:extLst>
        </p:spPr>
      </p:pic>
      <p:grpSp>
        <p:nvGrpSpPr>
          <p:cNvPr id="2" name="グループ化 1"/>
          <p:cNvGrpSpPr/>
          <p:nvPr/>
        </p:nvGrpSpPr>
        <p:grpSpPr>
          <a:xfrm>
            <a:off x="6169163" y="3449960"/>
            <a:ext cx="3087301" cy="2876554"/>
            <a:chOff x="6088112" y="3381718"/>
            <a:chExt cx="3087301" cy="2876554"/>
          </a:xfrm>
        </p:grpSpPr>
        <p:cxnSp>
          <p:nvCxnSpPr>
            <p:cNvPr id="22" name="直線矢印コネクタ 21"/>
            <p:cNvCxnSpPr/>
            <p:nvPr/>
          </p:nvCxnSpPr>
          <p:spPr bwMode="auto">
            <a:xfrm flipV="1">
              <a:off x="6592168" y="3600122"/>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6592168" y="5760122"/>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8853845" y="5529289"/>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142112" y="3381718"/>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6551920" y="570603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232128" y="5681689"/>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6520160" y="388577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088112" y="3741758"/>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8369260" y="570715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244245" y="5796607"/>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a:endCxn id="34" idx="6"/>
            </p:cNvCxnSpPr>
            <p:nvPr/>
          </p:nvCxnSpPr>
          <p:spPr bwMode="auto">
            <a:xfrm>
              <a:off x="6535917" y="3914306"/>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7" name="楕円 36"/>
            <p:cNvSpPr>
              <a:spLocks noChangeAspect="1"/>
            </p:cNvSpPr>
            <p:nvPr/>
          </p:nvSpPr>
          <p:spPr bwMode="auto">
            <a:xfrm>
              <a:off x="6808192" y="417004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6922034" y="3878079"/>
              <a:ext cx="1200630" cy="461665"/>
            </a:xfrm>
            <a:prstGeom prst="rect">
              <a:avLst/>
            </a:prstGeom>
            <a:noFill/>
          </p:spPr>
          <p:txBody>
            <a:bodyPr wrap="square" rtlCol="0">
              <a:spAutoFit/>
            </a:bodyPr>
            <a:lstStyle/>
            <a:p>
              <a:r>
                <a:rPr kumimoji="1" lang="en-US" altLang="ja-JP" smtClean="0">
                  <a:latin typeface="+mn-lt"/>
                </a:rPr>
                <a:t>A=(1,9)</a:t>
              </a:r>
              <a:endParaRPr kumimoji="1" lang="ja-JP" altLang="en-US">
                <a:latin typeface="+mn-lt"/>
              </a:endParaRPr>
            </a:p>
          </p:txBody>
        </p:sp>
        <p:cxnSp>
          <p:nvCxnSpPr>
            <p:cNvPr id="39" name="直線矢印コネクタ 38"/>
            <p:cNvCxnSpPr/>
            <p:nvPr/>
          </p:nvCxnSpPr>
          <p:spPr bwMode="auto">
            <a:xfrm>
              <a:off x="6855416" y="4227485"/>
              <a:ext cx="0" cy="1476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0" name="テキスト ボックス 39"/>
            <p:cNvSpPr txBox="1"/>
            <p:nvPr/>
          </p:nvSpPr>
          <p:spPr>
            <a:xfrm>
              <a:off x="6702810" y="5708307"/>
              <a:ext cx="375407" cy="461665"/>
            </a:xfrm>
            <a:prstGeom prst="rect">
              <a:avLst/>
            </a:prstGeom>
            <a:noFill/>
          </p:spPr>
          <p:txBody>
            <a:bodyPr wrap="square" rtlCol="0">
              <a:spAutoFit/>
            </a:bodyPr>
            <a:lstStyle/>
            <a:p>
              <a:r>
                <a:rPr kumimoji="1" lang="en-US" altLang="ja-JP" smtClean="0">
                  <a:solidFill>
                    <a:srgbClr val="FF0000"/>
                  </a:solidFill>
                  <a:latin typeface="+mn-lt"/>
                </a:rPr>
                <a:t>1</a:t>
              </a:r>
              <a:endParaRPr kumimoji="1" lang="ja-JP" altLang="en-US">
                <a:solidFill>
                  <a:srgbClr val="FF0000"/>
                </a:solidFill>
                <a:latin typeface="+mn-lt"/>
              </a:endParaRPr>
            </a:p>
          </p:txBody>
        </p:sp>
        <p:sp>
          <p:nvSpPr>
            <p:cNvPr id="41" name="テキスト ボックス 40"/>
            <p:cNvSpPr txBox="1"/>
            <p:nvPr/>
          </p:nvSpPr>
          <p:spPr>
            <a:xfrm flipH="1">
              <a:off x="6209757" y="4024343"/>
              <a:ext cx="645454" cy="461665"/>
            </a:xfrm>
            <a:prstGeom prst="rect">
              <a:avLst/>
            </a:prstGeom>
            <a:noFill/>
          </p:spPr>
          <p:txBody>
            <a:bodyPr wrap="square" rtlCol="0">
              <a:spAutoFit/>
            </a:bodyPr>
            <a:lstStyle/>
            <a:p>
              <a:r>
                <a:rPr kumimoji="1" lang="en-US" altLang="ja-JP" smtClean="0">
                  <a:solidFill>
                    <a:srgbClr val="00B0F0"/>
                  </a:solidFill>
                  <a:latin typeface="+mn-lt"/>
                </a:rPr>
                <a:t>9</a:t>
              </a:r>
              <a:endParaRPr kumimoji="1" lang="ja-JP" altLang="en-US">
                <a:solidFill>
                  <a:srgbClr val="00B0F0"/>
                </a:solidFill>
                <a:latin typeface="+mn-lt"/>
              </a:endParaRPr>
            </a:p>
          </p:txBody>
        </p:sp>
        <p:cxnSp>
          <p:nvCxnSpPr>
            <p:cNvPr id="42" name="直線矢印コネクタ 41"/>
            <p:cNvCxnSpPr/>
            <p:nvPr/>
          </p:nvCxnSpPr>
          <p:spPr bwMode="auto">
            <a:xfrm flipV="1">
              <a:off x="6624000" y="4203423"/>
              <a:ext cx="1800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3" name="テキスト ボックス 42"/>
            <p:cNvSpPr txBox="1"/>
            <p:nvPr/>
          </p:nvSpPr>
          <p:spPr>
            <a:xfrm>
              <a:off x="7597781" y="4486008"/>
              <a:ext cx="321568" cy="461665"/>
            </a:xfrm>
            <a:prstGeom prst="rect">
              <a:avLst/>
            </a:prstGeom>
            <a:noFill/>
          </p:spPr>
          <p:txBody>
            <a:bodyPr wrap="square" rtlCol="0">
              <a:spAutoFit/>
            </a:bodyPr>
            <a:lstStyle/>
            <a:p>
              <a:r>
                <a:rPr kumimoji="1" lang="en-US" altLang="ja-JP" smtClean="0">
                  <a:latin typeface="+mn-lt"/>
                </a:rPr>
                <a:t>D</a:t>
              </a:r>
              <a:endParaRPr kumimoji="1" lang="ja-JP" altLang="en-US">
                <a:latin typeface="+mn-lt"/>
              </a:endParaRPr>
            </a:p>
          </p:txBody>
        </p:sp>
        <p:sp>
          <p:nvSpPr>
            <p:cNvPr id="44" name="楕円 43"/>
            <p:cNvSpPr>
              <a:spLocks noChangeAspect="1"/>
            </p:cNvSpPr>
            <p:nvPr/>
          </p:nvSpPr>
          <p:spPr bwMode="auto">
            <a:xfrm>
              <a:off x="6808192" y="568597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5" name="楕円 44"/>
            <p:cNvSpPr>
              <a:spLocks noChangeAspect="1"/>
            </p:cNvSpPr>
            <p:nvPr/>
          </p:nvSpPr>
          <p:spPr bwMode="auto">
            <a:xfrm>
              <a:off x="6520160" y="388200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pic>
        <p:nvPicPr>
          <p:cNvPr id="4100" name="Picture 4" descr="\begin{align*}&#10;P(x)=10-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4003" y="6064721"/>
            <a:ext cx="2447925"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42449"/>
      </p:ext>
    </p:extLst>
  </p:cSld>
  <p:clrMapOvr>
    <a:masterClrMapping/>
  </p:clrMapOvr>
  <p:transition advTm="81748"/>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平均</a:t>
            </a:r>
            <a:endParaRPr lang="en-US" altLang="ja-JP" smtClean="0">
              <a:solidFill>
                <a:srgbClr val="000000"/>
              </a:solidFill>
            </a:endParaRPr>
          </a:p>
          <a:p>
            <a:pPr>
              <a:defRPr/>
            </a:pPr>
            <a:r>
              <a:rPr lang="ja-JP" altLang="en-US" smtClean="0">
                <a:solidFill>
                  <a:srgbClr val="000000"/>
                </a:solidFill>
              </a:rPr>
              <a:t>分散</a:t>
            </a:r>
            <a:endParaRPr lang="en-US" altLang="ja-JP" smtClean="0">
              <a:solidFill>
                <a:srgbClr val="000000"/>
              </a:solidFill>
            </a:endParaRPr>
          </a:p>
          <a:p>
            <a:pPr>
              <a:defRPr/>
            </a:pPr>
            <a:r>
              <a:rPr lang="en-US" altLang="ja-JP" smtClean="0">
                <a:solidFill>
                  <a:srgbClr val="000000"/>
                </a:solidFill>
              </a:rPr>
              <a:t>HHI</a:t>
            </a:r>
            <a:r>
              <a:rPr lang="ja-JP" altLang="en-US" smtClean="0">
                <a:solidFill>
                  <a:srgbClr val="000000"/>
                </a:solidFill>
              </a:rPr>
              <a:t>の平均と分散による表現</a:t>
            </a:r>
            <a:endParaRPr lang="en-US" altLang="ja-JP" smtClean="0">
              <a:solidFill>
                <a:srgbClr val="000000"/>
              </a:solidFill>
            </a:endParaRPr>
          </a:p>
          <a:p>
            <a:pPr>
              <a:defRPr/>
            </a:pPr>
            <a:r>
              <a:rPr lang="ja-JP" altLang="en-US" smtClean="0">
                <a:solidFill>
                  <a:srgbClr val="000000"/>
                </a:solidFill>
              </a:rPr>
              <a:t>座標平面</a:t>
            </a:r>
            <a:endParaRPr lang="en-US" altLang="ja-JP" smtClean="0">
              <a:solidFill>
                <a:srgbClr val="000000"/>
              </a:solidFill>
            </a:endParaRPr>
          </a:p>
          <a:p>
            <a:pPr>
              <a:defRPr/>
            </a:pPr>
            <a:r>
              <a:rPr lang="ja-JP" altLang="en-US">
                <a:solidFill>
                  <a:srgbClr val="000000"/>
                </a:solidFill>
              </a:rPr>
              <a:t>関数</a:t>
            </a:r>
            <a:r>
              <a:rPr lang="ja-JP" altLang="en-US" smtClean="0">
                <a:solidFill>
                  <a:srgbClr val="000000"/>
                </a:solidFill>
              </a:rPr>
              <a:t>のグラフ</a:t>
            </a:r>
            <a:endParaRPr lang="en-US" altLang="ja-JP" smtClean="0">
              <a:solidFill>
                <a:srgbClr val="000000"/>
              </a:solidFill>
            </a:endParaRPr>
          </a:p>
          <a:p>
            <a:pPr>
              <a:defRPr/>
            </a:pPr>
            <a:r>
              <a:rPr lang="ja-JP" altLang="en-US">
                <a:solidFill>
                  <a:srgbClr val="000000"/>
                </a:solidFill>
              </a:rPr>
              <a:t>需要</a:t>
            </a:r>
            <a:r>
              <a:rPr lang="ja-JP" altLang="en-US" smtClean="0">
                <a:solidFill>
                  <a:srgbClr val="000000"/>
                </a:solidFill>
              </a:rPr>
              <a:t>関数</a:t>
            </a:r>
            <a:endParaRPr lang="en-US" altLang="ja-JP" smtClean="0">
              <a:solidFill>
                <a:srgbClr val="000000"/>
              </a:solidFill>
            </a:endParaRPr>
          </a:p>
          <a:p>
            <a:pPr>
              <a:defRPr/>
            </a:pPr>
            <a:r>
              <a:rPr lang="ja-JP" altLang="en-US">
                <a:solidFill>
                  <a:srgbClr val="000000"/>
                </a:solidFill>
              </a:rPr>
              <a:t>需要</a:t>
            </a:r>
            <a:r>
              <a:rPr lang="ja-JP" altLang="en-US" smtClean="0">
                <a:solidFill>
                  <a:srgbClr val="000000"/>
                </a:solidFill>
              </a:rPr>
              <a:t>曲線</a:t>
            </a:r>
            <a:endParaRPr lang="en-US" altLang="ja-JP" smtClean="0">
              <a:solidFill>
                <a:srgbClr val="000000"/>
              </a:solidFill>
            </a:endParaRPr>
          </a:p>
          <a:p>
            <a:pPr>
              <a:defRPr/>
            </a:pPr>
            <a:r>
              <a:rPr lang="ja-JP" altLang="en-US" smtClean="0">
                <a:solidFill>
                  <a:srgbClr val="000000"/>
                </a:solidFill>
              </a:rPr>
              <a:t>逆需要関数</a:t>
            </a:r>
            <a:endParaRPr lang="en-US" altLang="ja-JP" smtClean="0">
              <a:solidFill>
                <a:srgbClr val="000000"/>
              </a:solidFill>
            </a:endParaRPr>
          </a:p>
          <a:p>
            <a:pPr>
              <a:defRPr/>
            </a:pPr>
            <a:endParaRPr lang="ja-JP" altLang="en-US" dirty="0"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17</a:t>
            </a:fld>
            <a:endParaRPr lang="en-US" altLang="ja-JP" sz="1400" dirty="0" smtClean="0">
              <a:latin typeface="Times New Roman" panose="02020603050405020304" pitchFamily="18" charset="0"/>
            </a:endParaRPr>
          </a:p>
        </p:txBody>
      </p:sp>
    </p:spTree>
  </p:cSld>
  <p:clrMapOvr>
    <a:masterClrMapping/>
  </p:clrMapOvr>
  <p:transition advTm="84396"/>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smtClean="0"/>
              <a:t>teams</a:t>
            </a:r>
            <a:r>
              <a:rPr kumimoji="1" lang="ja-JP" altLang="en-US" sz="2800" smtClean="0"/>
              <a:t>を受けた人は</a:t>
            </a:r>
            <a:r>
              <a:rPr kumimoji="1" lang="en-US" altLang="ja-JP" sz="2800" smtClean="0"/>
              <a:t>teams</a:t>
            </a:r>
            <a:r>
              <a:rPr kumimoji="1" lang="ja-JP" altLang="en-US" sz="2800" smtClean="0"/>
              <a:t>の課題機能で、</a:t>
            </a:r>
            <a:r>
              <a:rPr kumimoji="1" lang="en-US" altLang="ja-JP" sz="2800" smtClean="0"/>
              <a:t>Bb</a:t>
            </a:r>
            <a:r>
              <a:rPr kumimoji="1" lang="ja-JP" altLang="en-US" sz="2800" smtClean="0"/>
              <a:t>を受けた人は</a:t>
            </a:r>
            <a:r>
              <a:rPr kumimoji="1" lang="en-US" altLang="ja-JP" sz="2800" smtClean="0"/>
              <a:t>Bb</a:t>
            </a:r>
            <a:r>
              <a:rPr kumimoji="1" lang="ja-JP" altLang="en-US" sz="2800" smtClean="0"/>
              <a:t>の課題機能で提出してください。一回で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34654"/>
    </mc:Choice>
    <mc:Fallback xmlns="">
      <p:transition spd="slow" advTm="3465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a:t>平均</a:t>
            </a:r>
            <a:endParaRPr lang="ja-JP" altLang="en-US" smtClean="0"/>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spcBef>
                <a:spcPts val="0"/>
              </a:spcBef>
              <a:defRPr/>
            </a:pPr>
            <a:r>
              <a:rPr lang="en-US" altLang="ja-JP"/>
              <a:t>n</a:t>
            </a:r>
            <a:r>
              <a:rPr lang="ja-JP" altLang="en-US" smtClean="0"/>
              <a:t>個のデータ</a:t>
            </a:r>
            <a:r>
              <a:rPr lang="en-US" altLang="ja-JP" smtClean="0"/>
              <a:t>x</a:t>
            </a:r>
            <a:r>
              <a:rPr lang="en-US" altLang="ja-JP" baseline="-25000" smtClean="0"/>
              <a:t>1</a:t>
            </a:r>
            <a:r>
              <a:rPr lang="en-US" altLang="ja-JP" smtClean="0"/>
              <a:t>,</a:t>
            </a:r>
            <a:r>
              <a:rPr lang="en-US" altLang="ja-JP"/>
              <a:t> </a:t>
            </a:r>
            <a:r>
              <a:rPr lang="en-US" altLang="ja-JP" smtClean="0"/>
              <a:t>x</a:t>
            </a:r>
            <a:r>
              <a:rPr lang="en-US" altLang="ja-JP" baseline="-25000" smtClean="0"/>
              <a:t>2</a:t>
            </a:r>
            <a:r>
              <a:rPr lang="en-US" altLang="ja-JP" smtClean="0"/>
              <a:t>,…,</a:t>
            </a:r>
            <a:r>
              <a:rPr lang="en-US" altLang="ja-JP"/>
              <a:t> </a:t>
            </a:r>
            <a:r>
              <a:rPr lang="en-US" altLang="ja-JP" smtClean="0"/>
              <a:t>x</a:t>
            </a:r>
            <a:r>
              <a:rPr lang="en-US" altLang="ja-JP" baseline="-25000" smtClean="0"/>
              <a:t>n</a:t>
            </a:r>
            <a:r>
              <a:rPr lang="ja-JP" altLang="en-US" smtClean="0"/>
              <a:t>が与えられているとします</a:t>
            </a:r>
            <a:endParaRPr lang="en-US" altLang="ja-JP" smtClean="0"/>
          </a:p>
          <a:p>
            <a:pPr>
              <a:lnSpc>
                <a:spcPct val="130000"/>
              </a:lnSpc>
              <a:spcBef>
                <a:spcPts val="0"/>
              </a:spcBef>
              <a:defRPr/>
            </a:pPr>
            <a:r>
              <a:rPr lang="ja-JP" altLang="en-US"/>
              <a:t>データ</a:t>
            </a:r>
            <a:r>
              <a:rPr lang="ja-JP" altLang="en-US" smtClean="0"/>
              <a:t>の特徴を表す</a:t>
            </a:r>
            <a:r>
              <a:rPr lang="ja-JP" altLang="en-US" u="sng" smtClean="0">
                <a:solidFill>
                  <a:srgbClr val="FF0000"/>
                </a:solidFill>
              </a:rPr>
              <a:t>代表値</a:t>
            </a:r>
            <a:r>
              <a:rPr lang="ja-JP" altLang="en-US" smtClean="0"/>
              <a:t>に</a:t>
            </a:r>
            <a:r>
              <a:rPr lang="ja-JP" altLang="en-US" u="sng" smtClean="0">
                <a:solidFill>
                  <a:srgbClr val="FF0000"/>
                </a:solidFill>
              </a:rPr>
              <a:t>平均</a:t>
            </a:r>
            <a:r>
              <a:rPr lang="ja-JP" altLang="en-US" smtClean="0"/>
              <a:t>があります</a:t>
            </a:r>
            <a:endParaRPr lang="en-US" altLang="ja-JP" smtClean="0"/>
          </a:p>
          <a:p>
            <a:pPr>
              <a:lnSpc>
                <a:spcPct val="130000"/>
              </a:lnSpc>
              <a:spcBef>
                <a:spcPts val="0"/>
              </a:spcBef>
              <a:defRPr/>
            </a:pPr>
            <a:r>
              <a:rPr lang="ja-JP" altLang="en-US"/>
              <a:t>平均</a:t>
            </a:r>
            <a:r>
              <a:rPr lang="ja-JP" altLang="en-US" smtClean="0"/>
              <a:t>は英語で</a:t>
            </a:r>
            <a:r>
              <a:rPr lang="en-US" altLang="ja-JP" smtClean="0"/>
              <a:t>average, mean</a:t>
            </a:r>
            <a:r>
              <a:rPr lang="ja-JP" altLang="en-US" smtClean="0"/>
              <a:t>といいます</a:t>
            </a:r>
            <a:endParaRPr lang="en-US" altLang="ja-JP" smtClean="0"/>
          </a:p>
          <a:p>
            <a:pPr>
              <a:lnSpc>
                <a:spcPct val="130000"/>
              </a:lnSpc>
              <a:spcBef>
                <a:spcPts val="0"/>
              </a:spcBef>
              <a:defRPr/>
            </a:pPr>
            <a:r>
              <a:rPr lang="ja-JP" altLang="en-US"/>
              <a:t>平均</a:t>
            </a:r>
            <a:r>
              <a:rPr lang="ja-JP" altLang="en-US" smtClean="0"/>
              <a:t>を</a:t>
            </a:r>
            <a:r>
              <a:rPr lang="en-US" altLang="ja-JP" smtClean="0"/>
              <a:t>μ</a:t>
            </a:r>
            <a:r>
              <a:rPr lang="ja-JP" altLang="en-US" smtClean="0"/>
              <a:t>で表すとそれは以下に定義されます</a:t>
            </a:r>
            <a:endParaRPr lang="en-US" altLang="ja-JP" smtClean="0"/>
          </a:p>
          <a:p>
            <a:pPr>
              <a:lnSpc>
                <a:spcPct val="130000"/>
              </a:lnSpc>
              <a:spcBef>
                <a:spcPts val="0"/>
              </a:spcBef>
              <a:defRPr/>
            </a:pPr>
            <a:endParaRPr lang="en-US" altLang="ja-JP"/>
          </a:p>
          <a:p>
            <a:pPr>
              <a:lnSpc>
                <a:spcPts val="6500"/>
              </a:lnSpc>
              <a:spcBef>
                <a:spcPts val="0"/>
              </a:spcBef>
              <a:defRPr/>
            </a:pPr>
            <a:r>
              <a:rPr lang="ja-JP" altLang="en-US" smtClean="0"/>
              <a:t>ギリシャ文字のミュー．英語の</a:t>
            </a:r>
            <a:r>
              <a:rPr lang="en-US" altLang="ja-JP" smtClean="0"/>
              <a:t>m</a:t>
            </a:r>
            <a:r>
              <a:rPr lang="ja-JP" altLang="en-US" smtClean="0"/>
              <a:t>に相当</a:t>
            </a:r>
            <a:endParaRPr lang="en-US" altLang="ja-JP" smtClean="0"/>
          </a:p>
          <a:p>
            <a:pPr>
              <a:spcBef>
                <a:spcPts val="0"/>
              </a:spcBef>
              <a:defRPr/>
            </a:pPr>
            <a:r>
              <a:rPr lang="ja-JP" altLang="en-US"/>
              <a:t>テスト</a:t>
            </a:r>
            <a:r>
              <a:rPr lang="ja-JP" altLang="en-US" smtClean="0"/>
              <a:t>の平均などデータの真ん中を示す，直観に合うのは分布が対称のときに限られます</a:t>
            </a:r>
            <a:endParaRPr lang="en-US" altLang="ja-JP" smtClean="0"/>
          </a:p>
          <a:p>
            <a:pPr>
              <a:lnSpc>
                <a:spcPct val="130000"/>
              </a:lnSpc>
              <a:spcBef>
                <a:spcPts val="0"/>
              </a:spcBef>
              <a:defRPr/>
            </a:pPr>
            <a:endParaRPr lang="en-US" altLang="ja-JP" smtClean="0"/>
          </a:p>
          <a:p>
            <a:pPr>
              <a:lnSpc>
                <a:spcPct val="130000"/>
              </a:lnSpc>
              <a:spcBef>
                <a:spcPts val="0"/>
              </a:spcBef>
              <a:defRPr/>
            </a:pPr>
            <a:endParaRPr lang="en-US" altLang="ja-JP"/>
          </a:p>
          <a:p>
            <a:pPr>
              <a:lnSpc>
                <a:spcPct val="130000"/>
              </a:lnSpc>
              <a:spcBef>
                <a:spcPts val="0"/>
              </a:spcBef>
              <a:defRPr/>
            </a:pPr>
            <a:endParaRPr lang="en-US" altLang="ja-JP" smtClean="0"/>
          </a:p>
          <a:p>
            <a:pPr>
              <a:lnSpc>
                <a:spcPct val="130000"/>
              </a:lnSpc>
              <a:spcBef>
                <a:spcPts val="0"/>
              </a:spcBef>
              <a:defRPr/>
            </a:pPr>
            <a:r>
              <a:rPr lang="ja-JP" altLang="en-US" smtClean="0"/>
              <a:t>テキスト</a:t>
            </a:r>
            <a:r>
              <a:rPr lang="en-US" altLang="ja-JP"/>
              <a:t>p.102</a:t>
            </a:r>
            <a:r>
              <a:rPr lang="ja-JP" altLang="en-US"/>
              <a:t>の問い８を解いて</a:t>
            </a:r>
            <a:r>
              <a:rPr lang="ja-JP" altLang="en-US" smtClean="0"/>
              <a:t>ください</a:t>
            </a:r>
            <a:endParaRPr lang="en-US" altLang="ja-JP" smtClean="0"/>
          </a:p>
          <a:p>
            <a:pPr>
              <a:lnSpc>
                <a:spcPct val="130000"/>
              </a:lnSpc>
              <a:defRPr/>
            </a:pPr>
            <a:r>
              <a:rPr lang="en-US" altLang="ja-JP" smtClean="0"/>
              <a:t>(1+4)+(2+5)+(3+6)=(1+2+3)+(4+5+6)</a:t>
            </a:r>
            <a:r>
              <a:rPr lang="ja-JP" altLang="en-US" smtClean="0"/>
              <a:t>のように</a:t>
            </a: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ja-JP" altLang="en-US" smtClean="0"/>
              <a:t>が成り立つ．</a:t>
            </a:r>
            <a:r>
              <a:rPr lang="ja-JP" altLang="en-US" u="sng" smtClean="0">
                <a:solidFill>
                  <a:srgbClr val="FF0000"/>
                </a:solidFill>
              </a:rPr>
              <a:t>シェアの平均</a:t>
            </a:r>
            <a:r>
              <a:rPr lang="ja-JP" altLang="en-US" smtClean="0"/>
              <a:t>は</a:t>
            </a:r>
            <a:r>
              <a:rPr lang="en-US" altLang="ja-JP" smtClean="0"/>
              <a:t>1/n</a:t>
            </a:r>
            <a:r>
              <a:rPr lang="ja-JP" altLang="en-US" smtClean="0"/>
              <a:t>になる</a:t>
            </a:r>
            <a:endParaRPr lang="en-US" altLang="ja-JP" smtClean="0"/>
          </a:p>
          <a:p>
            <a:pPr>
              <a:lnSpc>
                <a:spcPct val="130000"/>
              </a:lnSpc>
              <a:spcBef>
                <a:spcPts val="3000"/>
              </a:spcBef>
              <a:defRPr/>
            </a:pP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pic>
        <p:nvPicPr>
          <p:cNvPr id="1028" name="Picture 4" descr="\begin{align*}&#10;\frac{1}{n}\sum_{i=1}^n S_i=\frac{1}{n}\cdot 1=\frac{1}{n}&#10;\end{align*}" hidde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7741" y="5590910"/>
            <a:ext cx="3514725" cy="108585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begin{align*}&#10;\sum_{i=1}^3(x_i+y_i)=\sum_{i=1}^3 x_i +\sum_{i=1}^3 y_i&#10;\end{align*}"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2794" y="3971925"/>
            <a:ext cx="4962525" cy="1152526"/>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begin{align*}&#10;\mu=\frac{x_1+x_2+\cdots+x_n}{n}&#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5704" y="3665984"/>
            <a:ext cx="396240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306280"/>
      </p:ext>
    </p:extLst>
  </p:cSld>
  <p:clrMapOvr>
    <a:masterClrMapping/>
  </p:clrMapOvr>
  <p:transition advTm="1281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分散</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spcBef>
                <a:spcPts val="0"/>
              </a:spcBef>
              <a:defRPr/>
            </a:pPr>
            <a:r>
              <a:rPr lang="ja-JP" altLang="en-US" smtClean="0"/>
              <a:t>データの散らばり具合を表す</a:t>
            </a:r>
            <a:r>
              <a:rPr lang="ja-JP" altLang="en-US" u="sng" smtClean="0">
                <a:solidFill>
                  <a:srgbClr val="FF0000"/>
                </a:solidFill>
              </a:rPr>
              <a:t>分散</a:t>
            </a:r>
            <a:r>
              <a:rPr lang="ja-JP" altLang="en-US" smtClean="0"/>
              <a:t>があります</a:t>
            </a:r>
            <a:endParaRPr lang="en-US" altLang="ja-JP" smtClean="0"/>
          </a:p>
          <a:p>
            <a:pPr>
              <a:lnSpc>
                <a:spcPct val="130000"/>
              </a:lnSpc>
              <a:spcBef>
                <a:spcPts val="0"/>
              </a:spcBef>
              <a:defRPr/>
            </a:pPr>
            <a:r>
              <a:rPr lang="ja-JP" altLang="en-US"/>
              <a:t>分散</a:t>
            </a:r>
            <a:r>
              <a:rPr lang="ja-JP" altLang="en-US" smtClean="0"/>
              <a:t>が小さいとデータが平均に近く，大きいと平均から離れた値が多くなります</a:t>
            </a:r>
            <a:endParaRPr lang="en-US" altLang="ja-JP" smtClean="0"/>
          </a:p>
          <a:p>
            <a:pPr>
              <a:lnSpc>
                <a:spcPct val="130000"/>
              </a:lnSpc>
              <a:spcBef>
                <a:spcPts val="0"/>
              </a:spcBef>
              <a:defRPr/>
            </a:pPr>
            <a:r>
              <a:rPr lang="ja-JP" altLang="en-US" smtClean="0"/>
              <a:t>分散は英語で</a:t>
            </a:r>
            <a:r>
              <a:rPr lang="en-US" altLang="ja-JP" smtClean="0"/>
              <a:t>variance</a:t>
            </a:r>
            <a:r>
              <a:rPr lang="ja-JP" altLang="en-US" smtClean="0"/>
              <a:t>といいます</a:t>
            </a:r>
            <a:endParaRPr lang="en-US" altLang="ja-JP" smtClean="0"/>
          </a:p>
          <a:p>
            <a:pPr>
              <a:lnSpc>
                <a:spcPct val="130000"/>
              </a:lnSpc>
              <a:spcBef>
                <a:spcPts val="0"/>
              </a:spcBef>
              <a:defRPr/>
            </a:pPr>
            <a:r>
              <a:rPr lang="ja-JP" altLang="en-US"/>
              <a:t>記号は</a:t>
            </a:r>
            <a:r>
              <a:rPr lang="en-US" altLang="ja-JP"/>
              <a:t>σ</a:t>
            </a:r>
            <a:r>
              <a:rPr lang="en-US" altLang="ja-JP" baseline="30000"/>
              <a:t>2</a:t>
            </a:r>
            <a:r>
              <a:rPr lang="ja-JP" altLang="en-US"/>
              <a:t>を用います．シグマ</a:t>
            </a:r>
            <a:r>
              <a:rPr lang="en-US" altLang="ja-JP"/>
              <a:t>2</a:t>
            </a:r>
            <a:r>
              <a:rPr lang="ja-JP" altLang="en-US"/>
              <a:t>乗．</a:t>
            </a:r>
            <a:r>
              <a:rPr lang="en-US" altLang="ja-JP"/>
              <a:t>σ</a:t>
            </a:r>
            <a:r>
              <a:rPr lang="ja-JP" altLang="en-US"/>
              <a:t>は</a:t>
            </a:r>
            <a:r>
              <a:rPr lang="en-US" altLang="ja-JP"/>
              <a:t>0</a:t>
            </a:r>
            <a:r>
              <a:rPr lang="ja-JP" altLang="en-US"/>
              <a:t>以上．</a:t>
            </a:r>
            <a:endParaRPr lang="en-US" altLang="ja-JP"/>
          </a:p>
          <a:p>
            <a:pPr>
              <a:lnSpc>
                <a:spcPct val="130000"/>
              </a:lnSpc>
              <a:spcBef>
                <a:spcPts val="0"/>
              </a:spcBef>
              <a:defRPr/>
            </a:pPr>
            <a:endParaRPr lang="en-US" altLang="ja-JP"/>
          </a:p>
          <a:p>
            <a:pPr>
              <a:lnSpc>
                <a:spcPct val="130000"/>
              </a:lnSpc>
              <a:spcBef>
                <a:spcPts val="0"/>
              </a:spcBef>
              <a:defRPr/>
            </a:pPr>
            <a:endParaRPr lang="en-US" altLang="ja-JP" smtClean="0"/>
          </a:p>
          <a:p>
            <a:pPr>
              <a:lnSpc>
                <a:spcPct val="130000"/>
              </a:lnSpc>
              <a:spcBef>
                <a:spcPts val="0"/>
              </a:spcBef>
              <a:defRPr/>
            </a:pPr>
            <a:r>
              <a:rPr lang="ja-JP" altLang="en-US" u="sng">
                <a:solidFill>
                  <a:srgbClr val="FF0000"/>
                </a:solidFill>
              </a:rPr>
              <a:t>分散</a:t>
            </a:r>
            <a:r>
              <a:rPr lang="ja-JP" altLang="en-US" smtClean="0"/>
              <a:t>はデータから平均を引いて</a:t>
            </a:r>
            <a:r>
              <a:rPr lang="en-US" altLang="ja-JP" smtClean="0"/>
              <a:t>2</a:t>
            </a:r>
            <a:r>
              <a:rPr lang="ja-JP" altLang="en-US" smtClean="0"/>
              <a:t>乗和</a:t>
            </a:r>
            <a:r>
              <a:rPr lang="ja-JP" altLang="en-US"/>
              <a:t>をとり標本数</a:t>
            </a:r>
            <a:r>
              <a:rPr lang="ja-JP" altLang="en-US" smtClean="0"/>
              <a:t>で割ります．平均から離れるほど大きくなる</a:t>
            </a: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pic>
        <p:nvPicPr>
          <p:cNvPr id="1028" name="Picture 4" descr="\begin{align*}&#10;\frac{1}{n}\sum_{i=1}^n S_i=\frac{1}{n}\cdot 1=\frac{1}{n}&#10;\end{align*}" hidde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7741" y="5590910"/>
            <a:ext cx="3514725" cy="108585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begin{align*}&#10;\sum_{i=1}^3(x_i+y_i)=\sum_{i=1}^3 x_i +\sum_{i=1}^3 y_i&#10;\end{align*}"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2794" y="3971925"/>
            <a:ext cx="4962525" cy="1152526"/>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begin{align*}&#10;\mu=\frac{x_1+x_2+\cdots+x_n}{n}&#10;\end{align*}&#1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5704" y="3067844"/>
            <a:ext cx="3962400" cy="771525"/>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begin{align*}&#10;\sigma^2=\frac{1}{n}\sum_{i=1}^n\left(x_i-\mu\right)^2&#10;\end{align*}&#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3736" y="4314056"/>
            <a:ext cx="350520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96694"/>
      </p:ext>
    </p:extLst>
  </p:cSld>
  <p:clrMapOvr>
    <a:masterClrMapping/>
  </p:clrMapOvr>
  <p:transition advTm="1281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分散の公式</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spcBef>
                <a:spcPts val="0"/>
              </a:spcBef>
              <a:defRPr/>
            </a:pPr>
            <a:r>
              <a:rPr lang="ja-JP" altLang="en-US" smtClean="0"/>
              <a:t>分散の式を展開すると下のように変形できます</a:t>
            </a:r>
            <a:endParaRPr lang="en-US" altLang="ja-JP" smtClean="0"/>
          </a:p>
          <a:p>
            <a:pPr>
              <a:lnSpc>
                <a:spcPct val="130000"/>
              </a:lnSpc>
              <a:spcBef>
                <a:spcPts val="0"/>
              </a:spcBef>
              <a:defRPr/>
            </a:pPr>
            <a:endParaRPr lang="en-US" altLang="ja-JP"/>
          </a:p>
          <a:p>
            <a:pPr>
              <a:lnSpc>
                <a:spcPct val="130000"/>
              </a:lnSpc>
              <a:spcBef>
                <a:spcPts val="0"/>
              </a:spcBef>
              <a:defRPr/>
            </a:pPr>
            <a:endParaRPr lang="en-US" altLang="ja-JP" smtClean="0"/>
          </a:p>
          <a:p>
            <a:pPr>
              <a:lnSpc>
                <a:spcPct val="130000"/>
              </a:lnSpc>
              <a:spcBef>
                <a:spcPts val="0"/>
              </a:spcBef>
              <a:defRPr/>
            </a:pPr>
            <a:r>
              <a:rPr lang="ja-JP" altLang="en-US" smtClean="0"/>
              <a:t>分散は</a:t>
            </a:r>
            <a:r>
              <a:rPr lang="en-US" altLang="ja-JP" smtClean="0"/>
              <a:t>2</a:t>
            </a:r>
            <a:r>
              <a:rPr lang="ja-JP" altLang="en-US" smtClean="0"/>
              <a:t>乗の平均から平均の２乗を引いた値</a:t>
            </a:r>
            <a:endParaRPr lang="en-US" altLang="ja-JP" smtClean="0"/>
          </a:p>
          <a:p>
            <a:pPr>
              <a:lnSpc>
                <a:spcPct val="130000"/>
              </a:lnSpc>
              <a:spcBef>
                <a:spcPts val="0"/>
              </a:spcBef>
              <a:defRPr/>
            </a:pPr>
            <a:r>
              <a:rPr lang="ja-JP" altLang="en-US" smtClean="0"/>
              <a:t>問１ 分散の定義からこの式を導いてください</a:t>
            </a:r>
            <a:endParaRPr lang="en-US" altLang="ja-JP" smtClean="0"/>
          </a:p>
          <a:p>
            <a:pPr>
              <a:lnSpc>
                <a:spcPct val="130000"/>
              </a:lnSpc>
              <a:spcBef>
                <a:spcPts val="0"/>
              </a:spcBef>
              <a:defRPr/>
            </a:pPr>
            <a:r>
              <a:rPr lang="ja-JP" altLang="en-US" smtClean="0"/>
              <a:t>この分散の表現を見ると</a:t>
            </a:r>
            <a:r>
              <a:rPr lang="en-US" altLang="ja-JP" smtClean="0"/>
              <a:t>HHI</a:t>
            </a:r>
            <a:r>
              <a:rPr lang="ja-JP" altLang="en-US" smtClean="0"/>
              <a:t>に近いことが分かる</a:t>
            </a:r>
            <a:endParaRPr lang="en-US" altLang="ja-JP" smtClean="0"/>
          </a:p>
          <a:p>
            <a:pPr>
              <a:lnSpc>
                <a:spcPct val="130000"/>
              </a:lnSpc>
              <a:spcBef>
                <a:spcPts val="0"/>
              </a:spcBef>
              <a:defRPr/>
            </a:pPr>
            <a:r>
              <a:rPr lang="ja-JP" altLang="en-US" smtClean="0"/>
              <a:t>シェアの平均は</a:t>
            </a:r>
            <a:r>
              <a:rPr lang="en-US" altLang="ja-JP" smtClean="0"/>
              <a:t>1/n</a:t>
            </a:r>
            <a:r>
              <a:rPr lang="ja-JP" altLang="en-US" smtClean="0"/>
              <a:t>でしたね</a:t>
            </a:r>
            <a:endParaRPr lang="en-US" altLang="ja-JP" smtClean="0"/>
          </a:p>
          <a:p>
            <a:pPr>
              <a:lnSpc>
                <a:spcPct val="130000"/>
              </a:lnSpc>
              <a:spcBef>
                <a:spcPts val="0"/>
              </a:spcBef>
              <a:defRPr/>
            </a:pPr>
            <a:r>
              <a:rPr lang="ja-JP" altLang="en-US" smtClean="0"/>
              <a:t>問２ </a:t>
            </a:r>
            <a:r>
              <a:rPr lang="en-US" altLang="ja-JP" smtClean="0"/>
              <a:t>HHI</a:t>
            </a:r>
            <a:r>
              <a:rPr lang="ja-JP" altLang="en-US" smtClean="0"/>
              <a:t>の公式をこの表現から</a:t>
            </a:r>
            <a:endParaRPr lang="en-US" altLang="ja-JP" smtClean="0"/>
          </a:p>
          <a:p>
            <a:pPr marL="0" indent="0">
              <a:lnSpc>
                <a:spcPct val="130000"/>
              </a:lnSpc>
              <a:spcBef>
                <a:spcPts val="0"/>
              </a:spcBef>
              <a:buNone/>
              <a:defRPr/>
            </a:pPr>
            <a:r>
              <a:rPr lang="en-US" altLang="ja-JP"/>
              <a:t>	</a:t>
            </a:r>
            <a:r>
              <a:rPr lang="ja-JP" altLang="en-US" smtClean="0"/>
              <a:t>求めてください</a:t>
            </a: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pic>
        <p:nvPicPr>
          <p:cNvPr id="1028" name="Picture 4" descr="\begin{align*}&#10;\frac{1}{n}\sum_{i=1}^n S_i=\frac{1}{n}\cdot 1=\frac{1}{n}&#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6431" y="4990752"/>
            <a:ext cx="3514725" cy="108585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begin{align*}&#10;\sigma^2=\frac{1}{n}\sum_{i=1}^nx_i^2 - \left(\frac{1}{n}\sum_{i=1}^n x_i\right)^2&#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9306" y="1649760"/>
            <a:ext cx="5019675" cy="126682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begin{align*}&#10;\text{HHI}=n\sigma^2+\frac{1}{n}&#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3235" y="6181606"/>
            <a:ext cx="2023196" cy="61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126556"/>
      </p:ext>
    </p:extLst>
  </p:cSld>
  <p:clrMapOvr>
    <a:masterClrMapping/>
  </p:clrMapOvr>
  <p:transition advTm="1281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en-US" altLang="ja-JP" smtClean="0"/>
              <a:t>HHI</a:t>
            </a:r>
            <a:r>
              <a:rPr lang="ja-JP" altLang="en-US" smtClean="0"/>
              <a:t>とシェアの平均と分散</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spcBef>
                <a:spcPts val="0"/>
              </a:spcBef>
              <a:defRPr/>
            </a:pPr>
            <a:r>
              <a:rPr lang="ja-JP" altLang="en-US" smtClean="0"/>
              <a:t>問４の答え</a:t>
            </a:r>
            <a:endParaRPr lang="en-US" altLang="ja-JP" smtClean="0"/>
          </a:p>
          <a:p>
            <a:pPr marL="0" indent="0">
              <a:lnSpc>
                <a:spcPct val="130000"/>
              </a:lnSpc>
              <a:spcBef>
                <a:spcPts val="0"/>
              </a:spcBef>
              <a:buNone/>
              <a:defRPr/>
            </a:pPr>
            <a:r>
              <a:rPr lang="en-US" altLang="ja-JP" smtClean="0"/>
              <a:t>S</a:t>
            </a:r>
            <a:r>
              <a:rPr lang="en-US" altLang="ja-JP" baseline="-25000" smtClean="0"/>
              <a:t>A</a:t>
            </a:r>
            <a:r>
              <a:rPr lang="en-US" altLang="ja-JP" smtClean="0"/>
              <a:t>=2/10,S</a:t>
            </a:r>
            <a:r>
              <a:rPr lang="en-US" altLang="ja-JP" baseline="-25000" smtClean="0"/>
              <a:t>B</a:t>
            </a:r>
            <a:r>
              <a:rPr lang="en-US" altLang="ja-JP" smtClean="0"/>
              <a:t>=3/10,S</a:t>
            </a:r>
            <a:r>
              <a:rPr lang="en-US" altLang="ja-JP" baseline="-25000" smtClean="0"/>
              <a:t>C</a:t>
            </a:r>
            <a:r>
              <a:rPr lang="en-US" altLang="ja-JP" smtClean="0"/>
              <a:t>=2/10,S</a:t>
            </a:r>
            <a:r>
              <a:rPr lang="en-US" altLang="ja-JP" baseline="-25000" smtClean="0"/>
              <a:t>D</a:t>
            </a:r>
            <a:r>
              <a:rPr lang="en-US" altLang="ja-JP" smtClean="0"/>
              <a:t>=1/10,S</a:t>
            </a:r>
            <a:r>
              <a:rPr lang="en-US" altLang="ja-JP" baseline="-25000" smtClean="0"/>
              <a:t>E</a:t>
            </a:r>
            <a:r>
              <a:rPr lang="en-US" altLang="ja-JP" smtClean="0"/>
              <a:t>=1/10,S</a:t>
            </a:r>
            <a:r>
              <a:rPr lang="en-US" altLang="ja-JP" baseline="-25000" smtClean="0"/>
              <a:t>F</a:t>
            </a:r>
            <a:r>
              <a:rPr lang="en-US" altLang="ja-JP" smtClean="0"/>
              <a:t>=1/10</a:t>
            </a:r>
          </a:p>
          <a:p>
            <a:pPr marL="0" indent="0">
              <a:lnSpc>
                <a:spcPct val="130000"/>
              </a:lnSpc>
              <a:spcBef>
                <a:spcPts val="0"/>
              </a:spcBef>
              <a:buNone/>
              <a:defRPr/>
            </a:pPr>
            <a:r>
              <a:rPr lang="en-US" altLang="ja-JP" smtClean="0"/>
              <a:t>HHI=S</a:t>
            </a:r>
            <a:r>
              <a:rPr lang="en-US" altLang="ja-JP" baseline="-25000" smtClean="0"/>
              <a:t>A</a:t>
            </a:r>
            <a:r>
              <a:rPr lang="en-US" altLang="ja-JP" baseline="30000" smtClean="0"/>
              <a:t>2</a:t>
            </a:r>
            <a:r>
              <a:rPr lang="en-US" altLang="ja-JP" smtClean="0"/>
              <a:t>+S</a:t>
            </a:r>
            <a:r>
              <a:rPr lang="en-US" altLang="ja-JP" baseline="-25000" smtClean="0"/>
              <a:t>B</a:t>
            </a:r>
            <a:r>
              <a:rPr lang="en-US" altLang="ja-JP" baseline="30000" smtClean="0"/>
              <a:t>2</a:t>
            </a:r>
            <a:r>
              <a:rPr lang="en-US" altLang="ja-JP" smtClean="0"/>
              <a:t>+S</a:t>
            </a:r>
            <a:r>
              <a:rPr lang="en-US" altLang="ja-JP" baseline="-25000" smtClean="0"/>
              <a:t>C</a:t>
            </a:r>
            <a:r>
              <a:rPr lang="en-US" altLang="ja-JP" baseline="30000" smtClean="0"/>
              <a:t>2</a:t>
            </a:r>
            <a:r>
              <a:rPr lang="en-US" altLang="ja-JP" smtClean="0"/>
              <a:t>+S</a:t>
            </a:r>
            <a:r>
              <a:rPr lang="en-US" altLang="ja-JP" baseline="-25000" smtClean="0"/>
              <a:t>D</a:t>
            </a:r>
            <a:r>
              <a:rPr lang="en-US" altLang="ja-JP" baseline="30000" smtClean="0"/>
              <a:t>2</a:t>
            </a:r>
            <a:r>
              <a:rPr lang="en-US" altLang="ja-JP" smtClean="0"/>
              <a:t>+S</a:t>
            </a:r>
            <a:r>
              <a:rPr lang="en-US" altLang="ja-JP" baseline="-25000" smtClean="0"/>
              <a:t>E</a:t>
            </a:r>
            <a:r>
              <a:rPr lang="en-US" altLang="ja-JP" baseline="30000" smtClean="0"/>
              <a:t>2</a:t>
            </a:r>
            <a:r>
              <a:rPr lang="en-US" altLang="ja-JP" smtClean="0"/>
              <a:t>+S</a:t>
            </a:r>
            <a:r>
              <a:rPr lang="en-US" altLang="ja-JP" baseline="-25000" smtClean="0"/>
              <a:t>F</a:t>
            </a:r>
            <a:r>
              <a:rPr lang="en-US" altLang="ja-JP" baseline="30000" smtClean="0"/>
              <a:t>2</a:t>
            </a:r>
            <a:r>
              <a:rPr lang="en-US" altLang="ja-JP" smtClean="0"/>
              <a:t>=1/5</a:t>
            </a:r>
            <a:endParaRPr lang="en-US" altLang="ja-JP"/>
          </a:p>
          <a:p>
            <a:pPr marL="0" indent="0">
              <a:lnSpc>
                <a:spcPct val="130000"/>
              </a:lnSpc>
              <a:spcBef>
                <a:spcPts val="0"/>
              </a:spcBef>
              <a:buNone/>
              <a:defRPr/>
            </a:pPr>
            <a:r>
              <a:rPr lang="ja-JP" altLang="en-US" smtClean="0"/>
              <a:t>平均</a:t>
            </a:r>
            <a:r>
              <a:rPr lang="en-US" altLang="ja-JP" smtClean="0"/>
              <a:t>μ=1/n=1/6</a:t>
            </a:r>
          </a:p>
          <a:p>
            <a:pPr marL="0" indent="0">
              <a:lnSpc>
                <a:spcPct val="130000"/>
              </a:lnSpc>
              <a:spcBef>
                <a:spcPts val="0"/>
              </a:spcBef>
              <a:buNone/>
              <a:defRPr/>
            </a:pPr>
            <a:r>
              <a:rPr lang="ja-JP" altLang="en-US" smtClean="0"/>
              <a:t>分散</a:t>
            </a:r>
            <a:r>
              <a:rPr lang="en-US" altLang="ja-JP" smtClean="0"/>
              <a:t>σ</a:t>
            </a:r>
            <a:r>
              <a:rPr lang="en-US" altLang="ja-JP" baseline="30000" smtClean="0"/>
              <a:t>2</a:t>
            </a:r>
            <a:r>
              <a:rPr lang="en-US" altLang="ja-JP" smtClean="0"/>
              <a:t>=1/nΣ(S</a:t>
            </a:r>
            <a:r>
              <a:rPr lang="en-US" altLang="ja-JP" baseline="-25000" smtClean="0"/>
              <a:t>i  </a:t>
            </a:r>
            <a:r>
              <a:rPr lang="en-US" altLang="ja-JP" smtClean="0"/>
              <a:t>-μ)</a:t>
            </a:r>
            <a:r>
              <a:rPr lang="en-US" altLang="ja-JP" baseline="30000" smtClean="0"/>
              <a:t>2</a:t>
            </a:r>
            <a:r>
              <a:rPr lang="en-US" altLang="ja-JP"/>
              <a:t>=1/6((2/10-1/6)</a:t>
            </a:r>
            <a:r>
              <a:rPr lang="en-US" altLang="ja-JP" baseline="30000"/>
              <a:t>2</a:t>
            </a:r>
            <a:r>
              <a:rPr lang="en-US" altLang="ja-JP" smtClean="0"/>
              <a:t>+(3/10-1/6)</a:t>
            </a:r>
            <a:r>
              <a:rPr lang="en-US" altLang="ja-JP" baseline="30000" smtClean="0"/>
              <a:t>2</a:t>
            </a:r>
            <a:r>
              <a:rPr lang="en-US" altLang="ja-JP" smtClean="0"/>
              <a:t>+(2/10-1/6)</a:t>
            </a:r>
            <a:r>
              <a:rPr lang="en-US" altLang="ja-JP" baseline="30000" smtClean="0"/>
              <a:t>2</a:t>
            </a:r>
            <a:r>
              <a:rPr lang="en-US" altLang="ja-JP" smtClean="0"/>
              <a:t>+(1/10-1/6)</a:t>
            </a:r>
            <a:r>
              <a:rPr lang="en-US" altLang="ja-JP" baseline="30000" smtClean="0"/>
              <a:t>2</a:t>
            </a:r>
            <a:r>
              <a:rPr lang="en-US" altLang="ja-JP" smtClean="0"/>
              <a:t>+(1/10-1/6)</a:t>
            </a:r>
            <a:r>
              <a:rPr lang="en-US" altLang="ja-JP" baseline="30000" smtClean="0"/>
              <a:t>2</a:t>
            </a:r>
            <a:r>
              <a:rPr lang="en-US" altLang="ja-JP" smtClean="0"/>
              <a:t>+(</a:t>
            </a:r>
            <a:r>
              <a:rPr lang="en-US" altLang="ja-JP" smtClean="0"/>
              <a:t>1/10-1/6)</a:t>
            </a:r>
            <a:r>
              <a:rPr lang="en-US" altLang="ja-JP" baseline="30000" smtClean="0"/>
              <a:t>2</a:t>
            </a:r>
            <a:r>
              <a:rPr lang="en-US" altLang="ja-JP" smtClean="0"/>
              <a:t>)=</a:t>
            </a:r>
            <a:r>
              <a:rPr lang="en-US" altLang="ja-JP" smtClean="0"/>
              <a:t>1/180</a:t>
            </a:r>
          </a:p>
          <a:p>
            <a:pPr marL="0" indent="0">
              <a:lnSpc>
                <a:spcPct val="130000"/>
              </a:lnSpc>
              <a:spcBef>
                <a:spcPts val="0"/>
              </a:spcBef>
              <a:buNone/>
              <a:defRPr/>
            </a:pPr>
            <a:r>
              <a:rPr lang="en-US" altLang="ja-JP" smtClean="0"/>
              <a:t>nσ</a:t>
            </a:r>
            <a:r>
              <a:rPr lang="en-US" altLang="ja-JP" baseline="30000" smtClean="0"/>
              <a:t>2</a:t>
            </a:r>
            <a:r>
              <a:rPr lang="en-US" altLang="ja-JP" smtClean="0"/>
              <a:t> +1/n=6*1/180+1/6=1/30+1/6=1/5</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180152568"/>
      </p:ext>
    </p:extLst>
  </p:cSld>
  <p:clrMapOvr>
    <a:masterClrMapping/>
  </p:clrMapOvr>
  <p:transition advTm="456"/>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関数</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grpSp>
        <p:nvGrpSpPr>
          <p:cNvPr id="12" name="グループ化 11"/>
          <p:cNvGrpSpPr/>
          <p:nvPr/>
        </p:nvGrpSpPr>
        <p:grpSpPr>
          <a:xfrm>
            <a:off x="5800080" y="2945904"/>
            <a:ext cx="2520280" cy="1558182"/>
            <a:chOff x="3351808" y="3376326"/>
            <a:chExt cx="2520280" cy="1558182"/>
          </a:xfrm>
        </p:grpSpPr>
        <p:sp>
          <p:nvSpPr>
            <p:cNvPr id="2" name="楕円 1"/>
            <p:cNvSpPr/>
            <p:nvPr/>
          </p:nvSpPr>
          <p:spPr bwMode="auto">
            <a:xfrm>
              <a:off x="5224016" y="3854388"/>
              <a:ext cx="648072" cy="10801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0" name="楕円 9"/>
            <p:cNvSpPr/>
            <p:nvPr/>
          </p:nvSpPr>
          <p:spPr bwMode="auto">
            <a:xfrm>
              <a:off x="3351808" y="3854388"/>
              <a:ext cx="648072" cy="10801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6" name="直線矢印コネクタ 5"/>
            <p:cNvCxnSpPr/>
            <p:nvPr/>
          </p:nvCxnSpPr>
          <p:spPr bwMode="auto">
            <a:xfrm flipV="1">
              <a:off x="3783856" y="4170040"/>
              <a:ext cx="1656184" cy="1440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8" name="直線矢印コネクタ 7"/>
            <p:cNvCxnSpPr/>
            <p:nvPr/>
          </p:nvCxnSpPr>
          <p:spPr bwMode="auto">
            <a:xfrm flipV="1">
              <a:off x="3783856" y="4602088"/>
              <a:ext cx="1764196" cy="7200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 name="楕円 8"/>
            <p:cNvSpPr>
              <a:spLocks noChangeAspect="1"/>
            </p:cNvSpPr>
            <p:nvPr/>
          </p:nvSpPr>
          <p:spPr bwMode="auto">
            <a:xfrm>
              <a:off x="3567832" y="460210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8" name="楕円 17"/>
            <p:cNvSpPr>
              <a:spLocks noChangeAspect="1"/>
            </p:cNvSpPr>
            <p:nvPr/>
          </p:nvSpPr>
          <p:spPr bwMode="auto">
            <a:xfrm>
              <a:off x="3567832" y="424206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9" name="楕円 18"/>
            <p:cNvSpPr>
              <a:spLocks noChangeAspect="1"/>
            </p:cNvSpPr>
            <p:nvPr/>
          </p:nvSpPr>
          <p:spPr bwMode="auto">
            <a:xfrm>
              <a:off x="5512064" y="409804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0" name="楕円 19"/>
            <p:cNvSpPr>
              <a:spLocks noChangeAspect="1"/>
            </p:cNvSpPr>
            <p:nvPr/>
          </p:nvSpPr>
          <p:spPr bwMode="auto">
            <a:xfrm>
              <a:off x="5548064" y="453008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1" name="テキスト ボックス 10"/>
            <p:cNvSpPr txBox="1"/>
            <p:nvPr/>
          </p:nvSpPr>
          <p:spPr>
            <a:xfrm>
              <a:off x="3503349" y="3392723"/>
              <a:ext cx="344966" cy="461665"/>
            </a:xfrm>
            <a:prstGeom prst="rect">
              <a:avLst/>
            </a:prstGeom>
            <a:noFill/>
          </p:spPr>
          <p:txBody>
            <a:bodyPr wrap="none" rtlCol="0">
              <a:spAutoFit/>
            </a:bodyPr>
            <a:lstStyle/>
            <a:p>
              <a:r>
                <a:rPr kumimoji="1" lang="en-US" altLang="ja-JP" smtClean="0">
                  <a:latin typeface="+mn-lt"/>
                </a:rPr>
                <a:t>X</a:t>
              </a:r>
              <a:endParaRPr kumimoji="1" lang="ja-JP" altLang="en-US">
                <a:latin typeface="+mn-lt"/>
              </a:endParaRPr>
            </a:p>
          </p:txBody>
        </p:sp>
        <p:sp>
          <p:nvSpPr>
            <p:cNvPr id="22" name="テキスト ボックス 21"/>
            <p:cNvSpPr txBox="1"/>
            <p:nvPr/>
          </p:nvSpPr>
          <p:spPr>
            <a:xfrm>
              <a:off x="5339581" y="3376326"/>
              <a:ext cx="335348" cy="461665"/>
            </a:xfrm>
            <a:prstGeom prst="rect">
              <a:avLst/>
            </a:prstGeom>
            <a:noFill/>
          </p:spPr>
          <p:txBody>
            <a:bodyPr wrap="none" rtlCol="0">
              <a:spAutoFit/>
            </a:bodyPr>
            <a:lstStyle/>
            <a:p>
              <a:r>
                <a:rPr kumimoji="1" lang="en-US" altLang="ja-JP" smtClean="0">
                  <a:latin typeface="+mn-lt"/>
                </a:rPr>
                <a:t>Y</a:t>
              </a:r>
              <a:endParaRPr kumimoji="1" lang="ja-JP" altLang="en-US">
                <a:latin typeface="+mn-lt"/>
              </a:endParaRPr>
            </a:p>
          </p:txBody>
        </p:sp>
        <p:sp>
          <p:nvSpPr>
            <p:cNvPr id="23" name="テキスト ボックス 22"/>
            <p:cNvSpPr txBox="1"/>
            <p:nvPr/>
          </p:nvSpPr>
          <p:spPr>
            <a:xfrm>
              <a:off x="4384612" y="3636367"/>
              <a:ext cx="279244" cy="461665"/>
            </a:xfrm>
            <a:prstGeom prst="rect">
              <a:avLst/>
            </a:prstGeom>
            <a:noFill/>
          </p:spPr>
          <p:txBody>
            <a:bodyPr wrap="none" rtlCol="0">
              <a:spAutoFit/>
            </a:bodyPr>
            <a:lstStyle/>
            <a:p>
              <a:r>
                <a:rPr kumimoji="1" lang="en-US" altLang="ja-JP">
                  <a:latin typeface="+mn-lt"/>
                </a:rPr>
                <a:t>f</a:t>
              </a:r>
              <a:endParaRPr kumimoji="1" lang="ja-JP" altLang="en-US">
                <a:latin typeface="+mn-lt"/>
              </a:endParaRPr>
            </a:p>
          </p:txBody>
        </p:sp>
      </p:gr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zh-CN" altLang="en-US" u="sng" smtClean="0">
                <a:solidFill>
                  <a:srgbClr val="FF0000"/>
                </a:solidFill>
              </a:rPr>
              <a:t>関数</a:t>
            </a:r>
            <a:r>
              <a:rPr lang="zh-CN" altLang="en-US" smtClean="0"/>
              <a:t>とは，</a:t>
            </a:r>
            <a:r>
              <a:rPr lang="zh-CN" altLang="en-US"/>
              <a:t>ある集合の各々の要素に対して，もう</a:t>
            </a:r>
            <a:r>
              <a:rPr lang="en-US" altLang="zh-CN"/>
              <a:t>1</a:t>
            </a:r>
            <a:r>
              <a:rPr lang="zh-CN" altLang="en-US"/>
              <a:t>つの集合のある要素をただ</a:t>
            </a:r>
            <a:r>
              <a:rPr lang="en-US" altLang="zh-CN"/>
              <a:t>1</a:t>
            </a:r>
            <a:r>
              <a:rPr lang="zh-CN" altLang="en-US"/>
              <a:t>つ対応させる</a:t>
            </a:r>
            <a:r>
              <a:rPr lang="zh-CN" altLang="en-US" smtClean="0"/>
              <a:t>規則</a:t>
            </a:r>
            <a:endParaRPr lang="zh-CN" altLang="en-US"/>
          </a:p>
          <a:p>
            <a:pPr>
              <a:lnSpc>
                <a:spcPct val="130000"/>
              </a:lnSpc>
              <a:defRPr/>
            </a:pPr>
            <a:r>
              <a:rPr lang="zh-CN" altLang="en-US"/>
              <a:t>対応元の集合</a:t>
            </a:r>
            <a:r>
              <a:rPr lang="zh-CN" altLang="en-US" smtClean="0"/>
              <a:t>を</a:t>
            </a:r>
            <a:r>
              <a:rPr lang="zh-CN" altLang="en-US" u="sng" smtClean="0">
                <a:solidFill>
                  <a:srgbClr val="FF0000"/>
                </a:solidFill>
              </a:rPr>
              <a:t>定義域</a:t>
            </a:r>
            <a:r>
              <a:rPr lang="zh-CN" altLang="en-US" smtClean="0"/>
              <a:t>，</a:t>
            </a:r>
            <a:r>
              <a:rPr lang="zh-CN" altLang="en-US"/>
              <a:t>対応先の集合</a:t>
            </a:r>
            <a:r>
              <a:rPr lang="zh-CN" altLang="en-US" smtClean="0"/>
              <a:t>を</a:t>
            </a:r>
            <a:r>
              <a:rPr lang="zh-CN" altLang="en-US" u="sng" smtClean="0">
                <a:solidFill>
                  <a:srgbClr val="FF0000"/>
                </a:solidFill>
              </a:rPr>
              <a:t>終域</a:t>
            </a:r>
            <a:r>
              <a:rPr lang="zh-CN" altLang="en-US" smtClean="0"/>
              <a:t>あるいは</a:t>
            </a:r>
            <a:r>
              <a:rPr lang="zh-CN" altLang="en-US" u="sng" smtClean="0">
                <a:solidFill>
                  <a:srgbClr val="FF0000"/>
                </a:solidFill>
              </a:rPr>
              <a:t>終集合</a:t>
            </a:r>
            <a:r>
              <a:rPr lang="zh-CN" altLang="en-US" smtClean="0"/>
              <a:t>といいます</a:t>
            </a:r>
            <a:endParaRPr lang="en-US" altLang="zh-CN" smtClean="0"/>
          </a:p>
          <a:p>
            <a:pPr>
              <a:lnSpc>
                <a:spcPct val="130000"/>
              </a:lnSpc>
              <a:defRPr/>
            </a:pPr>
            <a:r>
              <a:rPr lang="ja-JP" altLang="en-US" smtClean="0"/>
              <a:t>定義域が</a:t>
            </a:r>
            <a:r>
              <a:rPr lang="en-US" altLang="ja-JP" smtClean="0"/>
              <a:t>X</a:t>
            </a:r>
            <a:r>
              <a:rPr lang="ja-JP" altLang="en-US" smtClean="0"/>
              <a:t>で</a:t>
            </a:r>
            <a:r>
              <a:rPr lang="ja-JP" altLang="en-US"/>
              <a:t>終域</a:t>
            </a:r>
            <a:r>
              <a:rPr lang="ja-JP" altLang="en-US" smtClean="0"/>
              <a:t>が</a:t>
            </a:r>
            <a:r>
              <a:rPr lang="en-US" altLang="ja-JP" smtClean="0"/>
              <a:t>Y</a:t>
            </a:r>
          </a:p>
          <a:p>
            <a:pPr>
              <a:lnSpc>
                <a:spcPct val="130000"/>
              </a:lnSpc>
              <a:defRPr/>
            </a:pPr>
            <a:r>
              <a:rPr lang="ja-JP" altLang="en-US" smtClean="0"/>
              <a:t>関数は英語で</a:t>
            </a:r>
            <a:r>
              <a:rPr lang="en-US" altLang="ja-JP" smtClean="0"/>
              <a:t>function</a:t>
            </a:r>
            <a:r>
              <a:rPr lang="ja-JP" altLang="en-US" smtClean="0"/>
              <a:t>なので</a:t>
            </a:r>
            <a:r>
              <a:rPr lang="en-US" altLang="ja-JP" smtClean="0"/>
              <a:t>f</a:t>
            </a:r>
            <a:r>
              <a:rPr lang="ja-JP" altLang="en-US" smtClean="0"/>
              <a:t>と</a:t>
            </a:r>
            <a:r>
              <a:rPr lang="ja-JP" altLang="en-US"/>
              <a:t>いう記号で</a:t>
            </a:r>
            <a:r>
              <a:rPr lang="ja-JP" altLang="en-US" smtClean="0"/>
              <a:t>表わす</a:t>
            </a:r>
            <a:endParaRPr lang="en-US" altLang="ja-JP" smtClean="0"/>
          </a:p>
          <a:p>
            <a:pPr>
              <a:lnSpc>
                <a:spcPct val="130000"/>
              </a:lnSpc>
              <a:defRPr/>
            </a:pPr>
            <a:endParaRPr lang="en-US" altLang="zh-CN"/>
          </a:p>
          <a:p>
            <a:pPr>
              <a:lnSpc>
                <a:spcPct val="50000"/>
              </a:lnSpc>
              <a:defRPr/>
            </a:pPr>
            <a:r>
              <a:rPr lang="ja-JP" altLang="en-US"/>
              <a:t>この</a:t>
            </a:r>
            <a:r>
              <a:rPr lang="ja-JP" altLang="en-US" smtClean="0"/>
              <a:t>時「</a:t>
            </a:r>
            <a:r>
              <a:rPr lang="en-US" altLang="ja-JP" smtClean="0"/>
              <a:t>X</a:t>
            </a:r>
            <a:r>
              <a:rPr lang="ja-JP" altLang="en-US" smtClean="0"/>
              <a:t>から</a:t>
            </a:r>
            <a:r>
              <a:rPr lang="en-US" altLang="ja-JP" smtClean="0"/>
              <a:t>Y</a:t>
            </a:r>
            <a:r>
              <a:rPr lang="ja-JP" altLang="en-US" smtClean="0"/>
              <a:t>へ</a:t>
            </a:r>
            <a:r>
              <a:rPr lang="ja-JP" altLang="en-US"/>
              <a:t>の</a:t>
            </a:r>
            <a:r>
              <a:rPr lang="ja-JP" altLang="en-US" smtClean="0"/>
              <a:t>関数</a:t>
            </a:r>
            <a:r>
              <a:rPr lang="en-US" altLang="ja-JP" smtClean="0"/>
              <a:t>f</a:t>
            </a:r>
            <a:r>
              <a:rPr lang="ja-JP" altLang="en-US" smtClean="0"/>
              <a:t>」</a:t>
            </a:r>
            <a:r>
              <a:rPr lang="ja-JP" altLang="en-US"/>
              <a:t>と</a:t>
            </a:r>
            <a:r>
              <a:rPr lang="ja-JP" altLang="en-US" smtClean="0"/>
              <a:t>読みます</a:t>
            </a:r>
            <a:endParaRPr lang="en-US" altLang="ja-JP" smtClean="0"/>
          </a:p>
          <a:p>
            <a:pPr>
              <a:lnSpc>
                <a:spcPct val="130000"/>
              </a:lnSpc>
              <a:defRPr/>
            </a:pPr>
            <a:r>
              <a:rPr lang="en-US" altLang="ja-JP"/>
              <a:t>f(x)</a:t>
            </a:r>
            <a:r>
              <a:rPr lang="ja-JP" altLang="en-US"/>
              <a:t>は</a:t>
            </a:r>
            <a:r>
              <a:rPr lang="en-US" altLang="ja-JP"/>
              <a:t>X</a:t>
            </a:r>
            <a:r>
              <a:rPr lang="ja-JP" altLang="en-US"/>
              <a:t>の元</a:t>
            </a:r>
            <a:r>
              <a:rPr lang="en-US" altLang="ja-JP" smtClean="0"/>
              <a:t>x</a:t>
            </a:r>
            <a:r>
              <a:rPr lang="ja-JP" altLang="en-US"/>
              <a:t>が</a:t>
            </a:r>
            <a:r>
              <a:rPr lang="en-US" altLang="ja-JP" smtClean="0"/>
              <a:t>f</a:t>
            </a:r>
            <a:r>
              <a:rPr lang="ja-JP" altLang="en-US"/>
              <a:t>で移される</a:t>
            </a:r>
            <a:r>
              <a:rPr lang="en-US" altLang="ja-JP"/>
              <a:t>Y</a:t>
            </a:r>
            <a:r>
              <a:rPr lang="ja-JP" altLang="en-US"/>
              <a:t>の</a:t>
            </a:r>
            <a:r>
              <a:rPr lang="ja-JP" altLang="en-US" u="sng" smtClean="0">
                <a:solidFill>
                  <a:srgbClr val="FF0000"/>
                </a:solidFill>
              </a:rPr>
              <a:t>値</a:t>
            </a:r>
            <a:r>
              <a:rPr lang="ja-JP" altLang="en-US" smtClean="0"/>
              <a:t>，</a:t>
            </a:r>
            <a:r>
              <a:rPr lang="ja-JP" altLang="en-US" u="sng" smtClean="0">
                <a:solidFill>
                  <a:srgbClr val="FF0000"/>
                </a:solidFill>
              </a:rPr>
              <a:t>関数値</a:t>
            </a:r>
            <a:r>
              <a:rPr lang="ja-JP" altLang="en-US"/>
              <a:t>と呼ぶ</a:t>
            </a:r>
          </a:p>
          <a:p>
            <a:pPr>
              <a:lnSpc>
                <a:spcPct val="130000"/>
              </a:lnSpc>
              <a:defRPr/>
            </a:pPr>
            <a:endParaRPr lang="zh-CN" altLang="en-US"/>
          </a:p>
        </p:txBody>
      </p:sp>
      <p:pic>
        <p:nvPicPr>
          <p:cNvPr id="13" name="Picture 2" descr="\begin{align*}&#10;f:X \to Y&#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899" y="5250160"/>
            <a:ext cx="1819275" cy="34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400294"/>
      </p:ext>
    </p:extLst>
  </p:cSld>
  <p:clrMapOvr>
    <a:masterClrMapping/>
  </p:clrMapOvr>
  <p:transition advTm="8174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関数のグラフ</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u="sng" smtClean="0">
                <a:solidFill>
                  <a:srgbClr val="FF0000"/>
                </a:solidFill>
              </a:rPr>
              <a:t>関数値</a:t>
            </a:r>
            <a:r>
              <a:rPr lang="en-US" altLang="ja-JP" smtClean="0"/>
              <a:t>f(x)</a:t>
            </a:r>
            <a:r>
              <a:rPr lang="ja-JP" altLang="en-US" smtClean="0"/>
              <a:t>を</a:t>
            </a:r>
            <a:r>
              <a:rPr lang="en-US" altLang="ja-JP" smtClean="0"/>
              <a:t>y</a:t>
            </a:r>
            <a:r>
              <a:rPr lang="ja-JP" altLang="en-US" smtClean="0"/>
              <a:t>とおくと下のお馴染み</a:t>
            </a:r>
            <a:r>
              <a:rPr lang="ja-JP" altLang="en-US"/>
              <a:t>の</a:t>
            </a:r>
            <a:r>
              <a:rPr lang="ja-JP" altLang="en-US" smtClean="0"/>
              <a:t>表現</a:t>
            </a:r>
            <a:endParaRPr lang="ja-JP" altLang="en-US"/>
          </a:p>
          <a:p>
            <a:pPr>
              <a:lnSpc>
                <a:spcPct val="130000"/>
              </a:lnSpc>
              <a:defRPr/>
            </a:pPr>
            <a:endParaRPr lang="en-US" altLang="ja-JP" smtClean="0"/>
          </a:p>
          <a:p>
            <a:pPr>
              <a:lnSpc>
                <a:spcPct val="130000"/>
              </a:lnSpc>
              <a:defRPr/>
            </a:pPr>
            <a:r>
              <a:rPr lang="ja-JP" altLang="en-US" smtClean="0"/>
              <a:t>対応が具体的な数式，例えば</a:t>
            </a:r>
            <a:r>
              <a:rPr lang="en-US" altLang="ja-JP" smtClean="0"/>
              <a:t>10-x</a:t>
            </a:r>
            <a:r>
              <a:rPr lang="ja-JP" altLang="en-US" smtClean="0"/>
              <a:t>で現れている時</a:t>
            </a:r>
            <a:endParaRPr lang="en-US" altLang="ja-JP" smtClean="0"/>
          </a:p>
          <a:p>
            <a:pPr>
              <a:lnSpc>
                <a:spcPct val="130000"/>
              </a:lnSpc>
              <a:defRPr/>
            </a:pPr>
            <a:endParaRPr lang="en-US" altLang="zh-CN"/>
          </a:p>
          <a:p>
            <a:pPr>
              <a:lnSpc>
                <a:spcPct val="50000"/>
              </a:lnSpc>
              <a:defRPr/>
            </a:pPr>
            <a:r>
              <a:rPr lang="ja-JP" altLang="en-US" smtClean="0"/>
              <a:t>この対応関係は下の表になります</a:t>
            </a:r>
            <a:endParaRPr lang="en-US" altLang="ja-JP" smtClean="0"/>
          </a:p>
          <a:p>
            <a:pPr>
              <a:lnSpc>
                <a:spcPct val="50000"/>
              </a:lnSpc>
              <a:defRPr/>
            </a:pPr>
            <a:endParaRPr lang="en-US" altLang="zh-CN"/>
          </a:p>
          <a:p>
            <a:pPr>
              <a:lnSpc>
                <a:spcPct val="50000"/>
              </a:lnSpc>
              <a:defRPr/>
            </a:pPr>
            <a:endParaRPr lang="en-US" altLang="zh-CN" smtClean="0"/>
          </a:p>
          <a:p>
            <a:pPr>
              <a:lnSpc>
                <a:spcPct val="50000"/>
              </a:lnSpc>
              <a:defRPr/>
            </a:pPr>
            <a:endParaRPr lang="en-US" altLang="zh-CN"/>
          </a:p>
          <a:p>
            <a:pPr>
              <a:lnSpc>
                <a:spcPct val="50000"/>
              </a:lnSpc>
              <a:defRPr/>
            </a:pPr>
            <a:endParaRPr lang="en-US" altLang="zh-CN" smtClean="0"/>
          </a:p>
          <a:p>
            <a:pPr>
              <a:lnSpc>
                <a:spcPct val="150000"/>
              </a:lnSpc>
              <a:defRPr/>
            </a:pPr>
            <a:r>
              <a:rPr lang="ja-JP" altLang="en-US" smtClean="0"/>
              <a:t>対応の</a:t>
            </a:r>
            <a:r>
              <a:rPr lang="en-US" altLang="ja-JP" smtClean="0"/>
              <a:t>x</a:t>
            </a:r>
            <a:r>
              <a:rPr lang="ja-JP" altLang="en-US" smtClean="0"/>
              <a:t>と</a:t>
            </a:r>
            <a:r>
              <a:rPr lang="en-US" altLang="ja-JP" smtClean="0"/>
              <a:t>y</a:t>
            </a:r>
            <a:r>
              <a:rPr lang="ja-JP" altLang="en-US" smtClean="0"/>
              <a:t>のペア </a:t>
            </a:r>
            <a:r>
              <a:rPr lang="en-US" altLang="ja-JP" smtClean="0"/>
              <a:t>(x,y)</a:t>
            </a:r>
            <a:r>
              <a:rPr lang="ja-JP" altLang="en-US" smtClean="0"/>
              <a:t>の集まりを</a:t>
            </a:r>
            <a:r>
              <a:rPr lang="ja-JP" altLang="en-US" u="sng" smtClean="0">
                <a:solidFill>
                  <a:srgbClr val="FF0000"/>
                </a:solidFill>
              </a:rPr>
              <a:t>関数のグラフ</a:t>
            </a:r>
            <a:endParaRPr lang="en-US" altLang="ja-JP"/>
          </a:p>
          <a:p>
            <a:pPr>
              <a:lnSpc>
                <a:spcPts val="2300"/>
              </a:lnSpc>
              <a:defRPr/>
            </a:pPr>
            <a:r>
              <a:rPr lang="en-US" altLang="ja-JP" smtClean="0"/>
              <a:t>(</a:t>
            </a:r>
            <a:r>
              <a:rPr lang="en-US" altLang="ja-JP"/>
              <a:t>0,10</a:t>
            </a:r>
            <a:r>
              <a:rPr lang="en-US" altLang="ja-JP" smtClean="0"/>
              <a:t>)</a:t>
            </a:r>
            <a:r>
              <a:rPr lang="ja-JP" altLang="en-US" smtClean="0"/>
              <a:t>や</a:t>
            </a:r>
            <a:r>
              <a:rPr lang="en-US" altLang="ja-JP" smtClean="0"/>
              <a:t>(</a:t>
            </a:r>
            <a:r>
              <a:rPr lang="en-US" altLang="ja-JP"/>
              <a:t>1,9</a:t>
            </a:r>
            <a:r>
              <a:rPr lang="en-US" altLang="ja-JP" smtClean="0"/>
              <a:t>)</a:t>
            </a:r>
            <a:r>
              <a:rPr lang="ja-JP" altLang="en-US" smtClean="0"/>
              <a:t>は関数のグラフの</a:t>
            </a:r>
            <a:r>
              <a:rPr lang="ja-JP" altLang="en-US" u="sng" smtClean="0">
                <a:solidFill>
                  <a:srgbClr val="FF0000"/>
                </a:solidFill>
              </a:rPr>
              <a:t>要素</a:t>
            </a:r>
            <a:endParaRPr lang="en-US" altLang="zh-CN" smtClean="0"/>
          </a:p>
        </p:txBody>
      </p:sp>
      <p:pic>
        <p:nvPicPr>
          <p:cNvPr id="2050" name="Picture 2" descr="\begin{align*}&#10;y=f(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0481" y="1888257"/>
            <a:ext cx="1457325" cy="4095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 2"/>
          <p:cNvGraphicFramePr>
            <a:graphicFrameLocks noGrp="1"/>
          </p:cNvGraphicFramePr>
          <p:nvPr>
            <p:extLst>
              <p:ext uri="{D42A27DB-BD31-4B8C-83A1-F6EECF244321}">
                <p14:modId xmlns:p14="http://schemas.microsoft.com/office/powerpoint/2010/main" val="1918460239"/>
              </p:ext>
            </p:extLst>
          </p:nvPr>
        </p:nvGraphicFramePr>
        <p:xfrm>
          <a:off x="1921139" y="4530080"/>
          <a:ext cx="6773334" cy="914400"/>
        </p:xfrm>
        <a:graphic>
          <a:graphicData uri="http://schemas.openxmlformats.org/drawingml/2006/table">
            <a:tbl>
              <a:tblPr firstCol="1">
                <a:tableStyleId>{3C2FFA5D-87B4-456A-9821-1D502468CF0F}</a:tableStyleId>
              </a:tblPr>
              <a:tblGrid>
                <a:gridCol w="1128889">
                  <a:extLst>
                    <a:ext uri="{9D8B030D-6E8A-4147-A177-3AD203B41FA5}">
                      <a16:colId xmlns:a16="http://schemas.microsoft.com/office/drawing/2014/main" val="1379035312"/>
                    </a:ext>
                  </a:extLst>
                </a:gridCol>
                <a:gridCol w="1128889">
                  <a:extLst>
                    <a:ext uri="{9D8B030D-6E8A-4147-A177-3AD203B41FA5}">
                      <a16:colId xmlns:a16="http://schemas.microsoft.com/office/drawing/2014/main" val="1752508934"/>
                    </a:ext>
                  </a:extLst>
                </a:gridCol>
                <a:gridCol w="1128889">
                  <a:extLst>
                    <a:ext uri="{9D8B030D-6E8A-4147-A177-3AD203B41FA5}">
                      <a16:colId xmlns:a16="http://schemas.microsoft.com/office/drawing/2014/main" val="2022135115"/>
                    </a:ext>
                  </a:extLst>
                </a:gridCol>
                <a:gridCol w="1128889">
                  <a:extLst>
                    <a:ext uri="{9D8B030D-6E8A-4147-A177-3AD203B41FA5}">
                      <a16:colId xmlns:a16="http://schemas.microsoft.com/office/drawing/2014/main" val="951748015"/>
                    </a:ext>
                  </a:extLst>
                </a:gridCol>
                <a:gridCol w="1128889">
                  <a:extLst>
                    <a:ext uri="{9D8B030D-6E8A-4147-A177-3AD203B41FA5}">
                      <a16:colId xmlns:a16="http://schemas.microsoft.com/office/drawing/2014/main" val="3712344164"/>
                    </a:ext>
                  </a:extLst>
                </a:gridCol>
                <a:gridCol w="1128889">
                  <a:extLst>
                    <a:ext uri="{9D8B030D-6E8A-4147-A177-3AD203B41FA5}">
                      <a16:colId xmlns:a16="http://schemas.microsoft.com/office/drawing/2014/main" val="2943549307"/>
                    </a:ext>
                  </a:extLst>
                </a:gridCol>
              </a:tblGrid>
              <a:tr h="370840">
                <a:tc>
                  <a:txBody>
                    <a:bodyPr/>
                    <a:lstStyle/>
                    <a:p>
                      <a:pPr algn="r"/>
                      <a:r>
                        <a:rPr kumimoji="1" lang="en-US" altLang="ja-JP" sz="2400" smtClean="0"/>
                        <a:t>X</a:t>
                      </a:r>
                      <a:endParaRPr kumimoji="1" lang="ja-JP" altLang="en-US" sz="2400" b="0">
                        <a:solidFill>
                          <a:schemeClr val="tx1"/>
                        </a:solidFill>
                      </a:endParaRPr>
                    </a:p>
                  </a:txBody>
                  <a:tcPr/>
                </a:tc>
                <a:tc>
                  <a:txBody>
                    <a:bodyPr/>
                    <a:lstStyle/>
                    <a:p>
                      <a:pPr algn="r"/>
                      <a:r>
                        <a:rPr kumimoji="1" lang="en-US" altLang="ja-JP" sz="2400" smtClean="0"/>
                        <a:t>0</a:t>
                      </a:r>
                      <a:endParaRPr kumimoji="1" lang="ja-JP" altLang="en-US" sz="2400" b="0">
                        <a:solidFill>
                          <a:schemeClr val="tx1"/>
                        </a:solidFill>
                      </a:endParaRPr>
                    </a:p>
                  </a:txBody>
                  <a:tcPr/>
                </a:tc>
                <a:tc>
                  <a:txBody>
                    <a:bodyPr/>
                    <a:lstStyle/>
                    <a:p>
                      <a:pPr algn="r"/>
                      <a:r>
                        <a:rPr kumimoji="1" lang="en-US" altLang="ja-JP" sz="2400" smtClean="0"/>
                        <a:t>1</a:t>
                      </a:r>
                      <a:endParaRPr kumimoji="1" lang="ja-JP" altLang="en-US" sz="2400" b="0">
                        <a:solidFill>
                          <a:schemeClr val="tx1"/>
                        </a:solidFill>
                      </a:endParaRPr>
                    </a:p>
                  </a:txBody>
                  <a:tcPr/>
                </a:tc>
                <a:tc>
                  <a:txBody>
                    <a:bodyPr/>
                    <a:lstStyle/>
                    <a:p>
                      <a:pPr algn="r"/>
                      <a:r>
                        <a:rPr kumimoji="1" lang="en-US" altLang="ja-JP" sz="2400" smtClean="0"/>
                        <a:t>2</a:t>
                      </a:r>
                      <a:endParaRPr kumimoji="1" lang="ja-JP" altLang="en-US" sz="2400" b="0">
                        <a:solidFill>
                          <a:schemeClr val="tx1"/>
                        </a:solidFill>
                      </a:endParaRPr>
                    </a:p>
                  </a:txBody>
                  <a:tcPr/>
                </a:tc>
                <a:tc>
                  <a:txBody>
                    <a:bodyPr/>
                    <a:lstStyle/>
                    <a:p>
                      <a:pPr algn="r"/>
                      <a:r>
                        <a:rPr kumimoji="1" lang="en-US" altLang="ja-JP" sz="2400" smtClean="0"/>
                        <a:t>3</a:t>
                      </a:r>
                      <a:endParaRPr kumimoji="1" lang="ja-JP" altLang="en-US" sz="2400" b="0">
                        <a:solidFill>
                          <a:schemeClr val="tx1"/>
                        </a:solidFill>
                      </a:endParaRPr>
                    </a:p>
                  </a:txBody>
                  <a:tcPr/>
                </a:tc>
                <a:tc>
                  <a:txBody>
                    <a:bodyPr/>
                    <a:lstStyle/>
                    <a:p>
                      <a:pPr algn="r"/>
                      <a:r>
                        <a:rPr kumimoji="1" lang="en-US" altLang="ja-JP" sz="2400" smtClean="0"/>
                        <a:t>4</a:t>
                      </a:r>
                      <a:endParaRPr kumimoji="1" lang="ja-JP" altLang="en-US" sz="2400" b="0">
                        <a:solidFill>
                          <a:schemeClr val="tx1"/>
                        </a:solidFill>
                      </a:endParaRPr>
                    </a:p>
                  </a:txBody>
                  <a:tcPr/>
                </a:tc>
                <a:extLst>
                  <a:ext uri="{0D108BD9-81ED-4DB2-BD59-A6C34878D82A}">
                    <a16:rowId xmlns:a16="http://schemas.microsoft.com/office/drawing/2014/main" val="485152591"/>
                  </a:ext>
                </a:extLst>
              </a:tr>
              <a:tr h="370840">
                <a:tc>
                  <a:txBody>
                    <a:bodyPr/>
                    <a:lstStyle/>
                    <a:p>
                      <a:pPr algn="r"/>
                      <a:r>
                        <a:rPr kumimoji="1" lang="en-US" altLang="ja-JP" sz="2400" smtClean="0"/>
                        <a:t>Y</a:t>
                      </a:r>
                      <a:endParaRPr kumimoji="1" lang="ja-JP" altLang="en-US" sz="2400" b="0">
                        <a:solidFill>
                          <a:schemeClr val="tx1"/>
                        </a:solidFill>
                      </a:endParaRPr>
                    </a:p>
                  </a:txBody>
                  <a:tcPr/>
                </a:tc>
                <a:tc>
                  <a:txBody>
                    <a:bodyPr/>
                    <a:lstStyle/>
                    <a:p>
                      <a:pPr algn="r"/>
                      <a:r>
                        <a:rPr kumimoji="1" lang="en-US" altLang="ja-JP" sz="2400" smtClean="0"/>
                        <a:t>10</a:t>
                      </a:r>
                      <a:endParaRPr kumimoji="1" lang="ja-JP" altLang="en-US" sz="2400" b="0">
                        <a:solidFill>
                          <a:schemeClr val="tx1"/>
                        </a:solidFill>
                      </a:endParaRPr>
                    </a:p>
                  </a:txBody>
                  <a:tcPr/>
                </a:tc>
                <a:tc>
                  <a:txBody>
                    <a:bodyPr/>
                    <a:lstStyle/>
                    <a:p>
                      <a:pPr algn="r"/>
                      <a:r>
                        <a:rPr kumimoji="1" lang="en-US" altLang="ja-JP" sz="2400" smtClean="0"/>
                        <a:t>9</a:t>
                      </a:r>
                      <a:endParaRPr kumimoji="1" lang="ja-JP" altLang="en-US" sz="2400" b="0">
                        <a:solidFill>
                          <a:schemeClr val="tx1"/>
                        </a:solidFill>
                      </a:endParaRPr>
                    </a:p>
                  </a:txBody>
                  <a:tcPr/>
                </a:tc>
                <a:tc>
                  <a:txBody>
                    <a:bodyPr/>
                    <a:lstStyle/>
                    <a:p>
                      <a:pPr algn="r"/>
                      <a:r>
                        <a:rPr kumimoji="1" lang="en-US" altLang="ja-JP" sz="2400" smtClean="0"/>
                        <a:t>8</a:t>
                      </a:r>
                      <a:endParaRPr kumimoji="1" lang="ja-JP" altLang="en-US" sz="2400" b="0">
                        <a:solidFill>
                          <a:schemeClr val="tx1"/>
                        </a:solidFill>
                      </a:endParaRPr>
                    </a:p>
                  </a:txBody>
                  <a:tcPr/>
                </a:tc>
                <a:tc>
                  <a:txBody>
                    <a:bodyPr/>
                    <a:lstStyle/>
                    <a:p>
                      <a:pPr algn="r"/>
                      <a:r>
                        <a:rPr kumimoji="1" lang="en-US" altLang="ja-JP" sz="2400" smtClean="0"/>
                        <a:t>7</a:t>
                      </a:r>
                      <a:endParaRPr kumimoji="1" lang="ja-JP" altLang="en-US" sz="2400" b="0">
                        <a:solidFill>
                          <a:schemeClr val="tx1"/>
                        </a:solidFill>
                      </a:endParaRPr>
                    </a:p>
                  </a:txBody>
                  <a:tcPr/>
                </a:tc>
                <a:tc>
                  <a:txBody>
                    <a:bodyPr/>
                    <a:lstStyle/>
                    <a:p>
                      <a:pPr algn="r"/>
                      <a:r>
                        <a:rPr kumimoji="1" lang="en-US" altLang="ja-JP" sz="2400" smtClean="0"/>
                        <a:t>6</a:t>
                      </a:r>
                      <a:endParaRPr kumimoji="1" lang="ja-JP" altLang="en-US" sz="2400" b="0">
                        <a:solidFill>
                          <a:schemeClr val="tx1"/>
                        </a:solidFill>
                      </a:endParaRPr>
                    </a:p>
                  </a:txBody>
                  <a:tcPr/>
                </a:tc>
                <a:extLst>
                  <a:ext uri="{0D108BD9-81ED-4DB2-BD59-A6C34878D82A}">
                    <a16:rowId xmlns:a16="http://schemas.microsoft.com/office/drawing/2014/main" val="24069399"/>
                  </a:ext>
                </a:extLst>
              </a:tr>
            </a:tbl>
          </a:graphicData>
        </a:graphic>
      </p:graphicFrame>
      <p:pic>
        <p:nvPicPr>
          <p:cNvPr id="2054" name="Picture 6" descr="\begin{align*}&#10;y=10-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0481" y="3233936"/>
            <a:ext cx="1809750" cy="35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081883"/>
      </p:ext>
    </p:extLst>
  </p:cSld>
  <p:clrMapOvr>
    <a:masterClrMapping/>
  </p:clrMapOvr>
  <p:transition advTm="8174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5</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座標平面と直積</a:t>
            </a:r>
          </a:p>
        </p:txBody>
      </p:sp>
      <p:sp>
        <p:nvSpPr>
          <p:cNvPr id="180227" name="Rectangle 3"/>
          <p:cNvSpPr>
            <a:spLocks noGrp="1" noChangeArrowheads="1"/>
          </p:cNvSpPr>
          <p:nvPr>
            <p:ph type="body" idx="1"/>
          </p:nvPr>
        </p:nvSpPr>
        <p:spPr>
          <a:xfrm>
            <a:off x="122768" y="928743"/>
            <a:ext cx="9537700" cy="5940425"/>
          </a:xfrm>
        </p:spPr>
        <p:txBody>
          <a:bodyPr/>
          <a:lstStyle/>
          <a:p>
            <a:pPr>
              <a:lnSpc>
                <a:spcPts val="3500"/>
              </a:lnSpc>
              <a:spcAft>
                <a:spcPts val="600"/>
              </a:spcAft>
              <a:defRPr/>
            </a:pPr>
            <a:r>
              <a:rPr lang="ja-JP" altLang="en-US" u="sng">
                <a:solidFill>
                  <a:srgbClr val="FF0000"/>
                </a:solidFill>
              </a:rPr>
              <a:t>数直線上</a:t>
            </a:r>
            <a:r>
              <a:rPr lang="ja-JP" altLang="en-US"/>
              <a:t>の</a:t>
            </a:r>
            <a:r>
              <a:rPr lang="ja-JP" altLang="en-US" smtClean="0"/>
              <a:t>点の集まりは</a:t>
            </a:r>
            <a:r>
              <a:rPr lang="ja-JP" altLang="en-US"/>
              <a:t>実数</a:t>
            </a:r>
            <a:r>
              <a:rPr lang="ja-JP" altLang="en-US" smtClean="0"/>
              <a:t>全体</a:t>
            </a:r>
            <a:r>
              <a:rPr lang="en-US" altLang="ja-JP" smtClean="0"/>
              <a:t>ℝ</a:t>
            </a:r>
            <a:r>
              <a:rPr lang="ja-JP" altLang="en-US" smtClean="0"/>
              <a:t>に対応</a:t>
            </a:r>
            <a:endParaRPr lang="en-US" altLang="ja-JP"/>
          </a:p>
          <a:p>
            <a:pPr>
              <a:lnSpc>
                <a:spcPts val="3500"/>
              </a:lnSpc>
              <a:spcAft>
                <a:spcPts val="600"/>
              </a:spcAft>
              <a:defRPr/>
            </a:pPr>
            <a:endParaRPr lang="en-US" altLang="ja-JP" smtClean="0"/>
          </a:p>
          <a:p>
            <a:pPr>
              <a:lnSpc>
                <a:spcPts val="3500"/>
              </a:lnSpc>
              <a:spcAft>
                <a:spcPts val="600"/>
              </a:spcAft>
              <a:defRPr/>
            </a:pPr>
            <a:r>
              <a:rPr lang="ja-JP" altLang="en-US" u="sng" smtClean="0">
                <a:solidFill>
                  <a:srgbClr val="FF0000"/>
                </a:solidFill>
              </a:rPr>
              <a:t>原点</a:t>
            </a:r>
            <a:r>
              <a:rPr lang="en-US" altLang="ja-JP" smtClean="0"/>
              <a:t>0</a:t>
            </a:r>
            <a:r>
              <a:rPr lang="ja-JP" altLang="en-US" smtClean="0"/>
              <a:t>を中心に右がプラス，左がマイナス</a:t>
            </a:r>
            <a:endParaRPr lang="en-US" altLang="ja-JP" smtClean="0"/>
          </a:p>
          <a:p>
            <a:pPr>
              <a:lnSpc>
                <a:spcPts val="3500"/>
              </a:lnSpc>
              <a:spcAft>
                <a:spcPts val="600"/>
              </a:spcAft>
              <a:defRPr/>
            </a:pPr>
            <a:r>
              <a:rPr lang="ja-JP" altLang="en-US" smtClean="0"/>
              <a:t>実数</a:t>
            </a:r>
            <a:r>
              <a:rPr lang="ja-JP" altLang="en-US"/>
              <a:t>の</a:t>
            </a:r>
            <a:r>
              <a:rPr lang="en-US" altLang="ja-JP"/>
              <a:t>2</a:t>
            </a:r>
            <a:r>
              <a:rPr lang="ja-JP" altLang="en-US"/>
              <a:t>つ</a:t>
            </a:r>
            <a:r>
              <a:rPr lang="ja-JP" altLang="en-US" smtClean="0"/>
              <a:t>組が</a:t>
            </a:r>
            <a:r>
              <a:rPr lang="ja-JP" altLang="en-US" u="sng" smtClean="0">
                <a:solidFill>
                  <a:srgbClr val="FF0000"/>
                </a:solidFill>
              </a:rPr>
              <a:t>座標平面</a:t>
            </a:r>
            <a:r>
              <a:rPr lang="ja-JP" altLang="en-US" smtClean="0"/>
              <a:t>のある点</a:t>
            </a:r>
            <a:r>
              <a:rPr lang="en-US" altLang="ja-JP" smtClean="0"/>
              <a:t>(x,y)</a:t>
            </a:r>
            <a:r>
              <a:rPr lang="ja-JP" altLang="en-US" smtClean="0"/>
              <a:t>となります</a:t>
            </a:r>
            <a:endParaRPr lang="en-US" altLang="ja-JP" smtClean="0"/>
          </a:p>
          <a:p>
            <a:pPr>
              <a:lnSpc>
                <a:spcPts val="3500"/>
              </a:lnSpc>
              <a:spcAft>
                <a:spcPts val="600"/>
              </a:spcAft>
              <a:defRPr/>
            </a:pPr>
            <a:r>
              <a:rPr lang="ja-JP" altLang="en-US"/>
              <a:t>座標</a:t>
            </a:r>
            <a:r>
              <a:rPr lang="ja-JP" altLang="en-US" smtClean="0"/>
              <a:t>平面の点全体は実数のペア</a:t>
            </a:r>
            <a:r>
              <a:rPr lang="en-US" altLang="ja-JP"/>
              <a:t>(x,y</a:t>
            </a:r>
            <a:r>
              <a:rPr lang="en-US" altLang="ja-JP" smtClean="0"/>
              <a:t>)</a:t>
            </a:r>
            <a:r>
              <a:rPr lang="ja-JP" altLang="en-US" smtClean="0"/>
              <a:t>の集合</a:t>
            </a:r>
            <a:endParaRPr lang="en-US" altLang="ja-JP" smtClean="0"/>
          </a:p>
          <a:p>
            <a:pPr>
              <a:lnSpc>
                <a:spcPts val="3500"/>
              </a:lnSpc>
              <a:spcAft>
                <a:spcPts val="600"/>
              </a:spcAft>
              <a:defRPr/>
            </a:pPr>
            <a:r>
              <a:rPr lang="en-US" altLang="ja-JP"/>
              <a:t>x</a:t>
            </a:r>
            <a:r>
              <a:rPr lang="ja-JP" altLang="en-US" smtClean="0"/>
              <a:t>が</a:t>
            </a:r>
            <a:r>
              <a:rPr lang="en-US" altLang="ja-JP" smtClean="0"/>
              <a:t>ℝ</a:t>
            </a:r>
            <a:r>
              <a:rPr lang="ja-JP" altLang="en-US" smtClean="0"/>
              <a:t>，</a:t>
            </a:r>
            <a:r>
              <a:rPr lang="en-US" altLang="ja-JP" smtClean="0"/>
              <a:t>y</a:t>
            </a:r>
            <a:r>
              <a:rPr lang="ja-JP" altLang="en-US" smtClean="0"/>
              <a:t>が</a:t>
            </a:r>
            <a:r>
              <a:rPr lang="en-US" altLang="ja-JP" smtClean="0"/>
              <a:t>ℝ</a:t>
            </a:r>
            <a:r>
              <a:rPr lang="ja-JP" altLang="en-US" smtClean="0"/>
              <a:t>を動くペア全体を</a:t>
            </a:r>
            <a:r>
              <a:rPr lang="en-US" altLang="ja-JP" smtClean="0"/>
              <a:t>ℝ</a:t>
            </a:r>
            <a:r>
              <a:rPr lang="ja-JP" altLang="en-US" smtClean="0"/>
              <a:t>と</a:t>
            </a:r>
            <a:r>
              <a:rPr lang="en-US" altLang="ja-JP" smtClean="0"/>
              <a:t>ℝ</a:t>
            </a:r>
            <a:r>
              <a:rPr lang="ja-JP" altLang="en-US" smtClean="0"/>
              <a:t>の</a:t>
            </a:r>
            <a:r>
              <a:rPr lang="ja-JP" altLang="en-US" u="sng" smtClean="0">
                <a:solidFill>
                  <a:srgbClr val="FF0000"/>
                </a:solidFill>
              </a:rPr>
              <a:t>直積</a:t>
            </a:r>
            <a:r>
              <a:rPr lang="ja-JP" altLang="en-US" smtClean="0"/>
              <a:t>という</a:t>
            </a:r>
            <a:endParaRPr lang="en-US" altLang="ja-JP" smtClean="0"/>
          </a:p>
          <a:p>
            <a:pPr>
              <a:lnSpc>
                <a:spcPts val="3500"/>
              </a:lnSpc>
              <a:spcAft>
                <a:spcPts val="600"/>
              </a:spcAft>
              <a:defRPr/>
            </a:pPr>
            <a:r>
              <a:rPr lang="ja-JP" altLang="en-US" smtClean="0"/>
              <a:t>それを</a:t>
            </a:r>
            <a:r>
              <a:rPr lang="en-US" altLang="ja-JP" smtClean="0"/>
              <a:t>ℝ×</a:t>
            </a:r>
            <a:r>
              <a:rPr lang="en-US" altLang="ja-JP"/>
              <a:t> </a:t>
            </a:r>
            <a:r>
              <a:rPr lang="en-US" altLang="ja-JP" smtClean="0"/>
              <a:t>ℝ</a:t>
            </a:r>
            <a:r>
              <a:rPr lang="ja-JP" altLang="en-US" smtClean="0"/>
              <a:t>や</a:t>
            </a:r>
            <a:r>
              <a:rPr lang="en-US" altLang="ja-JP" smtClean="0"/>
              <a:t>ℝ</a:t>
            </a:r>
            <a:r>
              <a:rPr lang="en-US" altLang="ja-JP" baseline="30000" smtClean="0"/>
              <a:t>2</a:t>
            </a:r>
            <a:r>
              <a:rPr lang="ja-JP" altLang="en-US" smtClean="0"/>
              <a:t>と書く</a:t>
            </a:r>
            <a:endParaRPr lang="en-US" altLang="ja-JP" smtClean="0"/>
          </a:p>
          <a:p>
            <a:pPr>
              <a:lnSpc>
                <a:spcPts val="3500"/>
              </a:lnSpc>
              <a:spcAft>
                <a:spcPts val="600"/>
              </a:spcAft>
              <a:defRPr/>
            </a:pPr>
            <a:r>
              <a:rPr lang="ja-JP" altLang="en-US"/>
              <a:t>数直線</a:t>
            </a:r>
            <a:r>
              <a:rPr lang="ja-JP" altLang="en-US" smtClean="0"/>
              <a:t>は数全体</a:t>
            </a:r>
            <a:r>
              <a:rPr lang="en-US" altLang="ja-JP" smtClean="0"/>
              <a:t>ℝ</a:t>
            </a:r>
            <a:r>
              <a:rPr lang="ja-JP" altLang="en-US" smtClean="0"/>
              <a:t>を表し，</a:t>
            </a:r>
            <a:endParaRPr lang="en-US" altLang="ja-JP" smtClean="0"/>
          </a:p>
          <a:p>
            <a:pPr marL="0" indent="0">
              <a:lnSpc>
                <a:spcPts val="3500"/>
              </a:lnSpc>
              <a:spcAft>
                <a:spcPts val="600"/>
              </a:spcAft>
              <a:buNone/>
              <a:defRPr/>
            </a:pPr>
            <a:r>
              <a:rPr lang="ja-JP" altLang="en-US" smtClean="0"/>
              <a:t>　平面は数のペア全体</a:t>
            </a:r>
            <a:r>
              <a:rPr lang="en-US" altLang="ja-JP" smtClean="0"/>
              <a:t> ℝ</a:t>
            </a:r>
            <a:r>
              <a:rPr lang="en-US" altLang="ja-JP" baseline="30000" smtClean="0"/>
              <a:t>2</a:t>
            </a:r>
            <a:r>
              <a:rPr lang="ja-JP" altLang="en-US" smtClean="0"/>
              <a:t>を表す</a:t>
            </a:r>
            <a:endParaRPr lang="en-US" altLang="ja-JP" smtClean="0"/>
          </a:p>
          <a:p>
            <a:pPr marL="0" indent="0">
              <a:lnSpc>
                <a:spcPts val="3500"/>
              </a:lnSpc>
              <a:spcAft>
                <a:spcPts val="600"/>
              </a:spcAft>
              <a:buNone/>
              <a:defRPr/>
            </a:pPr>
            <a:endParaRPr lang="en-US" altLang="ja-JP" smtClean="0"/>
          </a:p>
          <a:p>
            <a:pPr>
              <a:lnSpc>
                <a:spcPts val="3500"/>
              </a:lnSpc>
              <a:spcAft>
                <a:spcPts val="600"/>
              </a:spcAft>
              <a:defRPr/>
            </a:pPr>
            <a:endParaRPr lang="ja-JP" altLang="en-US"/>
          </a:p>
        </p:txBody>
      </p:sp>
      <p:grpSp>
        <p:nvGrpSpPr>
          <p:cNvPr id="16" name="グループ化 15"/>
          <p:cNvGrpSpPr/>
          <p:nvPr/>
        </p:nvGrpSpPr>
        <p:grpSpPr>
          <a:xfrm>
            <a:off x="1255370" y="1437727"/>
            <a:ext cx="5768847" cy="787938"/>
            <a:chOff x="1255370" y="1437727"/>
            <a:chExt cx="5768847" cy="787938"/>
          </a:xfrm>
        </p:grpSpPr>
        <p:cxnSp>
          <p:nvCxnSpPr>
            <p:cNvPr id="32" name="直線矢印コネクタ 31"/>
            <p:cNvCxnSpPr/>
            <p:nvPr/>
          </p:nvCxnSpPr>
          <p:spPr bwMode="auto">
            <a:xfrm flipV="1">
              <a:off x="1695624" y="1668560"/>
              <a:ext cx="49320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3" name="テキスト ボックス 32"/>
            <p:cNvSpPr txBox="1"/>
            <p:nvPr/>
          </p:nvSpPr>
          <p:spPr>
            <a:xfrm>
              <a:off x="6702649" y="1437727"/>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34" name="楕円 33"/>
            <p:cNvSpPr>
              <a:spLocks noChangeAspect="1"/>
            </p:cNvSpPr>
            <p:nvPr/>
          </p:nvSpPr>
          <p:spPr bwMode="auto">
            <a:xfrm>
              <a:off x="3603848" y="161775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7" name="楕円 36"/>
            <p:cNvSpPr>
              <a:spLocks noChangeAspect="1"/>
            </p:cNvSpPr>
            <p:nvPr/>
          </p:nvSpPr>
          <p:spPr bwMode="auto">
            <a:xfrm>
              <a:off x="4035896" y="161775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楕円 37"/>
            <p:cNvSpPr>
              <a:spLocks noChangeAspect="1"/>
            </p:cNvSpPr>
            <p:nvPr/>
          </p:nvSpPr>
          <p:spPr bwMode="auto">
            <a:xfrm>
              <a:off x="3135784" y="1617759"/>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1255370" y="1476127"/>
              <a:ext cx="321568" cy="461665"/>
            </a:xfrm>
            <a:prstGeom prst="rect">
              <a:avLst/>
            </a:prstGeom>
            <a:noFill/>
          </p:spPr>
          <p:txBody>
            <a:bodyPr wrap="square" rtlCol="0">
              <a:spAutoFit/>
            </a:bodyPr>
            <a:lstStyle/>
            <a:p>
              <a:r>
                <a:rPr kumimoji="1" lang="en-US" altLang="ja-JP" smtClean="0">
                  <a:latin typeface="+mn-lt"/>
                </a:rPr>
                <a:t>ℝ</a:t>
              </a:r>
              <a:endParaRPr kumimoji="1" lang="ja-JP" altLang="en-US">
                <a:latin typeface="+mn-lt"/>
              </a:endParaRPr>
            </a:p>
          </p:txBody>
        </p:sp>
        <p:sp>
          <p:nvSpPr>
            <p:cNvPr id="40" name="テキスト ボックス 39"/>
            <p:cNvSpPr txBox="1"/>
            <p:nvPr/>
          </p:nvSpPr>
          <p:spPr>
            <a:xfrm>
              <a:off x="3497064" y="1764000"/>
              <a:ext cx="321568" cy="461665"/>
            </a:xfrm>
            <a:prstGeom prst="rect">
              <a:avLst/>
            </a:prstGeom>
            <a:noFill/>
          </p:spPr>
          <p:txBody>
            <a:bodyPr wrap="square" rtlCol="0">
              <a:spAutoFit/>
            </a:bodyPr>
            <a:lstStyle/>
            <a:p>
              <a:r>
                <a:rPr kumimoji="1" lang="en-US" altLang="ja-JP" smtClean="0">
                  <a:latin typeface="+mn-lt"/>
                </a:rPr>
                <a:t>0</a:t>
              </a:r>
              <a:endParaRPr kumimoji="1" lang="ja-JP" altLang="en-US">
                <a:latin typeface="+mn-lt"/>
              </a:endParaRPr>
            </a:p>
          </p:txBody>
        </p:sp>
        <p:sp>
          <p:nvSpPr>
            <p:cNvPr id="41" name="テキスト ボックス 40"/>
            <p:cNvSpPr txBox="1"/>
            <p:nvPr/>
          </p:nvSpPr>
          <p:spPr>
            <a:xfrm>
              <a:off x="2879725" y="1764000"/>
              <a:ext cx="481752" cy="461665"/>
            </a:xfrm>
            <a:prstGeom prst="rect">
              <a:avLst/>
            </a:prstGeom>
            <a:noFill/>
          </p:spPr>
          <p:txBody>
            <a:bodyPr wrap="square" rtlCol="0">
              <a:spAutoFit/>
            </a:bodyPr>
            <a:lstStyle/>
            <a:p>
              <a:r>
                <a:rPr kumimoji="1" lang="en-US" altLang="ja-JP" smtClean="0">
                  <a:latin typeface="+mn-lt"/>
                </a:rPr>
                <a:t>-1</a:t>
              </a:r>
              <a:endParaRPr kumimoji="1" lang="ja-JP" altLang="en-US">
                <a:latin typeface="+mn-lt"/>
              </a:endParaRPr>
            </a:p>
          </p:txBody>
        </p:sp>
        <p:sp>
          <p:nvSpPr>
            <p:cNvPr id="42" name="テキスト ボックス 41"/>
            <p:cNvSpPr txBox="1"/>
            <p:nvPr/>
          </p:nvSpPr>
          <p:spPr>
            <a:xfrm>
              <a:off x="3960000" y="1764000"/>
              <a:ext cx="481752" cy="461665"/>
            </a:xfrm>
            <a:prstGeom prst="rect">
              <a:avLst/>
            </a:prstGeom>
            <a:noFill/>
          </p:spPr>
          <p:txBody>
            <a:bodyPr wrap="square" rtlCol="0">
              <a:spAutoFit/>
            </a:bodyPr>
            <a:lstStyle/>
            <a:p>
              <a:r>
                <a:rPr kumimoji="1" lang="en-US" altLang="ja-JP">
                  <a:latin typeface="+mn-lt"/>
                </a:rPr>
                <a:t>1</a:t>
              </a:r>
              <a:endParaRPr kumimoji="1" lang="ja-JP" altLang="en-US">
                <a:latin typeface="+mn-lt"/>
              </a:endParaRPr>
            </a:p>
          </p:txBody>
        </p:sp>
      </p:grpSp>
      <p:grpSp>
        <p:nvGrpSpPr>
          <p:cNvPr id="5" name="グループ化 4"/>
          <p:cNvGrpSpPr/>
          <p:nvPr/>
        </p:nvGrpSpPr>
        <p:grpSpPr>
          <a:xfrm>
            <a:off x="6573936" y="4488686"/>
            <a:ext cx="3033301" cy="2889466"/>
            <a:chOff x="6520160" y="4052672"/>
            <a:chExt cx="3033301" cy="2889466"/>
          </a:xfrm>
        </p:grpSpPr>
        <p:cxnSp>
          <p:nvCxnSpPr>
            <p:cNvPr id="4" name="直線矢印コネクタ 3"/>
            <p:cNvCxnSpPr/>
            <p:nvPr/>
          </p:nvCxnSpPr>
          <p:spPr bwMode="auto">
            <a:xfrm flipV="1">
              <a:off x="6970216" y="4271076"/>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6970216" y="6431076"/>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9231893" y="6200243"/>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520160" y="4052672"/>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6934224" y="635692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610176" y="6352643"/>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5" name="楕円 34"/>
            <p:cNvSpPr>
              <a:spLocks noChangeAspect="1"/>
            </p:cNvSpPr>
            <p:nvPr/>
          </p:nvSpPr>
          <p:spPr bwMode="auto">
            <a:xfrm>
              <a:off x="7186240" y="488077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7300082" y="4549033"/>
              <a:ext cx="1200630" cy="461665"/>
            </a:xfrm>
            <a:prstGeom prst="rect">
              <a:avLst/>
            </a:prstGeom>
            <a:noFill/>
          </p:spPr>
          <p:txBody>
            <a:bodyPr wrap="square" rtlCol="0">
              <a:spAutoFit/>
            </a:bodyPr>
            <a:lstStyle/>
            <a:p>
              <a:r>
                <a:rPr kumimoji="1" lang="en-US" altLang="ja-JP" smtClean="0">
                  <a:latin typeface="+mn-lt"/>
                </a:rPr>
                <a:t>A=(a,b)</a:t>
              </a:r>
              <a:endParaRPr kumimoji="1" lang="ja-JP" altLang="en-US">
                <a:latin typeface="+mn-lt"/>
              </a:endParaRPr>
            </a:p>
          </p:txBody>
        </p:sp>
        <p:cxnSp>
          <p:nvCxnSpPr>
            <p:cNvPr id="3" name="直線コネクタ 2"/>
            <p:cNvCxnSpPr/>
            <p:nvPr/>
          </p:nvCxnSpPr>
          <p:spPr bwMode="auto">
            <a:xfrm>
              <a:off x="7240240" y="4955075"/>
              <a:ext cx="0" cy="1476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3" name="テキスト ボックス 22"/>
            <p:cNvSpPr txBox="1"/>
            <p:nvPr/>
          </p:nvSpPr>
          <p:spPr>
            <a:xfrm>
              <a:off x="7133456" y="6480473"/>
              <a:ext cx="321568" cy="461665"/>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cxnSp>
          <p:nvCxnSpPr>
            <p:cNvPr id="28" name="直線コネクタ 27"/>
            <p:cNvCxnSpPr/>
            <p:nvPr/>
          </p:nvCxnSpPr>
          <p:spPr bwMode="auto">
            <a:xfrm flipH="1">
              <a:off x="6993523" y="4919154"/>
              <a:ext cx="252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31" name="テキスト ボックス 30"/>
            <p:cNvSpPr txBox="1"/>
            <p:nvPr/>
          </p:nvSpPr>
          <p:spPr>
            <a:xfrm>
              <a:off x="6572947" y="4716232"/>
              <a:ext cx="321568" cy="461665"/>
            </a:xfrm>
            <a:prstGeom prst="rect">
              <a:avLst/>
            </a:prstGeom>
            <a:noFill/>
          </p:spPr>
          <p:txBody>
            <a:bodyPr wrap="square" rtlCol="0">
              <a:spAutoFit/>
            </a:bodyPr>
            <a:lstStyle/>
            <a:p>
              <a:r>
                <a:rPr kumimoji="1" lang="en-US" altLang="ja-JP" smtClean="0">
                  <a:latin typeface="+mn-lt"/>
                </a:rPr>
                <a:t>b</a:t>
              </a:r>
              <a:endParaRPr kumimoji="1" lang="ja-JP" altLang="en-US">
                <a:latin typeface="+mn-lt"/>
              </a:endParaRPr>
            </a:p>
          </p:txBody>
        </p:sp>
        <p:sp>
          <p:nvSpPr>
            <p:cNvPr id="2" name="正方形/長方形 1"/>
            <p:cNvSpPr/>
            <p:nvPr/>
          </p:nvSpPr>
          <p:spPr>
            <a:xfrm>
              <a:off x="8093709" y="5177897"/>
              <a:ext cx="492443" cy="461665"/>
            </a:xfrm>
            <a:prstGeom prst="rect">
              <a:avLst/>
            </a:prstGeom>
          </p:spPr>
          <p:txBody>
            <a:bodyPr wrap="none">
              <a:spAutoFit/>
            </a:bodyPr>
            <a:lstStyle/>
            <a:p>
              <a:r>
                <a:rPr lang="en-US" altLang="ja-JP"/>
                <a:t>ℝ</a:t>
              </a:r>
              <a:r>
                <a:rPr lang="en-US" altLang="ja-JP" baseline="30000"/>
                <a:t>2</a:t>
              </a:r>
              <a:endParaRPr lang="ja-JP" altLang="en-US"/>
            </a:p>
          </p:txBody>
        </p:sp>
      </p:grpSp>
    </p:spTree>
    <p:extLst>
      <p:ext uri="{BB962C8B-B14F-4D97-AF65-F5344CB8AC3E}">
        <p14:creationId xmlns:p14="http://schemas.microsoft.com/office/powerpoint/2010/main" val="4175014164"/>
      </p:ext>
    </p:extLst>
  </p:cSld>
  <p:clrMapOvr>
    <a:masterClrMapping/>
  </p:clrMapOvr>
  <p:transition advTm="81748"/>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10204</TotalTime>
  <Words>1413</Words>
  <Application>Microsoft Office PowerPoint</Application>
  <PresentationFormat>ユーザー設定</PresentationFormat>
  <Paragraphs>315</Paragraphs>
  <Slides>17</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17</vt:i4>
      </vt:variant>
    </vt:vector>
  </HeadingPairs>
  <TitlesOfParts>
    <vt:vector size="26" baseType="lpstr">
      <vt:lpstr>ＭＳ Ｐゴシック</vt:lpstr>
      <vt:lpstr>ＭＳ ゴシック</vt:lpstr>
      <vt:lpstr>新細明體</vt:lpstr>
      <vt:lpstr>Arial</vt:lpstr>
      <vt:lpstr>Calibri</vt:lpstr>
      <vt:lpstr>Times New Roman</vt:lpstr>
      <vt:lpstr>Wingdings</vt:lpstr>
      <vt:lpstr>Default Design</vt:lpstr>
      <vt:lpstr>デザインの設定</vt:lpstr>
      <vt:lpstr>産業組織論A  (5) 需要関数</vt:lpstr>
      <vt:lpstr>講義の進め方．使い方</vt:lpstr>
      <vt:lpstr>平均</vt:lpstr>
      <vt:lpstr>分散</vt:lpstr>
      <vt:lpstr>分散の公式</vt:lpstr>
      <vt:lpstr>HHIとシェアの平均と分散</vt:lpstr>
      <vt:lpstr>関数</vt:lpstr>
      <vt:lpstr>関数のグラフ</vt:lpstr>
      <vt:lpstr>座標平面と直積</vt:lpstr>
      <vt:lpstr>座標平面とその点</vt:lpstr>
      <vt:lpstr>座標平面と関数のグラフ</vt:lpstr>
      <vt:lpstr>関数のグラフ</vt:lpstr>
      <vt:lpstr>需要関数</vt:lpstr>
      <vt:lpstr>需要関数の特徴</vt:lpstr>
      <vt:lpstr>需要曲線</vt:lpstr>
      <vt:lpstr>需要曲線の例</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596</cp:revision>
  <cp:lastPrinted>2017-04-12T01:17:40Z</cp:lastPrinted>
  <dcterms:created xsi:type="dcterms:W3CDTF">2004-05-06T09:28:21Z</dcterms:created>
  <dcterms:modified xsi:type="dcterms:W3CDTF">2020-06-22T14:33:52Z</dcterms:modified>
</cp:coreProperties>
</file>