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16"/>
  </p:notesMasterIdLst>
  <p:handoutMasterIdLst>
    <p:handoutMasterId r:id="rId17"/>
  </p:handoutMasterIdLst>
  <p:sldIdLst>
    <p:sldId id="413" r:id="rId3"/>
    <p:sldId id="474" r:id="rId4"/>
    <p:sldId id="510" r:id="rId5"/>
    <p:sldId id="506" r:id="rId6"/>
    <p:sldId id="509" r:id="rId7"/>
    <p:sldId id="488" r:id="rId8"/>
    <p:sldId id="511" r:id="rId9"/>
    <p:sldId id="496" r:id="rId10"/>
    <p:sldId id="499" r:id="rId11"/>
    <p:sldId id="498" r:id="rId12"/>
    <p:sldId id="500" r:id="rId13"/>
    <p:sldId id="504" r:id="rId14"/>
    <p:sldId id="469" r:id="rId15"/>
  </p:sldIdLst>
  <p:sldSz cx="10160000" cy="7620000"/>
  <p:notesSz cx="6735763" cy="9866313"/>
  <p:custDataLst>
    <p:tags r:id="rId18"/>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4600" autoAdjust="0"/>
  </p:normalViewPr>
  <p:slideViewPr>
    <p:cSldViewPr>
      <p:cViewPr varScale="1">
        <p:scale>
          <a:sx n="63" d="100"/>
          <a:sy n="63" d="100"/>
        </p:scale>
        <p:origin x="1148" y="84"/>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ja-JP" altLang="en-US" smtClean="0"/>
              <a:t>産業組織論</a:t>
            </a:r>
            <a:r>
              <a:rPr lang="en-US" altLang="ja-JP" smtClean="0"/>
              <a:t>A 6</a:t>
            </a:r>
            <a:endParaRPr lang="en-US" altLang="ja-JP" dirty="0"/>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2020/6/30</a:t>
            </a:r>
            <a:endParaRPr lang="en-US" altLang="ja-JP" dirty="0"/>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AFFF7C6C-44F1-4A9C-AB4A-CE4298BA260F}"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ja-JP" altLang="en-US" smtClean="0"/>
              <a:t>産業組織論</a:t>
            </a:r>
            <a:r>
              <a:rPr lang="en-US" altLang="ja-JP" smtClean="0"/>
              <a:t>A 6</a:t>
            </a:r>
            <a:endParaRPr lang="en-US" altLang="ja-JP" dirty="0"/>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2020/6/30</a:t>
            </a:r>
            <a:endParaRPr lang="en-US" altLang="ja-JP" dirty="0"/>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DDDF0D2C-C7C1-4F70-B6EF-E7FCD1AAC825}"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226B32-B59F-4EBD-98F1-7B0CD48FBE2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11</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442190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12</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767622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endParaRPr lang="en-US" altLang="ja-JP" dirty="0" smtClean="0"/>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endParaRPr lang="en-US" altLang="ja-JP" dirty="0" smtClean="0"/>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6AC27A3-44C6-441D-B2FD-4B0B5FD04047}" type="slidenum">
              <a:rPr lang="ja-JP" altLang="en-US" smtClean="0"/>
              <a:pPr>
                <a:spcBef>
                  <a:spcPct val="0"/>
                </a:spcBef>
              </a:pPr>
              <a:t>13</a:t>
            </a:fld>
            <a:endParaRPr lang="en-US" altLang="ja-JP" dirty="0"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03634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474922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16115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94805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047334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91600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36119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10</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270657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a:ea typeface="ＭＳ ゴシック" pitchFamily="49" charset="-128"/>
              </a:defRPr>
            </a:lvl1pPr>
          </a:lstStyle>
          <a:p>
            <a:pPr>
              <a:defRPr/>
            </a:pPr>
            <a:r>
              <a:rPr lang="en-US" altLang="ja-JP" smtClean="0"/>
              <a:t>2020/6/30</a:t>
            </a:r>
            <a:endParaRPr lang="en-US" altLang="ja-JP" dirty="0"/>
          </a:p>
        </p:txBody>
      </p:sp>
      <p:sp>
        <p:nvSpPr>
          <p:cNvPr id="5" name="Rectangle 5"/>
          <p:cNvSpPr>
            <a:spLocks noGrp="1" noChangeArrowheads="1"/>
          </p:cNvSpPr>
          <p:nvPr>
            <p:ph type="ftr" sz="quarter" idx="11"/>
          </p:nvPr>
        </p:nvSpPr>
        <p:spPr/>
        <p:txBody>
          <a:bodyPr/>
          <a:lstStyle>
            <a:lvl1pPr>
              <a:defRPr baseline="0">
                <a:ea typeface="ＭＳ ゴシック" pitchFamily="49" charset="-128"/>
              </a:defRPr>
            </a:lvl1pPr>
          </a:lstStyle>
          <a:p>
            <a:pPr>
              <a:defRPr/>
            </a:pPr>
            <a:r>
              <a:rPr lang="ja-JP" altLang="en-US" smtClean="0"/>
              <a:t>産業組織論</a:t>
            </a:r>
            <a:r>
              <a:rPr lang="en-US" altLang="ja-JP" smtClean="0"/>
              <a:t>A 6</a:t>
            </a:r>
            <a:endParaRPr lang="en-US" altLang="ja-JP" dirty="0"/>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888CAC47-5CE7-4602-9341-A9F2140DE365}" type="slidenum">
              <a:rPr lang="ja-JP" altLang="en-US"/>
              <a:pPr>
                <a:defRPr/>
              </a:pPr>
              <a:t>‹#›</a:t>
            </a:fld>
            <a:endParaRPr lang="en-US" altLang="ja-JP" dirty="0"/>
          </a:p>
        </p:txBody>
      </p:sp>
    </p:spTree>
    <p:extLst>
      <p:ext uri="{BB962C8B-B14F-4D97-AF65-F5344CB8AC3E}">
        <p14:creationId xmlns:p14="http://schemas.microsoft.com/office/powerpoint/2010/main" val="30788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7B3B8C2-C4FE-48C1-A6EA-AA81520B1757}" type="slidenum">
              <a:rPr lang="ja-JP" altLang="en-US"/>
              <a:pPr>
                <a:defRPr/>
              </a:pPr>
              <a:t>‹#›</a:t>
            </a:fld>
            <a:endParaRPr lang="en-US" altLang="ja-JP" dirty="0"/>
          </a:p>
        </p:txBody>
      </p:sp>
    </p:spTree>
    <p:extLst>
      <p:ext uri="{BB962C8B-B14F-4D97-AF65-F5344CB8AC3E}">
        <p14:creationId xmlns:p14="http://schemas.microsoft.com/office/powerpoint/2010/main" val="306242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3DFEE1E0-B84D-4DE8-A33C-82950659811B}" type="slidenum">
              <a:rPr lang="ja-JP" altLang="en-US"/>
              <a:pPr>
                <a:defRPr/>
              </a:pPr>
              <a:t>‹#›</a:t>
            </a:fld>
            <a:endParaRPr lang="en-US" altLang="ja-JP" dirty="0"/>
          </a:p>
        </p:txBody>
      </p:sp>
    </p:spTree>
    <p:extLst>
      <p:ext uri="{BB962C8B-B14F-4D97-AF65-F5344CB8AC3E}">
        <p14:creationId xmlns:p14="http://schemas.microsoft.com/office/powerpoint/2010/main" val="473688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E9110AA-36FD-4931-8A88-87FFDEF61995}" type="slidenum">
              <a:rPr lang="ja-JP" altLang="en-US"/>
              <a:pPr>
                <a:defRPr/>
              </a:pPr>
              <a:t>‹#›</a:t>
            </a:fld>
            <a:endParaRPr lang="ja-JP" altLang="en-US" dirty="0"/>
          </a:p>
        </p:txBody>
      </p:sp>
    </p:spTree>
    <p:extLst>
      <p:ext uri="{BB962C8B-B14F-4D97-AF65-F5344CB8AC3E}">
        <p14:creationId xmlns:p14="http://schemas.microsoft.com/office/powerpoint/2010/main" val="131007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B4D362-7FCE-4E66-8742-78B09C2FFA16}" type="slidenum">
              <a:rPr lang="ja-JP" altLang="en-US"/>
              <a:pPr>
                <a:defRPr/>
              </a:pPr>
              <a:t>‹#›</a:t>
            </a:fld>
            <a:endParaRPr lang="ja-JP" altLang="en-US" dirty="0"/>
          </a:p>
        </p:txBody>
      </p:sp>
    </p:spTree>
    <p:extLst>
      <p:ext uri="{BB962C8B-B14F-4D97-AF65-F5344CB8AC3E}">
        <p14:creationId xmlns:p14="http://schemas.microsoft.com/office/powerpoint/2010/main" val="177861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C071CCA-ACA0-4073-B4DF-6D1CE81B436D}" type="slidenum">
              <a:rPr lang="ja-JP" altLang="en-US"/>
              <a:pPr>
                <a:defRPr/>
              </a:pPr>
              <a:t>‹#›</a:t>
            </a:fld>
            <a:endParaRPr lang="ja-JP" altLang="en-US" dirty="0"/>
          </a:p>
        </p:txBody>
      </p:sp>
    </p:spTree>
    <p:extLst>
      <p:ext uri="{BB962C8B-B14F-4D97-AF65-F5344CB8AC3E}">
        <p14:creationId xmlns:p14="http://schemas.microsoft.com/office/powerpoint/2010/main" val="314858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2232FF6F-84F7-4F1D-BC0E-849DCD8694A5}" type="slidenum">
              <a:rPr lang="ja-JP" altLang="en-US"/>
              <a:pPr>
                <a:defRPr/>
              </a:pPr>
              <a:t>‹#›</a:t>
            </a:fld>
            <a:endParaRPr lang="ja-JP" altLang="en-US" dirty="0"/>
          </a:p>
        </p:txBody>
      </p:sp>
    </p:spTree>
    <p:extLst>
      <p:ext uri="{BB962C8B-B14F-4D97-AF65-F5344CB8AC3E}">
        <p14:creationId xmlns:p14="http://schemas.microsoft.com/office/powerpoint/2010/main" val="258387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4B7CBD67-9561-4DCB-AA99-984411300330}" type="slidenum">
              <a:rPr lang="ja-JP" altLang="en-US"/>
              <a:pPr>
                <a:defRPr/>
              </a:pPr>
              <a:t>‹#›</a:t>
            </a:fld>
            <a:endParaRPr lang="ja-JP" altLang="en-US" dirty="0"/>
          </a:p>
        </p:txBody>
      </p:sp>
    </p:spTree>
    <p:extLst>
      <p:ext uri="{BB962C8B-B14F-4D97-AF65-F5344CB8AC3E}">
        <p14:creationId xmlns:p14="http://schemas.microsoft.com/office/powerpoint/2010/main" val="3079316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66B282F-867F-431E-BD30-486149E29D59}" type="slidenum">
              <a:rPr lang="ja-JP" altLang="en-US"/>
              <a:pPr>
                <a:defRPr/>
              </a:pPr>
              <a:t>‹#›</a:t>
            </a:fld>
            <a:endParaRPr lang="ja-JP" altLang="en-US" dirty="0"/>
          </a:p>
        </p:txBody>
      </p:sp>
    </p:spTree>
    <p:extLst>
      <p:ext uri="{BB962C8B-B14F-4D97-AF65-F5344CB8AC3E}">
        <p14:creationId xmlns:p14="http://schemas.microsoft.com/office/powerpoint/2010/main" val="108684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9486C-BA51-4E0F-BDE1-50FB32B7B3D4}" type="slidenum">
              <a:rPr lang="ja-JP" altLang="en-US"/>
              <a:pPr>
                <a:defRPr/>
              </a:pPr>
              <a:t>‹#›</a:t>
            </a:fld>
            <a:endParaRPr lang="ja-JP" altLang="en-US" dirty="0"/>
          </a:p>
        </p:txBody>
      </p:sp>
    </p:spTree>
    <p:extLst>
      <p:ext uri="{BB962C8B-B14F-4D97-AF65-F5344CB8AC3E}">
        <p14:creationId xmlns:p14="http://schemas.microsoft.com/office/powerpoint/2010/main" val="2855800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1E3AA0E1-6043-4EE0-AFFB-B6B830142EA3}" type="slidenum">
              <a:rPr lang="ja-JP" altLang="en-US"/>
              <a:pPr>
                <a:defRPr/>
              </a:pPr>
              <a:t>‹#›</a:t>
            </a:fld>
            <a:endParaRPr lang="ja-JP" altLang="en-US" dirty="0"/>
          </a:p>
        </p:txBody>
      </p:sp>
    </p:spTree>
    <p:extLst>
      <p:ext uri="{BB962C8B-B14F-4D97-AF65-F5344CB8AC3E}">
        <p14:creationId xmlns:p14="http://schemas.microsoft.com/office/powerpoint/2010/main" val="46550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5F3A1EB-CB21-4028-8BF4-F528F8C6FD53}" type="slidenum">
              <a:rPr lang="ja-JP" altLang="en-US"/>
              <a:pPr>
                <a:defRPr/>
              </a:pPr>
              <a:t>‹#›</a:t>
            </a:fld>
            <a:endParaRPr lang="en-US" altLang="ja-JP" dirty="0"/>
          </a:p>
        </p:txBody>
      </p:sp>
    </p:spTree>
    <p:extLst>
      <p:ext uri="{BB962C8B-B14F-4D97-AF65-F5344CB8AC3E}">
        <p14:creationId xmlns:p14="http://schemas.microsoft.com/office/powerpoint/2010/main" val="1273543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399A21-B13B-4FDA-A1FC-CED2D32E4384}" type="slidenum">
              <a:rPr lang="ja-JP" altLang="en-US"/>
              <a:pPr>
                <a:defRPr/>
              </a:pPr>
              <a:t>‹#›</a:t>
            </a:fld>
            <a:endParaRPr lang="ja-JP" altLang="en-US" dirty="0"/>
          </a:p>
        </p:txBody>
      </p:sp>
    </p:spTree>
    <p:extLst>
      <p:ext uri="{BB962C8B-B14F-4D97-AF65-F5344CB8AC3E}">
        <p14:creationId xmlns:p14="http://schemas.microsoft.com/office/powerpoint/2010/main" val="16735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E935ED9-1F60-4F15-944A-3568793BD123}" type="slidenum">
              <a:rPr lang="ja-JP" altLang="en-US"/>
              <a:pPr>
                <a:defRPr/>
              </a:pPr>
              <a:t>‹#›</a:t>
            </a:fld>
            <a:endParaRPr lang="ja-JP" altLang="en-US" dirty="0"/>
          </a:p>
        </p:txBody>
      </p:sp>
    </p:spTree>
    <p:extLst>
      <p:ext uri="{BB962C8B-B14F-4D97-AF65-F5344CB8AC3E}">
        <p14:creationId xmlns:p14="http://schemas.microsoft.com/office/powerpoint/2010/main" val="3014268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2020/6/30</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6</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8B430C-4A30-4FBC-805E-ED00976DF1B3}" type="slidenum">
              <a:rPr lang="ja-JP" altLang="en-US"/>
              <a:pPr>
                <a:defRPr/>
              </a:pPr>
              <a:t>‹#›</a:t>
            </a:fld>
            <a:endParaRPr lang="ja-JP" altLang="en-US" dirty="0"/>
          </a:p>
        </p:txBody>
      </p:sp>
    </p:spTree>
    <p:extLst>
      <p:ext uri="{BB962C8B-B14F-4D97-AF65-F5344CB8AC3E}">
        <p14:creationId xmlns:p14="http://schemas.microsoft.com/office/powerpoint/2010/main" val="25960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A410C66E-A467-4191-9832-2ED88E1387FC}" type="slidenum">
              <a:rPr lang="ja-JP" altLang="en-US"/>
              <a:pPr>
                <a:defRPr/>
              </a:pPr>
              <a:t>‹#›</a:t>
            </a:fld>
            <a:endParaRPr lang="en-US" altLang="ja-JP" dirty="0"/>
          </a:p>
        </p:txBody>
      </p:sp>
    </p:spTree>
    <p:extLst>
      <p:ext uri="{BB962C8B-B14F-4D97-AF65-F5344CB8AC3E}">
        <p14:creationId xmlns:p14="http://schemas.microsoft.com/office/powerpoint/2010/main" val="929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163B41E-A582-4FE8-B783-3351BF4769B0}" type="slidenum">
              <a:rPr lang="ja-JP" altLang="en-US"/>
              <a:pPr>
                <a:defRPr/>
              </a:pPr>
              <a:t>‹#›</a:t>
            </a:fld>
            <a:endParaRPr lang="en-US" altLang="ja-JP" dirty="0"/>
          </a:p>
        </p:txBody>
      </p:sp>
    </p:spTree>
    <p:extLst>
      <p:ext uri="{BB962C8B-B14F-4D97-AF65-F5344CB8AC3E}">
        <p14:creationId xmlns:p14="http://schemas.microsoft.com/office/powerpoint/2010/main" val="227180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E4B76335-D565-48A5-9C77-E956689886C6}" type="slidenum">
              <a:rPr lang="ja-JP" altLang="en-US"/>
              <a:pPr>
                <a:defRPr/>
              </a:pPr>
              <a:t>‹#›</a:t>
            </a:fld>
            <a:endParaRPr lang="en-US" altLang="ja-JP" dirty="0"/>
          </a:p>
        </p:txBody>
      </p:sp>
    </p:spTree>
    <p:extLst>
      <p:ext uri="{BB962C8B-B14F-4D97-AF65-F5344CB8AC3E}">
        <p14:creationId xmlns:p14="http://schemas.microsoft.com/office/powerpoint/2010/main" val="111838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D6AC2347-7D74-470B-B139-9A4089C622E9}" type="slidenum">
              <a:rPr lang="ja-JP" altLang="en-US"/>
              <a:pPr>
                <a:defRPr/>
              </a:pPr>
              <a:t>‹#›</a:t>
            </a:fld>
            <a:endParaRPr lang="en-US" altLang="ja-JP" dirty="0"/>
          </a:p>
        </p:txBody>
      </p:sp>
    </p:spTree>
    <p:extLst>
      <p:ext uri="{BB962C8B-B14F-4D97-AF65-F5344CB8AC3E}">
        <p14:creationId xmlns:p14="http://schemas.microsoft.com/office/powerpoint/2010/main" val="352615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7C4E0A4A-0007-444B-BA60-7C48F1825689}" type="slidenum">
              <a:rPr lang="ja-JP" altLang="en-US"/>
              <a:pPr>
                <a:defRPr/>
              </a:pPr>
              <a:t>‹#›</a:t>
            </a:fld>
            <a:endParaRPr lang="en-US" altLang="ja-JP" dirty="0"/>
          </a:p>
        </p:txBody>
      </p:sp>
    </p:spTree>
    <p:extLst>
      <p:ext uri="{BB962C8B-B14F-4D97-AF65-F5344CB8AC3E}">
        <p14:creationId xmlns:p14="http://schemas.microsoft.com/office/powerpoint/2010/main" val="346118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23490C1-AA6E-4D4A-97D8-F65AFD431038}" type="slidenum">
              <a:rPr lang="ja-JP" altLang="en-US"/>
              <a:pPr>
                <a:defRPr/>
              </a:pPr>
              <a:t>‹#›</a:t>
            </a:fld>
            <a:endParaRPr lang="en-US" altLang="ja-JP" dirty="0"/>
          </a:p>
        </p:txBody>
      </p:sp>
    </p:spTree>
    <p:extLst>
      <p:ext uri="{BB962C8B-B14F-4D97-AF65-F5344CB8AC3E}">
        <p14:creationId xmlns:p14="http://schemas.microsoft.com/office/powerpoint/2010/main" val="409398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2020/6/30</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6</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60DA8EDB-AB49-4072-B6ED-5F50D9F87DD6}" type="slidenum">
              <a:rPr lang="ja-JP" altLang="en-US"/>
              <a:pPr>
                <a:defRPr/>
              </a:pPr>
              <a:t>‹#›</a:t>
            </a:fld>
            <a:endParaRPr lang="en-US" altLang="ja-JP" dirty="0"/>
          </a:p>
        </p:txBody>
      </p:sp>
    </p:spTree>
    <p:extLst>
      <p:ext uri="{BB962C8B-B14F-4D97-AF65-F5344CB8AC3E}">
        <p14:creationId xmlns:p14="http://schemas.microsoft.com/office/powerpoint/2010/main" val="424543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50" charset="-128"/>
              </a:defRPr>
            </a:lvl1pPr>
          </a:lstStyle>
          <a:p>
            <a:pPr>
              <a:defRPr/>
            </a:pPr>
            <a:r>
              <a:rPr lang="en-US" altLang="ja-JP" smtClean="0"/>
              <a:t>2020/6/30</a:t>
            </a:r>
            <a:endParaRPr lang="en-US" altLang="ja-JP" dirty="0"/>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50" charset="-128"/>
              </a:defRPr>
            </a:lvl1pPr>
          </a:lstStyle>
          <a:p>
            <a:pPr>
              <a:defRPr/>
            </a:pPr>
            <a:r>
              <a:rPr lang="ja-JP" altLang="en-US" smtClean="0"/>
              <a:t>産業組織論</a:t>
            </a:r>
            <a:r>
              <a:rPr lang="en-US" altLang="ja-JP" smtClean="0"/>
              <a:t>A 6</a:t>
            </a:r>
            <a:endParaRPr lang="en-US" altLang="ja-JP" dirty="0"/>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E512BBA-13D2-4774-B37E-77A7C80B1F99}"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674"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a:solidFill>
                  <a:schemeClr val="tx1">
                    <a:tint val="75000"/>
                  </a:schemeClr>
                </a:solidFill>
              </a:defRPr>
            </a:lvl1pPr>
          </a:lstStyle>
          <a:p>
            <a:pPr>
              <a:defRPr/>
            </a:pPr>
            <a:r>
              <a:rPr lang="en-US" altLang="ja-JP" smtClean="0"/>
              <a:t>2020/6/30</a:t>
            </a:r>
            <a:endParaRPr lang="ja-JP" altLang="en-US" dirty="0"/>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a:solidFill>
                  <a:schemeClr val="tx1">
                    <a:tint val="75000"/>
                  </a:schemeClr>
                </a:solidFill>
              </a:defRPr>
            </a:lvl1pPr>
          </a:lstStyle>
          <a:p>
            <a:pPr>
              <a:defRPr/>
            </a:pPr>
            <a:r>
              <a:rPr lang="ja-JP" altLang="en-US" smtClean="0"/>
              <a:t>産業組織論</a:t>
            </a:r>
            <a:r>
              <a:rPr lang="en-US" altLang="ja-JP" smtClean="0"/>
              <a:t>A 6</a:t>
            </a:r>
            <a:endParaRPr lang="ja-JP" altLang="en-US" dirty="0"/>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30789E61-01DA-4034-B2B7-7A55809DCEE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dirty="0" smtClean="0"/>
              <a:t>産業組織論</a:t>
            </a:r>
            <a:r>
              <a:rPr lang="en-US" altLang="ja-JP" dirty="0" smtClean="0"/>
              <a:t>A</a:t>
            </a:r>
            <a:br>
              <a:rPr lang="en-US" altLang="ja-JP" dirty="0" smtClean="0"/>
            </a:br>
            <a:r>
              <a:rPr lang="en-US" altLang="ja-JP" smtClean="0"/>
              <a:t/>
            </a:r>
            <a:br>
              <a:rPr lang="en-US" altLang="ja-JP" smtClean="0"/>
            </a:br>
            <a:r>
              <a:rPr lang="en-US" altLang="ja-JP" sz="3200" smtClean="0"/>
              <a:t>(6) </a:t>
            </a:r>
            <a:r>
              <a:rPr lang="ja-JP" altLang="en-US" sz="3200" smtClean="0"/>
              <a:t>収入と</a:t>
            </a:r>
            <a:r>
              <a:rPr lang="en-US" altLang="ja-JP" sz="3200" smtClean="0"/>
              <a:t>1</a:t>
            </a:r>
            <a:r>
              <a:rPr lang="ja-JP" altLang="en-US" sz="3200" smtClean="0"/>
              <a:t>次関数</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smtClean="0"/>
              <a:t>30</a:t>
            </a:r>
            <a:r>
              <a:rPr lang="ja-JP" altLang="en-US" sz="3100" smtClean="0"/>
              <a:t>日</a:t>
            </a:r>
          </a:p>
        </p:txBody>
      </p:sp>
    </p:spTree>
  </p:cSld>
  <p:clrMapOvr>
    <a:masterClrMapping/>
  </p:clrMapOvr>
  <p:transition advTm="14145"/>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en-US" altLang="ja-JP" smtClean="0"/>
              <a:t>1</a:t>
            </a:r>
            <a:r>
              <a:rPr lang="ja-JP" altLang="en-US" smtClean="0"/>
              <a:t>次関数と直線の方程式</a:t>
            </a:r>
          </a:p>
        </p:txBody>
      </p:sp>
      <p:sp>
        <p:nvSpPr>
          <p:cNvPr id="180227" name="Rectangle 3"/>
          <p:cNvSpPr>
            <a:spLocks noGrp="1" noChangeArrowheads="1"/>
          </p:cNvSpPr>
          <p:nvPr>
            <p:ph type="body" idx="1"/>
          </p:nvPr>
        </p:nvSpPr>
        <p:spPr>
          <a:xfrm>
            <a:off x="122768" y="928743"/>
            <a:ext cx="9537700" cy="5940425"/>
          </a:xfrm>
        </p:spPr>
        <p:txBody>
          <a:bodyPr/>
          <a:lstStyle/>
          <a:p>
            <a:pPr>
              <a:lnSpc>
                <a:spcPts val="3500"/>
              </a:lnSpc>
              <a:spcAft>
                <a:spcPts val="600"/>
              </a:spcAft>
              <a:defRPr/>
            </a:pPr>
            <a:r>
              <a:rPr lang="en-US" altLang="ja-JP" smtClean="0"/>
              <a:t>1</a:t>
            </a:r>
            <a:r>
              <a:rPr lang="ja-JP" altLang="en-US" smtClean="0"/>
              <a:t>次関数のグラフは</a:t>
            </a:r>
            <a:r>
              <a:rPr lang="ja-JP" altLang="en-US" u="sng" smtClean="0">
                <a:solidFill>
                  <a:srgbClr val="FF0000"/>
                </a:solidFill>
              </a:rPr>
              <a:t>直線</a:t>
            </a:r>
            <a:r>
              <a:rPr lang="ja-JP" altLang="en-US" smtClean="0"/>
              <a:t>になります</a:t>
            </a:r>
            <a:endParaRPr lang="en-US" altLang="ja-JP" smtClean="0"/>
          </a:p>
          <a:p>
            <a:pPr>
              <a:lnSpc>
                <a:spcPts val="3500"/>
              </a:lnSpc>
              <a:spcAft>
                <a:spcPts val="600"/>
              </a:spcAft>
              <a:defRPr/>
            </a:pPr>
            <a:r>
              <a:rPr lang="ja-JP" altLang="en-US" smtClean="0"/>
              <a:t>しかし，垂直な直線は関数では</a:t>
            </a:r>
            <a:endParaRPr lang="en-US" altLang="ja-JP" smtClean="0"/>
          </a:p>
          <a:p>
            <a:pPr marL="0" indent="0">
              <a:lnSpc>
                <a:spcPts val="3500"/>
              </a:lnSpc>
              <a:spcAft>
                <a:spcPts val="600"/>
              </a:spcAft>
              <a:buNone/>
              <a:defRPr/>
            </a:pPr>
            <a:r>
              <a:rPr lang="ja-JP" altLang="en-US" smtClean="0"/>
              <a:t>表現できません．</a:t>
            </a:r>
            <a:r>
              <a:rPr lang="en-US" altLang="ja-JP" smtClean="0"/>
              <a:t>x</a:t>
            </a:r>
            <a:r>
              <a:rPr lang="ja-JP" altLang="en-US" smtClean="0"/>
              <a:t>に複数の</a:t>
            </a:r>
            <a:r>
              <a:rPr lang="en-US" altLang="ja-JP" smtClean="0"/>
              <a:t>y</a:t>
            </a:r>
            <a:r>
              <a:rPr lang="ja-JP" altLang="en-US" smtClean="0"/>
              <a:t>が</a:t>
            </a:r>
            <a:endParaRPr lang="en-US" altLang="ja-JP" smtClean="0"/>
          </a:p>
          <a:p>
            <a:pPr marL="0" indent="0">
              <a:lnSpc>
                <a:spcPts val="3500"/>
              </a:lnSpc>
              <a:spcAft>
                <a:spcPts val="600"/>
              </a:spcAft>
              <a:buNone/>
              <a:defRPr/>
            </a:pPr>
            <a:r>
              <a:rPr lang="ja-JP" altLang="en-US" smtClean="0"/>
              <a:t>対応しています</a:t>
            </a:r>
            <a:endParaRPr lang="en-US" altLang="ja-JP" smtClean="0"/>
          </a:p>
          <a:p>
            <a:pPr>
              <a:lnSpc>
                <a:spcPts val="3500"/>
              </a:lnSpc>
              <a:spcAft>
                <a:spcPts val="600"/>
              </a:spcAft>
              <a:defRPr/>
            </a:pPr>
            <a:r>
              <a:rPr lang="ja-JP" altLang="en-US" smtClean="0"/>
              <a:t>この直線は</a:t>
            </a:r>
            <a:r>
              <a:rPr lang="en-US" altLang="ja-JP" smtClean="0"/>
              <a:t>x=a</a:t>
            </a:r>
            <a:r>
              <a:rPr lang="ja-JP" altLang="en-US" smtClean="0"/>
              <a:t>という式を満たす</a:t>
            </a:r>
            <a:r>
              <a:rPr lang="en-US" altLang="ja-JP" smtClean="0"/>
              <a:t>x</a:t>
            </a:r>
            <a:r>
              <a:rPr lang="ja-JP" altLang="en-US" smtClean="0"/>
              <a:t>と</a:t>
            </a:r>
            <a:r>
              <a:rPr lang="en-US" altLang="ja-JP" smtClean="0"/>
              <a:t>y</a:t>
            </a:r>
            <a:r>
              <a:rPr lang="ja-JP" altLang="en-US" smtClean="0"/>
              <a:t>の組みです</a:t>
            </a:r>
            <a:endParaRPr lang="en-US" altLang="ja-JP" smtClean="0"/>
          </a:p>
          <a:p>
            <a:pPr>
              <a:lnSpc>
                <a:spcPts val="3500"/>
              </a:lnSpc>
              <a:spcAft>
                <a:spcPts val="600"/>
              </a:spcAft>
              <a:defRPr/>
            </a:pPr>
            <a:r>
              <a:rPr lang="ja-JP" altLang="en-US" smtClean="0"/>
              <a:t>このようにある方程式が満たす解の集まりを</a:t>
            </a:r>
            <a:r>
              <a:rPr lang="ja-JP" altLang="en-US" u="sng" smtClean="0">
                <a:solidFill>
                  <a:srgbClr val="FF0000"/>
                </a:solidFill>
              </a:rPr>
              <a:t>方程式の図形</a:t>
            </a:r>
            <a:r>
              <a:rPr lang="ja-JP" altLang="en-US" smtClean="0"/>
              <a:t>といいます</a:t>
            </a:r>
            <a:endParaRPr lang="en-US" altLang="ja-JP" smtClean="0"/>
          </a:p>
          <a:p>
            <a:pPr>
              <a:lnSpc>
                <a:spcPts val="3500"/>
              </a:lnSpc>
              <a:spcAft>
                <a:spcPts val="600"/>
              </a:spcAft>
              <a:defRPr/>
            </a:pPr>
            <a:r>
              <a:rPr lang="ja-JP" altLang="en-US" smtClean="0"/>
              <a:t>変数</a:t>
            </a:r>
            <a:r>
              <a:rPr lang="en-US" altLang="ja-JP" smtClean="0"/>
              <a:t>x,y</a:t>
            </a:r>
            <a:r>
              <a:rPr lang="ja-JP" altLang="en-US" smtClean="0"/>
              <a:t>について</a:t>
            </a:r>
            <a:r>
              <a:rPr lang="en-US" altLang="ja-JP" smtClean="0"/>
              <a:t>f(x,y)=0</a:t>
            </a:r>
            <a:r>
              <a:rPr lang="ja-JP" altLang="en-US" smtClean="0"/>
              <a:t>の方程式が</a:t>
            </a:r>
            <a:r>
              <a:rPr lang="en-US" altLang="ja-JP" smtClean="0"/>
              <a:t>1</a:t>
            </a:r>
            <a:r>
              <a:rPr lang="ja-JP" altLang="en-US" smtClean="0"/>
              <a:t>次式であれば</a:t>
            </a:r>
            <a:r>
              <a:rPr lang="ja-JP" altLang="en-US" u="sng" smtClean="0">
                <a:solidFill>
                  <a:srgbClr val="FF0000"/>
                </a:solidFill>
              </a:rPr>
              <a:t>直線の方程式</a:t>
            </a:r>
            <a:r>
              <a:rPr lang="ja-JP" altLang="en-US" smtClean="0"/>
              <a:t>となります</a:t>
            </a:r>
            <a:endParaRPr lang="en-US" altLang="ja-JP" smtClean="0"/>
          </a:p>
          <a:p>
            <a:pPr>
              <a:lnSpc>
                <a:spcPts val="3500"/>
              </a:lnSpc>
              <a:spcAft>
                <a:spcPts val="600"/>
              </a:spcAft>
              <a:defRPr/>
            </a:pPr>
            <a:endParaRPr lang="ja-JP" altLang="en-US"/>
          </a:p>
        </p:txBody>
      </p:sp>
      <p:grpSp>
        <p:nvGrpSpPr>
          <p:cNvPr id="9" name="グループ化 8"/>
          <p:cNvGrpSpPr/>
          <p:nvPr/>
        </p:nvGrpSpPr>
        <p:grpSpPr>
          <a:xfrm>
            <a:off x="7110071" y="497632"/>
            <a:ext cx="3033301" cy="2835869"/>
            <a:chOff x="6906637" y="1581518"/>
            <a:chExt cx="3033301" cy="2835869"/>
          </a:xfrm>
        </p:grpSpPr>
        <p:cxnSp>
          <p:nvCxnSpPr>
            <p:cNvPr id="4" name="直線矢印コネクタ 3"/>
            <p:cNvCxnSpPr/>
            <p:nvPr/>
          </p:nvCxnSpPr>
          <p:spPr bwMode="auto">
            <a:xfrm flipV="1">
              <a:off x="7356693" y="1799922"/>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直線矢印コネクタ 9"/>
            <p:cNvCxnSpPr/>
            <p:nvPr/>
          </p:nvCxnSpPr>
          <p:spPr bwMode="auto">
            <a:xfrm flipV="1">
              <a:off x="7356693" y="3959922"/>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テキスト ボックス 7"/>
            <p:cNvSpPr txBox="1"/>
            <p:nvPr/>
          </p:nvSpPr>
          <p:spPr>
            <a:xfrm>
              <a:off x="9618370" y="3729089"/>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0" name="テキスト ボックス 19"/>
            <p:cNvSpPr txBox="1"/>
            <p:nvPr/>
          </p:nvSpPr>
          <p:spPr>
            <a:xfrm>
              <a:off x="6906637" y="1581518"/>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11" name="楕円 10"/>
            <p:cNvSpPr>
              <a:spLocks noChangeAspect="1"/>
            </p:cNvSpPr>
            <p:nvPr/>
          </p:nvSpPr>
          <p:spPr bwMode="auto">
            <a:xfrm>
              <a:off x="7320701" y="388577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996653" y="3881489"/>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5" name="楕円 34"/>
            <p:cNvSpPr>
              <a:spLocks noChangeAspect="1"/>
            </p:cNvSpPr>
            <p:nvPr/>
          </p:nvSpPr>
          <p:spPr bwMode="auto">
            <a:xfrm>
              <a:off x="7572717" y="240962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7686559" y="2077879"/>
              <a:ext cx="1200630" cy="461665"/>
            </a:xfrm>
            <a:prstGeom prst="rect">
              <a:avLst/>
            </a:prstGeom>
            <a:noFill/>
          </p:spPr>
          <p:txBody>
            <a:bodyPr wrap="square" rtlCol="0">
              <a:spAutoFit/>
            </a:bodyPr>
            <a:lstStyle/>
            <a:p>
              <a:r>
                <a:rPr kumimoji="1" lang="en-US" altLang="ja-JP" smtClean="0">
                  <a:latin typeface="+mn-lt"/>
                </a:rPr>
                <a:t>A=(a,b)</a:t>
              </a:r>
              <a:endParaRPr kumimoji="1" lang="ja-JP" altLang="en-US">
                <a:latin typeface="+mn-lt"/>
              </a:endParaRPr>
            </a:p>
          </p:txBody>
        </p:sp>
        <p:cxnSp>
          <p:nvCxnSpPr>
            <p:cNvPr id="3" name="直線コネクタ 2"/>
            <p:cNvCxnSpPr/>
            <p:nvPr/>
          </p:nvCxnSpPr>
          <p:spPr bwMode="auto">
            <a:xfrm>
              <a:off x="7626717" y="2019886"/>
              <a:ext cx="0" cy="216000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23" name="テキスト ボックス 22"/>
            <p:cNvSpPr txBox="1"/>
            <p:nvPr/>
          </p:nvSpPr>
          <p:spPr>
            <a:xfrm>
              <a:off x="7680717" y="3955722"/>
              <a:ext cx="321568" cy="461665"/>
            </a:xfrm>
            <a:prstGeom prst="rect">
              <a:avLst/>
            </a:prstGeom>
            <a:noFill/>
          </p:spPr>
          <p:txBody>
            <a:bodyPr wrap="square" rtlCol="0">
              <a:spAutoFit/>
            </a:bodyPr>
            <a:lstStyle/>
            <a:p>
              <a:r>
                <a:rPr kumimoji="1" lang="en-US" altLang="ja-JP" smtClean="0">
                  <a:latin typeface="+mn-lt"/>
                </a:rPr>
                <a:t>a</a:t>
              </a:r>
              <a:endParaRPr kumimoji="1" lang="ja-JP" altLang="en-US">
                <a:latin typeface="+mn-lt"/>
              </a:endParaRPr>
            </a:p>
          </p:txBody>
        </p:sp>
      </p:grpSp>
      <p:sp>
        <p:nvSpPr>
          <p:cNvPr id="21" name="楕円 20"/>
          <p:cNvSpPr>
            <a:spLocks noChangeAspect="1"/>
          </p:cNvSpPr>
          <p:nvPr/>
        </p:nvSpPr>
        <p:spPr bwMode="auto">
          <a:xfrm>
            <a:off x="7776000" y="195188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4" name="テキスト ボックス 23"/>
          <p:cNvSpPr txBox="1"/>
          <p:nvPr/>
        </p:nvSpPr>
        <p:spPr>
          <a:xfrm>
            <a:off x="7858138" y="1620143"/>
            <a:ext cx="1541450" cy="461665"/>
          </a:xfrm>
          <a:prstGeom prst="rect">
            <a:avLst/>
          </a:prstGeom>
          <a:noFill/>
        </p:spPr>
        <p:txBody>
          <a:bodyPr wrap="square" rtlCol="0">
            <a:spAutoFit/>
          </a:bodyPr>
          <a:lstStyle/>
          <a:p>
            <a:r>
              <a:rPr kumimoji="1" lang="en-US" altLang="ja-JP" smtClean="0">
                <a:latin typeface="+mn-lt"/>
              </a:rPr>
              <a:t>A’=(a,b’)</a:t>
            </a:r>
            <a:endParaRPr kumimoji="1" lang="ja-JP" altLang="en-US">
              <a:latin typeface="+mn-lt"/>
            </a:endParaRPr>
          </a:p>
        </p:txBody>
      </p:sp>
      <p:pic>
        <p:nvPicPr>
          <p:cNvPr id="7170" name="Picture 2" descr="\begin{align*}&#10;\{(x,y) \in \mathbb{R}^2| ax+by+c=0 \}&#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13" y="6180908"/>
            <a:ext cx="5000625" cy="44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3123"/>
      </p:ext>
    </p:extLst>
  </p:cSld>
  <p:clrMapOvr>
    <a:masterClrMapping/>
  </p:clrMapOvr>
  <p:transition advTm="81748"/>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z="3600" smtClean="0"/>
              <a:t>関数のグラフと直線の方程式の図形</a:t>
            </a:r>
          </a:p>
        </p:txBody>
      </p:sp>
      <p:sp>
        <p:nvSpPr>
          <p:cNvPr id="180227" name="Rectangle 3"/>
          <p:cNvSpPr>
            <a:spLocks noGrp="1" noChangeArrowheads="1"/>
          </p:cNvSpPr>
          <p:nvPr>
            <p:ph type="body" idx="1"/>
          </p:nvPr>
        </p:nvSpPr>
        <p:spPr>
          <a:xfrm>
            <a:off x="122768" y="928743"/>
            <a:ext cx="9537700" cy="5940425"/>
          </a:xfrm>
        </p:spPr>
        <p:txBody>
          <a:bodyPr/>
          <a:lstStyle/>
          <a:p>
            <a:pPr>
              <a:lnSpc>
                <a:spcPts val="3500"/>
              </a:lnSpc>
              <a:spcAft>
                <a:spcPts val="1200"/>
              </a:spcAft>
              <a:defRPr/>
            </a:pPr>
            <a:r>
              <a:rPr lang="ja-JP" altLang="en-US" smtClean="0"/>
              <a:t>関数</a:t>
            </a:r>
            <a:r>
              <a:rPr lang="en-US" altLang="ja-JP" smtClean="0"/>
              <a:t>f:X</a:t>
            </a:r>
            <a:r>
              <a:rPr lang="ja-JP" altLang="en-US" smtClean="0"/>
              <a:t>→</a:t>
            </a:r>
            <a:r>
              <a:rPr lang="en-US" altLang="ja-JP" smtClean="0"/>
              <a:t>Y</a:t>
            </a:r>
            <a:r>
              <a:rPr lang="ja-JP" altLang="en-US" smtClean="0"/>
              <a:t>のグラフとはこれでしたね</a:t>
            </a:r>
            <a:endParaRPr lang="en-US" altLang="ja-JP" smtClean="0"/>
          </a:p>
          <a:p>
            <a:pPr>
              <a:lnSpc>
                <a:spcPts val="3500"/>
              </a:lnSpc>
              <a:spcAft>
                <a:spcPts val="1200"/>
              </a:spcAft>
              <a:defRPr/>
            </a:pPr>
            <a:endParaRPr lang="en-US" altLang="ja-JP" smtClean="0"/>
          </a:p>
          <a:p>
            <a:pPr>
              <a:lnSpc>
                <a:spcPts val="3500"/>
              </a:lnSpc>
              <a:spcAft>
                <a:spcPts val="1200"/>
              </a:spcAft>
              <a:defRPr/>
            </a:pPr>
            <a:r>
              <a:rPr lang="ja-JP" altLang="en-US" smtClean="0"/>
              <a:t>このペアの集合を視覚的に表したのが我々が普段使っている関数グラフになります．</a:t>
            </a:r>
            <a:endParaRPr lang="en-US" altLang="ja-JP" smtClean="0"/>
          </a:p>
          <a:p>
            <a:pPr>
              <a:lnSpc>
                <a:spcPts val="3500"/>
              </a:lnSpc>
              <a:spcAft>
                <a:spcPts val="1200"/>
              </a:spcAft>
              <a:defRPr/>
            </a:pPr>
            <a:r>
              <a:rPr lang="ja-JP" altLang="en-US" smtClean="0"/>
              <a:t>一方，方程式の解を視覚的に表したのが方程式の図形です</a:t>
            </a:r>
            <a:endParaRPr lang="en-US" altLang="ja-JP" smtClean="0"/>
          </a:p>
          <a:p>
            <a:pPr>
              <a:lnSpc>
                <a:spcPts val="3500"/>
              </a:lnSpc>
              <a:spcAft>
                <a:spcPts val="1200"/>
              </a:spcAft>
              <a:defRPr/>
            </a:pPr>
            <a:r>
              <a:rPr lang="ja-JP" altLang="en-US" smtClean="0"/>
              <a:t>需要関数のグラフが需要曲線です</a:t>
            </a:r>
            <a:endParaRPr lang="en-US" altLang="ja-JP" smtClean="0"/>
          </a:p>
          <a:p>
            <a:pPr>
              <a:lnSpc>
                <a:spcPts val="3500"/>
              </a:lnSpc>
              <a:spcAft>
                <a:spcPts val="1200"/>
              </a:spcAft>
              <a:defRPr/>
            </a:pPr>
            <a:r>
              <a:rPr lang="ja-JP" altLang="en-US" smtClean="0"/>
              <a:t>見方を変えれば需要方程式の図形が需要曲線と考えることもできます</a:t>
            </a:r>
            <a:endParaRPr lang="en-US" altLang="ja-JP" smtClean="0"/>
          </a:p>
        </p:txBody>
      </p:sp>
      <p:grpSp>
        <p:nvGrpSpPr>
          <p:cNvPr id="2" name="グループ化 1" hidden="1"/>
          <p:cNvGrpSpPr/>
          <p:nvPr/>
        </p:nvGrpSpPr>
        <p:grpSpPr>
          <a:xfrm>
            <a:off x="6811915" y="2082377"/>
            <a:ext cx="3087301" cy="2876554"/>
            <a:chOff x="6808192" y="3093686"/>
            <a:chExt cx="3087301" cy="2876554"/>
          </a:xfrm>
        </p:grpSpPr>
        <p:cxnSp>
          <p:nvCxnSpPr>
            <p:cNvPr id="4" name="直線矢印コネクタ 3"/>
            <p:cNvCxnSpPr/>
            <p:nvPr/>
          </p:nvCxnSpPr>
          <p:spPr bwMode="auto">
            <a:xfrm flipV="1">
              <a:off x="7312248" y="3312090"/>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直線矢印コネクタ 9"/>
            <p:cNvCxnSpPr/>
            <p:nvPr/>
          </p:nvCxnSpPr>
          <p:spPr bwMode="auto">
            <a:xfrm flipV="1">
              <a:off x="7312248" y="5472090"/>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テキスト ボックス 7"/>
            <p:cNvSpPr txBox="1"/>
            <p:nvPr/>
          </p:nvSpPr>
          <p:spPr>
            <a:xfrm>
              <a:off x="9573925" y="5241257"/>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0" name="テキスト ボックス 19"/>
            <p:cNvSpPr txBox="1"/>
            <p:nvPr/>
          </p:nvSpPr>
          <p:spPr>
            <a:xfrm>
              <a:off x="6862192" y="3093686"/>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11" name="楕円 10"/>
            <p:cNvSpPr>
              <a:spLocks noChangeAspect="1"/>
            </p:cNvSpPr>
            <p:nvPr/>
          </p:nvSpPr>
          <p:spPr bwMode="auto">
            <a:xfrm>
              <a:off x="7272000" y="54180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952208" y="5393657"/>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24" name="楕円 23"/>
            <p:cNvSpPr>
              <a:spLocks noChangeAspect="1"/>
            </p:cNvSpPr>
            <p:nvPr/>
          </p:nvSpPr>
          <p:spPr bwMode="auto">
            <a:xfrm>
              <a:off x="7240240" y="359774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5" name="テキスト ボックス 24"/>
            <p:cNvSpPr txBox="1"/>
            <p:nvPr/>
          </p:nvSpPr>
          <p:spPr>
            <a:xfrm>
              <a:off x="6808192" y="3453726"/>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26" name="楕円 25"/>
            <p:cNvSpPr>
              <a:spLocks noChangeAspect="1"/>
            </p:cNvSpPr>
            <p:nvPr/>
          </p:nvSpPr>
          <p:spPr bwMode="auto">
            <a:xfrm>
              <a:off x="9089340" y="541912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7" name="テキスト ボックス 26"/>
            <p:cNvSpPr txBox="1"/>
            <p:nvPr/>
          </p:nvSpPr>
          <p:spPr>
            <a:xfrm>
              <a:off x="8964325" y="5508575"/>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13" name="直線コネクタ 12"/>
            <p:cNvCxnSpPr>
              <a:endCxn id="26" idx="0"/>
            </p:cNvCxnSpPr>
            <p:nvPr/>
          </p:nvCxnSpPr>
          <p:spPr bwMode="auto">
            <a:xfrm>
              <a:off x="7294240" y="3651742"/>
              <a:ext cx="1849100" cy="17673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楕円 34"/>
            <p:cNvSpPr>
              <a:spLocks noChangeAspect="1"/>
            </p:cNvSpPr>
            <p:nvPr/>
          </p:nvSpPr>
          <p:spPr bwMode="auto">
            <a:xfrm>
              <a:off x="7528272" y="388200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7642114" y="3590047"/>
              <a:ext cx="1200630" cy="461665"/>
            </a:xfrm>
            <a:prstGeom prst="rect">
              <a:avLst/>
            </a:prstGeom>
            <a:noFill/>
          </p:spPr>
          <p:txBody>
            <a:bodyPr wrap="square" rtlCol="0">
              <a:spAutoFit/>
            </a:bodyPr>
            <a:lstStyle/>
            <a:p>
              <a:r>
                <a:rPr kumimoji="1" lang="en-US" altLang="ja-JP" smtClean="0">
                  <a:latin typeface="+mn-lt"/>
                </a:rPr>
                <a:t>A=(1,9)</a:t>
              </a:r>
              <a:endParaRPr kumimoji="1" lang="ja-JP" altLang="en-US">
                <a:latin typeface="+mn-lt"/>
              </a:endParaRPr>
            </a:p>
          </p:txBody>
        </p:sp>
        <p:cxnSp>
          <p:nvCxnSpPr>
            <p:cNvPr id="21" name="直線コネクタ 20"/>
            <p:cNvCxnSpPr/>
            <p:nvPr/>
          </p:nvCxnSpPr>
          <p:spPr bwMode="auto">
            <a:xfrm>
              <a:off x="7600280" y="3990184"/>
              <a:ext cx="0" cy="1476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3" name="直線コネクタ 22"/>
            <p:cNvCxnSpPr/>
            <p:nvPr/>
          </p:nvCxnSpPr>
          <p:spPr bwMode="auto">
            <a:xfrm flipH="1">
              <a:off x="7353563" y="3954263"/>
              <a:ext cx="2520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grpSp>
      <p:grpSp>
        <p:nvGrpSpPr>
          <p:cNvPr id="9" name="グループ化 8" hidden="1"/>
          <p:cNvGrpSpPr/>
          <p:nvPr/>
        </p:nvGrpSpPr>
        <p:grpSpPr>
          <a:xfrm>
            <a:off x="3649614" y="4065584"/>
            <a:ext cx="3087301" cy="2876554"/>
            <a:chOff x="3480696" y="4478130"/>
            <a:chExt cx="3087301" cy="2876554"/>
          </a:xfrm>
        </p:grpSpPr>
        <p:cxnSp>
          <p:nvCxnSpPr>
            <p:cNvPr id="29" name="直線矢印コネクタ 28"/>
            <p:cNvCxnSpPr/>
            <p:nvPr/>
          </p:nvCxnSpPr>
          <p:spPr bwMode="auto">
            <a:xfrm flipV="1">
              <a:off x="3984752" y="4696534"/>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1" name="直線矢印コネクタ 30"/>
            <p:cNvCxnSpPr/>
            <p:nvPr/>
          </p:nvCxnSpPr>
          <p:spPr bwMode="auto">
            <a:xfrm flipV="1">
              <a:off x="3984752" y="6856534"/>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2" name="テキスト ボックス 31"/>
            <p:cNvSpPr txBox="1"/>
            <p:nvPr/>
          </p:nvSpPr>
          <p:spPr>
            <a:xfrm>
              <a:off x="6246429" y="6625701"/>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33" name="テキスト ボックス 32"/>
            <p:cNvSpPr txBox="1"/>
            <p:nvPr/>
          </p:nvSpPr>
          <p:spPr>
            <a:xfrm>
              <a:off x="3534696" y="4478130"/>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34" name="楕円 33"/>
            <p:cNvSpPr>
              <a:spLocks noChangeAspect="1"/>
            </p:cNvSpPr>
            <p:nvPr/>
          </p:nvSpPr>
          <p:spPr bwMode="auto">
            <a:xfrm>
              <a:off x="3944504" y="680244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7" name="テキスト ボックス 36"/>
            <p:cNvSpPr txBox="1"/>
            <p:nvPr/>
          </p:nvSpPr>
          <p:spPr>
            <a:xfrm>
              <a:off x="3624712" y="6778101"/>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8" name="楕円 37"/>
            <p:cNvSpPr>
              <a:spLocks noChangeAspect="1"/>
            </p:cNvSpPr>
            <p:nvPr/>
          </p:nvSpPr>
          <p:spPr bwMode="auto">
            <a:xfrm>
              <a:off x="3912744" y="498218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3480696" y="483817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40" name="楕円 39"/>
            <p:cNvSpPr>
              <a:spLocks noChangeAspect="1"/>
            </p:cNvSpPr>
            <p:nvPr/>
          </p:nvSpPr>
          <p:spPr bwMode="auto">
            <a:xfrm>
              <a:off x="5761844" y="680356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1" name="テキスト ボックス 40"/>
            <p:cNvSpPr txBox="1"/>
            <p:nvPr/>
          </p:nvSpPr>
          <p:spPr>
            <a:xfrm>
              <a:off x="5636829" y="6893019"/>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42" name="直線コネクタ 41"/>
            <p:cNvCxnSpPr>
              <a:endCxn id="40" idx="0"/>
            </p:cNvCxnSpPr>
            <p:nvPr/>
          </p:nvCxnSpPr>
          <p:spPr bwMode="auto">
            <a:xfrm>
              <a:off x="3966744" y="5036186"/>
              <a:ext cx="1849100" cy="17673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楕円 42"/>
            <p:cNvSpPr>
              <a:spLocks noChangeAspect="1"/>
            </p:cNvSpPr>
            <p:nvPr/>
          </p:nvSpPr>
          <p:spPr bwMode="auto">
            <a:xfrm>
              <a:off x="4200776" y="526645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4" name="テキスト ボックス 43"/>
            <p:cNvSpPr txBox="1"/>
            <p:nvPr/>
          </p:nvSpPr>
          <p:spPr>
            <a:xfrm>
              <a:off x="4314618" y="4974491"/>
              <a:ext cx="1200630" cy="461665"/>
            </a:xfrm>
            <a:prstGeom prst="rect">
              <a:avLst/>
            </a:prstGeom>
            <a:noFill/>
          </p:spPr>
          <p:txBody>
            <a:bodyPr wrap="square" rtlCol="0">
              <a:spAutoFit/>
            </a:bodyPr>
            <a:lstStyle/>
            <a:p>
              <a:r>
                <a:rPr kumimoji="1" lang="en-US" altLang="ja-JP" smtClean="0">
                  <a:latin typeface="+mn-lt"/>
                </a:rPr>
                <a:t>A=(1,9)</a:t>
              </a:r>
              <a:endParaRPr kumimoji="1" lang="ja-JP" altLang="en-US">
                <a:latin typeface="+mn-lt"/>
              </a:endParaRPr>
            </a:p>
          </p:txBody>
        </p:sp>
        <p:cxnSp>
          <p:nvCxnSpPr>
            <p:cNvPr id="5" name="直線矢印コネクタ 4"/>
            <p:cNvCxnSpPr/>
            <p:nvPr/>
          </p:nvCxnSpPr>
          <p:spPr bwMode="auto">
            <a:xfrm flipV="1">
              <a:off x="4248000" y="5364000"/>
              <a:ext cx="0" cy="1494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7" name="テキスト ボックス 46"/>
            <p:cNvSpPr txBox="1"/>
            <p:nvPr/>
          </p:nvSpPr>
          <p:spPr>
            <a:xfrm>
              <a:off x="4095394" y="6804719"/>
              <a:ext cx="375407" cy="461665"/>
            </a:xfrm>
            <a:prstGeom prst="rect">
              <a:avLst/>
            </a:prstGeom>
            <a:noFill/>
          </p:spPr>
          <p:txBody>
            <a:bodyPr wrap="square" rtlCol="0">
              <a:spAutoFit/>
            </a:bodyPr>
            <a:lstStyle/>
            <a:p>
              <a:r>
                <a:rPr kumimoji="1" lang="en-US" altLang="ja-JP" smtClean="0">
                  <a:solidFill>
                    <a:srgbClr val="FF0000"/>
                  </a:solidFill>
                  <a:latin typeface="+mn-lt"/>
                </a:rPr>
                <a:t>1</a:t>
              </a:r>
              <a:endParaRPr kumimoji="1" lang="ja-JP" altLang="en-US">
                <a:solidFill>
                  <a:srgbClr val="FF0000"/>
                </a:solidFill>
                <a:latin typeface="+mn-lt"/>
              </a:endParaRPr>
            </a:p>
          </p:txBody>
        </p:sp>
        <p:sp>
          <p:nvSpPr>
            <p:cNvPr id="48" name="テキスト ボックス 47"/>
            <p:cNvSpPr txBox="1"/>
            <p:nvPr/>
          </p:nvSpPr>
          <p:spPr>
            <a:xfrm flipH="1">
              <a:off x="3602341" y="5120755"/>
              <a:ext cx="645454" cy="461665"/>
            </a:xfrm>
            <a:prstGeom prst="rect">
              <a:avLst/>
            </a:prstGeom>
            <a:noFill/>
          </p:spPr>
          <p:txBody>
            <a:bodyPr wrap="square" rtlCol="0">
              <a:spAutoFit/>
            </a:bodyPr>
            <a:lstStyle/>
            <a:p>
              <a:r>
                <a:rPr kumimoji="1" lang="en-US" altLang="ja-JP" smtClean="0">
                  <a:solidFill>
                    <a:srgbClr val="00B0F0"/>
                  </a:solidFill>
                  <a:latin typeface="+mn-lt"/>
                </a:rPr>
                <a:t>9</a:t>
              </a:r>
              <a:endParaRPr kumimoji="1" lang="ja-JP" altLang="en-US">
                <a:solidFill>
                  <a:srgbClr val="00B0F0"/>
                </a:solidFill>
                <a:latin typeface="+mn-lt"/>
              </a:endParaRPr>
            </a:p>
          </p:txBody>
        </p:sp>
        <p:cxnSp>
          <p:nvCxnSpPr>
            <p:cNvPr id="7" name="直線矢印コネクタ 6"/>
            <p:cNvCxnSpPr/>
            <p:nvPr/>
          </p:nvCxnSpPr>
          <p:spPr bwMode="auto">
            <a:xfrm flipH="1" flipV="1">
              <a:off x="3960000" y="5328000"/>
              <a:ext cx="281051"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pic>
        <p:nvPicPr>
          <p:cNvPr id="1026" name="Picture 2" descr="\begin{align*}&#10;\{ (x,y) |x \in X,  y=f(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0784" y="1668856"/>
            <a:ext cx="4105275"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180985"/>
      </p:ext>
    </p:extLst>
  </p:cSld>
  <p:clrMapOvr>
    <a:masterClrMapping/>
  </p:clrMapOvr>
  <p:transition advTm="81748"/>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需要曲線の例</a:t>
            </a:r>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ja-JP" altLang="en-US"/>
              <a:t>次</a:t>
            </a:r>
            <a:r>
              <a:rPr lang="ja-JP" altLang="en-US" smtClean="0"/>
              <a:t>の需要関数を考える</a:t>
            </a:r>
            <a:endParaRPr lang="en-US" altLang="ja-JP" smtClean="0"/>
          </a:p>
          <a:p>
            <a:pPr>
              <a:lnSpc>
                <a:spcPts val="3500"/>
              </a:lnSpc>
              <a:spcAft>
                <a:spcPts val="1200"/>
              </a:spcAft>
              <a:defRPr/>
            </a:pPr>
            <a:endParaRPr lang="en-US" altLang="ja-JP" smtClean="0"/>
          </a:p>
          <a:p>
            <a:pPr>
              <a:lnSpc>
                <a:spcPts val="3500"/>
              </a:lnSpc>
              <a:spcAft>
                <a:spcPts val="1200"/>
              </a:spcAft>
              <a:defRPr/>
            </a:pPr>
            <a:r>
              <a:rPr lang="ja-JP" altLang="en-US" smtClean="0"/>
              <a:t>問</a:t>
            </a:r>
            <a:r>
              <a:rPr lang="en-US" altLang="ja-JP" smtClean="0"/>
              <a:t>1</a:t>
            </a:r>
            <a:r>
              <a:rPr lang="ja-JP" altLang="en-US"/>
              <a:t> </a:t>
            </a:r>
            <a:r>
              <a:rPr lang="ja-JP" altLang="en-US" smtClean="0"/>
              <a:t>価格が</a:t>
            </a:r>
            <a:r>
              <a:rPr lang="en-US" altLang="ja-JP" smtClean="0"/>
              <a:t>p=9</a:t>
            </a:r>
            <a:r>
              <a:rPr lang="ja-JP" altLang="en-US" smtClean="0"/>
              <a:t>のとき企業の収入を示してください</a:t>
            </a:r>
            <a:endParaRPr lang="en-US" altLang="ja-JP" smtClean="0"/>
          </a:p>
          <a:p>
            <a:pPr>
              <a:lnSpc>
                <a:spcPts val="3500"/>
              </a:lnSpc>
              <a:spcAft>
                <a:spcPts val="1200"/>
              </a:spcAft>
              <a:defRPr/>
            </a:pPr>
            <a:r>
              <a:rPr lang="ja-JP" altLang="en-US" smtClean="0"/>
              <a:t>問</a:t>
            </a:r>
            <a:r>
              <a:rPr lang="en-US" altLang="ja-JP" smtClean="0"/>
              <a:t>2 </a:t>
            </a:r>
            <a:r>
              <a:rPr lang="ja-JP" altLang="en-US" smtClean="0"/>
              <a:t>価格が</a:t>
            </a:r>
            <a:r>
              <a:rPr lang="en-US" altLang="ja-JP" smtClean="0"/>
              <a:t>p=8</a:t>
            </a:r>
            <a:r>
              <a:rPr lang="ja-JP" altLang="en-US" smtClean="0"/>
              <a:t>のときの収入</a:t>
            </a:r>
            <a:endParaRPr lang="en-US" altLang="ja-JP" smtClean="0"/>
          </a:p>
          <a:p>
            <a:pPr marL="0" indent="0">
              <a:lnSpc>
                <a:spcPts val="3500"/>
              </a:lnSpc>
              <a:spcAft>
                <a:spcPts val="1200"/>
              </a:spcAft>
              <a:buNone/>
              <a:defRPr/>
            </a:pPr>
            <a:r>
              <a:rPr lang="ja-JP" altLang="en-US" smtClean="0"/>
              <a:t>を示してください</a:t>
            </a:r>
            <a:endParaRPr lang="en-US" altLang="ja-JP" smtClean="0"/>
          </a:p>
          <a:p>
            <a:pPr>
              <a:lnSpc>
                <a:spcPts val="3500"/>
              </a:lnSpc>
              <a:spcAft>
                <a:spcPts val="1200"/>
              </a:spcAft>
              <a:defRPr/>
            </a:pPr>
            <a:r>
              <a:rPr lang="ja-JP" altLang="en-US" smtClean="0"/>
              <a:t>問</a:t>
            </a:r>
            <a:r>
              <a:rPr lang="en-US" altLang="ja-JP" smtClean="0"/>
              <a:t>3 </a:t>
            </a:r>
            <a:r>
              <a:rPr lang="ja-JP" altLang="en-US" smtClean="0"/>
              <a:t>収入の増加を求めてください</a:t>
            </a:r>
            <a:endParaRPr lang="en-US" altLang="ja-JP" smtClean="0"/>
          </a:p>
          <a:p>
            <a:pPr marL="0" indent="0">
              <a:lnSpc>
                <a:spcPts val="3500"/>
              </a:lnSpc>
              <a:spcAft>
                <a:spcPts val="1200"/>
              </a:spcAft>
              <a:buNone/>
              <a:defRPr/>
            </a:pPr>
            <a:endParaRPr lang="en-US" altLang="ja-JP" smtClean="0"/>
          </a:p>
        </p:txBody>
      </p:sp>
      <p:grpSp>
        <p:nvGrpSpPr>
          <p:cNvPr id="21" name="グループ化 20"/>
          <p:cNvGrpSpPr/>
          <p:nvPr/>
        </p:nvGrpSpPr>
        <p:grpSpPr>
          <a:xfrm>
            <a:off x="6088112" y="3108249"/>
            <a:ext cx="3087301" cy="2876554"/>
            <a:chOff x="3480696" y="4478130"/>
            <a:chExt cx="3087301" cy="2876554"/>
          </a:xfrm>
        </p:grpSpPr>
        <p:cxnSp>
          <p:nvCxnSpPr>
            <p:cNvPr id="22" name="直線矢印コネクタ 21"/>
            <p:cNvCxnSpPr/>
            <p:nvPr/>
          </p:nvCxnSpPr>
          <p:spPr bwMode="auto">
            <a:xfrm flipV="1">
              <a:off x="3984752" y="4696534"/>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3984752" y="6856534"/>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6246429" y="6625701"/>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3534696" y="4478130"/>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3944504" y="680244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3624712" y="6778101"/>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3912744" y="498218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3480696" y="483817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5761844" y="680356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5636829" y="6893019"/>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a:endCxn id="34" idx="6"/>
            </p:cNvCxnSpPr>
            <p:nvPr/>
          </p:nvCxnSpPr>
          <p:spPr bwMode="auto">
            <a:xfrm>
              <a:off x="3928501" y="5010718"/>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7" name="楕円 36"/>
            <p:cNvSpPr>
              <a:spLocks noChangeAspect="1"/>
            </p:cNvSpPr>
            <p:nvPr/>
          </p:nvSpPr>
          <p:spPr bwMode="auto">
            <a:xfrm>
              <a:off x="4200776" y="526645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テキスト ボックス 37"/>
            <p:cNvSpPr txBox="1"/>
            <p:nvPr/>
          </p:nvSpPr>
          <p:spPr>
            <a:xfrm>
              <a:off x="4314618" y="4974491"/>
              <a:ext cx="1200630" cy="461665"/>
            </a:xfrm>
            <a:prstGeom prst="rect">
              <a:avLst/>
            </a:prstGeom>
            <a:noFill/>
          </p:spPr>
          <p:txBody>
            <a:bodyPr wrap="square" rtlCol="0">
              <a:spAutoFit/>
            </a:bodyPr>
            <a:lstStyle/>
            <a:p>
              <a:r>
                <a:rPr kumimoji="1" lang="en-US" altLang="ja-JP" smtClean="0">
                  <a:latin typeface="+mn-lt"/>
                </a:rPr>
                <a:t>A=(1,9)</a:t>
              </a:r>
              <a:endParaRPr kumimoji="1" lang="ja-JP" altLang="en-US">
                <a:latin typeface="+mn-lt"/>
              </a:endParaRPr>
            </a:p>
          </p:txBody>
        </p:sp>
        <p:cxnSp>
          <p:nvCxnSpPr>
            <p:cNvPr id="39" name="直線矢印コネクタ 38"/>
            <p:cNvCxnSpPr/>
            <p:nvPr/>
          </p:nvCxnSpPr>
          <p:spPr bwMode="auto">
            <a:xfrm>
              <a:off x="4248000" y="5323897"/>
              <a:ext cx="0" cy="1476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0" name="テキスト ボックス 39"/>
            <p:cNvSpPr txBox="1"/>
            <p:nvPr/>
          </p:nvSpPr>
          <p:spPr>
            <a:xfrm>
              <a:off x="4095394" y="6804719"/>
              <a:ext cx="375407" cy="461665"/>
            </a:xfrm>
            <a:prstGeom prst="rect">
              <a:avLst/>
            </a:prstGeom>
            <a:noFill/>
          </p:spPr>
          <p:txBody>
            <a:bodyPr wrap="square" rtlCol="0">
              <a:spAutoFit/>
            </a:bodyPr>
            <a:lstStyle/>
            <a:p>
              <a:r>
                <a:rPr kumimoji="1" lang="en-US" altLang="ja-JP" smtClean="0">
                  <a:solidFill>
                    <a:srgbClr val="FF0000"/>
                  </a:solidFill>
                  <a:latin typeface="+mn-lt"/>
                </a:rPr>
                <a:t>1</a:t>
              </a:r>
              <a:endParaRPr kumimoji="1" lang="ja-JP" altLang="en-US">
                <a:solidFill>
                  <a:srgbClr val="FF0000"/>
                </a:solidFill>
                <a:latin typeface="+mn-lt"/>
              </a:endParaRPr>
            </a:p>
          </p:txBody>
        </p:sp>
        <p:sp>
          <p:nvSpPr>
            <p:cNvPr id="41" name="テキスト ボックス 40"/>
            <p:cNvSpPr txBox="1"/>
            <p:nvPr/>
          </p:nvSpPr>
          <p:spPr>
            <a:xfrm flipH="1">
              <a:off x="3602341" y="5120755"/>
              <a:ext cx="645454" cy="461665"/>
            </a:xfrm>
            <a:prstGeom prst="rect">
              <a:avLst/>
            </a:prstGeom>
            <a:noFill/>
          </p:spPr>
          <p:txBody>
            <a:bodyPr wrap="square" rtlCol="0">
              <a:spAutoFit/>
            </a:bodyPr>
            <a:lstStyle/>
            <a:p>
              <a:r>
                <a:rPr kumimoji="1" lang="en-US" altLang="ja-JP" smtClean="0">
                  <a:solidFill>
                    <a:srgbClr val="00B0F0"/>
                  </a:solidFill>
                  <a:latin typeface="+mn-lt"/>
                </a:rPr>
                <a:t>9</a:t>
              </a:r>
              <a:endParaRPr kumimoji="1" lang="ja-JP" altLang="en-US">
                <a:solidFill>
                  <a:srgbClr val="00B0F0"/>
                </a:solidFill>
                <a:latin typeface="+mn-lt"/>
              </a:endParaRPr>
            </a:p>
          </p:txBody>
        </p:sp>
        <p:cxnSp>
          <p:nvCxnSpPr>
            <p:cNvPr id="42" name="直線矢印コネクタ 41"/>
            <p:cNvCxnSpPr/>
            <p:nvPr/>
          </p:nvCxnSpPr>
          <p:spPr bwMode="auto">
            <a:xfrm flipV="1">
              <a:off x="4016584" y="5299835"/>
              <a:ext cx="1800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pic>
        <p:nvPicPr>
          <p:cNvPr id="4098" name="Picture 2" descr="\begin{align*}&#10;D(p)=10-p&#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0744" y="1717847"/>
            <a:ext cx="2438400" cy="409575"/>
          </a:xfrm>
          <a:prstGeom prst="rect">
            <a:avLst/>
          </a:prstGeom>
          <a:noFill/>
          <a:extLst>
            <a:ext uri="{909E8E84-426E-40DD-AFC4-6F175D3DCCD1}">
              <a14:hiddenFill xmlns:a14="http://schemas.microsoft.com/office/drawing/2010/main">
                <a:solidFill>
                  <a:srgbClr val="FFFFFF"/>
                </a:solidFill>
              </a14:hiddenFill>
            </a:ext>
          </a:extLst>
        </p:spPr>
      </p:pic>
      <p:sp>
        <p:nvSpPr>
          <p:cNvPr id="43" name="テキスト ボックス 42"/>
          <p:cNvSpPr txBox="1"/>
          <p:nvPr/>
        </p:nvSpPr>
        <p:spPr>
          <a:xfrm>
            <a:off x="7600280" y="4098032"/>
            <a:ext cx="321568" cy="461665"/>
          </a:xfrm>
          <a:prstGeom prst="rect">
            <a:avLst/>
          </a:prstGeom>
          <a:noFill/>
        </p:spPr>
        <p:txBody>
          <a:bodyPr wrap="square" rtlCol="0">
            <a:spAutoFit/>
          </a:bodyPr>
          <a:lstStyle/>
          <a:p>
            <a:r>
              <a:rPr kumimoji="1" lang="en-US" altLang="ja-JP" smtClean="0">
                <a:latin typeface="+mn-lt"/>
              </a:rPr>
              <a:t>D</a:t>
            </a:r>
            <a:endParaRPr kumimoji="1" lang="ja-JP" altLang="en-US">
              <a:latin typeface="+mn-lt"/>
            </a:endParaRPr>
          </a:p>
        </p:txBody>
      </p:sp>
      <p:sp>
        <p:nvSpPr>
          <p:cNvPr id="44" name="楕円 43"/>
          <p:cNvSpPr>
            <a:spLocks noChangeAspect="1"/>
          </p:cNvSpPr>
          <p:nvPr/>
        </p:nvSpPr>
        <p:spPr bwMode="auto">
          <a:xfrm>
            <a:off x="6808192" y="54360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5" name="楕円 44"/>
          <p:cNvSpPr>
            <a:spLocks noChangeAspect="1"/>
          </p:cNvSpPr>
          <p:nvPr/>
        </p:nvSpPr>
        <p:spPr bwMode="auto">
          <a:xfrm>
            <a:off x="6520160" y="388200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8442449"/>
      </p:ext>
    </p:extLst>
  </p:cSld>
  <p:clrMapOvr>
    <a:masterClrMapping/>
  </p:clrMapOvr>
  <p:transition advTm="81748"/>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平均</a:t>
            </a:r>
            <a:endParaRPr lang="en-US" altLang="ja-JP" smtClean="0">
              <a:solidFill>
                <a:srgbClr val="000000"/>
              </a:solidFill>
            </a:endParaRPr>
          </a:p>
          <a:p>
            <a:pPr>
              <a:defRPr/>
            </a:pPr>
            <a:r>
              <a:rPr lang="ja-JP" altLang="en-US" smtClean="0">
                <a:solidFill>
                  <a:srgbClr val="000000"/>
                </a:solidFill>
              </a:rPr>
              <a:t>分散</a:t>
            </a:r>
            <a:endParaRPr lang="en-US" altLang="ja-JP" smtClean="0">
              <a:solidFill>
                <a:srgbClr val="000000"/>
              </a:solidFill>
            </a:endParaRPr>
          </a:p>
          <a:p>
            <a:pPr>
              <a:defRPr/>
            </a:pPr>
            <a:r>
              <a:rPr lang="en-US" altLang="ja-JP" smtClean="0">
                <a:solidFill>
                  <a:srgbClr val="000000"/>
                </a:solidFill>
              </a:rPr>
              <a:t>HHI</a:t>
            </a:r>
            <a:r>
              <a:rPr lang="ja-JP" altLang="en-US" smtClean="0">
                <a:solidFill>
                  <a:srgbClr val="000000"/>
                </a:solidFill>
              </a:rPr>
              <a:t>の平均と分散による表現</a:t>
            </a:r>
            <a:endParaRPr lang="en-US" altLang="ja-JP" smtClean="0">
              <a:solidFill>
                <a:srgbClr val="000000"/>
              </a:solidFill>
            </a:endParaRPr>
          </a:p>
          <a:p>
            <a:pPr>
              <a:defRPr/>
            </a:pPr>
            <a:r>
              <a:rPr lang="ja-JP" altLang="en-US" smtClean="0">
                <a:solidFill>
                  <a:srgbClr val="000000"/>
                </a:solidFill>
              </a:rPr>
              <a:t>変化</a:t>
            </a:r>
            <a:endParaRPr lang="en-US" altLang="ja-JP" smtClean="0">
              <a:solidFill>
                <a:srgbClr val="000000"/>
              </a:solidFill>
            </a:endParaRPr>
          </a:p>
          <a:p>
            <a:pPr>
              <a:defRPr/>
            </a:pPr>
            <a:r>
              <a:rPr lang="ja-JP" altLang="en-US" smtClean="0">
                <a:solidFill>
                  <a:srgbClr val="000000"/>
                </a:solidFill>
              </a:rPr>
              <a:t>収入</a:t>
            </a:r>
            <a:endParaRPr lang="en-US" altLang="ja-JP" smtClean="0">
              <a:solidFill>
                <a:srgbClr val="000000"/>
              </a:solidFill>
            </a:endParaRPr>
          </a:p>
          <a:p>
            <a:pPr>
              <a:defRPr/>
            </a:pPr>
            <a:r>
              <a:rPr lang="en-US" altLang="ja-JP" smtClean="0">
                <a:solidFill>
                  <a:srgbClr val="000000"/>
                </a:solidFill>
              </a:rPr>
              <a:t>1</a:t>
            </a:r>
            <a:r>
              <a:rPr lang="ja-JP" altLang="en-US" smtClean="0">
                <a:solidFill>
                  <a:srgbClr val="000000"/>
                </a:solidFill>
              </a:rPr>
              <a:t>次関数とそのグラフ</a:t>
            </a:r>
            <a:endParaRPr lang="en-US" altLang="ja-JP" smtClean="0">
              <a:solidFill>
                <a:srgbClr val="000000"/>
              </a:solidFill>
            </a:endParaRPr>
          </a:p>
          <a:p>
            <a:pPr>
              <a:defRPr/>
            </a:pPr>
            <a:r>
              <a:rPr lang="ja-JP" altLang="en-US" smtClean="0">
                <a:solidFill>
                  <a:srgbClr val="000000"/>
                </a:solidFill>
              </a:rPr>
              <a:t>傾き</a:t>
            </a:r>
            <a:endParaRPr lang="en-US" altLang="ja-JP" smtClean="0">
              <a:solidFill>
                <a:srgbClr val="000000"/>
              </a:solidFill>
            </a:endParaRPr>
          </a:p>
          <a:p>
            <a:pPr>
              <a:defRPr/>
            </a:pPr>
            <a:r>
              <a:rPr lang="ja-JP" altLang="en-US" smtClean="0">
                <a:solidFill>
                  <a:srgbClr val="000000"/>
                </a:solidFill>
              </a:rPr>
              <a:t>方程式の図形</a:t>
            </a:r>
            <a:endParaRPr lang="en-US" altLang="ja-JP" smtClean="0">
              <a:solidFill>
                <a:srgbClr val="000000"/>
              </a:solidFill>
            </a:endParaRPr>
          </a:p>
          <a:p>
            <a:pPr>
              <a:defRPr/>
            </a:pPr>
            <a:r>
              <a:rPr lang="ja-JP" altLang="en-US" smtClean="0">
                <a:solidFill>
                  <a:srgbClr val="000000"/>
                </a:solidFill>
              </a:rPr>
              <a:t>直線の方程式</a:t>
            </a:r>
            <a:endParaRPr lang="en-US" altLang="ja-JP" smtClean="0">
              <a:solidFill>
                <a:srgbClr val="000000"/>
              </a:solidFill>
            </a:endParaRPr>
          </a:p>
          <a:p>
            <a:pPr>
              <a:defRPr/>
            </a:pPr>
            <a:endParaRPr lang="ja-JP" altLang="en-US" dirty="0"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3F21929-9446-4B0D-82EB-475BB7A2A274}" type="slidenum">
              <a:rPr lang="ja-JP" altLang="en-US" sz="1400" smtClean="0">
                <a:latin typeface="Times New Roman" panose="02020603050405020304" pitchFamily="18" charset="0"/>
              </a:rPr>
              <a:pPr>
                <a:spcBef>
                  <a:spcPct val="0"/>
                </a:spcBef>
                <a:buFontTx/>
                <a:buNone/>
              </a:pPr>
              <a:t>13</a:t>
            </a:fld>
            <a:endParaRPr lang="en-US" altLang="ja-JP" sz="1400" dirty="0" smtClean="0">
              <a:latin typeface="Times New Roman" panose="02020603050405020304" pitchFamily="18" charset="0"/>
            </a:endParaRPr>
          </a:p>
        </p:txBody>
      </p:sp>
    </p:spTree>
  </p:cSld>
  <p:clrMapOvr>
    <a:masterClrMapping/>
  </p:clrMapOvr>
  <p:transition advTm="84396"/>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次のページに講義のスライドと音声の画面が出てきたら以下のように行ってください．カーソルを持って行き</a:t>
            </a:r>
            <a:r>
              <a:rPr kumimoji="1" lang="en-US" altLang="ja-JP" sz="2800" smtClean="0"/>
              <a:t>【</a:t>
            </a:r>
            <a:r>
              <a:rPr kumimoji="1" lang="ja-JP" altLang="en-US" sz="2800" smtClean="0"/>
              <a:t>再生</a:t>
            </a:r>
            <a:r>
              <a:rPr kumimoji="1" lang="en-US" altLang="ja-JP" sz="2800" smtClean="0"/>
              <a:t>】</a:t>
            </a:r>
            <a:r>
              <a:rPr kumimoji="1" lang="ja-JP" altLang="en-US" sz="2800" smtClean="0"/>
              <a:t>を押してスライドを閲覧し音声を聞いてください．問題演習の部分や教科書を参照する部分は</a:t>
            </a:r>
            <a:r>
              <a:rPr kumimoji="1" lang="en-US" altLang="ja-JP" sz="2800" smtClean="0"/>
              <a:t>【</a:t>
            </a:r>
            <a:r>
              <a:rPr kumimoji="1" lang="ja-JP" altLang="en-US" sz="2800" smtClean="0"/>
              <a:t>一時停止</a:t>
            </a:r>
            <a:r>
              <a:rPr kumimoji="1" lang="en-US" altLang="ja-JP" sz="2800" smtClean="0"/>
              <a:t>】</a:t>
            </a:r>
            <a:r>
              <a:rPr kumimoji="1" lang="ja-JP" altLang="en-US" sz="2800" smtClean="0"/>
              <a:t>を押してノートで問題を解いてください．</a:t>
            </a:r>
            <a:endParaRPr kumimoji="1" lang="en-US" altLang="ja-JP" sz="2800" smtClean="0"/>
          </a:p>
          <a:p>
            <a:pPr>
              <a:defRPr/>
            </a:pPr>
            <a:r>
              <a:rPr kumimoji="1" lang="ja-JP" altLang="en-US" sz="2800" smtClean="0"/>
              <a:t>アンケートと課題は</a:t>
            </a:r>
            <a:r>
              <a:rPr kumimoji="1" lang="en-US" altLang="ja-JP" sz="2800" smtClean="0"/>
              <a:t>teams</a:t>
            </a:r>
            <a:r>
              <a:rPr kumimoji="1" lang="ja-JP" altLang="en-US" sz="2800" smtClean="0"/>
              <a:t>を受けた人は</a:t>
            </a:r>
            <a:r>
              <a:rPr kumimoji="1" lang="en-US" altLang="ja-JP" sz="2800" smtClean="0"/>
              <a:t>teams</a:t>
            </a:r>
            <a:r>
              <a:rPr kumimoji="1" lang="ja-JP" altLang="en-US" sz="2800" smtClean="0"/>
              <a:t>の課題機能で、</a:t>
            </a:r>
            <a:r>
              <a:rPr kumimoji="1" lang="en-US" altLang="ja-JP" sz="2800" smtClean="0"/>
              <a:t>Bb</a:t>
            </a:r>
            <a:r>
              <a:rPr kumimoji="1" lang="ja-JP" altLang="en-US" sz="2800" smtClean="0"/>
              <a:t>を受けた人は</a:t>
            </a:r>
            <a:r>
              <a:rPr kumimoji="1" lang="en-US" altLang="ja-JP" sz="2800" smtClean="0"/>
              <a:t>Bb</a:t>
            </a:r>
            <a:r>
              <a:rPr kumimoji="1" lang="ja-JP" altLang="en-US" sz="2800" smtClean="0"/>
              <a:t>の課題機能で提出してください。一回で</a:t>
            </a:r>
            <a:r>
              <a:rPr kumimoji="1" lang="en-US" altLang="ja-JP" sz="2800" smtClean="0"/>
              <a:t>OK</a:t>
            </a:r>
            <a:r>
              <a:rPr kumimoji="1" lang="ja-JP" altLang="en-US" sz="2800" smtClean="0"/>
              <a:t>。これ以外の提出方法は認めません。</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55BC0BC-92AF-41B9-BBD7-DCACABCF7BFA}"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34654"/>
    </mc:Choice>
    <mc:Fallback xmlns="">
      <p:transition spd="slow" advTm="3465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分散</a:t>
            </a:r>
          </a:p>
        </p:txBody>
      </p:sp>
      <p:sp>
        <p:nvSpPr>
          <p:cNvPr id="180227" name="Rectangle 3"/>
          <p:cNvSpPr>
            <a:spLocks noGrp="1" noChangeArrowheads="1"/>
          </p:cNvSpPr>
          <p:nvPr>
            <p:ph type="body" idx="1"/>
          </p:nvPr>
        </p:nvSpPr>
        <p:spPr>
          <a:xfrm>
            <a:off x="471488" y="911808"/>
            <a:ext cx="9537700" cy="5940425"/>
          </a:xfrm>
        </p:spPr>
        <p:txBody>
          <a:bodyPr/>
          <a:lstStyle/>
          <a:p>
            <a:pPr>
              <a:lnSpc>
                <a:spcPct val="130000"/>
              </a:lnSpc>
              <a:spcBef>
                <a:spcPts val="0"/>
              </a:spcBef>
              <a:defRPr/>
            </a:pPr>
            <a:r>
              <a:rPr lang="ja-JP" altLang="en-US" smtClean="0"/>
              <a:t>平均を示します</a:t>
            </a:r>
            <a:endParaRPr lang="en-US" altLang="ja-JP" smtClean="0"/>
          </a:p>
          <a:p>
            <a:pPr>
              <a:lnSpc>
                <a:spcPct val="130000"/>
              </a:lnSpc>
              <a:spcBef>
                <a:spcPts val="0"/>
              </a:spcBef>
              <a:defRPr/>
            </a:pPr>
            <a:endParaRPr lang="en-US" altLang="ja-JP" smtClean="0"/>
          </a:p>
          <a:p>
            <a:pPr>
              <a:lnSpc>
                <a:spcPct val="130000"/>
              </a:lnSpc>
              <a:spcBef>
                <a:spcPts val="0"/>
              </a:spcBef>
              <a:defRPr/>
            </a:pPr>
            <a:r>
              <a:rPr lang="ja-JP" altLang="en-US" smtClean="0"/>
              <a:t>分散は以下です</a:t>
            </a:r>
            <a:endParaRPr lang="en-US" altLang="ja-JP"/>
          </a:p>
          <a:p>
            <a:pPr>
              <a:lnSpc>
                <a:spcPct val="130000"/>
              </a:lnSpc>
              <a:spcBef>
                <a:spcPts val="0"/>
              </a:spcBef>
              <a:defRPr/>
            </a:pPr>
            <a:endParaRPr lang="en-US" altLang="ja-JP"/>
          </a:p>
          <a:p>
            <a:pPr>
              <a:lnSpc>
                <a:spcPct val="130000"/>
              </a:lnSpc>
              <a:spcBef>
                <a:spcPts val="0"/>
              </a:spcBef>
              <a:defRPr/>
            </a:pPr>
            <a:endParaRPr lang="en-US" altLang="ja-JP" smtClean="0"/>
          </a:p>
          <a:p>
            <a:pPr>
              <a:lnSpc>
                <a:spcPct val="130000"/>
              </a:lnSpc>
              <a:spcBef>
                <a:spcPts val="0"/>
              </a:spcBef>
              <a:defRPr/>
            </a:pPr>
            <a:r>
              <a:rPr lang="ja-JP" altLang="en-US"/>
              <a:t>分散の式を展開すると下のように変形</a:t>
            </a:r>
            <a:r>
              <a:rPr lang="ja-JP" altLang="en-US" smtClean="0"/>
              <a:t>できます</a:t>
            </a:r>
            <a:endParaRPr lang="en-US" altLang="ja-JP" smtClean="0"/>
          </a:p>
          <a:p>
            <a:pPr>
              <a:lnSpc>
                <a:spcPct val="130000"/>
              </a:lnSpc>
              <a:spcBef>
                <a:spcPts val="0"/>
              </a:spcBef>
              <a:defRPr/>
            </a:pPr>
            <a:endParaRPr lang="en-US" altLang="ja-JP"/>
          </a:p>
          <a:p>
            <a:pPr>
              <a:lnSpc>
                <a:spcPct val="130000"/>
              </a:lnSpc>
              <a:spcBef>
                <a:spcPts val="0"/>
              </a:spcBef>
              <a:defRPr/>
            </a:pPr>
            <a:endParaRPr lang="en-US" altLang="ja-JP" smtClean="0"/>
          </a:p>
          <a:p>
            <a:pPr>
              <a:lnSpc>
                <a:spcPct val="130000"/>
              </a:lnSpc>
              <a:spcBef>
                <a:spcPts val="0"/>
              </a:spcBef>
              <a:defRPr/>
            </a:pPr>
            <a:r>
              <a:rPr lang="ja-JP" altLang="en-US"/>
              <a:t>問１ 分散の定義からこの式を導いてください</a:t>
            </a:r>
            <a:endParaRPr lang="en-US" altLang="ja-JP"/>
          </a:p>
          <a:p>
            <a:pPr>
              <a:lnSpc>
                <a:spcPct val="130000"/>
              </a:lnSpc>
              <a:spcBef>
                <a:spcPts val="0"/>
              </a:spcBef>
              <a:defRPr/>
            </a:pPr>
            <a:endParaRPr lang="en-US" altLang="ja-JP"/>
          </a:p>
          <a:p>
            <a:pPr>
              <a:lnSpc>
                <a:spcPct val="130000"/>
              </a:lnSpc>
              <a:spcBef>
                <a:spcPts val="0"/>
              </a:spcBef>
              <a:defRPr/>
            </a:pP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pic>
        <p:nvPicPr>
          <p:cNvPr id="1028" name="Picture 4" descr="\begin{align*}&#10;\frac{1}{n}\sum_{i=1}^n S_i=\frac{1}{n}\cdot 1=\frac{1}{n}&#10;\end{align*}" hidden="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7741" y="5590910"/>
            <a:ext cx="3514725" cy="108585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begin{align*}&#10;\sum_{i=1}^3(x_i+y_i)=\sum_{i=1}^3 x_i +\sum_{i=1}^3 y_i&#10;\end{align*}"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2794" y="3971925"/>
            <a:ext cx="4962525" cy="1152526"/>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begin{align*}&#10;\mu=\frac{x_1+x_2+\cdots+x_n}{n}&#10;\end{align*}&#1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5704" y="3067844"/>
            <a:ext cx="3962400" cy="771525"/>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begin{align*}&#10;\sigma^2=\frac{1}{n}\sum_{i=1}^n\left(x_i-\mu\right)^2&#10;\end{align*}&#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9725" y="2945904"/>
            <a:ext cx="3505200" cy="10858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begin{align*}&#10;\sigma^2=\frac{1}{n}\sum_{i=1}^nx_i^2 - \left(\frac{1}{n}\sum_{i=1}^n x_i\right)^2&#10;\end{align*}&#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79725" y="4851603"/>
            <a:ext cx="5019675" cy="126682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begin{align*}&#10;\mu=\frac{x_1+x_2+\cdots+x_n}{n}&#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1529804"/>
            <a:ext cx="396240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996694"/>
      </p:ext>
    </p:extLst>
  </p:cSld>
  <p:clrMapOvr>
    <a:masterClrMapping/>
  </p:clrMapOvr>
  <p:transition advTm="1281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begin{align*}&#10;\frac{1}{n}\sum_{i=1}^n \left(x_i - \mu\right)^2=\frac{1}{n}\sum_{i=1}^n \left(x_i^2 - 2\mu x_i + \mu^2\right)\\=&#10;\frac{1}{n}\left( \sum_{i=1}^n x_i^2 - \sum_{i=1}^n2\mu x_i + \sum_{i=1}^n\mu^2 \right)\\&#10;=&#10;\frac{1}{n}\left( \sum_{i=1}^n x_i^2 -2\mu \sum_{i=1}^nx_i + \mu^2\sum_{i=1}^n1 \right)\\&#10;=&#10;\frac{1}{n}\left( \sum_{i=1}^n x_i^2 -2\mu \cdot n \mu + \mu^2 \cdot n \right)\\&#10;=&#10;\frac{1}{n}\left( \sum_{i=1}^n x_i^2 -n \mu^2 \right) &#10;=&#10;\frac{1}{n}\sum_{i=1}^n x_i^2 - \mu^2&#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552" y="281608"/>
            <a:ext cx="7019925" cy="6534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152568"/>
      </p:ext>
    </p:extLst>
  </p:cSld>
  <p:clrMapOvr>
    <a:masterClrMapping/>
  </p:clrMapOvr>
  <p:transition advTm="456"/>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問</a:t>
            </a:r>
            <a:r>
              <a:rPr lang="en-US" altLang="ja-JP" smtClean="0"/>
              <a:t>2</a:t>
            </a:r>
            <a:r>
              <a:rPr lang="ja-JP" altLang="en-US" smtClean="0"/>
              <a:t>の解答</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spcBef>
                <a:spcPts val="0"/>
              </a:spcBef>
              <a:defRPr/>
            </a:pPr>
            <a:r>
              <a:rPr lang="ja-JP" altLang="en-US" smtClean="0"/>
              <a:t>問２ </a:t>
            </a:r>
            <a:r>
              <a:rPr lang="en-US" altLang="ja-JP" smtClean="0"/>
              <a:t>HHI</a:t>
            </a:r>
            <a:r>
              <a:rPr lang="ja-JP" altLang="en-US" smtClean="0"/>
              <a:t>の公式をこの表現から求めてください</a:t>
            </a:r>
            <a:endParaRPr lang="en-US" altLang="ja-JP" smtClean="0"/>
          </a:p>
          <a:p>
            <a:pPr>
              <a:lnSpc>
                <a:spcPct val="130000"/>
              </a:lnSpc>
              <a:spcBef>
                <a:spcPts val="0"/>
              </a:spcBef>
              <a:defRPr/>
            </a:pPr>
            <a:endParaRPr lang="en-US" altLang="ja-JP"/>
          </a:p>
          <a:p>
            <a:pPr>
              <a:lnSpc>
                <a:spcPct val="130000"/>
              </a:lnSpc>
              <a:spcBef>
                <a:spcPts val="1200"/>
              </a:spcBef>
              <a:defRPr/>
            </a:pPr>
            <a:r>
              <a:rPr lang="en-US" altLang="ja-JP" smtClean="0"/>
              <a:t>HHI</a:t>
            </a:r>
            <a:r>
              <a:rPr lang="ja-JP" altLang="en-US" smtClean="0"/>
              <a:t>とシェアの平均は下に現れている</a:t>
            </a:r>
            <a:endParaRPr lang="en-US" altLang="ja-JP" smtClean="0"/>
          </a:p>
          <a:p>
            <a:pPr>
              <a:lnSpc>
                <a:spcPct val="130000"/>
              </a:lnSpc>
              <a:spcBef>
                <a:spcPts val="0"/>
              </a:spcBef>
              <a:defRPr/>
            </a:pPr>
            <a:endParaRPr lang="en-US" altLang="ja-JP"/>
          </a:p>
          <a:p>
            <a:pPr>
              <a:lnSpc>
                <a:spcPct val="130000"/>
              </a:lnSpc>
              <a:spcBef>
                <a:spcPts val="0"/>
              </a:spcBef>
              <a:defRPr/>
            </a:pPr>
            <a:endParaRPr lang="en-US" altLang="ja-JP"/>
          </a:p>
          <a:p>
            <a:pPr>
              <a:lnSpc>
                <a:spcPct val="130000"/>
              </a:lnSpc>
              <a:spcBef>
                <a:spcPts val="0"/>
              </a:spcBef>
              <a:defRPr/>
            </a:pPr>
            <a:endParaRPr lang="en-US" altLang="ja-JP" smtClean="0"/>
          </a:p>
          <a:p>
            <a:pPr>
              <a:lnSpc>
                <a:spcPct val="130000"/>
              </a:lnSpc>
              <a:spcBef>
                <a:spcPts val="0"/>
              </a:spcBef>
              <a:defRPr/>
            </a:pPr>
            <a:endParaRPr lang="en-US" altLang="ja-JP" smtClean="0"/>
          </a:p>
          <a:p>
            <a:pPr>
              <a:lnSpc>
                <a:spcPct val="130000"/>
              </a:lnSpc>
              <a:spcBef>
                <a:spcPts val="0"/>
              </a:spcBef>
              <a:defRPr/>
            </a:pPr>
            <a:r>
              <a:rPr lang="ja-JP" altLang="en-US" smtClean="0"/>
              <a:t>右辺と左辺に</a:t>
            </a:r>
            <a:r>
              <a:rPr lang="en-US" altLang="ja-JP" smtClean="0"/>
              <a:t>n</a:t>
            </a:r>
            <a:r>
              <a:rPr lang="ja-JP" altLang="en-US" smtClean="0"/>
              <a:t>を掛けると</a:t>
            </a:r>
            <a:endParaRPr lang="en-US" altLang="ja-JP" smtClean="0"/>
          </a:p>
          <a:p>
            <a:pPr>
              <a:lnSpc>
                <a:spcPct val="130000"/>
              </a:lnSpc>
              <a:spcBef>
                <a:spcPts val="0"/>
              </a:spcBef>
              <a:defRPr/>
            </a:pP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pic>
        <p:nvPicPr>
          <p:cNvPr id="13" name="Picture 4" descr="\begin{align*}&#10;\text{HHI}=n\sigma^2+\frac{1}{n}&#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7712" y="1630538"/>
            <a:ext cx="2975292" cy="900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begin{align*}&#10;\sigma^2=\frac{1}{n}\sum_{i=1}^n x_i^2 - \mu^2=\frac{1}{n}\text{HHI}-\left(\frac{1}{n}\right)^2&#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1637" y="4271899"/>
            <a:ext cx="6410325" cy="11239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egin{align*}&#10;n\sigma^2=\text{HHI}-\frac{1}{n}&#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12913" y="6179279"/>
            <a:ext cx="2676525" cy="80962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egin{align*}&#10;\text{HHI}=\sum_{i=1}^n S_i^2 \qquad \frac{1}{n}\sum_{i=1}^n S_i = \mu&#10;\end{align*}&#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6703" y="3139281"/>
            <a:ext cx="5295900"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126556"/>
      </p:ext>
    </p:extLst>
  </p:cSld>
  <p:clrMapOvr>
    <a:masterClrMapping/>
  </p:clrMapOvr>
  <p:transition advTm="1281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収入と変化</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u="sng" smtClean="0">
                <a:solidFill>
                  <a:srgbClr val="FF0000"/>
                </a:solidFill>
              </a:rPr>
              <a:t>収入</a:t>
            </a:r>
            <a:r>
              <a:rPr lang="zh-CN" altLang="en-US" smtClean="0"/>
              <a:t>とは</a:t>
            </a:r>
            <a:r>
              <a:rPr lang="ja-JP" altLang="en-US" smtClean="0"/>
              <a:t>財やサービスを販売した対価として受け取る金銭をいいます．企業は</a:t>
            </a:r>
            <a:r>
              <a:rPr lang="ja-JP" altLang="en-US" u="sng" smtClean="0">
                <a:solidFill>
                  <a:srgbClr val="FF0000"/>
                </a:solidFill>
              </a:rPr>
              <a:t>売上</a:t>
            </a:r>
            <a:r>
              <a:rPr lang="ja-JP" altLang="en-US" smtClean="0"/>
              <a:t>，勤労者は</a:t>
            </a:r>
            <a:r>
              <a:rPr lang="ja-JP" altLang="en-US" u="sng" smtClean="0">
                <a:solidFill>
                  <a:srgbClr val="FF0000"/>
                </a:solidFill>
              </a:rPr>
              <a:t>月収</a:t>
            </a:r>
            <a:endParaRPr lang="en-US" altLang="zh-CN" u="sng" smtClean="0">
              <a:solidFill>
                <a:srgbClr val="FF0000"/>
              </a:solidFill>
            </a:endParaRPr>
          </a:p>
          <a:p>
            <a:pPr>
              <a:lnSpc>
                <a:spcPct val="130000"/>
              </a:lnSpc>
              <a:defRPr/>
            </a:pPr>
            <a:r>
              <a:rPr lang="ja-JP" altLang="en-US" smtClean="0"/>
              <a:t>収入は英語で</a:t>
            </a:r>
            <a:r>
              <a:rPr lang="en-US" altLang="ja-JP" smtClean="0"/>
              <a:t>revenue</a:t>
            </a:r>
            <a:r>
              <a:rPr lang="ja-JP" altLang="en-US" smtClean="0"/>
              <a:t>なので</a:t>
            </a:r>
            <a:r>
              <a:rPr lang="en-US" altLang="ja-JP" smtClean="0"/>
              <a:t>R</a:t>
            </a:r>
            <a:r>
              <a:rPr lang="ja-JP" altLang="en-US" smtClean="0"/>
              <a:t>とする．</a:t>
            </a:r>
            <a:r>
              <a:rPr lang="en-US" altLang="ja-JP" smtClean="0"/>
              <a:t>p</a:t>
            </a:r>
            <a:r>
              <a:rPr lang="ja-JP" altLang="en-US" smtClean="0"/>
              <a:t>は価格</a:t>
            </a:r>
            <a:endParaRPr lang="en-US" altLang="ja-JP" smtClean="0"/>
          </a:p>
          <a:p>
            <a:pPr>
              <a:lnSpc>
                <a:spcPct val="130000"/>
              </a:lnSpc>
              <a:defRPr/>
            </a:pPr>
            <a:endParaRPr lang="en-US" altLang="ja-JP" smtClean="0"/>
          </a:p>
          <a:p>
            <a:pPr>
              <a:lnSpc>
                <a:spcPct val="130000"/>
              </a:lnSpc>
              <a:defRPr/>
            </a:pPr>
            <a:r>
              <a:rPr lang="ja-JP" altLang="en-US" u="sng" smtClean="0">
                <a:solidFill>
                  <a:srgbClr val="FF0000"/>
                </a:solidFill>
              </a:rPr>
              <a:t>収入関数</a:t>
            </a:r>
            <a:r>
              <a:rPr lang="ja-JP" altLang="en-US" smtClean="0"/>
              <a:t>は価格や数量に関連して収入を表す関数</a:t>
            </a:r>
            <a:endParaRPr lang="en-US" altLang="ja-JP" smtClean="0"/>
          </a:p>
          <a:p>
            <a:pPr>
              <a:lnSpc>
                <a:spcPct val="130000"/>
              </a:lnSpc>
              <a:defRPr/>
            </a:pPr>
            <a:r>
              <a:rPr lang="ja-JP" altLang="en-US" smtClean="0"/>
              <a:t>もし</a:t>
            </a:r>
            <a:r>
              <a:rPr lang="ja-JP" altLang="en-US"/>
              <a:t>自分が販売している財やサービスの価格が</a:t>
            </a:r>
            <a:r>
              <a:rPr lang="ja-JP" altLang="en-US" u="sng">
                <a:solidFill>
                  <a:srgbClr val="FF0000"/>
                </a:solidFill>
              </a:rPr>
              <a:t>一定</a:t>
            </a:r>
            <a:r>
              <a:rPr lang="ja-JP" altLang="en-US"/>
              <a:t>ならば収入は</a:t>
            </a:r>
            <a:r>
              <a:rPr lang="en-US" altLang="ja-JP" u="sng">
                <a:solidFill>
                  <a:srgbClr val="FF0000"/>
                </a:solidFill>
              </a:rPr>
              <a:t>1</a:t>
            </a:r>
            <a:r>
              <a:rPr lang="ja-JP" altLang="en-US" u="sng">
                <a:solidFill>
                  <a:srgbClr val="FF0000"/>
                </a:solidFill>
              </a:rPr>
              <a:t>次関数</a:t>
            </a:r>
            <a:r>
              <a:rPr lang="ja-JP" altLang="en-US"/>
              <a:t>になる</a:t>
            </a:r>
            <a:endParaRPr lang="en-US" altLang="ja-JP"/>
          </a:p>
          <a:p>
            <a:pPr>
              <a:lnSpc>
                <a:spcPct val="130000"/>
              </a:lnSpc>
              <a:defRPr/>
            </a:pPr>
            <a:r>
              <a:rPr lang="ja-JP" altLang="en-US" u="sng" smtClean="0">
                <a:solidFill>
                  <a:srgbClr val="FF0000"/>
                </a:solidFill>
              </a:rPr>
              <a:t>変化量</a:t>
            </a:r>
            <a:r>
              <a:rPr lang="ja-JP" altLang="en-US" smtClean="0"/>
              <a:t>は変化前の量から変化後の量を引いた値</a:t>
            </a:r>
            <a:endParaRPr lang="en-US" altLang="ja-JP" smtClean="0"/>
          </a:p>
          <a:p>
            <a:pPr>
              <a:lnSpc>
                <a:spcPct val="130000"/>
              </a:lnSpc>
              <a:defRPr/>
            </a:pPr>
            <a:r>
              <a:rPr lang="ja-JP" altLang="en-US" smtClean="0"/>
              <a:t>変化はギリシャ文字</a:t>
            </a:r>
            <a:r>
              <a:rPr lang="en-US" altLang="ja-JP" smtClean="0"/>
              <a:t>Δ</a:t>
            </a:r>
            <a:r>
              <a:rPr lang="ja-JP" altLang="en-US" smtClean="0"/>
              <a:t>であらわす</a:t>
            </a:r>
            <a:endParaRPr lang="en-US" altLang="ja-JP" smtClean="0"/>
          </a:p>
        </p:txBody>
      </p:sp>
      <p:pic>
        <p:nvPicPr>
          <p:cNvPr id="3074" name="Picture 2" descr="\begin{align*}&#10;R=p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4781" y="3233936"/>
            <a:ext cx="1228725" cy="34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400294"/>
      </p:ext>
    </p:extLst>
  </p:cSld>
  <p:clrMapOvr>
    <a:masterClrMapping/>
  </p:clrMapOvr>
  <p:transition advTm="8174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収入と変化</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en-US" altLang="ja-JP" smtClean="0"/>
              <a:t>Δ</a:t>
            </a:r>
            <a:r>
              <a:rPr lang="ja-JP" altLang="en-US" smtClean="0"/>
              <a:t>はアルファベットの</a:t>
            </a:r>
            <a:r>
              <a:rPr lang="en-US" altLang="ja-JP" smtClean="0"/>
              <a:t>D</a:t>
            </a:r>
            <a:r>
              <a:rPr lang="ja-JP" altLang="en-US" smtClean="0"/>
              <a:t>に対応しています</a:t>
            </a:r>
            <a:endParaRPr lang="en-US" altLang="ja-JP" smtClean="0"/>
          </a:p>
          <a:p>
            <a:pPr>
              <a:lnSpc>
                <a:spcPct val="130000"/>
              </a:lnSpc>
              <a:defRPr/>
            </a:pPr>
            <a:r>
              <a:rPr lang="ja-JP" altLang="en-US" smtClean="0"/>
              <a:t>販売量の変化は</a:t>
            </a:r>
            <a:r>
              <a:rPr lang="en-US" altLang="ja-JP" smtClean="0"/>
              <a:t>Δx</a:t>
            </a:r>
            <a:r>
              <a:rPr lang="ja-JP" altLang="en-US" smtClean="0"/>
              <a:t>，収入の変化は</a:t>
            </a:r>
            <a:r>
              <a:rPr lang="en-US" altLang="ja-JP" smtClean="0"/>
              <a:t>ΔR</a:t>
            </a:r>
          </a:p>
          <a:p>
            <a:pPr>
              <a:lnSpc>
                <a:spcPct val="130000"/>
              </a:lnSpc>
              <a:defRPr/>
            </a:pPr>
            <a:r>
              <a:rPr lang="ja-JP" altLang="en-US" smtClean="0"/>
              <a:t>販売量が</a:t>
            </a:r>
            <a:r>
              <a:rPr lang="en-US" altLang="ja-JP" smtClean="0"/>
              <a:t>x</a:t>
            </a:r>
            <a:r>
              <a:rPr lang="en-US" altLang="ja-JP" baseline="-25000" smtClean="0"/>
              <a:t>1</a:t>
            </a:r>
            <a:r>
              <a:rPr lang="ja-JP" altLang="en-US" smtClean="0"/>
              <a:t>から</a:t>
            </a:r>
            <a:r>
              <a:rPr lang="en-US" altLang="ja-JP" smtClean="0"/>
              <a:t>x</a:t>
            </a:r>
            <a:r>
              <a:rPr lang="en-US" altLang="ja-JP" baseline="-25000" smtClean="0"/>
              <a:t>2</a:t>
            </a:r>
            <a:r>
              <a:rPr lang="ja-JP" altLang="en-US" smtClean="0"/>
              <a:t>に増えた</a:t>
            </a:r>
            <a:endParaRPr lang="en-US" altLang="ja-JP"/>
          </a:p>
          <a:p>
            <a:pPr>
              <a:lnSpc>
                <a:spcPct val="130000"/>
              </a:lnSpc>
              <a:defRPr/>
            </a:pPr>
            <a:r>
              <a:rPr lang="ja-JP" altLang="en-US" smtClean="0"/>
              <a:t>収入が</a:t>
            </a:r>
            <a:r>
              <a:rPr lang="en-US" altLang="ja-JP" smtClean="0"/>
              <a:t>R</a:t>
            </a:r>
            <a:r>
              <a:rPr lang="en-US" altLang="ja-JP" baseline="-25000" smtClean="0"/>
              <a:t>1</a:t>
            </a:r>
            <a:r>
              <a:rPr lang="ja-JP" altLang="en-US" smtClean="0"/>
              <a:t>から</a:t>
            </a:r>
            <a:r>
              <a:rPr lang="en-US" altLang="ja-JP" smtClean="0"/>
              <a:t>R</a:t>
            </a:r>
            <a:r>
              <a:rPr lang="en-US" altLang="ja-JP" baseline="-25000" smtClean="0"/>
              <a:t>2</a:t>
            </a:r>
            <a:r>
              <a:rPr lang="ja-JP" altLang="en-US"/>
              <a:t>に</a:t>
            </a:r>
            <a:r>
              <a:rPr lang="ja-JP" altLang="en-US" smtClean="0"/>
              <a:t>増えた</a:t>
            </a:r>
            <a:endParaRPr lang="en-US" altLang="ja-JP" smtClean="0"/>
          </a:p>
          <a:p>
            <a:pPr>
              <a:lnSpc>
                <a:spcPct val="130000"/>
              </a:lnSpc>
              <a:defRPr/>
            </a:pPr>
            <a:r>
              <a:rPr lang="en-US" altLang="ja-JP" smtClean="0"/>
              <a:t>R</a:t>
            </a:r>
            <a:r>
              <a:rPr lang="en-US" altLang="ja-JP" baseline="-25000" smtClean="0"/>
              <a:t>1</a:t>
            </a:r>
            <a:r>
              <a:rPr lang="en-US" altLang="ja-JP" smtClean="0"/>
              <a:t>=p</a:t>
            </a:r>
            <a:r>
              <a:rPr lang="en-US" altLang="ja-JP"/>
              <a:t> </a:t>
            </a:r>
            <a:r>
              <a:rPr lang="en-US" altLang="ja-JP" smtClean="0"/>
              <a:t>x</a:t>
            </a:r>
            <a:r>
              <a:rPr lang="en-US" altLang="ja-JP" baseline="-25000" smtClean="0"/>
              <a:t>1</a:t>
            </a:r>
            <a:r>
              <a:rPr lang="ja-JP" altLang="en-US" smtClean="0"/>
              <a:t>と</a:t>
            </a:r>
            <a:r>
              <a:rPr lang="en-US" altLang="ja-JP" smtClean="0"/>
              <a:t>R</a:t>
            </a:r>
            <a:r>
              <a:rPr lang="en-US" altLang="ja-JP" baseline="-25000" smtClean="0"/>
              <a:t>2</a:t>
            </a:r>
            <a:r>
              <a:rPr lang="en-US" altLang="ja-JP" smtClean="0"/>
              <a:t>=p x</a:t>
            </a:r>
            <a:r>
              <a:rPr lang="en-US" altLang="ja-JP" baseline="-25000" smtClean="0"/>
              <a:t>2</a:t>
            </a:r>
            <a:r>
              <a:rPr lang="ja-JP" altLang="en-US" smtClean="0"/>
              <a:t>から</a:t>
            </a:r>
            <a:endParaRPr lang="en-US" altLang="ja-JP" smtClean="0"/>
          </a:p>
          <a:p>
            <a:pPr>
              <a:lnSpc>
                <a:spcPct val="130000"/>
              </a:lnSpc>
              <a:defRPr/>
            </a:pPr>
            <a:endParaRPr lang="en-US" altLang="ja-JP"/>
          </a:p>
          <a:p>
            <a:pPr>
              <a:lnSpc>
                <a:spcPct val="130000"/>
              </a:lnSpc>
              <a:defRPr/>
            </a:pPr>
            <a:r>
              <a:rPr lang="ja-JP" altLang="en-US" smtClean="0"/>
              <a:t>となる．</a:t>
            </a:r>
            <a:r>
              <a:rPr lang="en-US" altLang="ja-JP" smtClean="0"/>
              <a:t>Δx=1</a:t>
            </a:r>
            <a:r>
              <a:rPr lang="ja-JP" altLang="en-US" smtClean="0"/>
              <a:t>ならば収入の変化は</a:t>
            </a:r>
            <a:r>
              <a:rPr lang="en-US" altLang="ja-JP" smtClean="0"/>
              <a:t>p</a:t>
            </a:r>
            <a:r>
              <a:rPr lang="ja-JP" altLang="en-US" smtClean="0"/>
              <a:t>になる</a:t>
            </a:r>
            <a:endParaRPr lang="en-US" altLang="ja-JP"/>
          </a:p>
          <a:p>
            <a:pPr>
              <a:lnSpc>
                <a:spcPct val="130000"/>
              </a:lnSpc>
              <a:defRPr/>
            </a:pPr>
            <a:endParaRPr lang="en-US" altLang="ja-JP"/>
          </a:p>
          <a:p>
            <a:pPr>
              <a:lnSpc>
                <a:spcPct val="130000"/>
              </a:lnSpc>
              <a:defRPr/>
            </a:pPr>
            <a:endParaRPr lang="en-US" altLang="ja-JP" smtClean="0"/>
          </a:p>
        </p:txBody>
      </p:sp>
      <p:pic>
        <p:nvPicPr>
          <p:cNvPr id="4098" name="Picture 2" descr="\begin{align*}&#10;\Delta x=x_2 - x_1&#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2128" y="2608262"/>
            <a:ext cx="2314575" cy="34290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begin{align*}&#10;\Delta R=R_2 - R_1&#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2128" y="3332162"/>
            <a:ext cx="2543175" cy="342901"/>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egin{align*}&#10;\Delta R=px_2-px_1=p(x_2-x_1)=p\Delta x&#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85688" y="4741863"/>
            <a:ext cx="6438900" cy="409575"/>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begin{align*}&#10;\frac{\Delta R}{\Delta x}=p&#10;\end{align*}&#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57860" y="6218238"/>
            <a:ext cx="1409700" cy="819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0759639"/>
      </p:ext>
    </p:extLst>
  </p:cSld>
  <p:clrMapOvr>
    <a:masterClrMapping/>
  </p:clrMapOvr>
  <p:transition advTm="81748"/>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一般的な</a:t>
            </a:r>
            <a:r>
              <a:rPr lang="en-US" altLang="ja-JP" smtClean="0"/>
              <a:t>1</a:t>
            </a:r>
            <a:r>
              <a:rPr lang="ja-JP" altLang="en-US" smtClean="0"/>
              <a:t>次関数</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一般的な</a:t>
            </a:r>
            <a:r>
              <a:rPr lang="en-US" altLang="ja-JP" u="sng" smtClean="0">
                <a:solidFill>
                  <a:srgbClr val="FF0000"/>
                </a:solidFill>
              </a:rPr>
              <a:t>1</a:t>
            </a:r>
            <a:r>
              <a:rPr lang="ja-JP" altLang="en-US" u="sng" smtClean="0">
                <a:solidFill>
                  <a:srgbClr val="FF0000"/>
                </a:solidFill>
              </a:rPr>
              <a:t>次関数</a:t>
            </a:r>
            <a:r>
              <a:rPr lang="en-US" altLang="ja-JP" smtClean="0"/>
              <a:t>f(x)</a:t>
            </a:r>
            <a:r>
              <a:rPr lang="ja-JP" altLang="en-US" smtClean="0"/>
              <a:t>はある定数</a:t>
            </a:r>
            <a:r>
              <a:rPr lang="en-US" altLang="ja-JP" smtClean="0"/>
              <a:t>a</a:t>
            </a:r>
            <a:r>
              <a:rPr lang="ja-JP" altLang="en-US" smtClean="0"/>
              <a:t>≠</a:t>
            </a:r>
            <a:r>
              <a:rPr lang="en-US" altLang="ja-JP" smtClean="0"/>
              <a:t>0</a:t>
            </a:r>
            <a:r>
              <a:rPr lang="ja-JP" altLang="en-US" smtClean="0"/>
              <a:t>と</a:t>
            </a:r>
            <a:r>
              <a:rPr lang="en-US" altLang="ja-JP" smtClean="0"/>
              <a:t>b</a:t>
            </a:r>
            <a:r>
              <a:rPr lang="ja-JP" altLang="en-US" smtClean="0"/>
              <a:t>を用いて</a:t>
            </a:r>
            <a:endParaRPr lang="en-US" altLang="ja-JP" smtClean="0"/>
          </a:p>
          <a:p>
            <a:pPr>
              <a:lnSpc>
                <a:spcPct val="130000"/>
              </a:lnSpc>
              <a:defRPr/>
            </a:pPr>
            <a:endParaRPr lang="en-US" altLang="ja-JP"/>
          </a:p>
          <a:p>
            <a:pPr>
              <a:lnSpc>
                <a:spcPct val="130000"/>
              </a:lnSpc>
              <a:defRPr/>
            </a:pPr>
            <a:r>
              <a:rPr lang="ja-JP" altLang="en-US" smtClean="0"/>
              <a:t>と表されます．</a:t>
            </a:r>
            <a:r>
              <a:rPr lang="en-US" altLang="ja-JP" smtClean="0"/>
              <a:t>a</a:t>
            </a:r>
            <a:r>
              <a:rPr lang="ja-JP" altLang="en-US" smtClean="0"/>
              <a:t>を</a:t>
            </a:r>
            <a:r>
              <a:rPr lang="ja-JP" altLang="en-US" u="sng" smtClean="0">
                <a:solidFill>
                  <a:srgbClr val="FF0000"/>
                </a:solidFill>
              </a:rPr>
              <a:t>傾き</a:t>
            </a:r>
            <a:r>
              <a:rPr lang="ja-JP" altLang="en-US" smtClean="0"/>
              <a:t>，</a:t>
            </a:r>
            <a:r>
              <a:rPr lang="en-US" altLang="ja-JP" smtClean="0"/>
              <a:t>b</a:t>
            </a:r>
            <a:r>
              <a:rPr lang="ja-JP" altLang="en-US" smtClean="0"/>
              <a:t>を</a:t>
            </a:r>
            <a:r>
              <a:rPr lang="en-US" altLang="ja-JP" u="sng" smtClean="0">
                <a:solidFill>
                  <a:srgbClr val="FF0000"/>
                </a:solidFill>
              </a:rPr>
              <a:t>y</a:t>
            </a:r>
            <a:r>
              <a:rPr lang="ja-JP" altLang="en-US" u="sng" smtClean="0">
                <a:solidFill>
                  <a:srgbClr val="FF0000"/>
                </a:solidFill>
              </a:rPr>
              <a:t>切片</a:t>
            </a:r>
            <a:r>
              <a:rPr lang="ja-JP" altLang="en-US" smtClean="0"/>
              <a:t>といいます</a:t>
            </a:r>
            <a:endParaRPr lang="en-US" altLang="ja-JP" smtClean="0"/>
          </a:p>
          <a:p>
            <a:pPr>
              <a:lnSpc>
                <a:spcPct val="130000"/>
              </a:lnSpc>
              <a:defRPr/>
            </a:pPr>
            <a:r>
              <a:rPr lang="ja-JP" altLang="en-US" smtClean="0"/>
              <a:t>先の収入関数の例では</a:t>
            </a:r>
            <a:r>
              <a:rPr lang="en-US" altLang="ja-JP" smtClean="0"/>
              <a:t>a=p, b=0</a:t>
            </a:r>
          </a:p>
          <a:p>
            <a:pPr>
              <a:lnSpc>
                <a:spcPct val="130000"/>
              </a:lnSpc>
              <a:defRPr/>
            </a:pPr>
            <a:endParaRPr lang="en-US" altLang="ja-JP" smtClean="0"/>
          </a:p>
          <a:p>
            <a:pPr>
              <a:lnSpc>
                <a:spcPct val="130000"/>
              </a:lnSpc>
              <a:defRPr/>
            </a:pPr>
            <a:r>
              <a:rPr lang="ja-JP" altLang="en-US" smtClean="0"/>
              <a:t>この</a:t>
            </a:r>
            <a:r>
              <a:rPr lang="en-US" altLang="ja-JP" smtClean="0"/>
              <a:t>b=0</a:t>
            </a:r>
            <a:r>
              <a:rPr lang="ja-JP" altLang="en-US" smtClean="0"/>
              <a:t>の</a:t>
            </a:r>
            <a:r>
              <a:rPr lang="en-US" altLang="ja-JP" smtClean="0"/>
              <a:t>1</a:t>
            </a:r>
            <a:r>
              <a:rPr lang="ja-JP" altLang="en-US" smtClean="0"/>
              <a:t>次関数を</a:t>
            </a:r>
            <a:r>
              <a:rPr lang="ja-JP" altLang="en-US" u="sng" smtClean="0">
                <a:solidFill>
                  <a:srgbClr val="FF0000"/>
                </a:solidFill>
              </a:rPr>
              <a:t>線形関数</a:t>
            </a:r>
            <a:r>
              <a:rPr lang="ja-JP" altLang="en-US" smtClean="0"/>
              <a:t>や</a:t>
            </a:r>
            <a:r>
              <a:rPr lang="ja-JP" altLang="en-US" u="sng" smtClean="0">
                <a:solidFill>
                  <a:srgbClr val="FF0000"/>
                </a:solidFill>
              </a:rPr>
              <a:t>線形写像</a:t>
            </a:r>
            <a:r>
              <a:rPr lang="ja-JP" altLang="en-US" smtClean="0"/>
              <a:t>という</a:t>
            </a:r>
            <a:endParaRPr lang="en-US" altLang="ja-JP" smtClean="0"/>
          </a:p>
          <a:p>
            <a:pPr>
              <a:lnSpc>
                <a:spcPct val="130000"/>
              </a:lnSpc>
              <a:defRPr/>
            </a:pPr>
            <a:r>
              <a:rPr lang="ja-JP" altLang="en-US" smtClean="0"/>
              <a:t>さらに</a:t>
            </a:r>
            <a:r>
              <a:rPr lang="en-US" altLang="ja-JP" smtClean="0"/>
              <a:t>a=1</a:t>
            </a:r>
            <a:r>
              <a:rPr lang="ja-JP" altLang="en-US" smtClean="0"/>
              <a:t>ならば</a:t>
            </a:r>
            <a:r>
              <a:rPr lang="en-US" altLang="ja-JP" smtClean="0"/>
              <a:t>f(x)=x</a:t>
            </a:r>
            <a:r>
              <a:rPr lang="ja-JP" altLang="en-US" smtClean="0"/>
              <a:t>は</a:t>
            </a:r>
            <a:r>
              <a:rPr lang="ja-JP" altLang="en-US" u="sng" smtClean="0">
                <a:solidFill>
                  <a:srgbClr val="FF0000"/>
                </a:solidFill>
              </a:rPr>
              <a:t>恒等写像</a:t>
            </a:r>
            <a:r>
              <a:rPr lang="ja-JP" altLang="en-US" smtClean="0"/>
              <a:t>という</a:t>
            </a:r>
            <a:endParaRPr lang="en-US" altLang="zh-CN" smtClean="0"/>
          </a:p>
        </p:txBody>
      </p:sp>
      <p:pic>
        <p:nvPicPr>
          <p:cNvPr id="5122" name="Picture 2" descr="\begin{align*}&#10;f:\mathbb{R}\to\mathbb{R}, \quad f(x)=ax+b&#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1713" y="1800432"/>
            <a:ext cx="4686300" cy="40957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begin{align*}&#10;R(x)=p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0410" y="4020344"/>
            <a:ext cx="1762125"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081883"/>
      </p:ext>
    </p:extLst>
  </p:cSld>
  <p:clrMapOvr>
    <a:masterClrMapping/>
  </p:clrMapOvr>
  <p:transition advTm="8174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2020/6/30</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6</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傾きの性質</a:t>
            </a:r>
          </a:p>
        </p:txBody>
      </p:sp>
      <p:sp>
        <p:nvSpPr>
          <p:cNvPr id="180227" name="Rectangle 3"/>
          <p:cNvSpPr>
            <a:spLocks noGrp="1" noChangeArrowheads="1"/>
          </p:cNvSpPr>
          <p:nvPr>
            <p:ph type="body" idx="1"/>
          </p:nvPr>
        </p:nvSpPr>
        <p:spPr>
          <a:xfrm>
            <a:off x="122768" y="928743"/>
            <a:ext cx="9537700" cy="5940425"/>
          </a:xfrm>
        </p:spPr>
        <p:txBody>
          <a:bodyPr/>
          <a:lstStyle/>
          <a:p>
            <a:pPr>
              <a:lnSpc>
                <a:spcPts val="3500"/>
              </a:lnSpc>
              <a:spcAft>
                <a:spcPts val="600"/>
              </a:spcAft>
              <a:defRPr/>
            </a:pPr>
            <a:r>
              <a:rPr lang="ja-JP" altLang="en-US" u="sng" smtClean="0">
                <a:solidFill>
                  <a:srgbClr val="FF0000"/>
                </a:solidFill>
              </a:rPr>
              <a:t>傾き</a:t>
            </a:r>
            <a:r>
              <a:rPr lang="ja-JP" altLang="en-US" smtClean="0"/>
              <a:t>は一般に次のに定義</a:t>
            </a:r>
            <a:endParaRPr lang="en-US" altLang="ja-JP" smtClean="0"/>
          </a:p>
          <a:p>
            <a:pPr>
              <a:lnSpc>
                <a:spcPts val="3500"/>
              </a:lnSpc>
              <a:spcAft>
                <a:spcPts val="600"/>
              </a:spcAft>
              <a:defRPr/>
            </a:pPr>
            <a:endParaRPr lang="en-US" altLang="ja-JP" smtClean="0"/>
          </a:p>
          <a:p>
            <a:pPr>
              <a:lnSpc>
                <a:spcPts val="3500"/>
              </a:lnSpc>
              <a:spcAft>
                <a:spcPts val="600"/>
              </a:spcAft>
              <a:defRPr/>
            </a:pPr>
            <a:r>
              <a:rPr lang="ja-JP" altLang="en-US" smtClean="0"/>
              <a:t>それはタテの変化をヨコの変化</a:t>
            </a:r>
            <a:endParaRPr lang="en-US" altLang="ja-JP" smtClean="0"/>
          </a:p>
          <a:p>
            <a:pPr marL="0" indent="0">
              <a:lnSpc>
                <a:spcPts val="3500"/>
              </a:lnSpc>
              <a:spcAft>
                <a:spcPts val="600"/>
              </a:spcAft>
              <a:buNone/>
              <a:defRPr/>
            </a:pPr>
            <a:r>
              <a:rPr lang="ja-JP" altLang="en-US" smtClean="0"/>
              <a:t>で割った値</a:t>
            </a:r>
            <a:endParaRPr lang="en-US" altLang="ja-JP" smtClean="0"/>
          </a:p>
          <a:p>
            <a:pPr>
              <a:lnSpc>
                <a:spcPts val="3500"/>
              </a:lnSpc>
              <a:spcAft>
                <a:spcPts val="600"/>
              </a:spcAft>
              <a:defRPr/>
            </a:pPr>
            <a:r>
              <a:rPr lang="ja-JP" altLang="en-US" smtClean="0"/>
              <a:t>傾きの性質を述べておきます</a:t>
            </a:r>
            <a:endParaRPr lang="en-US" altLang="ja-JP" smtClean="0"/>
          </a:p>
          <a:p>
            <a:pPr marL="514350" indent="-514350">
              <a:lnSpc>
                <a:spcPts val="3500"/>
              </a:lnSpc>
              <a:spcAft>
                <a:spcPts val="600"/>
              </a:spcAft>
              <a:buFont typeface="+mj-lt"/>
              <a:buAutoNum type="arabicPeriod"/>
              <a:defRPr/>
            </a:pPr>
            <a:r>
              <a:rPr lang="ja-JP" altLang="en-US" smtClean="0"/>
              <a:t>傾きが正→右上がり</a:t>
            </a:r>
            <a:endParaRPr lang="en-US" altLang="ja-JP" smtClean="0"/>
          </a:p>
          <a:p>
            <a:pPr marL="514350" indent="-514350">
              <a:lnSpc>
                <a:spcPts val="3500"/>
              </a:lnSpc>
              <a:spcAft>
                <a:spcPts val="600"/>
              </a:spcAft>
              <a:buFont typeface="+mj-lt"/>
              <a:buAutoNum type="arabicPeriod"/>
              <a:defRPr/>
            </a:pPr>
            <a:r>
              <a:rPr lang="ja-JP" altLang="en-US" smtClean="0"/>
              <a:t>傾きが</a:t>
            </a:r>
            <a:r>
              <a:rPr lang="en-US" altLang="ja-JP" smtClean="0"/>
              <a:t>0</a:t>
            </a:r>
            <a:r>
              <a:rPr lang="ja-JP" altLang="en-US" smtClean="0"/>
              <a:t>→水平</a:t>
            </a:r>
            <a:endParaRPr lang="en-US" altLang="ja-JP" smtClean="0"/>
          </a:p>
          <a:p>
            <a:pPr marL="514350" indent="-514350">
              <a:lnSpc>
                <a:spcPts val="3500"/>
              </a:lnSpc>
              <a:spcAft>
                <a:spcPts val="600"/>
              </a:spcAft>
              <a:buFont typeface="+mj-lt"/>
              <a:buAutoNum type="arabicPeriod"/>
              <a:defRPr/>
            </a:pPr>
            <a:r>
              <a:rPr lang="ja-JP" altLang="en-US" smtClean="0"/>
              <a:t>傾きが負→右下がり</a:t>
            </a:r>
            <a:endParaRPr lang="en-US" altLang="ja-JP" smtClean="0"/>
          </a:p>
          <a:p>
            <a:pPr marL="514350" indent="-514350">
              <a:lnSpc>
                <a:spcPts val="3500"/>
              </a:lnSpc>
              <a:spcAft>
                <a:spcPts val="600"/>
              </a:spcAft>
              <a:buFont typeface="+mj-lt"/>
              <a:buAutoNum type="arabicPeriod"/>
              <a:defRPr/>
            </a:pPr>
            <a:r>
              <a:rPr lang="ja-JP" altLang="en-US" smtClean="0"/>
              <a:t>傾きの絶対値が大きい→傾斜が急</a:t>
            </a:r>
            <a:endParaRPr lang="en-US" altLang="ja-JP" smtClean="0"/>
          </a:p>
          <a:p>
            <a:pPr marL="0" indent="0">
              <a:lnSpc>
                <a:spcPts val="3500"/>
              </a:lnSpc>
              <a:spcAft>
                <a:spcPts val="600"/>
              </a:spcAft>
              <a:buNone/>
              <a:defRPr/>
            </a:pPr>
            <a:endParaRPr lang="en-US" altLang="ja-JP" smtClean="0"/>
          </a:p>
          <a:p>
            <a:pPr>
              <a:lnSpc>
                <a:spcPts val="3500"/>
              </a:lnSpc>
              <a:spcAft>
                <a:spcPts val="600"/>
              </a:spcAft>
              <a:defRPr/>
            </a:pPr>
            <a:endParaRPr lang="ja-JP" altLang="en-US"/>
          </a:p>
        </p:txBody>
      </p:sp>
      <p:pic>
        <p:nvPicPr>
          <p:cNvPr id="6146" name="Picture 2" descr="\begin{align*}&#10;\text{傾き}=\frac{\Delta y}{\Delta 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5975" y="1361728"/>
            <a:ext cx="1857375" cy="819151"/>
          </a:xfrm>
          <a:prstGeom prst="rect">
            <a:avLst/>
          </a:prstGeom>
          <a:noFill/>
          <a:extLst>
            <a:ext uri="{909E8E84-426E-40DD-AFC4-6F175D3DCCD1}">
              <a14:hiddenFill xmlns:a14="http://schemas.microsoft.com/office/drawing/2010/main">
                <a:solidFill>
                  <a:srgbClr val="FFFFFF"/>
                </a:solidFill>
              </a14:hiddenFill>
            </a:ext>
          </a:extLst>
        </p:spPr>
      </p:pic>
      <p:grpSp>
        <p:nvGrpSpPr>
          <p:cNvPr id="9226" name="グループ化 9225"/>
          <p:cNvGrpSpPr/>
          <p:nvPr/>
        </p:nvGrpSpPr>
        <p:grpSpPr>
          <a:xfrm>
            <a:off x="6448152" y="376407"/>
            <a:ext cx="3436252" cy="2789792"/>
            <a:chOff x="6160120" y="857672"/>
            <a:chExt cx="3436252" cy="2789792"/>
          </a:xfrm>
        </p:grpSpPr>
        <p:cxnSp>
          <p:nvCxnSpPr>
            <p:cNvPr id="4" name="直線矢印コネクタ 3"/>
            <p:cNvCxnSpPr/>
            <p:nvPr/>
          </p:nvCxnSpPr>
          <p:spPr bwMode="auto">
            <a:xfrm flipV="1">
              <a:off x="6610176" y="1076076"/>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直線矢印コネクタ 9"/>
            <p:cNvCxnSpPr/>
            <p:nvPr/>
          </p:nvCxnSpPr>
          <p:spPr bwMode="auto">
            <a:xfrm flipV="1">
              <a:off x="6610176" y="3236076"/>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テキスト ボックス 7"/>
            <p:cNvSpPr txBox="1"/>
            <p:nvPr/>
          </p:nvSpPr>
          <p:spPr>
            <a:xfrm>
              <a:off x="8871853" y="3005243"/>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0" name="テキスト ボックス 19"/>
            <p:cNvSpPr txBox="1"/>
            <p:nvPr/>
          </p:nvSpPr>
          <p:spPr>
            <a:xfrm>
              <a:off x="6160120" y="857672"/>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11" name="楕円 10"/>
            <p:cNvSpPr>
              <a:spLocks noChangeAspect="1"/>
            </p:cNvSpPr>
            <p:nvPr/>
          </p:nvSpPr>
          <p:spPr bwMode="auto">
            <a:xfrm>
              <a:off x="6574184" y="316192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250136" y="3157643"/>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5" name="楕円 34"/>
            <p:cNvSpPr>
              <a:spLocks noChangeAspect="1"/>
            </p:cNvSpPr>
            <p:nvPr/>
          </p:nvSpPr>
          <p:spPr bwMode="auto">
            <a:xfrm>
              <a:off x="6826200" y="254987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3" name="直線コネクタ 2"/>
            <p:cNvCxnSpPr/>
            <p:nvPr/>
          </p:nvCxnSpPr>
          <p:spPr bwMode="auto">
            <a:xfrm>
              <a:off x="6880200" y="2621992"/>
              <a:ext cx="0" cy="612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23" name="テキスト ボックス 22"/>
            <p:cNvSpPr txBox="1"/>
            <p:nvPr/>
          </p:nvSpPr>
          <p:spPr>
            <a:xfrm>
              <a:off x="6723318" y="3164783"/>
              <a:ext cx="493797" cy="461665"/>
            </a:xfrm>
            <a:prstGeom prst="rect">
              <a:avLst/>
            </a:prstGeom>
            <a:noFill/>
          </p:spPr>
          <p:txBody>
            <a:bodyPr wrap="square" rtlCol="0">
              <a:spAutoFit/>
            </a:bodyPr>
            <a:lstStyle/>
            <a:p>
              <a:r>
                <a:rPr kumimoji="1" lang="en-US" altLang="ja-JP" smtClean="0">
                  <a:latin typeface="+mn-lt"/>
                </a:rPr>
                <a:t>x</a:t>
              </a:r>
              <a:r>
                <a:rPr kumimoji="1" lang="en-US" altLang="ja-JP" baseline="-25000" smtClean="0">
                  <a:latin typeface="+mn-lt"/>
                </a:rPr>
                <a:t>1</a:t>
              </a:r>
              <a:endParaRPr kumimoji="1" lang="ja-JP" altLang="en-US" baseline="-25000">
                <a:latin typeface="+mn-lt"/>
              </a:endParaRPr>
            </a:p>
          </p:txBody>
        </p:sp>
        <p:cxnSp>
          <p:nvCxnSpPr>
            <p:cNvPr id="28" name="直線コネクタ 27"/>
            <p:cNvCxnSpPr/>
            <p:nvPr/>
          </p:nvCxnSpPr>
          <p:spPr bwMode="auto">
            <a:xfrm flipH="1">
              <a:off x="6609552" y="2585864"/>
              <a:ext cx="9720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43" name="直線コネクタ 42"/>
            <p:cNvCxnSpPr/>
            <p:nvPr/>
          </p:nvCxnSpPr>
          <p:spPr bwMode="auto">
            <a:xfrm>
              <a:off x="7577952" y="1809473"/>
              <a:ext cx="0" cy="1440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44" name="楕円 43"/>
            <p:cNvSpPr>
              <a:spLocks noChangeAspect="1"/>
            </p:cNvSpPr>
            <p:nvPr/>
          </p:nvSpPr>
          <p:spPr bwMode="auto">
            <a:xfrm>
              <a:off x="7528272" y="175778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45" name="直線コネクタ 44"/>
            <p:cNvCxnSpPr/>
            <p:nvPr/>
          </p:nvCxnSpPr>
          <p:spPr bwMode="auto">
            <a:xfrm flipH="1">
              <a:off x="6592280" y="1809473"/>
              <a:ext cx="10080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7" name="直線コネクタ 6"/>
            <p:cNvCxnSpPr>
              <a:stCxn id="22" idx="1"/>
            </p:cNvCxnSpPr>
            <p:nvPr/>
          </p:nvCxnSpPr>
          <p:spPr bwMode="auto">
            <a:xfrm flipV="1">
              <a:off x="6250136" y="1076076"/>
              <a:ext cx="1926208" cy="231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 name="テキスト ボックス 45"/>
            <p:cNvSpPr txBox="1"/>
            <p:nvPr/>
          </p:nvSpPr>
          <p:spPr>
            <a:xfrm>
              <a:off x="7414086" y="3185799"/>
              <a:ext cx="493797" cy="461665"/>
            </a:xfrm>
            <a:prstGeom prst="rect">
              <a:avLst/>
            </a:prstGeom>
            <a:noFill/>
          </p:spPr>
          <p:txBody>
            <a:bodyPr wrap="square" rtlCol="0">
              <a:spAutoFit/>
            </a:bodyPr>
            <a:lstStyle/>
            <a:p>
              <a:r>
                <a:rPr kumimoji="1" lang="en-US" altLang="ja-JP" smtClean="0">
                  <a:latin typeface="+mn-lt"/>
                </a:rPr>
                <a:t>x</a:t>
              </a:r>
              <a:r>
                <a:rPr kumimoji="1" lang="en-US" altLang="ja-JP" baseline="-25000" smtClean="0">
                  <a:latin typeface="+mn-lt"/>
                </a:rPr>
                <a:t>2</a:t>
              </a:r>
              <a:endParaRPr kumimoji="1" lang="ja-JP" altLang="en-US" baseline="-25000">
                <a:latin typeface="+mn-lt"/>
              </a:endParaRPr>
            </a:p>
          </p:txBody>
        </p:sp>
        <p:sp>
          <p:nvSpPr>
            <p:cNvPr id="47" name="テキスト ボックス 46"/>
            <p:cNvSpPr txBox="1"/>
            <p:nvPr/>
          </p:nvSpPr>
          <p:spPr>
            <a:xfrm>
              <a:off x="6224391" y="2298640"/>
              <a:ext cx="493797" cy="461665"/>
            </a:xfrm>
            <a:prstGeom prst="rect">
              <a:avLst/>
            </a:prstGeom>
            <a:noFill/>
          </p:spPr>
          <p:txBody>
            <a:bodyPr wrap="square" rtlCol="0">
              <a:spAutoFit/>
            </a:bodyPr>
            <a:lstStyle/>
            <a:p>
              <a:r>
                <a:rPr kumimoji="1" lang="en-US" altLang="ja-JP" smtClean="0">
                  <a:latin typeface="+mn-lt"/>
                </a:rPr>
                <a:t>y</a:t>
              </a:r>
              <a:r>
                <a:rPr kumimoji="1" lang="en-US" altLang="ja-JP" baseline="-25000" smtClean="0">
                  <a:latin typeface="+mn-lt"/>
                </a:rPr>
                <a:t>1</a:t>
              </a:r>
              <a:endParaRPr kumimoji="1" lang="ja-JP" altLang="en-US" baseline="-25000">
                <a:latin typeface="+mn-lt"/>
              </a:endParaRPr>
            </a:p>
          </p:txBody>
        </p:sp>
        <p:sp>
          <p:nvSpPr>
            <p:cNvPr id="48" name="テキスト ボックス 47"/>
            <p:cNvSpPr txBox="1"/>
            <p:nvPr/>
          </p:nvSpPr>
          <p:spPr>
            <a:xfrm>
              <a:off x="6223214" y="1552696"/>
              <a:ext cx="493797" cy="461665"/>
            </a:xfrm>
            <a:prstGeom prst="rect">
              <a:avLst/>
            </a:prstGeom>
            <a:noFill/>
          </p:spPr>
          <p:txBody>
            <a:bodyPr wrap="square" rtlCol="0">
              <a:spAutoFit/>
            </a:bodyPr>
            <a:lstStyle/>
            <a:p>
              <a:r>
                <a:rPr kumimoji="1" lang="en-US" altLang="ja-JP" smtClean="0">
                  <a:latin typeface="+mn-lt"/>
                </a:rPr>
                <a:t>y</a:t>
              </a:r>
              <a:r>
                <a:rPr kumimoji="1" lang="en-US" altLang="ja-JP" baseline="-25000" smtClean="0">
                  <a:latin typeface="+mn-lt"/>
                </a:rPr>
                <a:t>2</a:t>
              </a:r>
              <a:endParaRPr kumimoji="1" lang="ja-JP" altLang="en-US" baseline="-25000">
                <a:latin typeface="+mn-lt"/>
              </a:endParaRPr>
            </a:p>
          </p:txBody>
        </p:sp>
        <p:sp>
          <p:nvSpPr>
            <p:cNvPr id="49" name="テキスト ボックス 48"/>
            <p:cNvSpPr txBox="1"/>
            <p:nvPr/>
          </p:nvSpPr>
          <p:spPr>
            <a:xfrm>
              <a:off x="7022677" y="2643601"/>
              <a:ext cx="493797" cy="461665"/>
            </a:xfrm>
            <a:prstGeom prst="rect">
              <a:avLst/>
            </a:prstGeom>
            <a:noFill/>
          </p:spPr>
          <p:txBody>
            <a:bodyPr wrap="square" rtlCol="0">
              <a:spAutoFit/>
            </a:bodyPr>
            <a:lstStyle/>
            <a:p>
              <a:r>
                <a:rPr kumimoji="1" lang="en-US" altLang="ja-JP" smtClean="0">
                  <a:latin typeface="+mn-lt"/>
                </a:rPr>
                <a:t>Δx</a:t>
              </a:r>
              <a:endParaRPr kumimoji="1" lang="ja-JP" altLang="en-US" baseline="-25000">
                <a:latin typeface="+mn-lt"/>
              </a:endParaRPr>
            </a:p>
          </p:txBody>
        </p:sp>
        <p:sp>
          <p:nvSpPr>
            <p:cNvPr id="50" name="テキスト ボックス 49"/>
            <p:cNvSpPr txBox="1"/>
            <p:nvPr/>
          </p:nvSpPr>
          <p:spPr>
            <a:xfrm>
              <a:off x="7584068" y="1966836"/>
              <a:ext cx="493797" cy="461665"/>
            </a:xfrm>
            <a:prstGeom prst="rect">
              <a:avLst/>
            </a:prstGeom>
            <a:noFill/>
          </p:spPr>
          <p:txBody>
            <a:bodyPr wrap="square" rtlCol="0">
              <a:spAutoFit/>
            </a:bodyPr>
            <a:lstStyle/>
            <a:p>
              <a:r>
                <a:rPr kumimoji="1" lang="en-US" altLang="ja-JP" smtClean="0">
                  <a:latin typeface="+mn-lt"/>
                </a:rPr>
                <a:t>Δy</a:t>
              </a:r>
              <a:endParaRPr kumimoji="1" lang="ja-JP" altLang="en-US" baseline="-25000">
                <a:latin typeface="+mn-lt"/>
              </a:endParaRPr>
            </a:p>
          </p:txBody>
        </p:sp>
        <p:sp>
          <p:nvSpPr>
            <p:cNvPr id="14" name="円弧 13"/>
            <p:cNvSpPr/>
            <p:nvPr/>
          </p:nvSpPr>
          <p:spPr bwMode="auto">
            <a:xfrm>
              <a:off x="6947952" y="2412000"/>
              <a:ext cx="220768" cy="36000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17" name="直線矢印コネクタ 16"/>
            <p:cNvCxnSpPr/>
            <p:nvPr/>
          </p:nvCxnSpPr>
          <p:spPr bwMode="auto">
            <a:xfrm flipV="1">
              <a:off x="7180126" y="1809150"/>
              <a:ext cx="924210" cy="6696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pic>
          <p:nvPicPr>
            <p:cNvPr id="54" name="Picture 2" descr="\begin{align*}&#10;\text{傾き}=\frac{\Delta y}{\Delta 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8700" y="1503150"/>
              <a:ext cx="1387672" cy="612000"/>
            </a:xfrm>
            <a:prstGeom prst="rect">
              <a:avLst/>
            </a:prstGeom>
            <a:noFill/>
            <a:extLst>
              <a:ext uri="{909E8E84-426E-40DD-AFC4-6F175D3DCCD1}">
                <a14:hiddenFill xmlns:a14="http://schemas.microsoft.com/office/drawing/2010/main">
                  <a:solidFill>
                    <a:srgbClr val="FFFFFF"/>
                  </a:solidFill>
                </a14:hiddenFill>
              </a:ext>
            </a:extLst>
          </p:spPr>
        </p:pic>
        <p:sp>
          <p:nvSpPr>
            <p:cNvPr id="26" name="円弧 25"/>
            <p:cNvSpPr/>
            <p:nvPr/>
          </p:nvSpPr>
          <p:spPr bwMode="auto">
            <a:xfrm>
              <a:off x="7525623" y="1837955"/>
              <a:ext cx="216024" cy="422803"/>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9" name="楕円 58"/>
            <p:cNvSpPr>
              <a:spLocks noChangeAspect="1"/>
            </p:cNvSpPr>
            <p:nvPr/>
          </p:nvSpPr>
          <p:spPr bwMode="auto">
            <a:xfrm>
              <a:off x="7528272" y="251385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0" name="円弧 29"/>
            <p:cNvSpPr/>
            <p:nvPr/>
          </p:nvSpPr>
          <p:spPr bwMode="auto">
            <a:xfrm rot="5400000">
              <a:off x="7348793" y="2187099"/>
              <a:ext cx="504056" cy="289114"/>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9221" name="円弧 9220"/>
            <p:cNvSpPr/>
            <p:nvPr/>
          </p:nvSpPr>
          <p:spPr bwMode="auto">
            <a:xfrm rot="11165806">
              <a:off x="6894409" y="2511751"/>
              <a:ext cx="405027" cy="33925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9224" name="円弧 9223"/>
            <p:cNvSpPr/>
            <p:nvPr/>
          </p:nvSpPr>
          <p:spPr bwMode="auto">
            <a:xfrm rot="10800000" flipH="1">
              <a:off x="7316911" y="2377357"/>
              <a:ext cx="228685" cy="49653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4175014164"/>
      </p:ext>
    </p:extLst>
  </p:cSld>
  <p:clrMapOvr>
    <a:masterClrMapping/>
  </p:clrMapOvr>
  <p:transition advTm="81748"/>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10595</TotalTime>
  <Words>931</Words>
  <Application>Microsoft Office PowerPoint</Application>
  <PresentationFormat>ユーザー設定</PresentationFormat>
  <Paragraphs>202</Paragraphs>
  <Slides>13</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13</vt:i4>
      </vt:variant>
    </vt:vector>
  </HeadingPairs>
  <TitlesOfParts>
    <vt:vector size="21" baseType="lpstr">
      <vt:lpstr>ＭＳ Ｐゴシック</vt:lpstr>
      <vt:lpstr>ＭＳ ゴシック</vt:lpstr>
      <vt:lpstr>Arial</vt:lpstr>
      <vt:lpstr>Calibri</vt:lpstr>
      <vt:lpstr>Times New Roman</vt:lpstr>
      <vt:lpstr>Wingdings</vt:lpstr>
      <vt:lpstr>Default Design</vt:lpstr>
      <vt:lpstr>デザインの設定</vt:lpstr>
      <vt:lpstr>産業組織論A  (6) 収入と1次関数</vt:lpstr>
      <vt:lpstr>講義の進め方．使い方</vt:lpstr>
      <vt:lpstr>分散</vt:lpstr>
      <vt:lpstr>PowerPoint プレゼンテーション</vt:lpstr>
      <vt:lpstr>問2の解答</vt:lpstr>
      <vt:lpstr>収入と変化</vt:lpstr>
      <vt:lpstr>収入と変化</vt:lpstr>
      <vt:lpstr>一般的な1次関数</vt:lpstr>
      <vt:lpstr>傾きの性質</vt:lpstr>
      <vt:lpstr>1次関数と直線の方程式</vt:lpstr>
      <vt:lpstr>関数のグラフと直線の方程式の図形</vt:lpstr>
      <vt:lpstr>需要曲線の例</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611</cp:revision>
  <cp:lastPrinted>2017-04-12T01:17:40Z</cp:lastPrinted>
  <dcterms:created xsi:type="dcterms:W3CDTF">2004-05-06T09:28:21Z</dcterms:created>
  <dcterms:modified xsi:type="dcterms:W3CDTF">2020-06-30T02:26:08Z</dcterms:modified>
</cp:coreProperties>
</file>