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15"/>
  </p:notesMasterIdLst>
  <p:handoutMasterIdLst>
    <p:handoutMasterId r:id="rId16"/>
  </p:handoutMasterIdLst>
  <p:sldIdLst>
    <p:sldId id="413" r:id="rId3"/>
    <p:sldId id="474" r:id="rId4"/>
    <p:sldId id="488" r:id="rId5"/>
    <p:sldId id="511" r:id="rId6"/>
    <p:sldId id="513" r:id="rId7"/>
    <p:sldId id="512" r:id="rId8"/>
    <p:sldId id="514" r:id="rId9"/>
    <p:sldId id="515" r:id="rId10"/>
    <p:sldId id="516" r:id="rId11"/>
    <p:sldId id="496" r:id="rId12"/>
    <p:sldId id="499" r:id="rId13"/>
    <p:sldId id="469" r:id="rId14"/>
  </p:sldIdLst>
  <p:sldSz cx="10160000" cy="7620000"/>
  <p:notesSz cx="6735763" cy="9866313"/>
  <p:custDataLst>
    <p:tags r:id="rId1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9" autoAdjust="0"/>
    <p:restoredTop sz="91560" autoAdjust="0"/>
  </p:normalViewPr>
  <p:slideViewPr>
    <p:cSldViewPr>
      <p:cViewPr varScale="1">
        <p:scale>
          <a:sx n="61" d="100"/>
          <a:sy n="61" d="100"/>
        </p:scale>
        <p:origin x="1216" y="92"/>
      </p:cViewPr>
      <p:guideLst>
        <p:guide orient="horz" pos="2160"/>
        <p:guide pos="2880"/>
      </p:guideLst>
    </p:cSldViewPr>
  </p:slideViewPr>
  <p:outlineViewPr>
    <p:cViewPr>
      <p:scale>
        <a:sx n="33" d="100"/>
        <a:sy n="33" d="100"/>
      </p:scale>
      <p:origin x="0" y="-11984"/>
    </p:cViewPr>
  </p:outlineViewPr>
  <p:notesTextViewPr>
    <p:cViewPr>
      <p:scale>
        <a:sx n="100" d="100"/>
        <a:sy n="100" d="100"/>
      </p:scale>
      <p:origin x="0" y="0"/>
    </p:cViewPr>
  </p:notesTextViewPr>
  <p:sorterViewPr>
    <p:cViewPr>
      <p:scale>
        <a:sx n="100" d="100"/>
        <a:sy n="100" d="100"/>
      </p:scale>
      <p:origin x="0" y="-3976"/>
    </p:cViewPr>
  </p:sorterViewPr>
  <p:notesViewPr>
    <p:cSldViewPr>
      <p:cViewPr varScale="1">
        <p:scale>
          <a:sx n="34" d="100"/>
          <a:sy n="34" d="100"/>
        </p:scale>
        <p:origin x="2624" y="6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863975"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a:lvl1pPr>
          </a:lstStyle>
          <a:p>
            <a:pPr>
              <a:defRPr/>
            </a:pPr>
            <a:r>
              <a:rPr lang="ja-JP" altLang="en-US" smtClean="0"/>
              <a:t>産業組織論</a:t>
            </a:r>
            <a:r>
              <a:rPr lang="en-US" altLang="ja-JP" smtClean="0"/>
              <a:t>A 7</a:t>
            </a:r>
            <a:endParaRPr lang="en-US" altLang="ja-JP" dirty="0"/>
          </a:p>
        </p:txBody>
      </p:sp>
      <p:sp>
        <p:nvSpPr>
          <p:cNvPr id="133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2020/7/7</a:t>
            </a:r>
            <a:endParaRPr lang="en-US" altLang="ja-JP" dirty="0"/>
          </a:p>
        </p:txBody>
      </p:sp>
      <p:sp>
        <p:nvSpPr>
          <p:cNvPr id="133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dirty="0"/>
              <a:t>丹野忠晋</a:t>
            </a:r>
            <a:endParaRPr lang="en-US" altLang="ja-JP" dirty="0"/>
          </a:p>
        </p:txBody>
      </p:sp>
      <p:sp>
        <p:nvSpPr>
          <p:cNvPr id="133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AFFF7C6C-44F1-4A9C-AB4A-CE4298BA260F}"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eaLnBrk="1" hangingPunct="1">
              <a:defRPr sz="1200"/>
            </a:lvl1pPr>
          </a:lstStyle>
          <a:p>
            <a:pPr>
              <a:defRPr/>
            </a:pPr>
            <a:r>
              <a:rPr lang="ja-JP" altLang="en-US" smtClean="0"/>
              <a:t>産業組織論</a:t>
            </a:r>
            <a:r>
              <a:rPr lang="en-US" altLang="ja-JP" smtClean="0"/>
              <a:t>A 7</a:t>
            </a:r>
            <a:endParaRPr lang="en-US" altLang="ja-JP" dirty="0"/>
          </a:p>
        </p:txBody>
      </p:sp>
      <p:sp>
        <p:nvSpPr>
          <p:cNvPr id="1229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lvl1pPr algn="r" eaLnBrk="1" hangingPunct="1">
              <a:defRPr sz="1200"/>
            </a:lvl1pPr>
          </a:lstStyle>
          <a:p>
            <a:pPr>
              <a:defRPr/>
            </a:pPr>
            <a:r>
              <a:rPr lang="en-US" altLang="ja-JP" smtClean="0"/>
              <a:t>2020/7/7</a:t>
            </a:r>
            <a:endParaRPr lang="en-US" altLang="ja-JP" dirty="0"/>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56" tIns="45728" rIns="91456" bIns="4572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eaLnBrk="1" hangingPunct="1">
              <a:defRPr sz="1200"/>
            </a:lvl1pPr>
          </a:lstStyle>
          <a:p>
            <a:pPr>
              <a:defRPr/>
            </a:pPr>
            <a:r>
              <a:rPr lang="ja-JP" altLang="en-US" dirty="0"/>
              <a:t>丹野忠晋</a:t>
            </a:r>
            <a:endParaRPr lang="en-US" altLang="ja-JP" dirty="0"/>
          </a:p>
        </p:txBody>
      </p:sp>
      <p:sp>
        <p:nvSpPr>
          <p:cNvPr id="12295"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56" tIns="45728" rIns="91456" bIns="45728" numCol="1" anchor="b" anchorCtr="0" compatLnSpc="1">
            <a:prstTxWarp prst="textNoShape">
              <a:avLst/>
            </a:prstTxWarp>
          </a:bodyPr>
          <a:lstStyle>
            <a:lvl1pPr algn="r" eaLnBrk="1" hangingPunct="1">
              <a:defRPr sz="1200"/>
            </a:lvl1pPr>
          </a:lstStyle>
          <a:p>
            <a:pPr>
              <a:defRPr/>
            </a:pPr>
            <a:fld id="{DDDF0D2C-C7C1-4F70-B6EF-E7FCD1AAC825}"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71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226B32-B59F-4EBD-98F1-7B0CD48FBE2E}" type="slidenum">
              <a:rPr lang="ja-JP" altLang="en-US" smtClean="0"/>
              <a:pPr>
                <a:spcBef>
                  <a:spcPct val="0"/>
                </a:spcBef>
              </a:pPr>
              <a:t>1</a:t>
            </a:fld>
            <a:endParaRPr lang="en-US" altLang="ja-JP" smtClean="0"/>
          </a:p>
        </p:txBody>
      </p:sp>
      <p:sp>
        <p:nvSpPr>
          <p:cNvPr id="7173" name="Rectangle 2"/>
          <p:cNvSpPr>
            <a:spLocks noGrp="1" noRot="1" noChangeAspect="1" noChangeArrowheads="1" noTextEdit="1"/>
          </p:cNvSpPr>
          <p:nvPr>
            <p:ph type="sldImg"/>
          </p:nvPr>
        </p:nvSpPr>
        <p:spPr>
          <a:ln/>
        </p:spPr>
      </p:sp>
      <p:sp>
        <p:nvSpPr>
          <p:cNvPr id="71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11</a:t>
            </a:fld>
            <a:endParaRPr lang="en-US" altLang="ja-JP" smtClean="0"/>
          </a:p>
        </p:txBody>
      </p:sp>
      <p:sp>
        <p:nvSpPr>
          <p:cNvPr id="10245" name="Rectangle 2"/>
          <p:cNvSpPr>
            <a:spLocks noGrp="1" noRot="1" noChangeAspect="1" noChangeArrowheads="1" noTextEdit="1"/>
          </p:cNvSpPr>
          <p:nvPr>
            <p:ph type="sldImg"/>
          </p:nvPr>
        </p:nvSpPr>
        <p:spPr>
          <a:xfrm>
            <a:off x="919163" y="684213"/>
            <a:ext cx="4933950" cy="3700462"/>
          </a:xfrm>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3611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endParaRPr lang="en-US" altLang="ja-JP" dirty="0" smtClean="0"/>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endParaRPr lang="en-US" altLang="ja-JP" dirty="0" smtClean="0"/>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AC27A3-44C6-441D-B2FD-4B0B5FD04047}" type="slidenum">
              <a:rPr lang="ja-JP" altLang="en-US" smtClean="0"/>
              <a:pPr>
                <a:spcBef>
                  <a:spcPct val="0"/>
                </a:spcBef>
              </a:pPr>
              <a:t>12</a:t>
            </a:fld>
            <a:endParaRPr lang="en-US" altLang="ja-JP" dirty="0"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3</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99480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4</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04733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5</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00660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6</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74603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7</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95218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8</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7741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6</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2020/6/30</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9</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69631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ja-JP" altLang="en-US" smtClean="0"/>
              <a:t>産業組織論</a:t>
            </a:r>
            <a:r>
              <a:rPr lang="en-US" altLang="ja-JP" smtClean="0"/>
              <a:t>A 7</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ja-JP" smtClean="0"/>
              <a:t>2020/7/7</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8663" indent="-279400">
              <a:spcBef>
                <a:spcPct val="30000"/>
              </a:spcBef>
              <a:defRPr sz="1200">
                <a:solidFill>
                  <a:schemeClr val="tx1"/>
                </a:solidFill>
                <a:latin typeface="Times New Roman" panose="02020603050405020304" pitchFamily="18" charset="0"/>
              </a:defRPr>
            </a:lvl2pPr>
            <a:lvl3pPr marL="1120775" indent="-223838">
              <a:spcBef>
                <a:spcPct val="30000"/>
              </a:spcBef>
              <a:defRPr sz="1200">
                <a:solidFill>
                  <a:schemeClr val="tx1"/>
                </a:solidFill>
                <a:latin typeface="Times New Roman" panose="02020603050405020304" pitchFamily="18" charset="0"/>
              </a:defRPr>
            </a:lvl3pPr>
            <a:lvl4pPr marL="1570038" indent="-223838">
              <a:spcBef>
                <a:spcPct val="30000"/>
              </a:spcBef>
              <a:defRPr sz="1200">
                <a:solidFill>
                  <a:schemeClr val="tx1"/>
                </a:solidFill>
                <a:latin typeface="Times New Roman" panose="02020603050405020304" pitchFamily="18" charset="0"/>
              </a:defRPr>
            </a:lvl4pPr>
            <a:lvl5pPr marL="2019300" indent="-223838">
              <a:spcBef>
                <a:spcPct val="30000"/>
              </a:spcBef>
              <a:defRPr sz="1200">
                <a:solidFill>
                  <a:schemeClr val="tx1"/>
                </a:solidFill>
                <a:latin typeface="Times New Roman" panose="02020603050405020304" pitchFamily="18" charset="0"/>
              </a:defRPr>
            </a:lvl5pPr>
            <a:lvl6pPr marL="2476500"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3700"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0900"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48100"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9E6C0-F029-426E-90D5-706E8DC432C8}" type="slidenum">
              <a:rPr lang="ja-JP" altLang="en-US" smtClean="0"/>
              <a:pPr>
                <a:spcBef>
                  <a:spcPct val="0"/>
                </a:spcBef>
              </a:pPr>
              <a:t>10</a:t>
            </a:fld>
            <a:endParaRPr lang="en-US" altLang="ja-JP"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239160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809604"/>
            <a:ext cx="8636000" cy="1633537"/>
          </a:xfrm>
        </p:spPr>
        <p:txBody>
          <a:bodyPr/>
          <a:lstStyle>
            <a:lvl1pPr>
              <a:defRPr sz="4400" baseline="0">
                <a:latin typeface="ＭＳ ゴシック" pitchFamily="49" charset="-128"/>
                <a:ea typeface="ＭＳ ゴシック" pitchFamily="49"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524000" y="3238496"/>
            <a:ext cx="7112000" cy="3027367"/>
          </a:xfrm>
        </p:spPr>
        <p:txBody>
          <a:bodyPr/>
          <a:lstStyle>
            <a:lvl1pPr marL="0" indent="0" algn="ctr">
              <a:buNone/>
              <a:defRPr baseline="0">
                <a:latin typeface="ＭＳ ゴシック" pitchFamily="49" charset="-128"/>
                <a:ea typeface="ＭＳ ゴシック" pitchFamily="49"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4" name="Rectangle 4"/>
          <p:cNvSpPr>
            <a:spLocks noGrp="1" noChangeArrowheads="1"/>
          </p:cNvSpPr>
          <p:nvPr>
            <p:ph type="dt" sz="half" idx="10"/>
          </p:nvPr>
        </p:nvSpPr>
        <p:spPr/>
        <p:txBody>
          <a:bodyPr/>
          <a:lstStyle>
            <a:lvl1pPr>
              <a:defRPr baseline="0">
                <a:ea typeface="ＭＳ ゴシック" pitchFamily="49" charset="-128"/>
              </a:defRPr>
            </a:lvl1pPr>
          </a:lstStyle>
          <a:p>
            <a:pPr>
              <a:defRPr/>
            </a:pPr>
            <a:r>
              <a:rPr lang="en-US" altLang="ja-JP" smtClean="0"/>
              <a:t>2020/7/7</a:t>
            </a:r>
            <a:endParaRPr lang="en-US" altLang="ja-JP" dirty="0"/>
          </a:p>
        </p:txBody>
      </p:sp>
      <p:sp>
        <p:nvSpPr>
          <p:cNvPr id="5" name="Rectangle 5"/>
          <p:cNvSpPr>
            <a:spLocks noGrp="1" noChangeArrowheads="1"/>
          </p:cNvSpPr>
          <p:nvPr>
            <p:ph type="ftr" sz="quarter" idx="11"/>
          </p:nvPr>
        </p:nvSpPr>
        <p:spPr/>
        <p:txBody>
          <a:bodyPr/>
          <a:lstStyle>
            <a:lvl1pPr>
              <a:defRPr baseline="0">
                <a:ea typeface="ＭＳ ゴシック" pitchFamily="49" charset="-128"/>
              </a:defRPr>
            </a:lvl1pPr>
          </a:lstStyle>
          <a:p>
            <a:pPr>
              <a:defRPr/>
            </a:pPr>
            <a:r>
              <a:rPr lang="ja-JP" altLang="en-US" smtClean="0"/>
              <a:t>産業組織論</a:t>
            </a:r>
            <a:r>
              <a:rPr lang="en-US" altLang="ja-JP" smtClean="0"/>
              <a:t>A 7</a:t>
            </a:r>
            <a:endParaRPr lang="en-US" altLang="ja-JP" dirty="0"/>
          </a:p>
        </p:txBody>
      </p:sp>
      <p:sp>
        <p:nvSpPr>
          <p:cNvPr id="6" name="Rectangle 6"/>
          <p:cNvSpPr>
            <a:spLocks noGrp="1" noChangeArrowheads="1"/>
          </p:cNvSpPr>
          <p:nvPr>
            <p:ph type="sldNum" sz="quarter" idx="12"/>
          </p:nvPr>
        </p:nvSpPr>
        <p:spPr/>
        <p:txBody>
          <a:bodyPr/>
          <a:lstStyle>
            <a:lvl1pPr>
              <a:defRPr>
                <a:ea typeface="ＭＳ ゴシック" panose="020B0609070205080204" pitchFamily="49" charset="-128"/>
              </a:defRPr>
            </a:lvl1pPr>
          </a:lstStyle>
          <a:p>
            <a:pPr>
              <a:defRPr/>
            </a:pPr>
            <a:fld id="{888CAC47-5CE7-4602-9341-A9F2140DE365}" type="slidenum">
              <a:rPr lang="ja-JP" altLang="en-US"/>
              <a:pPr>
                <a:defRPr/>
              </a:pPr>
              <a:t>‹#›</a:t>
            </a:fld>
            <a:endParaRPr lang="en-US" altLang="ja-JP" dirty="0"/>
          </a:p>
        </p:txBody>
      </p:sp>
    </p:spTree>
    <p:extLst>
      <p:ext uri="{BB962C8B-B14F-4D97-AF65-F5344CB8AC3E}">
        <p14:creationId xmlns:p14="http://schemas.microsoft.com/office/powerpoint/2010/main" val="307888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7B3B8C2-C4FE-48C1-A6EA-AA81520B1757}" type="slidenum">
              <a:rPr lang="ja-JP" altLang="en-US"/>
              <a:pPr>
                <a:defRPr/>
              </a:pPr>
              <a:t>‹#›</a:t>
            </a:fld>
            <a:endParaRPr lang="en-US" altLang="ja-JP" dirty="0"/>
          </a:p>
        </p:txBody>
      </p:sp>
    </p:spTree>
    <p:extLst>
      <p:ext uri="{BB962C8B-B14F-4D97-AF65-F5344CB8AC3E}">
        <p14:creationId xmlns:p14="http://schemas.microsoft.com/office/powerpoint/2010/main" val="306242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9000" y="676275"/>
            <a:ext cx="2159000" cy="60975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676275"/>
            <a:ext cx="6324600" cy="60975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3DFEE1E0-B84D-4DE8-A33C-82950659811B}" type="slidenum">
              <a:rPr lang="ja-JP" altLang="en-US"/>
              <a:pPr>
                <a:defRPr/>
              </a:pPr>
              <a:t>‹#›</a:t>
            </a:fld>
            <a:endParaRPr lang="en-US" altLang="ja-JP" dirty="0"/>
          </a:p>
        </p:txBody>
      </p:sp>
    </p:spTree>
    <p:extLst>
      <p:ext uri="{BB962C8B-B14F-4D97-AF65-F5344CB8AC3E}">
        <p14:creationId xmlns:p14="http://schemas.microsoft.com/office/powerpoint/2010/main" val="47368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E9110AA-36FD-4931-8A88-87FFDEF61995}" type="slidenum">
              <a:rPr lang="ja-JP" altLang="en-US"/>
              <a:pPr>
                <a:defRPr/>
              </a:pPr>
              <a:t>‹#›</a:t>
            </a:fld>
            <a:endParaRPr lang="ja-JP" altLang="en-US" dirty="0"/>
          </a:p>
        </p:txBody>
      </p:sp>
    </p:spTree>
    <p:extLst>
      <p:ext uri="{BB962C8B-B14F-4D97-AF65-F5344CB8AC3E}">
        <p14:creationId xmlns:p14="http://schemas.microsoft.com/office/powerpoint/2010/main" val="131007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B4D362-7FCE-4E66-8742-78B09C2FFA16}" type="slidenum">
              <a:rPr lang="ja-JP" altLang="en-US"/>
              <a:pPr>
                <a:defRPr/>
              </a:pPr>
              <a:t>‹#›</a:t>
            </a:fld>
            <a:endParaRPr lang="ja-JP" altLang="en-US" dirty="0"/>
          </a:p>
        </p:txBody>
      </p:sp>
    </p:spTree>
    <p:extLst>
      <p:ext uri="{BB962C8B-B14F-4D97-AF65-F5344CB8AC3E}">
        <p14:creationId xmlns:p14="http://schemas.microsoft.com/office/powerpoint/2010/main" val="177861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FC071CCA-ACA0-4073-B4DF-6D1CE81B436D}" type="slidenum">
              <a:rPr lang="ja-JP" altLang="en-US"/>
              <a:pPr>
                <a:defRPr/>
              </a:pPr>
              <a:t>‹#›</a:t>
            </a:fld>
            <a:endParaRPr lang="ja-JP" altLang="en-US" dirty="0"/>
          </a:p>
        </p:txBody>
      </p:sp>
    </p:spTree>
    <p:extLst>
      <p:ext uri="{BB962C8B-B14F-4D97-AF65-F5344CB8AC3E}">
        <p14:creationId xmlns:p14="http://schemas.microsoft.com/office/powerpoint/2010/main" val="314858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2232FF6F-84F7-4F1D-BC0E-849DCD8694A5}" type="slidenum">
              <a:rPr lang="ja-JP" altLang="en-US"/>
              <a:pPr>
                <a:defRPr/>
              </a:pPr>
              <a:t>‹#›</a:t>
            </a:fld>
            <a:endParaRPr lang="ja-JP" altLang="en-US" dirty="0"/>
          </a:p>
        </p:txBody>
      </p:sp>
    </p:spTree>
    <p:extLst>
      <p:ext uri="{BB962C8B-B14F-4D97-AF65-F5344CB8AC3E}">
        <p14:creationId xmlns:p14="http://schemas.microsoft.com/office/powerpoint/2010/main" val="258387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4B7CBD67-9561-4DCB-AA99-984411300330}" type="slidenum">
              <a:rPr lang="ja-JP" altLang="en-US"/>
              <a:pPr>
                <a:defRPr/>
              </a:pPr>
              <a:t>‹#›</a:t>
            </a:fld>
            <a:endParaRPr lang="ja-JP" altLang="en-US" dirty="0"/>
          </a:p>
        </p:txBody>
      </p:sp>
    </p:spTree>
    <p:extLst>
      <p:ext uri="{BB962C8B-B14F-4D97-AF65-F5344CB8AC3E}">
        <p14:creationId xmlns:p14="http://schemas.microsoft.com/office/powerpoint/2010/main" val="307931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66B282F-867F-431E-BD30-486149E29D59}" type="slidenum">
              <a:rPr lang="ja-JP" altLang="en-US"/>
              <a:pPr>
                <a:defRPr/>
              </a:pPr>
              <a:t>‹#›</a:t>
            </a:fld>
            <a:endParaRPr lang="ja-JP" altLang="en-US" dirty="0"/>
          </a:p>
        </p:txBody>
      </p:sp>
    </p:spTree>
    <p:extLst>
      <p:ext uri="{BB962C8B-B14F-4D97-AF65-F5344CB8AC3E}">
        <p14:creationId xmlns:p14="http://schemas.microsoft.com/office/powerpoint/2010/main" val="108684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9486C-BA51-4E0F-BDE1-50FB32B7B3D4}" type="slidenum">
              <a:rPr lang="ja-JP" altLang="en-US"/>
              <a:pPr>
                <a:defRPr/>
              </a:pPr>
              <a:t>‹#›</a:t>
            </a:fld>
            <a:endParaRPr lang="ja-JP" altLang="en-US" dirty="0"/>
          </a:p>
        </p:txBody>
      </p:sp>
    </p:spTree>
    <p:extLst>
      <p:ext uri="{BB962C8B-B14F-4D97-AF65-F5344CB8AC3E}">
        <p14:creationId xmlns:p14="http://schemas.microsoft.com/office/powerpoint/2010/main" val="285580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1E3AA0E1-6043-4EE0-AFFB-B6B830142EA3}" type="slidenum">
              <a:rPr lang="ja-JP" altLang="en-US"/>
              <a:pPr>
                <a:defRPr/>
              </a:pPr>
              <a:t>‹#›</a:t>
            </a:fld>
            <a:endParaRPr lang="ja-JP" altLang="en-US" dirty="0"/>
          </a:p>
        </p:txBody>
      </p:sp>
    </p:spTree>
    <p:extLst>
      <p:ext uri="{BB962C8B-B14F-4D97-AF65-F5344CB8AC3E}">
        <p14:creationId xmlns:p14="http://schemas.microsoft.com/office/powerpoint/2010/main" val="4655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22282" y="380976"/>
            <a:ext cx="8636000" cy="1271588"/>
          </a:xfrm>
        </p:spPr>
        <p:txBody>
          <a:bodyPr/>
          <a:lstStyle>
            <a:lvl1pPr>
              <a:defRPr sz="4400" baseline="0">
                <a:latin typeface="ＭＳ Ｐゴシック" pitchFamily="50" charset="-128"/>
                <a:ea typeface="ＭＳ Ｐゴシック"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50844" y="1738298"/>
            <a:ext cx="8636000" cy="5072098"/>
          </a:xfrm>
        </p:spPr>
        <p:txBody>
          <a:bodyPr/>
          <a:lstStyle>
            <a:lvl1pPr>
              <a:buClr>
                <a:schemeClr val="tx1">
                  <a:lumMod val="75000"/>
                  <a:lumOff val="25000"/>
                </a:schemeClr>
              </a:buClr>
              <a:buSzPct val="70000"/>
              <a:buFont typeface="Wingdings" pitchFamily="2" charset="2"/>
              <a:buChar char="p"/>
              <a:defRPr baseline="0">
                <a:ea typeface="ＭＳ ゴシック" pitchFamily="49" charset="-128"/>
              </a:defRPr>
            </a:lvl1pPr>
            <a:lvl2pPr>
              <a:buClr>
                <a:schemeClr val="tx1">
                  <a:lumMod val="85000"/>
                  <a:lumOff val="15000"/>
                </a:schemeClr>
              </a:buClr>
              <a:buSzPct val="90000"/>
              <a:buFont typeface="Wingdings" pitchFamily="2" charset="2"/>
              <a:buChar char="l"/>
              <a:defRPr/>
            </a:lvl2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5F3A1EB-CB21-4028-8BF4-F528F8C6FD53}" type="slidenum">
              <a:rPr lang="ja-JP" altLang="en-US"/>
              <a:pPr>
                <a:defRPr/>
              </a:pPr>
              <a:t>‹#›</a:t>
            </a:fld>
            <a:endParaRPr lang="en-US" altLang="ja-JP" dirty="0"/>
          </a:p>
        </p:txBody>
      </p:sp>
    </p:spTree>
    <p:extLst>
      <p:ext uri="{BB962C8B-B14F-4D97-AF65-F5344CB8AC3E}">
        <p14:creationId xmlns:p14="http://schemas.microsoft.com/office/powerpoint/2010/main" val="127354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399A21-B13B-4FDA-A1FC-CED2D32E4384}" type="slidenum">
              <a:rPr lang="ja-JP" altLang="en-US"/>
              <a:pPr>
                <a:defRPr/>
              </a:pPr>
              <a:t>‹#›</a:t>
            </a:fld>
            <a:endParaRPr lang="ja-JP" altLang="en-US" dirty="0"/>
          </a:p>
        </p:txBody>
      </p:sp>
    </p:spTree>
    <p:extLst>
      <p:ext uri="{BB962C8B-B14F-4D97-AF65-F5344CB8AC3E}">
        <p14:creationId xmlns:p14="http://schemas.microsoft.com/office/powerpoint/2010/main" val="1673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E935ED9-1F60-4F15-944A-3568793BD123}" type="slidenum">
              <a:rPr lang="ja-JP" altLang="en-US"/>
              <a:pPr>
                <a:defRPr/>
              </a:pPr>
              <a:t>‹#›</a:t>
            </a:fld>
            <a:endParaRPr lang="ja-JP" altLang="en-US" dirty="0"/>
          </a:p>
        </p:txBody>
      </p:sp>
    </p:spTree>
    <p:extLst>
      <p:ext uri="{BB962C8B-B14F-4D97-AF65-F5344CB8AC3E}">
        <p14:creationId xmlns:p14="http://schemas.microsoft.com/office/powerpoint/2010/main" val="301426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8B430C-4A30-4FBC-805E-ED00976DF1B3}" type="slidenum">
              <a:rPr lang="ja-JP" altLang="en-US"/>
              <a:pPr>
                <a:defRPr/>
              </a:pPr>
              <a:t>‹#›</a:t>
            </a:fld>
            <a:endParaRPr lang="ja-JP" altLang="en-US" dirty="0"/>
          </a:p>
        </p:txBody>
      </p:sp>
    </p:spTree>
    <p:extLst>
      <p:ext uri="{BB962C8B-B14F-4D97-AF65-F5344CB8AC3E}">
        <p14:creationId xmlns:p14="http://schemas.microsoft.com/office/powerpoint/2010/main" val="25960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410C66E-A467-4191-9832-2ED88E1387FC}" type="slidenum">
              <a:rPr lang="ja-JP" altLang="en-US"/>
              <a:pPr>
                <a:defRPr/>
              </a:pPr>
              <a:t>‹#›</a:t>
            </a:fld>
            <a:endParaRPr lang="en-US" altLang="ja-JP" dirty="0"/>
          </a:p>
        </p:txBody>
      </p:sp>
    </p:spTree>
    <p:extLst>
      <p:ext uri="{BB962C8B-B14F-4D97-AF65-F5344CB8AC3E}">
        <p14:creationId xmlns:p14="http://schemas.microsoft.com/office/powerpoint/2010/main" val="9296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163B41E-A582-4FE8-B783-3351BF4769B0}" type="slidenum">
              <a:rPr lang="ja-JP" altLang="en-US"/>
              <a:pPr>
                <a:defRPr/>
              </a:pPr>
              <a:t>‹#›</a:t>
            </a:fld>
            <a:endParaRPr lang="en-US" altLang="ja-JP" dirty="0"/>
          </a:p>
        </p:txBody>
      </p:sp>
    </p:spTree>
    <p:extLst>
      <p:ext uri="{BB962C8B-B14F-4D97-AF65-F5344CB8AC3E}">
        <p14:creationId xmlns:p14="http://schemas.microsoft.com/office/powerpoint/2010/main" val="227180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E4B76335-D565-48A5-9C77-E956689886C6}" type="slidenum">
              <a:rPr lang="ja-JP" altLang="en-US"/>
              <a:pPr>
                <a:defRPr/>
              </a:pPr>
              <a:t>‹#›</a:t>
            </a:fld>
            <a:endParaRPr lang="en-US" altLang="ja-JP" dirty="0"/>
          </a:p>
        </p:txBody>
      </p:sp>
    </p:spTree>
    <p:extLst>
      <p:ext uri="{BB962C8B-B14F-4D97-AF65-F5344CB8AC3E}">
        <p14:creationId xmlns:p14="http://schemas.microsoft.com/office/powerpoint/2010/main" val="11183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D6AC2347-7D74-470B-B139-9A4089C622E9}" type="slidenum">
              <a:rPr lang="ja-JP" altLang="en-US"/>
              <a:pPr>
                <a:defRPr/>
              </a:pPr>
              <a:t>‹#›</a:t>
            </a:fld>
            <a:endParaRPr lang="en-US" altLang="ja-JP" dirty="0"/>
          </a:p>
        </p:txBody>
      </p:sp>
    </p:spTree>
    <p:extLst>
      <p:ext uri="{BB962C8B-B14F-4D97-AF65-F5344CB8AC3E}">
        <p14:creationId xmlns:p14="http://schemas.microsoft.com/office/powerpoint/2010/main" val="352615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7C4E0A4A-0007-444B-BA60-7C48F1825689}" type="slidenum">
              <a:rPr lang="ja-JP" altLang="en-US"/>
              <a:pPr>
                <a:defRPr/>
              </a:pPr>
              <a:t>‹#›</a:t>
            </a:fld>
            <a:endParaRPr lang="en-US" altLang="ja-JP" dirty="0"/>
          </a:p>
        </p:txBody>
      </p:sp>
    </p:spTree>
    <p:extLst>
      <p:ext uri="{BB962C8B-B14F-4D97-AF65-F5344CB8AC3E}">
        <p14:creationId xmlns:p14="http://schemas.microsoft.com/office/powerpoint/2010/main" val="346118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23490C1-AA6E-4D4A-97D8-F65AFD431038}" type="slidenum">
              <a:rPr lang="ja-JP" altLang="en-US"/>
              <a:pPr>
                <a:defRPr/>
              </a:pPr>
              <a:t>‹#›</a:t>
            </a:fld>
            <a:endParaRPr lang="en-US" altLang="ja-JP" dirty="0"/>
          </a:p>
        </p:txBody>
      </p:sp>
    </p:spTree>
    <p:extLst>
      <p:ext uri="{BB962C8B-B14F-4D97-AF65-F5344CB8AC3E}">
        <p14:creationId xmlns:p14="http://schemas.microsoft.com/office/powerpoint/2010/main" val="409398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2020/7/7</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t>産業組織論</a:t>
            </a:r>
            <a:r>
              <a:rPr lang="en-US" altLang="ja-JP" smtClean="0"/>
              <a:t>A 7</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60DA8EDB-AB49-4072-B6ED-5F50D9F87DD6}" type="slidenum">
              <a:rPr lang="ja-JP" altLang="en-US"/>
              <a:pPr>
                <a:defRPr/>
              </a:pPr>
              <a:t>‹#›</a:t>
            </a:fld>
            <a:endParaRPr lang="en-US" altLang="ja-JP" dirty="0"/>
          </a:p>
        </p:txBody>
      </p:sp>
    </p:spTree>
    <p:extLst>
      <p:ext uri="{BB962C8B-B14F-4D97-AF65-F5344CB8AC3E}">
        <p14:creationId xmlns:p14="http://schemas.microsoft.com/office/powerpoint/2010/main" val="424543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50" charset="-128"/>
              </a:defRPr>
            </a:lvl1pPr>
          </a:lstStyle>
          <a:p>
            <a:pPr>
              <a:defRPr/>
            </a:pPr>
            <a:r>
              <a:rPr lang="en-US" altLang="ja-JP" smtClean="0"/>
              <a:t>2020/7/7</a:t>
            </a:r>
            <a:endParaRPr lang="en-US" altLang="ja-JP" dirty="0"/>
          </a:p>
        </p:txBody>
      </p:sp>
      <p:sp>
        <p:nvSpPr>
          <p:cNvPr id="1029" name="Rectangle 5"/>
          <p:cNvSpPr>
            <a:spLocks noGrp="1" noChangeArrowheads="1"/>
          </p:cNvSpPr>
          <p:nvPr>
            <p:ph type="ftr" sz="quarter" idx="3"/>
          </p:nvPr>
        </p:nvSpPr>
        <p:spPr bwMode="auto">
          <a:xfrm>
            <a:off x="2271713" y="6942138"/>
            <a:ext cx="521017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50" charset="-128"/>
              </a:defRPr>
            </a:lvl1pPr>
          </a:lstStyle>
          <a:p>
            <a:pPr>
              <a:defRPr/>
            </a:pPr>
            <a:r>
              <a:rPr lang="ja-JP" altLang="en-US" smtClean="0"/>
              <a:t>産業組織論</a:t>
            </a:r>
            <a:r>
              <a:rPr lang="en-US" altLang="ja-JP" smtClean="0"/>
              <a:t>A 7</a:t>
            </a:r>
            <a:endParaRPr lang="en-US" altLang="ja-JP" dirty="0"/>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E512BBA-13D2-4774-B37E-77A7C80B1F99}"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674"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anose="02020603050405020304"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eaLnBrk="1" hangingPunct="1">
              <a:defRPr kumimoji="1" sz="1200">
                <a:solidFill>
                  <a:schemeClr val="tx1">
                    <a:tint val="75000"/>
                  </a:schemeClr>
                </a:solidFill>
              </a:defRPr>
            </a:lvl1pPr>
          </a:lstStyle>
          <a:p>
            <a:pPr>
              <a:defRPr/>
            </a:pPr>
            <a:r>
              <a:rPr lang="en-US" altLang="ja-JP" smtClean="0"/>
              <a:t>2020/7/7</a:t>
            </a:r>
            <a:endParaRPr lang="ja-JP" altLang="en-US" dirty="0"/>
          </a:p>
        </p:txBody>
      </p:sp>
      <p:sp>
        <p:nvSpPr>
          <p:cNvPr id="5" name="フッター プレースホルダ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eaLnBrk="1" hangingPunct="1">
              <a:defRPr kumimoji="1" sz="1200">
                <a:solidFill>
                  <a:schemeClr val="tx1">
                    <a:tint val="75000"/>
                  </a:schemeClr>
                </a:solidFill>
              </a:defRPr>
            </a:lvl1pPr>
          </a:lstStyle>
          <a:p>
            <a:pPr>
              <a:defRPr/>
            </a:pPr>
            <a:r>
              <a:rPr lang="ja-JP" altLang="en-US" smtClean="0"/>
              <a:t>産業組織論</a:t>
            </a:r>
            <a:r>
              <a:rPr lang="en-US" altLang="ja-JP" smtClean="0"/>
              <a:t>A 7</a:t>
            </a:r>
            <a:endParaRPr lang="ja-JP" altLang="en-US" dirty="0"/>
          </a:p>
        </p:txBody>
      </p:sp>
      <p:sp>
        <p:nvSpPr>
          <p:cNvPr id="6" name="スライド番号プレースホルダ 5"/>
          <p:cNvSpPr>
            <a:spLocks noGrp="1"/>
          </p:cNvSpPr>
          <p:nvPr>
            <p:ph type="sldNum" sz="quarter" idx="4"/>
          </p:nvPr>
        </p:nvSpPr>
        <p:spPr>
          <a:xfrm>
            <a:off x="7281863" y="7062788"/>
            <a:ext cx="2370137"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pPr>
              <a:defRPr/>
            </a:pPr>
            <a:fld id="{30789E61-01DA-4034-B2B7-7A55809DCEE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0413" y="1625600"/>
            <a:ext cx="8397875" cy="2327275"/>
          </a:xfrm>
        </p:spPr>
        <p:txBody>
          <a:bodyPr/>
          <a:lstStyle/>
          <a:p>
            <a:pPr algn="ctr"/>
            <a:r>
              <a:rPr lang="ja-JP" altLang="en-US" dirty="0" smtClean="0"/>
              <a:t>産業組織論</a:t>
            </a:r>
            <a:r>
              <a:rPr lang="en-US" altLang="ja-JP" dirty="0" smtClean="0"/>
              <a:t>A</a:t>
            </a:r>
            <a:br>
              <a:rPr lang="en-US" altLang="ja-JP" dirty="0" smtClean="0"/>
            </a:br>
            <a:r>
              <a:rPr lang="en-US" altLang="ja-JP" smtClean="0"/>
              <a:t/>
            </a:r>
            <a:br>
              <a:rPr lang="en-US" altLang="ja-JP" smtClean="0"/>
            </a:br>
            <a:r>
              <a:rPr lang="en-US" altLang="ja-JP" sz="3200" smtClean="0"/>
              <a:t>(7) </a:t>
            </a:r>
            <a:r>
              <a:rPr lang="ja-JP" altLang="en-US" sz="3200" smtClean="0"/>
              <a:t>限界収入</a:t>
            </a:r>
            <a:endParaRPr lang="en-US" altLang="ja-JP" smtClean="0"/>
          </a:p>
        </p:txBody>
      </p:sp>
      <p:sp>
        <p:nvSpPr>
          <p:cNvPr id="6147" name="Rectangle 3"/>
          <p:cNvSpPr>
            <a:spLocks noGrp="1" noChangeArrowheads="1"/>
          </p:cNvSpPr>
          <p:nvPr>
            <p:ph type="subTitle" idx="1"/>
          </p:nvPr>
        </p:nvSpPr>
        <p:spPr>
          <a:xfrm>
            <a:off x="1524000" y="4318000"/>
            <a:ext cx="7112000" cy="2773363"/>
          </a:xfrm>
        </p:spPr>
        <p:txBody>
          <a:bodyPr/>
          <a:lstStyle/>
          <a:p>
            <a:pPr>
              <a:lnSpc>
                <a:spcPct val="90000"/>
              </a:lnSpc>
            </a:pPr>
            <a:endParaRPr lang="ja-JP" altLang="en-US" sz="3100" smtClean="0"/>
          </a:p>
          <a:p>
            <a:pPr>
              <a:lnSpc>
                <a:spcPct val="90000"/>
              </a:lnSpc>
            </a:pPr>
            <a:r>
              <a:rPr lang="ja-JP" altLang="en-US" sz="3100" smtClean="0"/>
              <a:t>丹野忠晋</a:t>
            </a:r>
          </a:p>
          <a:p>
            <a:pPr>
              <a:lnSpc>
                <a:spcPct val="90000"/>
              </a:lnSpc>
            </a:pPr>
            <a:r>
              <a:rPr lang="ja-JP" altLang="en-US" sz="3100" smtClean="0"/>
              <a:t>拓殖大学政経学部</a:t>
            </a:r>
          </a:p>
          <a:p>
            <a:pPr>
              <a:lnSpc>
                <a:spcPct val="90000"/>
              </a:lnSpc>
            </a:pPr>
            <a:r>
              <a:rPr lang="en-US" altLang="ja-JP" sz="3100" smtClean="0"/>
              <a:t>2020</a:t>
            </a:r>
            <a:r>
              <a:rPr lang="ja-JP" altLang="en-US" sz="3100" smtClean="0"/>
              <a:t>年</a:t>
            </a:r>
            <a:r>
              <a:rPr lang="en-US" altLang="ja-JP" sz="3100" smtClean="0"/>
              <a:t>7</a:t>
            </a:r>
            <a:r>
              <a:rPr lang="ja-JP" altLang="en-US" sz="3100" smtClean="0"/>
              <a:t>月</a:t>
            </a:r>
            <a:r>
              <a:rPr lang="en-US" altLang="ja-JP" sz="3100" smtClean="0"/>
              <a:t>7</a:t>
            </a:r>
            <a:r>
              <a:rPr lang="ja-JP" altLang="en-US" sz="3100" smtClean="0"/>
              <a:t>日</a:t>
            </a:r>
          </a:p>
        </p:txBody>
      </p:sp>
    </p:spTree>
  </p:cSld>
  <p:clrMapOvr>
    <a:masterClrMapping/>
  </p:clrMapOvr>
  <p:transition advTm="141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10</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一般的な</a:t>
            </a:r>
            <a:r>
              <a:rPr lang="en-US" altLang="ja-JP" smtClean="0"/>
              <a:t>2</a:t>
            </a:r>
            <a:r>
              <a:rPr lang="ja-JP" altLang="en-US" smtClean="0"/>
              <a:t>次関数</a:t>
            </a: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smtClean="0"/>
              <a:t>一般的な</a:t>
            </a:r>
            <a:r>
              <a:rPr lang="en-US" altLang="ja-JP" u="sng" smtClean="0">
                <a:solidFill>
                  <a:srgbClr val="FF0000"/>
                </a:solidFill>
              </a:rPr>
              <a:t>2</a:t>
            </a:r>
            <a:r>
              <a:rPr lang="ja-JP" altLang="en-US" u="sng" smtClean="0">
                <a:solidFill>
                  <a:srgbClr val="FF0000"/>
                </a:solidFill>
              </a:rPr>
              <a:t>次関数</a:t>
            </a:r>
            <a:r>
              <a:rPr lang="en-US" altLang="ja-JP" smtClean="0"/>
              <a:t>f(x)</a:t>
            </a:r>
            <a:r>
              <a:rPr lang="ja-JP" altLang="en-US" smtClean="0"/>
              <a:t>はある定数</a:t>
            </a:r>
            <a:r>
              <a:rPr lang="en-US" altLang="ja-JP" smtClean="0"/>
              <a:t>a</a:t>
            </a:r>
            <a:r>
              <a:rPr lang="ja-JP" altLang="en-US" smtClean="0"/>
              <a:t>≠</a:t>
            </a:r>
            <a:r>
              <a:rPr lang="en-US" altLang="ja-JP" smtClean="0"/>
              <a:t>0, b, c</a:t>
            </a:r>
            <a:r>
              <a:rPr lang="ja-JP" altLang="en-US" smtClean="0"/>
              <a:t>を用いて</a:t>
            </a:r>
            <a:endParaRPr lang="en-US" altLang="ja-JP" smtClean="0"/>
          </a:p>
          <a:p>
            <a:pPr>
              <a:lnSpc>
                <a:spcPct val="130000"/>
              </a:lnSpc>
              <a:defRPr/>
            </a:pPr>
            <a:endParaRPr lang="en-US" altLang="ja-JP"/>
          </a:p>
          <a:p>
            <a:pPr>
              <a:lnSpc>
                <a:spcPct val="130000"/>
              </a:lnSpc>
              <a:defRPr/>
            </a:pPr>
            <a:r>
              <a:rPr lang="en-US" altLang="ja-JP" smtClean="0"/>
              <a:t>a</a:t>
            </a:r>
            <a:r>
              <a:rPr lang="ja-JP" altLang="en-US" smtClean="0"/>
              <a:t>が正のとき</a:t>
            </a:r>
            <a:r>
              <a:rPr lang="en-US" altLang="ja-JP" smtClean="0"/>
              <a:t>2</a:t>
            </a:r>
            <a:r>
              <a:rPr lang="ja-JP" altLang="en-US" smtClean="0"/>
              <a:t>次関数のグラフはを</a:t>
            </a:r>
            <a:r>
              <a:rPr lang="ja-JP" altLang="en-US" u="sng" smtClean="0">
                <a:solidFill>
                  <a:srgbClr val="FF0000"/>
                </a:solidFill>
              </a:rPr>
              <a:t>下に凸</a:t>
            </a:r>
            <a:r>
              <a:rPr lang="ja-JP" altLang="en-US" smtClean="0"/>
              <a:t>，負ならば</a:t>
            </a:r>
            <a:r>
              <a:rPr lang="ja-JP" altLang="en-US" u="sng" smtClean="0">
                <a:solidFill>
                  <a:srgbClr val="FF0000"/>
                </a:solidFill>
              </a:rPr>
              <a:t>上に凸</a:t>
            </a:r>
            <a:r>
              <a:rPr lang="ja-JP" altLang="en-US" smtClean="0"/>
              <a:t>になる</a:t>
            </a:r>
            <a:endParaRPr lang="en-US" altLang="ja-JP" smtClean="0"/>
          </a:p>
          <a:p>
            <a:pPr>
              <a:lnSpc>
                <a:spcPct val="130000"/>
              </a:lnSpc>
              <a:defRPr/>
            </a:pPr>
            <a:endParaRPr lang="en-US" altLang="ja-JP" smtClean="0"/>
          </a:p>
          <a:p>
            <a:pPr>
              <a:lnSpc>
                <a:spcPct val="130000"/>
              </a:lnSpc>
              <a:defRPr/>
            </a:pPr>
            <a:r>
              <a:rPr lang="en-US" altLang="ja-JP" smtClean="0"/>
              <a:t>2</a:t>
            </a:r>
            <a:r>
              <a:rPr lang="ja-JP" altLang="en-US" smtClean="0"/>
              <a:t>次関数を以下に平方完成してみる</a:t>
            </a:r>
            <a:endParaRPr lang="en-US" altLang="ja-JP" smtClean="0"/>
          </a:p>
          <a:p>
            <a:pPr>
              <a:lnSpc>
                <a:spcPct val="130000"/>
              </a:lnSpc>
              <a:defRPr/>
            </a:pPr>
            <a:endParaRPr lang="en-US" altLang="ja-JP" smtClean="0"/>
          </a:p>
          <a:p>
            <a:pPr>
              <a:lnSpc>
                <a:spcPct val="130000"/>
              </a:lnSpc>
              <a:defRPr/>
            </a:pPr>
            <a:r>
              <a:rPr lang="ja-JP" altLang="en-US" smtClean="0"/>
              <a:t>そのグラフは点</a:t>
            </a:r>
            <a:r>
              <a:rPr lang="en-US" altLang="ja-JP" smtClean="0"/>
              <a:t>P(p,q)</a:t>
            </a:r>
            <a:r>
              <a:rPr lang="ja-JP" altLang="en-US" smtClean="0"/>
              <a:t>を通る</a:t>
            </a:r>
            <a:endParaRPr lang="en-US" altLang="ja-JP"/>
          </a:p>
        </p:txBody>
      </p:sp>
      <p:pic>
        <p:nvPicPr>
          <p:cNvPr id="6146" name="Picture 2" descr="\begin{align*}&#10;f:\mathbb{R}\to\mathbb{R}, \quad f(x)=ax^2+bx+c&#10;\end{al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186" y="1937792"/>
            <a:ext cx="57531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stretch>
            <a:fillRect/>
          </a:stretch>
        </p:blipFill>
        <p:spPr>
          <a:xfrm>
            <a:off x="6402104" y="3066461"/>
            <a:ext cx="2159568" cy="1440000"/>
          </a:xfrm>
          <a:prstGeom prst="rect">
            <a:avLst/>
          </a:prstGeom>
        </p:spPr>
      </p:pic>
      <p:pic>
        <p:nvPicPr>
          <p:cNvPr id="6" name="図 5"/>
          <p:cNvPicPr>
            <a:picLocks noChangeAspect="1"/>
          </p:cNvPicPr>
          <p:nvPr/>
        </p:nvPicPr>
        <p:blipFill>
          <a:blip r:embed="rId5"/>
          <a:stretch>
            <a:fillRect/>
          </a:stretch>
        </p:blipFill>
        <p:spPr>
          <a:xfrm>
            <a:off x="4215904" y="3223802"/>
            <a:ext cx="2159568" cy="1440000"/>
          </a:xfrm>
          <a:prstGeom prst="rect">
            <a:avLst/>
          </a:prstGeom>
        </p:spPr>
      </p:pic>
      <p:pic>
        <p:nvPicPr>
          <p:cNvPr id="1026" name="Picture 2" descr="\begin{align*}&#10;y=a(x-p)^2+q&#10;\end{al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186" y="5276624"/>
            <a:ext cx="2990850" cy="44767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7"/>
          <a:stretch>
            <a:fillRect/>
          </a:stretch>
        </p:blipFill>
        <p:spPr>
          <a:xfrm>
            <a:off x="5836663" y="5496131"/>
            <a:ext cx="2159568" cy="1440000"/>
          </a:xfrm>
          <a:prstGeom prst="rect">
            <a:avLst/>
          </a:prstGeom>
        </p:spPr>
      </p:pic>
      <p:pic>
        <p:nvPicPr>
          <p:cNvPr id="8" name="図 7"/>
          <p:cNvPicPr>
            <a:picLocks noChangeAspect="1"/>
          </p:cNvPicPr>
          <p:nvPr/>
        </p:nvPicPr>
        <p:blipFill>
          <a:blip r:embed="rId8"/>
          <a:stretch>
            <a:fillRect/>
          </a:stretch>
        </p:blipFill>
        <p:spPr>
          <a:xfrm>
            <a:off x="7813805" y="5344797"/>
            <a:ext cx="2159568" cy="1440000"/>
          </a:xfrm>
          <a:prstGeom prst="rect">
            <a:avLst/>
          </a:prstGeom>
        </p:spPr>
      </p:pic>
    </p:spTree>
    <p:extLst>
      <p:ext uri="{BB962C8B-B14F-4D97-AF65-F5344CB8AC3E}">
        <p14:creationId xmlns:p14="http://schemas.microsoft.com/office/powerpoint/2010/main" val="911081883"/>
      </p:ext>
    </p:extLst>
  </p:cSld>
  <p:clrMapOvr>
    <a:masterClrMapping/>
  </p:clrMapOvr>
  <p:transition advTm="8174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11</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対称軸と頂点</a:t>
            </a:r>
          </a:p>
        </p:txBody>
      </p:sp>
      <p:sp>
        <p:nvSpPr>
          <p:cNvPr id="180227" name="Rectangle 3"/>
          <p:cNvSpPr>
            <a:spLocks noGrp="1" noChangeArrowheads="1"/>
          </p:cNvSpPr>
          <p:nvPr>
            <p:ph type="body" idx="1"/>
          </p:nvPr>
        </p:nvSpPr>
        <p:spPr>
          <a:xfrm>
            <a:off x="122768" y="928743"/>
            <a:ext cx="9537700" cy="5940425"/>
          </a:xfrm>
        </p:spPr>
        <p:txBody>
          <a:bodyPr/>
          <a:lstStyle/>
          <a:p>
            <a:pPr>
              <a:lnSpc>
                <a:spcPts val="3500"/>
              </a:lnSpc>
              <a:spcAft>
                <a:spcPts val="600"/>
              </a:spcAft>
              <a:defRPr/>
            </a:pPr>
            <a:r>
              <a:rPr lang="ja-JP" altLang="en-US" smtClean="0"/>
              <a:t>点</a:t>
            </a:r>
            <a:r>
              <a:rPr lang="en-US" altLang="ja-JP" smtClean="0"/>
              <a:t>P</a:t>
            </a:r>
            <a:r>
              <a:rPr lang="ja-JP" altLang="en-US" smtClean="0"/>
              <a:t>の左右で図形は対称になってる</a:t>
            </a:r>
            <a:endParaRPr lang="en-US" altLang="ja-JP" smtClean="0"/>
          </a:p>
          <a:p>
            <a:pPr>
              <a:lnSpc>
                <a:spcPts val="3500"/>
              </a:lnSpc>
              <a:spcAft>
                <a:spcPts val="600"/>
              </a:spcAft>
              <a:defRPr/>
            </a:pPr>
            <a:r>
              <a:rPr lang="ja-JP" altLang="en-US" smtClean="0"/>
              <a:t>点</a:t>
            </a:r>
            <a:r>
              <a:rPr lang="en-US" altLang="ja-JP" smtClean="0"/>
              <a:t>P</a:t>
            </a:r>
            <a:r>
              <a:rPr lang="ja-JP" altLang="en-US" smtClean="0"/>
              <a:t>を通る垂直な直線の方程式は </a:t>
            </a:r>
            <a:r>
              <a:rPr lang="en-US" altLang="ja-JP" smtClean="0"/>
              <a:t>x=p</a:t>
            </a:r>
            <a:endParaRPr lang="en-US" altLang="ja-JP"/>
          </a:p>
          <a:p>
            <a:pPr>
              <a:lnSpc>
                <a:spcPts val="3500"/>
              </a:lnSpc>
              <a:spcAft>
                <a:spcPts val="600"/>
              </a:spcAft>
              <a:defRPr/>
            </a:pPr>
            <a:r>
              <a:rPr lang="ja-JP" altLang="en-US" smtClean="0"/>
              <a:t>このような直線を</a:t>
            </a:r>
            <a:r>
              <a:rPr lang="ja-JP" altLang="en-US" u="sng" smtClean="0">
                <a:solidFill>
                  <a:srgbClr val="FF0000"/>
                </a:solidFill>
              </a:rPr>
              <a:t>対称軸</a:t>
            </a:r>
            <a:r>
              <a:rPr lang="ja-JP" altLang="en-US" smtClean="0"/>
              <a:t>といいます</a:t>
            </a:r>
            <a:endParaRPr lang="en-US" altLang="ja-JP" smtClean="0"/>
          </a:p>
          <a:p>
            <a:pPr>
              <a:lnSpc>
                <a:spcPts val="3500"/>
              </a:lnSpc>
              <a:spcAft>
                <a:spcPts val="600"/>
              </a:spcAft>
              <a:defRPr/>
            </a:pPr>
            <a:r>
              <a:rPr lang="ja-JP" altLang="en-US" smtClean="0"/>
              <a:t>対称軸と曲線が交わる点をその曲線の</a:t>
            </a:r>
            <a:r>
              <a:rPr lang="ja-JP" altLang="en-US" u="sng" smtClean="0">
                <a:solidFill>
                  <a:srgbClr val="FF0000"/>
                </a:solidFill>
              </a:rPr>
              <a:t>頂点</a:t>
            </a:r>
            <a:r>
              <a:rPr lang="ja-JP" altLang="en-US" smtClean="0"/>
              <a:t>という</a:t>
            </a:r>
            <a:endParaRPr lang="en-US" altLang="ja-JP" smtClean="0"/>
          </a:p>
          <a:p>
            <a:pPr>
              <a:lnSpc>
                <a:spcPts val="3500"/>
              </a:lnSpc>
              <a:spcAft>
                <a:spcPts val="600"/>
              </a:spcAft>
              <a:defRPr/>
            </a:pPr>
            <a:r>
              <a:rPr lang="ja-JP" altLang="en-US" smtClean="0"/>
              <a:t>関数</a:t>
            </a:r>
            <a:r>
              <a:rPr lang="en-US" altLang="ja-JP" smtClean="0"/>
              <a:t>y=x</a:t>
            </a:r>
            <a:r>
              <a:rPr lang="en-US" altLang="ja-JP" baseline="30000" smtClean="0"/>
              <a:t>2</a:t>
            </a:r>
            <a:r>
              <a:rPr lang="en-US" altLang="ja-JP" smtClean="0"/>
              <a:t>+1</a:t>
            </a:r>
            <a:r>
              <a:rPr lang="ja-JP" altLang="en-US" smtClean="0"/>
              <a:t>のグラフは関数</a:t>
            </a:r>
            <a:r>
              <a:rPr lang="en-US" altLang="ja-JP" smtClean="0"/>
              <a:t>y=x</a:t>
            </a:r>
            <a:r>
              <a:rPr lang="en-US" altLang="ja-JP" baseline="30000" smtClean="0"/>
              <a:t>2</a:t>
            </a:r>
            <a:r>
              <a:rPr lang="ja-JP" altLang="en-US" smtClean="0"/>
              <a:t>のグラフを</a:t>
            </a:r>
            <a:r>
              <a:rPr lang="en-US" altLang="ja-JP" smtClean="0"/>
              <a:t>1</a:t>
            </a:r>
            <a:r>
              <a:rPr lang="ja-JP" altLang="en-US" smtClean="0"/>
              <a:t>だけ上方に</a:t>
            </a:r>
            <a:r>
              <a:rPr lang="ja-JP" altLang="en-US" u="sng" smtClean="0">
                <a:solidFill>
                  <a:srgbClr val="FF0000"/>
                </a:solidFill>
              </a:rPr>
              <a:t>平行移動</a:t>
            </a:r>
            <a:r>
              <a:rPr lang="ja-JP" altLang="en-US" smtClean="0"/>
              <a:t>したグラフです</a:t>
            </a:r>
            <a:endParaRPr lang="en-US" altLang="ja-JP" smtClean="0"/>
          </a:p>
          <a:p>
            <a:pPr>
              <a:lnSpc>
                <a:spcPts val="3500"/>
              </a:lnSpc>
              <a:spcAft>
                <a:spcPts val="600"/>
              </a:spcAft>
              <a:defRPr/>
            </a:pPr>
            <a:r>
              <a:rPr lang="ja-JP" altLang="en-US" smtClean="0"/>
              <a:t>平行移動を経済学では</a:t>
            </a:r>
            <a:r>
              <a:rPr lang="ja-JP" altLang="en-US" u="sng" smtClean="0">
                <a:solidFill>
                  <a:srgbClr val="FF0000"/>
                </a:solidFill>
              </a:rPr>
              <a:t>シフト</a:t>
            </a:r>
            <a:r>
              <a:rPr lang="ja-JP" altLang="en-US" smtClean="0"/>
              <a:t>という</a:t>
            </a:r>
            <a:endParaRPr lang="en-US" altLang="ja-JP" smtClean="0"/>
          </a:p>
          <a:p>
            <a:pPr>
              <a:lnSpc>
                <a:spcPts val="3500"/>
              </a:lnSpc>
              <a:spcAft>
                <a:spcPts val="600"/>
              </a:spcAft>
              <a:defRPr/>
            </a:pPr>
            <a:r>
              <a:rPr lang="ja-JP" altLang="en-US" smtClean="0"/>
              <a:t>関数</a:t>
            </a:r>
            <a:r>
              <a:rPr lang="en-US" altLang="ja-JP" smtClean="0"/>
              <a:t>y=x</a:t>
            </a:r>
            <a:r>
              <a:rPr lang="en-US" altLang="ja-JP" baseline="30000" smtClean="0"/>
              <a:t>2</a:t>
            </a:r>
            <a:r>
              <a:rPr lang="en-US" altLang="ja-JP" smtClean="0"/>
              <a:t>-2x+1</a:t>
            </a:r>
            <a:r>
              <a:rPr lang="ja-JP" altLang="en-US"/>
              <a:t>のグラフは関数</a:t>
            </a:r>
            <a:r>
              <a:rPr lang="en-US" altLang="ja-JP"/>
              <a:t>y=x</a:t>
            </a:r>
            <a:r>
              <a:rPr lang="en-US" altLang="ja-JP" baseline="30000"/>
              <a:t>2</a:t>
            </a:r>
            <a:r>
              <a:rPr lang="ja-JP" altLang="en-US" smtClean="0"/>
              <a:t>の</a:t>
            </a:r>
            <a:endParaRPr lang="en-US" altLang="ja-JP" smtClean="0"/>
          </a:p>
          <a:p>
            <a:pPr marL="0" indent="0">
              <a:lnSpc>
                <a:spcPts val="3500"/>
              </a:lnSpc>
              <a:spcAft>
                <a:spcPts val="600"/>
              </a:spcAft>
              <a:buNone/>
              <a:defRPr/>
            </a:pPr>
            <a:r>
              <a:rPr lang="ja-JP" altLang="en-US" smtClean="0"/>
              <a:t>グラフを右に</a:t>
            </a:r>
            <a:r>
              <a:rPr lang="en-US" altLang="ja-JP" smtClean="0"/>
              <a:t>1</a:t>
            </a:r>
            <a:r>
              <a:rPr lang="ja-JP" altLang="en-US" smtClean="0"/>
              <a:t>だけシフトした</a:t>
            </a:r>
            <a:endParaRPr lang="en-US" altLang="ja-JP" smtClean="0"/>
          </a:p>
          <a:p>
            <a:pPr marL="0" indent="0">
              <a:lnSpc>
                <a:spcPts val="3500"/>
              </a:lnSpc>
              <a:spcAft>
                <a:spcPts val="600"/>
              </a:spcAft>
              <a:buNone/>
              <a:defRPr/>
            </a:pPr>
            <a:r>
              <a:rPr lang="ja-JP" altLang="en-US" smtClean="0"/>
              <a:t>図形になります</a:t>
            </a:r>
            <a:endParaRPr lang="en-US" altLang="ja-JP" smtClean="0"/>
          </a:p>
          <a:p>
            <a:pPr marL="0" indent="0">
              <a:lnSpc>
                <a:spcPts val="3500"/>
              </a:lnSpc>
              <a:spcAft>
                <a:spcPts val="600"/>
              </a:spcAft>
              <a:buNone/>
              <a:defRPr/>
            </a:pPr>
            <a:endParaRPr lang="en-US" altLang="ja-JP" smtClean="0"/>
          </a:p>
          <a:p>
            <a:pPr>
              <a:lnSpc>
                <a:spcPts val="3500"/>
              </a:lnSpc>
              <a:spcAft>
                <a:spcPts val="600"/>
              </a:spcAft>
              <a:defRPr/>
            </a:pPr>
            <a:endParaRPr lang="ja-JP" altLang="en-US">
              <a:solidFill>
                <a:srgbClr val="FF0000"/>
              </a:solidFill>
            </a:endParaRPr>
          </a:p>
        </p:txBody>
      </p:sp>
      <p:grpSp>
        <p:nvGrpSpPr>
          <p:cNvPr id="9226" name="グループ化 9225" hidden="1"/>
          <p:cNvGrpSpPr/>
          <p:nvPr/>
        </p:nvGrpSpPr>
        <p:grpSpPr>
          <a:xfrm>
            <a:off x="6520160" y="281608"/>
            <a:ext cx="3436252" cy="2789792"/>
            <a:chOff x="6160120" y="857672"/>
            <a:chExt cx="3436252" cy="2789792"/>
          </a:xfrm>
        </p:grpSpPr>
        <p:cxnSp>
          <p:nvCxnSpPr>
            <p:cNvPr id="4" name="直線矢印コネクタ 3"/>
            <p:cNvCxnSpPr/>
            <p:nvPr/>
          </p:nvCxnSpPr>
          <p:spPr bwMode="auto">
            <a:xfrm flipV="1">
              <a:off x="6610176" y="1076076"/>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直線矢印コネクタ 9"/>
            <p:cNvCxnSpPr/>
            <p:nvPr/>
          </p:nvCxnSpPr>
          <p:spPr bwMode="auto">
            <a:xfrm flipV="1">
              <a:off x="6610176" y="3236076"/>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テキスト ボックス 7"/>
            <p:cNvSpPr txBox="1"/>
            <p:nvPr/>
          </p:nvSpPr>
          <p:spPr>
            <a:xfrm>
              <a:off x="8871853" y="3005243"/>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20" name="テキスト ボックス 19"/>
            <p:cNvSpPr txBox="1"/>
            <p:nvPr/>
          </p:nvSpPr>
          <p:spPr>
            <a:xfrm>
              <a:off x="6160120" y="857672"/>
              <a:ext cx="321568" cy="461665"/>
            </a:xfrm>
            <a:prstGeom prst="rect">
              <a:avLst/>
            </a:prstGeom>
            <a:noFill/>
          </p:spPr>
          <p:txBody>
            <a:bodyPr wrap="square" rtlCol="0">
              <a:spAutoFit/>
            </a:bodyPr>
            <a:lstStyle/>
            <a:p>
              <a:r>
                <a:rPr kumimoji="1" lang="en-US" altLang="ja-JP">
                  <a:latin typeface="+mn-lt"/>
                </a:rPr>
                <a:t>y</a:t>
              </a:r>
              <a:endParaRPr kumimoji="1" lang="ja-JP" altLang="en-US">
                <a:latin typeface="+mn-lt"/>
              </a:endParaRPr>
            </a:p>
          </p:txBody>
        </p:sp>
        <p:sp>
          <p:nvSpPr>
            <p:cNvPr id="11" name="楕円 10"/>
            <p:cNvSpPr>
              <a:spLocks noChangeAspect="1"/>
            </p:cNvSpPr>
            <p:nvPr/>
          </p:nvSpPr>
          <p:spPr bwMode="auto">
            <a:xfrm>
              <a:off x="6574184" y="3161928"/>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22" name="テキスト ボックス 21"/>
            <p:cNvSpPr txBox="1"/>
            <p:nvPr/>
          </p:nvSpPr>
          <p:spPr>
            <a:xfrm>
              <a:off x="6250136" y="3157643"/>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35" name="楕円 34"/>
            <p:cNvSpPr>
              <a:spLocks noChangeAspect="1"/>
            </p:cNvSpPr>
            <p:nvPr/>
          </p:nvSpPr>
          <p:spPr bwMode="auto">
            <a:xfrm>
              <a:off x="6826200" y="2549872"/>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3" name="直線コネクタ 2"/>
            <p:cNvCxnSpPr/>
            <p:nvPr/>
          </p:nvCxnSpPr>
          <p:spPr bwMode="auto">
            <a:xfrm>
              <a:off x="6880200" y="2621992"/>
              <a:ext cx="0" cy="6120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3" name="テキスト ボックス 22"/>
            <p:cNvSpPr txBox="1"/>
            <p:nvPr/>
          </p:nvSpPr>
          <p:spPr>
            <a:xfrm>
              <a:off x="6723318" y="3164783"/>
              <a:ext cx="493797" cy="461665"/>
            </a:xfrm>
            <a:prstGeom prst="rect">
              <a:avLst/>
            </a:prstGeom>
            <a:noFill/>
          </p:spPr>
          <p:txBody>
            <a:bodyPr wrap="square" rtlCol="0">
              <a:spAutoFit/>
            </a:bodyPr>
            <a:lstStyle/>
            <a:p>
              <a:r>
                <a:rPr kumimoji="1" lang="en-US" altLang="ja-JP" smtClean="0">
                  <a:latin typeface="+mn-lt"/>
                </a:rPr>
                <a:t>x</a:t>
              </a:r>
              <a:r>
                <a:rPr kumimoji="1" lang="en-US" altLang="ja-JP" baseline="-25000" smtClean="0">
                  <a:latin typeface="+mn-lt"/>
                </a:rPr>
                <a:t>1</a:t>
              </a:r>
              <a:endParaRPr kumimoji="1" lang="ja-JP" altLang="en-US" baseline="-25000">
                <a:latin typeface="+mn-lt"/>
              </a:endParaRPr>
            </a:p>
          </p:txBody>
        </p:sp>
        <p:cxnSp>
          <p:nvCxnSpPr>
            <p:cNvPr id="28" name="直線コネクタ 27"/>
            <p:cNvCxnSpPr/>
            <p:nvPr/>
          </p:nvCxnSpPr>
          <p:spPr bwMode="auto">
            <a:xfrm flipH="1">
              <a:off x="6609552" y="2585864"/>
              <a:ext cx="972000"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43" name="直線コネクタ 42"/>
            <p:cNvCxnSpPr/>
            <p:nvPr/>
          </p:nvCxnSpPr>
          <p:spPr bwMode="auto">
            <a:xfrm>
              <a:off x="7577952" y="1809473"/>
              <a:ext cx="0" cy="14400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44" name="楕円 43"/>
            <p:cNvSpPr>
              <a:spLocks noChangeAspect="1"/>
            </p:cNvSpPr>
            <p:nvPr/>
          </p:nvSpPr>
          <p:spPr bwMode="auto">
            <a:xfrm>
              <a:off x="7528272" y="175778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45" name="直線コネクタ 44"/>
            <p:cNvCxnSpPr/>
            <p:nvPr/>
          </p:nvCxnSpPr>
          <p:spPr bwMode="auto">
            <a:xfrm flipH="1">
              <a:off x="6592280" y="1809473"/>
              <a:ext cx="1008000"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7" name="直線コネクタ 6"/>
            <p:cNvCxnSpPr>
              <a:stCxn id="22" idx="1"/>
            </p:cNvCxnSpPr>
            <p:nvPr/>
          </p:nvCxnSpPr>
          <p:spPr bwMode="auto">
            <a:xfrm flipV="1">
              <a:off x="6250136" y="1076076"/>
              <a:ext cx="1926208" cy="231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テキスト ボックス 45"/>
            <p:cNvSpPr txBox="1"/>
            <p:nvPr/>
          </p:nvSpPr>
          <p:spPr>
            <a:xfrm>
              <a:off x="7414086" y="3185799"/>
              <a:ext cx="493797" cy="461665"/>
            </a:xfrm>
            <a:prstGeom prst="rect">
              <a:avLst/>
            </a:prstGeom>
            <a:noFill/>
          </p:spPr>
          <p:txBody>
            <a:bodyPr wrap="square" rtlCol="0">
              <a:spAutoFit/>
            </a:bodyPr>
            <a:lstStyle/>
            <a:p>
              <a:r>
                <a:rPr kumimoji="1" lang="en-US" altLang="ja-JP" smtClean="0">
                  <a:latin typeface="+mn-lt"/>
                </a:rPr>
                <a:t>x</a:t>
              </a:r>
              <a:r>
                <a:rPr kumimoji="1" lang="en-US" altLang="ja-JP" baseline="-25000" smtClean="0">
                  <a:latin typeface="+mn-lt"/>
                </a:rPr>
                <a:t>2</a:t>
              </a:r>
              <a:endParaRPr kumimoji="1" lang="ja-JP" altLang="en-US" baseline="-25000">
                <a:latin typeface="+mn-lt"/>
              </a:endParaRPr>
            </a:p>
          </p:txBody>
        </p:sp>
        <p:sp>
          <p:nvSpPr>
            <p:cNvPr id="47" name="テキスト ボックス 46"/>
            <p:cNvSpPr txBox="1"/>
            <p:nvPr/>
          </p:nvSpPr>
          <p:spPr>
            <a:xfrm>
              <a:off x="6224391" y="2298640"/>
              <a:ext cx="493797" cy="461665"/>
            </a:xfrm>
            <a:prstGeom prst="rect">
              <a:avLst/>
            </a:prstGeom>
            <a:noFill/>
          </p:spPr>
          <p:txBody>
            <a:bodyPr wrap="square" rtlCol="0">
              <a:spAutoFit/>
            </a:bodyPr>
            <a:lstStyle/>
            <a:p>
              <a:r>
                <a:rPr kumimoji="1" lang="en-US" altLang="ja-JP" smtClean="0">
                  <a:latin typeface="+mn-lt"/>
                </a:rPr>
                <a:t>y</a:t>
              </a:r>
              <a:r>
                <a:rPr kumimoji="1" lang="en-US" altLang="ja-JP" baseline="-25000" smtClean="0">
                  <a:latin typeface="+mn-lt"/>
                </a:rPr>
                <a:t>1</a:t>
              </a:r>
              <a:endParaRPr kumimoji="1" lang="ja-JP" altLang="en-US" baseline="-25000">
                <a:latin typeface="+mn-lt"/>
              </a:endParaRPr>
            </a:p>
          </p:txBody>
        </p:sp>
        <p:sp>
          <p:nvSpPr>
            <p:cNvPr id="48" name="テキスト ボックス 47"/>
            <p:cNvSpPr txBox="1"/>
            <p:nvPr/>
          </p:nvSpPr>
          <p:spPr>
            <a:xfrm>
              <a:off x="6223214" y="1552696"/>
              <a:ext cx="493797" cy="461665"/>
            </a:xfrm>
            <a:prstGeom prst="rect">
              <a:avLst/>
            </a:prstGeom>
            <a:noFill/>
          </p:spPr>
          <p:txBody>
            <a:bodyPr wrap="square" rtlCol="0">
              <a:spAutoFit/>
            </a:bodyPr>
            <a:lstStyle/>
            <a:p>
              <a:r>
                <a:rPr kumimoji="1" lang="en-US" altLang="ja-JP" smtClean="0">
                  <a:latin typeface="+mn-lt"/>
                </a:rPr>
                <a:t>y</a:t>
              </a:r>
              <a:r>
                <a:rPr kumimoji="1" lang="en-US" altLang="ja-JP" baseline="-25000" smtClean="0">
                  <a:latin typeface="+mn-lt"/>
                </a:rPr>
                <a:t>2</a:t>
              </a:r>
              <a:endParaRPr kumimoji="1" lang="ja-JP" altLang="en-US" baseline="-25000">
                <a:latin typeface="+mn-lt"/>
              </a:endParaRPr>
            </a:p>
          </p:txBody>
        </p:sp>
        <p:sp>
          <p:nvSpPr>
            <p:cNvPr id="49" name="テキスト ボックス 48"/>
            <p:cNvSpPr txBox="1"/>
            <p:nvPr/>
          </p:nvSpPr>
          <p:spPr>
            <a:xfrm>
              <a:off x="7022677" y="2643601"/>
              <a:ext cx="493797" cy="461665"/>
            </a:xfrm>
            <a:prstGeom prst="rect">
              <a:avLst/>
            </a:prstGeom>
            <a:noFill/>
          </p:spPr>
          <p:txBody>
            <a:bodyPr wrap="square" rtlCol="0">
              <a:spAutoFit/>
            </a:bodyPr>
            <a:lstStyle/>
            <a:p>
              <a:r>
                <a:rPr kumimoji="1" lang="en-US" altLang="ja-JP" smtClean="0">
                  <a:latin typeface="+mn-lt"/>
                </a:rPr>
                <a:t>Δx</a:t>
              </a:r>
              <a:endParaRPr kumimoji="1" lang="ja-JP" altLang="en-US" baseline="-25000">
                <a:latin typeface="+mn-lt"/>
              </a:endParaRPr>
            </a:p>
          </p:txBody>
        </p:sp>
        <p:sp>
          <p:nvSpPr>
            <p:cNvPr id="50" name="テキスト ボックス 49"/>
            <p:cNvSpPr txBox="1"/>
            <p:nvPr/>
          </p:nvSpPr>
          <p:spPr>
            <a:xfrm>
              <a:off x="7584068" y="1966836"/>
              <a:ext cx="493797" cy="461665"/>
            </a:xfrm>
            <a:prstGeom prst="rect">
              <a:avLst/>
            </a:prstGeom>
            <a:noFill/>
          </p:spPr>
          <p:txBody>
            <a:bodyPr wrap="square" rtlCol="0">
              <a:spAutoFit/>
            </a:bodyPr>
            <a:lstStyle/>
            <a:p>
              <a:r>
                <a:rPr kumimoji="1" lang="en-US" altLang="ja-JP" smtClean="0">
                  <a:latin typeface="+mn-lt"/>
                </a:rPr>
                <a:t>Δy</a:t>
              </a:r>
              <a:endParaRPr kumimoji="1" lang="ja-JP" altLang="en-US" baseline="-25000">
                <a:latin typeface="+mn-lt"/>
              </a:endParaRPr>
            </a:p>
          </p:txBody>
        </p:sp>
        <p:sp>
          <p:nvSpPr>
            <p:cNvPr id="14" name="円弧 13"/>
            <p:cNvSpPr/>
            <p:nvPr/>
          </p:nvSpPr>
          <p:spPr bwMode="auto">
            <a:xfrm>
              <a:off x="6947952" y="2412000"/>
              <a:ext cx="220768" cy="3600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17" name="直線矢印コネクタ 16"/>
            <p:cNvCxnSpPr/>
            <p:nvPr/>
          </p:nvCxnSpPr>
          <p:spPr bwMode="auto">
            <a:xfrm flipV="1">
              <a:off x="7180126" y="1809150"/>
              <a:ext cx="924210" cy="6696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4" name="Picture 2" descr="\begin{align*}&#10;\text{傾き}=\frac{\Delta y}{\Delta x}&#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700" y="1503150"/>
              <a:ext cx="1387672" cy="612000"/>
            </a:xfrm>
            <a:prstGeom prst="rect">
              <a:avLst/>
            </a:prstGeom>
            <a:noFill/>
            <a:extLst>
              <a:ext uri="{909E8E84-426E-40DD-AFC4-6F175D3DCCD1}">
                <a14:hiddenFill xmlns:a14="http://schemas.microsoft.com/office/drawing/2010/main">
                  <a:solidFill>
                    <a:srgbClr val="FFFFFF"/>
                  </a:solidFill>
                </a14:hiddenFill>
              </a:ext>
            </a:extLst>
          </p:spPr>
        </p:pic>
        <p:sp>
          <p:nvSpPr>
            <p:cNvPr id="26" name="円弧 25"/>
            <p:cNvSpPr/>
            <p:nvPr/>
          </p:nvSpPr>
          <p:spPr bwMode="auto">
            <a:xfrm>
              <a:off x="7525623" y="1837955"/>
              <a:ext cx="216024" cy="422803"/>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9" name="楕円 58"/>
            <p:cNvSpPr>
              <a:spLocks noChangeAspect="1"/>
            </p:cNvSpPr>
            <p:nvPr/>
          </p:nvSpPr>
          <p:spPr bwMode="auto">
            <a:xfrm>
              <a:off x="7528272" y="2513856"/>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0" name="円弧 29"/>
            <p:cNvSpPr/>
            <p:nvPr/>
          </p:nvSpPr>
          <p:spPr bwMode="auto">
            <a:xfrm rot="5400000">
              <a:off x="7348793" y="2187099"/>
              <a:ext cx="504056" cy="289114"/>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9221" name="円弧 9220"/>
            <p:cNvSpPr/>
            <p:nvPr/>
          </p:nvSpPr>
          <p:spPr bwMode="auto">
            <a:xfrm rot="11165806">
              <a:off x="6894409" y="2511751"/>
              <a:ext cx="405027" cy="339258"/>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9224" name="円弧 9223"/>
            <p:cNvSpPr/>
            <p:nvPr/>
          </p:nvSpPr>
          <p:spPr bwMode="auto">
            <a:xfrm rot="10800000" flipH="1">
              <a:off x="7316911" y="2377357"/>
              <a:ext cx="228685" cy="496538"/>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grpSp>
      <p:pic>
        <p:nvPicPr>
          <p:cNvPr id="6" name="図 5"/>
          <p:cNvPicPr>
            <a:picLocks noChangeAspect="1"/>
          </p:cNvPicPr>
          <p:nvPr/>
        </p:nvPicPr>
        <p:blipFill>
          <a:blip r:embed="rId4"/>
          <a:stretch>
            <a:fillRect/>
          </a:stretch>
        </p:blipFill>
        <p:spPr>
          <a:xfrm>
            <a:off x="7335074" y="600311"/>
            <a:ext cx="2699460" cy="1800000"/>
          </a:xfrm>
          <a:prstGeom prst="rect">
            <a:avLst/>
          </a:prstGeom>
        </p:spPr>
      </p:pic>
      <p:pic>
        <p:nvPicPr>
          <p:cNvPr id="12" name="図 11"/>
          <p:cNvPicPr>
            <a:picLocks noChangeAspect="1"/>
          </p:cNvPicPr>
          <p:nvPr/>
        </p:nvPicPr>
        <p:blipFill>
          <a:blip r:embed="rId5"/>
          <a:stretch>
            <a:fillRect/>
          </a:stretch>
        </p:blipFill>
        <p:spPr>
          <a:xfrm>
            <a:off x="7148041" y="3882208"/>
            <a:ext cx="2699460" cy="1800000"/>
          </a:xfrm>
          <a:prstGeom prst="rect">
            <a:avLst/>
          </a:prstGeom>
        </p:spPr>
      </p:pic>
      <p:pic>
        <p:nvPicPr>
          <p:cNvPr id="13" name="図 12"/>
          <p:cNvPicPr>
            <a:picLocks noChangeAspect="1"/>
          </p:cNvPicPr>
          <p:nvPr/>
        </p:nvPicPr>
        <p:blipFill>
          <a:blip r:embed="rId6"/>
          <a:stretch>
            <a:fillRect/>
          </a:stretch>
        </p:blipFill>
        <p:spPr>
          <a:xfrm>
            <a:off x="6278331" y="5833646"/>
            <a:ext cx="2807436" cy="1872000"/>
          </a:xfrm>
          <a:prstGeom prst="rect">
            <a:avLst/>
          </a:prstGeom>
        </p:spPr>
      </p:pic>
    </p:spTree>
    <p:extLst>
      <p:ext uri="{BB962C8B-B14F-4D97-AF65-F5344CB8AC3E}">
        <p14:creationId xmlns:p14="http://schemas.microsoft.com/office/powerpoint/2010/main" val="4175014164"/>
      </p:ext>
    </p:extLst>
  </p:cSld>
  <p:clrMapOvr>
    <a:masterClrMapping/>
  </p:clrMapOvr>
  <p:transition advTm="8174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27651"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27652" name="Rectangle 2"/>
          <p:cNvSpPr>
            <a:spLocks noGrp="1" noChangeArrowheads="1"/>
          </p:cNvSpPr>
          <p:nvPr>
            <p:ph type="title"/>
          </p:nvPr>
        </p:nvSpPr>
        <p:spPr>
          <a:xfrm>
            <a:off x="762000" y="-269875"/>
            <a:ext cx="7634288" cy="1778000"/>
          </a:xfrm>
        </p:spPr>
        <p:txBody>
          <a:bodyPr/>
          <a:lstStyle/>
          <a:p>
            <a:r>
              <a:rPr lang="ja-JP" altLang="en-US" smtClean="0"/>
              <a:t>まとめ</a:t>
            </a:r>
          </a:p>
        </p:txBody>
      </p:sp>
      <p:sp>
        <p:nvSpPr>
          <p:cNvPr id="5125" name="Rectangle 3"/>
          <p:cNvSpPr>
            <a:spLocks noGrp="1" noChangeArrowheads="1"/>
          </p:cNvSpPr>
          <p:nvPr>
            <p:ph type="body" idx="1"/>
          </p:nvPr>
        </p:nvSpPr>
        <p:spPr>
          <a:xfrm>
            <a:off x="184150" y="1001713"/>
            <a:ext cx="9720263" cy="5832475"/>
          </a:xfrm>
        </p:spPr>
        <p:txBody>
          <a:bodyPr/>
          <a:lstStyle/>
          <a:p>
            <a:pPr>
              <a:defRPr/>
            </a:pPr>
            <a:r>
              <a:rPr lang="ja-JP" altLang="en-US" smtClean="0">
                <a:solidFill>
                  <a:srgbClr val="000000"/>
                </a:solidFill>
              </a:rPr>
              <a:t>収入の増加</a:t>
            </a:r>
            <a:endParaRPr lang="en-US" altLang="ja-JP" smtClean="0">
              <a:solidFill>
                <a:srgbClr val="000000"/>
              </a:solidFill>
            </a:endParaRPr>
          </a:p>
          <a:p>
            <a:pPr>
              <a:defRPr/>
            </a:pPr>
            <a:r>
              <a:rPr lang="ja-JP" altLang="en-US" smtClean="0">
                <a:solidFill>
                  <a:srgbClr val="000000"/>
                </a:solidFill>
              </a:rPr>
              <a:t>生産量の増加</a:t>
            </a:r>
            <a:endParaRPr lang="en-US" altLang="ja-JP" smtClean="0">
              <a:solidFill>
                <a:srgbClr val="000000"/>
              </a:solidFill>
            </a:endParaRPr>
          </a:p>
          <a:p>
            <a:pPr>
              <a:defRPr/>
            </a:pPr>
            <a:r>
              <a:rPr lang="ja-JP" altLang="en-US" smtClean="0">
                <a:solidFill>
                  <a:srgbClr val="000000"/>
                </a:solidFill>
              </a:rPr>
              <a:t>限界収入</a:t>
            </a:r>
            <a:endParaRPr lang="en-US" altLang="ja-JP">
              <a:solidFill>
                <a:srgbClr val="000000"/>
              </a:solidFill>
            </a:endParaRPr>
          </a:p>
          <a:p>
            <a:pPr>
              <a:defRPr/>
            </a:pPr>
            <a:r>
              <a:rPr lang="ja-JP" altLang="en-US" smtClean="0">
                <a:solidFill>
                  <a:srgbClr val="000000"/>
                </a:solidFill>
              </a:rPr>
              <a:t>数量効果</a:t>
            </a:r>
            <a:endParaRPr lang="en-US" altLang="ja-JP" smtClean="0">
              <a:solidFill>
                <a:srgbClr val="000000"/>
              </a:solidFill>
            </a:endParaRPr>
          </a:p>
          <a:p>
            <a:pPr>
              <a:defRPr/>
            </a:pPr>
            <a:r>
              <a:rPr lang="ja-JP" altLang="en-US" smtClean="0">
                <a:solidFill>
                  <a:srgbClr val="000000"/>
                </a:solidFill>
              </a:rPr>
              <a:t>価格効果</a:t>
            </a:r>
            <a:endParaRPr lang="en-US" altLang="ja-JP" smtClean="0">
              <a:solidFill>
                <a:srgbClr val="000000"/>
              </a:solidFill>
            </a:endParaRPr>
          </a:p>
          <a:p>
            <a:pPr>
              <a:defRPr/>
            </a:pPr>
            <a:r>
              <a:rPr lang="en-US" altLang="ja-JP" smtClean="0"/>
              <a:t>2</a:t>
            </a:r>
            <a:r>
              <a:rPr lang="ja-JP" altLang="en-US" smtClean="0"/>
              <a:t>次関数</a:t>
            </a:r>
            <a:endParaRPr lang="en-US" altLang="ja-JP" smtClean="0"/>
          </a:p>
          <a:p>
            <a:pPr>
              <a:defRPr/>
            </a:pPr>
            <a:r>
              <a:rPr lang="en-US" altLang="ja-JP" smtClean="0"/>
              <a:t>2</a:t>
            </a:r>
            <a:r>
              <a:rPr lang="ja-JP" altLang="en-US" smtClean="0"/>
              <a:t>次関数のグラフ</a:t>
            </a:r>
            <a:endParaRPr lang="en-US" altLang="ja-JP" smtClean="0"/>
          </a:p>
          <a:p>
            <a:pPr>
              <a:defRPr/>
            </a:pPr>
            <a:r>
              <a:rPr lang="ja-JP" altLang="en-US" smtClean="0"/>
              <a:t>上に凸，下に凸</a:t>
            </a:r>
            <a:endParaRPr lang="en-US" altLang="ja-JP" smtClean="0"/>
          </a:p>
          <a:p>
            <a:pPr>
              <a:defRPr/>
            </a:pPr>
            <a:r>
              <a:rPr lang="ja-JP" altLang="en-US" smtClean="0"/>
              <a:t>頂点と対称軸</a:t>
            </a:r>
            <a:endParaRPr lang="ja-JP" altLang="en-US" dirty="0" smtClean="0"/>
          </a:p>
        </p:txBody>
      </p:sp>
      <p:sp>
        <p:nvSpPr>
          <p:cNvPr id="27654" name="スライド番号プレースホル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73F21929-9446-4B0D-82EB-475BB7A2A274}" type="slidenum">
              <a:rPr lang="ja-JP" altLang="en-US" sz="1400" smtClean="0">
                <a:latin typeface="Times New Roman" panose="02020603050405020304" pitchFamily="18" charset="0"/>
              </a:rPr>
              <a:pPr>
                <a:spcBef>
                  <a:spcPct val="0"/>
                </a:spcBef>
                <a:buFontTx/>
                <a:buNone/>
              </a:pPr>
              <a:t>12</a:t>
            </a:fld>
            <a:endParaRPr lang="en-US" altLang="ja-JP" sz="1400" dirty="0" smtClean="0">
              <a:latin typeface="Times New Roman" panose="02020603050405020304" pitchFamily="18" charset="0"/>
            </a:endParaRPr>
          </a:p>
        </p:txBody>
      </p:sp>
    </p:spTree>
  </p:cSld>
  <p:clrMapOvr>
    <a:masterClrMapping/>
  </p:clrMapOvr>
  <p:transition advTm="8439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762000" y="209550"/>
            <a:ext cx="8636000" cy="1271588"/>
          </a:xfrm>
        </p:spPr>
        <p:txBody>
          <a:bodyPr/>
          <a:lstStyle/>
          <a:p>
            <a:r>
              <a:rPr kumimoji="1" lang="ja-JP" altLang="en-US" smtClean="0"/>
              <a:t>講義の進め方．使い方</a:t>
            </a:r>
          </a:p>
        </p:txBody>
      </p:sp>
      <p:sp>
        <p:nvSpPr>
          <p:cNvPr id="3" name="コンテンツ プレースホルダー 2"/>
          <p:cNvSpPr>
            <a:spLocks noGrp="1"/>
          </p:cNvSpPr>
          <p:nvPr>
            <p:ph idx="1"/>
          </p:nvPr>
        </p:nvSpPr>
        <p:spPr>
          <a:xfrm>
            <a:off x="542925" y="1217613"/>
            <a:ext cx="9290050" cy="5508625"/>
          </a:xfrm>
        </p:spPr>
        <p:txBody>
          <a:bodyPr/>
          <a:lstStyle/>
          <a:p>
            <a:pPr>
              <a:defRPr/>
            </a:pPr>
            <a:r>
              <a:rPr kumimoji="1" lang="ja-JP" altLang="en-US" sz="2800" smtClean="0"/>
              <a:t>シラバスにある教科書を用意してください．自分のノートと筆記用具を用意してください</a:t>
            </a:r>
            <a:endParaRPr kumimoji="1" lang="en-US" altLang="ja-JP" sz="2800" smtClean="0"/>
          </a:p>
          <a:p>
            <a:pPr>
              <a:defRPr/>
            </a:pPr>
            <a:r>
              <a:rPr kumimoji="1" lang="ja-JP" altLang="en-US" sz="2800" smtClean="0"/>
              <a:t>どちらの講義を受けても</a:t>
            </a:r>
            <a:r>
              <a:rPr kumimoji="1" lang="en-US" altLang="ja-JP" sz="2800" smtClean="0"/>
              <a:t>OK</a:t>
            </a:r>
            <a:r>
              <a:rPr kumimoji="1" lang="ja-JP" altLang="en-US" sz="2800" smtClean="0"/>
              <a:t>です．</a:t>
            </a:r>
            <a:r>
              <a:rPr kumimoji="1" lang="en-US" altLang="ja-JP" sz="2800" smtClean="0"/>
              <a:t>teams</a:t>
            </a:r>
            <a:r>
              <a:rPr kumimoji="1" lang="ja-JP" altLang="en-US" sz="2800" smtClean="0"/>
              <a:t>の会議に参加できないオンデマンド型の受講者の資料を解説します</a:t>
            </a:r>
            <a:endParaRPr kumimoji="1" lang="en-US" altLang="ja-JP" sz="2800" smtClean="0"/>
          </a:p>
          <a:p>
            <a:pPr>
              <a:defRPr/>
            </a:pPr>
            <a:r>
              <a:rPr kumimoji="1" lang="ja-JP" altLang="en-US" sz="2800" smtClean="0"/>
              <a:t>次のページに講義のスライドと音声の画面が出てきたら以下のように行ってください．カーソルを持って行き</a:t>
            </a:r>
            <a:r>
              <a:rPr kumimoji="1" lang="en-US" altLang="ja-JP" sz="2800" smtClean="0"/>
              <a:t>【</a:t>
            </a:r>
            <a:r>
              <a:rPr kumimoji="1" lang="ja-JP" altLang="en-US" sz="2800" smtClean="0"/>
              <a:t>再生</a:t>
            </a:r>
            <a:r>
              <a:rPr kumimoji="1" lang="en-US" altLang="ja-JP" sz="2800" smtClean="0"/>
              <a:t>】</a:t>
            </a:r>
            <a:r>
              <a:rPr kumimoji="1" lang="ja-JP" altLang="en-US" sz="2800" smtClean="0"/>
              <a:t>を押してスライドを閲覧し音声を聞いてください．問題演習の部分や教科書を参照する部分は</a:t>
            </a:r>
            <a:r>
              <a:rPr kumimoji="1" lang="en-US" altLang="ja-JP" sz="2800" smtClean="0"/>
              <a:t>【</a:t>
            </a:r>
            <a:r>
              <a:rPr kumimoji="1" lang="ja-JP" altLang="en-US" sz="2800" smtClean="0"/>
              <a:t>一時停止</a:t>
            </a:r>
            <a:r>
              <a:rPr kumimoji="1" lang="en-US" altLang="ja-JP" sz="2800" smtClean="0"/>
              <a:t>】</a:t>
            </a:r>
            <a:r>
              <a:rPr kumimoji="1" lang="ja-JP" altLang="en-US" sz="2800" smtClean="0"/>
              <a:t>を押してノートで問題を解いてください．</a:t>
            </a:r>
            <a:endParaRPr kumimoji="1" lang="en-US" altLang="ja-JP" sz="2800" smtClean="0"/>
          </a:p>
          <a:p>
            <a:pPr>
              <a:defRPr/>
            </a:pPr>
            <a:r>
              <a:rPr kumimoji="1" lang="ja-JP" altLang="en-US" sz="2800" smtClean="0"/>
              <a:t>アンケートと課題は</a:t>
            </a:r>
            <a:r>
              <a:rPr kumimoji="1" lang="en-US" altLang="ja-JP" sz="2800" smtClean="0"/>
              <a:t>teams</a:t>
            </a:r>
            <a:r>
              <a:rPr kumimoji="1" lang="ja-JP" altLang="en-US" sz="2800" smtClean="0"/>
              <a:t>を受けた人は</a:t>
            </a:r>
            <a:r>
              <a:rPr kumimoji="1" lang="en-US" altLang="ja-JP" sz="2800" smtClean="0"/>
              <a:t>teams</a:t>
            </a:r>
            <a:r>
              <a:rPr kumimoji="1" lang="ja-JP" altLang="en-US" sz="2800" smtClean="0"/>
              <a:t>の課題機能で、</a:t>
            </a:r>
            <a:r>
              <a:rPr kumimoji="1" lang="en-US" altLang="ja-JP" sz="2800" smtClean="0"/>
              <a:t>Bb</a:t>
            </a:r>
            <a:r>
              <a:rPr kumimoji="1" lang="ja-JP" altLang="en-US" sz="2800" smtClean="0"/>
              <a:t>を受けた人は</a:t>
            </a:r>
            <a:r>
              <a:rPr kumimoji="1" lang="en-US" altLang="ja-JP" sz="2800" smtClean="0"/>
              <a:t>Bb</a:t>
            </a:r>
            <a:r>
              <a:rPr kumimoji="1" lang="ja-JP" altLang="en-US" sz="2800" smtClean="0"/>
              <a:t>の課題機能で提出してください。一回で</a:t>
            </a:r>
            <a:r>
              <a:rPr kumimoji="1" lang="en-US" altLang="ja-JP" sz="2800" smtClean="0"/>
              <a:t>OK</a:t>
            </a:r>
            <a:r>
              <a:rPr kumimoji="1" lang="ja-JP" altLang="en-US" sz="2800" smtClean="0"/>
              <a:t>。これ以外の提出方法は認めません。</a:t>
            </a:r>
            <a:endParaRPr kumimoji="1" lang="ja-JP" altLang="en-US" sz="2800"/>
          </a:p>
        </p:txBody>
      </p:sp>
      <p:sp>
        <p:nvSpPr>
          <p:cNvPr id="8196" name="日付プレースホルダー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8197" name="フッター プレースホルダー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8198"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B55BC0BC-92AF-41B9-BBD7-DCACABCF7BFA}" type="slidenum">
              <a:rPr lang="ja-JP" altLang="en-US" sz="1400" smtClean="0">
                <a:latin typeface="Times New Roman" panose="02020603050405020304" pitchFamily="18" charset="0"/>
              </a:rPr>
              <a:pPr>
                <a:spcBef>
                  <a:spcPct val="0"/>
                </a:spcBef>
                <a:buFontTx/>
                <a:buNone/>
              </a:pPr>
              <a:t>2</a:t>
            </a:fld>
            <a:endParaRPr lang="en-US" altLang="ja-JP" sz="1400" smtClean="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4654"/>
    </mc:Choice>
    <mc:Fallback xmlns="">
      <p:transition spd="slow" advTm="3465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hidden="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hidden="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収入と変化</a:t>
            </a: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3</a:t>
            </a:fld>
            <a:endParaRPr lang="en-US" altLang="ja-JP" sz="1400" smtClean="0">
              <a:latin typeface="Times New Roman" panose="02020603050405020304" pitchFamily="18" charset="0"/>
            </a:endParaRP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u="sng" smtClean="0">
                <a:solidFill>
                  <a:srgbClr val="FF0000"/>
                </a:solidFill>
              </a:rPr>
              <a:t>収入</a:t>
            </a:r>
            <a:r>
              <a:rPr lang="zh-CN" altLang="en-US" smtClean="0"/>
              <a:t>とは</a:t>
            </a:r>
            <a:r>
              <a:rPr lang="ja-JP" altLang="en-US" smtClean="0"/>
              <a:t>財やサービスを販売した対価として受け取る金銭をいいます．企業は</a:t>
            </a:r>
            <a:r>
              <a:rPr lang="ja-JP" altLang="en-US" u="sng" smtClean="0">
                <a:solidFill>
                  <a:srgbClr val="FF0000"/>
                </a:solidFill>
              </a:rPr>
              <a:t>売上</a:t>
            </a:r>
            <a:r>
              <a:rPr lang="ja-JP" altLang="en-US" smtClean="0"/>
              <a:t>，勤労者は</a:t>
            </a:r>
            <a:r>
              <a:rPr lang="ja-JP" altLang="en-US" u="sng" smtClean="0">
                <a:solidFill>
                  <a:srgbClr val="FF0000"/>
                </a:solidFill>
              </a:rPr>
              <a:t>月収</a:t>
            </a:r>
            <a:endParaRPr lang="en-US" altLang="zh-CN" u="sng" smtClean="0">
              <a:solidFill>
                <a:srgbClr val="FF0000"/>
              </a:solidFill>
            </a:endParaRPr>
          </a:p>
          <a:p>
            <a:pPr>
              <a:lnSpc>
                <a:spcPct val="130000"/>
              </a:lnSpc>
              <a:defRPr/>
            </a:pPr>
            <a:r>
              <a:rPr lang="ja-JP" altLang="en-US" smtClean="0"/>
              <a:t>収入は英語で</a:t>
            </a:r>
            <a:r>
              <a:rPr lang="en-US" altLang="ja-JP" smtClean="0"/>
              <a:t>revenue</a:t>
            </a:r>
            <a:r>
              <a:rPr lang="ja-JP" altLang="en-US" smtClean="0"/>
              <a:t>なので</a:t>
            </a:r>
            <a:r>
              <a:rPr lang="en-US" altLang="ja-JP" smtClean="0"/>
              <a:t>R</a:t>
            </a:r>
            <a:r>
              <a:rPr lang="ja-JP" altLang="en-US" smtClean="0"/>
              <a:t>とする．</a:t>
            </a:r>
            <a:r>
              <a:rPr lang="en-US" altLang="ja-JP" smtClean="0"/>
              <a:t>p</a:t>
            </a:r>
            <a:r>
              <a:rPr lang="ja-JP" altLang="en-US" smtClean="0"/>
              <a:t>は価格</a:t>
            </a:r>
            <a:endParaRPr lang="en-US" altLang="ja-JP" smtClean="0"/>
          </a:p>
          <a:p>
            <a:pPr>
              <a:lnSpc>
                <a:spcPct val="130000"/>
              </a:lnSpc>
              <a:defRPr/>
            </a:pPr>
            <a:endParaRPr lang="en-US" altLang="ja-JP" smtClean="0"/>
          </a:p>
          <a:p>
            <a:pPr>
              <a:lnSpc>
                <a:spcPct val="130000"/>
              </a:lnSpc>
              <a:defRPr/>
            </a:pPr>
            <a:r>
              <a:rPr lang="ja-JP" altLang="en-US" u="sng" smtClean="0">
                <a:solidFill>
                  <a:srgbClr val="FF0000"/>
                </a:solidFill>
              </a:rPr>
              <a:t>収入関数</a:t>
            </a:r>
            <a:r>
              <a:rPr lang="ja-JP" altLang="en-US" smtClean="0"/>
              <a:t>は価格や数量に関連して収入を表す関数</a:t>
            </a:r>
            <a:endParaRPr lang="en-US" altLang="ja-JP" smtClean="0"/>
          </a:p>
          <a:p>
            <a:pPr>
              <a:lnSpc>
                <a:spcPct val="130000"/>
              </a:lnSpc>
              <a:defRPr/>
            </a:pPr>
            <a:r>
              <a:rPr lang="ja-JP" altLang="en-US" smtClean="0"/>
              <a:t>価格</a:t>
            </a:r>
            <a:r>
              <a:rPr lang="ja-JP" altLang="en-US"/>
              <a:t>が</a:t>
            </a:r>
            <a:r>
              <a:rPr lang="ja-JP" altLang="en-US" u="sng">
                <a:solidFill>
                  <a:srgbClr val="FF0000"/>
                </a:solidFill>
              </a:rPr>
              <a:t>一定</a:t>
            </a:r>
            <a:r>
              <a:rPr lang="ja-JP" altLang="en-US"/>
              <a:t>ならば収入は</a:t>
            </a:r>
            <a:r>
              <a:rPr lang="en-US" altLang="ja-JP" u="sng">
                <a:solidFill>
                  <a:srgbClr val="FF0000"/>
                </a:solidFill>
              </a:rPr>
              <a:t>1</a:t>
            </a:r>
            <a:r>
              <a:rPr lang="ja-JP" altLang="en-US" u="sng">
                <a:solidFill>
                  <a:srgbClr val="FF0000"/>
                </a:solidFill>
              </a:rPr>
              <a:t>次関数</a:t>
            </a:r>
            <a:r>
              <a:rPr lang="ja-JP" altLang="en-US"/>
              <a:t>に</a:t>
            </a:r>
            <a:r>
              <a:rPr lang="ja-JP" altLang="en-US" smtClean="0"/>
              <a:t>なる</a:t>
            </a:r>
            <a:endParaRPr lang="en-US" altLang="ja-JP"/>
          </a:p>
        </p:txBody>
      </p:sp>
      <p:pic>
        <p:nvPicPr>
          <p:cNvPr id="3074" name="Picture 2" descr="\begin{align*}&#10;R=px&#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81" y="3233936"/>
            <a:ext cx="1228725" cy="342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egin{align*}&#10;\Delta x=x_2 - x_1&#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60" y="5322168"/>
            <a:ext cx="2314575" cy="342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egin{align*}&#10;\Delta R=R_2 - R_1&#10;\end{alig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5410994"/>
            <a:ext cx="2543175" cy="342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egin{align*}&#10;\Delta R=px_2-px_1=p(x_2-x_1)=p\Delta x&#10;\end{alig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560" y="5938441"/>
            <a:ext cx="64389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egin{align*}&#10;\frac{\Delta R}{\Delta x}=p&#10;\end{align*}&#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903" y="6377780"/>
            <a:ext cx="14097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00294"/>
      </p:ext>
    </p:extLst>
  </p:cSld>
  <p:clrMapOvr>
    <a:masterClrMapping/>
  </p:clrMapOvr>
  <p:transition advTm="8174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hidden="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hidden="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限界収入</a:t>
            </a: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4</a:t>
            </a:fld>
            <a:endParaRPr lang="en-US" altLang="ja-JP" sz="1400" smtClean="0">
              <a:latin typeface="Times New Roman" panose="02020603050405020304" pitchFamily="18" charset="0"/>
            </a:endParaRP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u="sng" smtClean="0">
                <a:solidFill>
                  <a:srgbClr val="FF0000"/>
                </a:solidFill>
              </a:rPr>
              <a:t>限界収入</a:t>
            </a:r>
            <a:r>
              <a:rPr lang="ja-JP" altLang="en-US" smtClean="0"/>
              <a:t>は生産量が</a:t>
            </a:r>
            <a:r>
              <a:rPr lang="en-US" altLang="ja-JP" smtClean="0"/>
              <a:t>1</a:t>
            </a:r>
            <a:r>
              <a:rPr lang="ja-JP" altLang="en-US" smtClean="0"/>
              <a:t>単位増えたときの収入の増加です</a:t>
            </a:r>
            <a:endParaRPr lang="en-US" altLang="ja-JP" smtClean="0"/>
          </a:p>
          <a:p>
            <a:pPr>
              <a:lnSpc>
                <a:spcPct val="130000"/>
              </a:lnSpc>
              <a:defRPr/>
            </a:pPr>
            <a:r>
              <a:rPr lang="ja-JP" altLang="en-US" smtClean="0"/>
              <a:t>限界は </a:t>
            </a:r>
            <a:r>
              <a:rPr lang="en-US" altLang="ja-JP" smtClean="0"/>
              <a:t>marginal </a:t>
            </a:r>
            <a:r>
              <a:rPr lang="ja-JP" altLang="en-US" smtClean="0"/>
              <a:t>なので</a:t>
            </a:r>
            <a:r>
              <a:rPr lang="en-US" altLang="ja-JP" smtClean="0"/>
              <a:t>MR</a:t>
            </a:r>
            <a:r>
              <a:rPr lang="ja-JP" altLang="en-US" smtClean="0"/>
              <a:t>の記号を用いる</a:t>
            </a:r>
            <a:endParaRPr lang="en-US" altLang="ja-JP" smtClean="0"/>
          </a:p>
          <a:p>
            <a:pPr>
              <a:lnSpc>
                <a:spcPct val="130000"/>
              </a:lnSpc>
              <a:defRPr/>
            </a:pPr>
            <a:endParaRPr lang="en-US" altLang="ja-JP" smtClean="0"/>
          </a:p>
          <a:p>
            <a:pPr>
              <a:lnSpc>
                <a:spcPct val="130000"/>
              </a:lnSpc>
              <a:defRPr/>
            </a:pPr>
            <a:r>
              <a:rPr lang="ja-JP" altLang="en-US" smtClean="0"/>
              <a:t>価格</a:t>
            </a:r>
            <a:r>
              <a:rPr lang="en-US" altLang="ja-JP" smtClean="0"/>
              <a:t>p</a:t>
            </a:r>
            <a:r>
              <a:rPr lang="ja-JP" altLang="en-US" smtClean="0"/>
              <a:t>が一定のときは</a:t>
            </a:r>
            <a:endParaRPr lang="en-US" altLang="ja-JP" smtClean="0"/>
          </a:p>
          <a:p>
            <a:pPr>
              <a:lnSpc>
                <a:spcPct val="130000"/>
              </a:lnSpc>
              <a:defRPr/>
            </a:pPr>
            <a:endParaRPr lang="en-US" altLang="ja-JP" smtClean="0"/>
          </a:p>
          <a:p>
            <a:pPr>
              <a:lnSpc>
                <a:spcPct val="130000"/>
              </a:lnSpc>
              <a:defRPr/>
            </a:pPr>
            <a:r>
              <a:rPr lang="ja-JP" altLang="en-US" smtClean="0"/>
              <a:t>なので</a:t>
            </a:r>
            <a:endParaRPr lang="en-US" altLang="ja-JP"/>
          </a:p>
          <a:p>
            <a:pPr>
              <a:lnSpc>
                <a:spcPct val="130000"/>
              </a:lnSpc>
              <a:defRPr/>
            </a:pPr>
            <a:endParaRPr lang="en-US" altLang="ja-JP" smtClean="0"/>
          </a:p>
          <a:p>
            <a:pPr>
              <a:lnSpc>
                <a:spcPct val="130000"/>
              </a:lnSpc>
              <a:defRPr/>
            </a:pPr>
            <a:endParaRPr lang="en-US" altLang="ja-JP" smtClean="0"/>
          </a:p>
        </p:txBody>
      </p:sp>
      <p:pic>
        <p:nvPicPr>
          <p:cNvPr id="1026" name="Picture 2" descr="\begin{align*}&#10;MR=\frac{\Delta R}{\Delta x}&#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922" y="3072563"/>
            <a:ext cx="1933575" cy="819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gin{align*}&#10;\Delta R=p\Delta x&#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922" y="4744193"/>
            <a:ext cx="18859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gin{align*}&#10;MR=\frac{\Delta R}{\Delta x}=\frac{p\Delta x}{\Delta x}=p&#10;\end{alig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800" y="5682495"/>
            <a:ext cx="407670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59639"/>
      </p:ext>
    </p:extLst>
  </p:cSld>
  <p:clrMapOvr>
    <a:masterClrMapping/>
  </p:clrMapOvr>
  <p:transition advTm="8174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hidden="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hidden="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0" name="Rectangle 2"/>
          <p:cNvSpPr>
            <a:spLocks noGrp="1" noChangeArrowheads="1"/>
          </p:cNvSpPr>
          <p:nvPr>
            <p:ph type="title"/>
          </p:nvPr>
        </p:nvSpPr>
        <p:spPr>
          <a:xfrm>
            <a:off x="762000" y="-269875"/>
            <a:ext cx="7634288" cy="1778000"/>
          </a:xfrm>
        </p:spPr>
        <p:txBody>
          <a:bodyPr/>
          <a:lstStyle/>
          <a:p>
            <a:r>
              <a:rPr lang="ja-JP" altLang="en-US" smtClean="0"/>
              <a:t>価格一定のときの限界収入</a:t>
            </a:r>
          </a:p>
        </p:txBody>
      </p:sp>
      <p:sp>
        <p:nvSpPr>
          <p:cNvPr id="922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5</a:t>
            </a:fld>
            <a:endParaRPr lang="en-US" altLang="ja-JP" sz="1400" smtClean="0">
              <a:latin typeface="Times New Roman" panose="02020603050405020304" pitchFamily="18" charset="0"/>
            </a:endParaRPr>
          </a:p>
        </p:txBody>
      </p:sp>
      <p:sp>
        <p:nvSpPr>
          <p:cNvPr id="180227" name="Rectangle 3"/>
          <p:cNvSpPr>
            <a:spLocks noGrp="1" noChangeArrowheads="1"/>
          </p:cNvSpPr>
          <p:nvPr>
            <p:ph type="body" idx="1"/>
          </p:nvPr>
        </p:nvSpPr>
        <p:spPr>
          <a:xfrm>
            <a:off x="183456" y="1001713"/>
            <a:ext cx="9537700" cy="5940425"/>
          </a:xfrm>
        </p:spPr>
        <p:txBody>
          <a:bodyPr/>
          <a:lstStyle/>
          <a:p>
            <a:pPr>
              <a:lnSpc>
                <a:spcPct val="130000"/>
              </a:lnSpc>
              <a:defRPr/>
            </a:pPr>
            <a:r>
              <a:rPr lang="ja-JP" altLang="en-US"/>
              <a:t>価格一定のときの</a:t>
            </a:r>
            <a:r>
              <a:rPr lang="ja-JP" altLang="en-US" u="sng" smtClean="0">
                <a:solidFill>
                  <a:srgbClr val="FF0000"/>
                </a:solidFill>
              </a:rPr>
              <a:t>限界収入</a:t>
            </a:r>
            <a:r>
              <a:rPr lang="ja-JP" altLang="en-US" smtClean="0"/>
              <a:t>は</a:t>
            </a:r>
            <a:endParaRPr lang="en-US" altLang="ja-JP" smtClean="0"/>
          </a:p>
          <a:p>
            <a:pPr>
              <a:lnSpc>
                <a:spcPct val="130000"/>
              </a:lnSpc>
              <a:defRPr/>
            </a:pPr>
            <a:endParaRPr lang="en-US" altLang="ja-JP"/>
          </a:p>
          <a:p>
            <a:pPr>
              <a:lnSpc>
                <a:spcPct val="130000"/>
              </a:lnSpc>
              <a:defRPr/>
            </a:pPr>
            <a:r>
              <a:rPr lang="ja-JP" altLang="en-US" smtClean="0"/>
              <a:t>価格一定のとき生産量が</a:t>
            </a:r>
            <a:r>
              <a:rPr lang="en-US" altLang="ja-JP" smtClean="0"/>
              <a:t>1</a:t>
            </a:r>
            <a:r>
              <a:rPr lang="ja-JP" altLang="en-US" smtClean="0"/>
              <a:t>単位増えたときの収入の増加は市場価格になります</a:t>
            </a:r>
            <a:endParaRPr lang="en-US" altLang="ja-JP" smtClean="0"/>
          </a:p>
          <a:p>
            <a:pPr>
              <a:lnSpc>
                <a:spcPct val="130000"/>
              </a:lnSpc>
              <a:defRPr/>
            </a:pPr>
            <a:r>
              <a:rPr lang="ja-JP" altLang="en-US" smtClean="0"/>
              <a:t>このとき需要曲線を考えるの</a:t>
            </a:r>
            <a:endParaRPr lang="en-US" altLang="ja-JP" smtClean="0"/>
          </a:p>
          <a:p>
            <a:pPr marL="0" indent="0">
              <a:lnSpc>
                <a:spcPct val="130000"/>
              </a:lnSpc>
              <a:buNone/>
              <a:defRPr/>
            </a:pPr>
            <a:r>
              <a:rPr lang="ja-JP" altLang="en-US" smtClean="0"/>
              <a:t>は可能だが，</a:t>
            </a:r>
            <a:r>
              <a:rPr lang="ja-JP" altLang="en-US" u="sng" smtClean="0">
                <a:solidFill>
                  <a:srgbClr val="FF0000"/>
                </a:solidFill>
              </a:rPr>
              <a:t>需要関数はない</a:t>
            </a:r>
            <a:endParaRPr lang="en-US" altLang="ja-JP" u="sng">
              <a:solidFill>
                <a:srgbClr val="FF0000"/>
              </a:solidFill>
            </a:endParaRPr>
          </a:p>
        </p:txBody>
      </p:sp>
      <p:pic>
        <p:nvPicPr>
          <p:cNvPr id="2050" name="Picture 2" descr="\begin{align*}&#10;MR=p&#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809" y="2051089"/>
            <a:ext cx="1447800" cy="342901"/>
          </a:xfrm>
          <a:prstGeom prst="rect">
            <a:avLst/>
          </a:prstGeom>
          <a:noFill/>
          <a:extLst>
            <a:ext uri="{909E8E84-426E-40DD-AFC4-6F175D3DCCD1}">
              <a14:hiddenFill xmlns:a14="http://schemas.microsoft.com/office/drawing/2010/main">
                <a:solidFill>
                  <a:srgbClr val="FFFFFF"/>
                </a:solidFill>
              </a14:hiddenFill>
            </a:ext>
          </a:extLst>
        </p:spPr>
      </p:pic>
      <p:grpSp>
        <p:nvGrpSpPr>
          <p:cNvPr id="9223" name="グループ化 9222"/>
          <p:cNvGrpSpPr/>
          <p:nvPr/>
        </p:nvGrpSpPr>
        <p:grpSpPr>
          <a:xfrm>
            <a:off x="2120501" y="5224828"/>
            <a:ext cx="3406426" cy="2376000"/>
            <a:chOff x="6168504" y="3804093"/>
            <a:chExt cx="3406426" cy="2761636"/>
          </a:xfrm>
        </p:grpSpPr>
        <p:cxnSp>
          <p:nvCxnSpPr>
            <p:cNvPr id="46" name="直線矢印コネクタ 45"/>
            <p:cNvCxnSpPr/>
            <p:nvPr/>
          </p:nvCxnSpPr>
          <p:spPr bwMode="auto">
            <a:xfrm flipV="1">
              <a:off x="6672560" y="4022497"/>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 name="直線矢印コネクタ 46"/>
            <p:cNvCxnSpPr/>
            <p:nvPr/>
          </p:nvCxnSpPr>
          <p:spPr bwMode="auto">
            <a:xfrm flipV="1">
              <a:off x="6672560" y="6182497"/>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テキスト ボックス 47"/>
            <p:cNvSpPr txBox="1"/>
            <p:nvPr/>
          </p:nvSpPr>
          <p:spPr>
            <a:xfrm>
              <a:off x="8934237" y="5951664"/>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49" name="テキスト ボックス 48"/>
            <p:cNvSpPr txBox="1"/>
            <p:nvPr/>
          </p:nvSpPr>
          <p:spPr>
            <a:xfrm>
              <a:off x="6222504" y="3804093"/>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50" name="楕円 49"/>
            <p:cNvSpPr>
              <a:spLocks noChangeAspect="1"/>
            </p:cNvSpPr>
            <p:nvPr/>
          </p:nvSpPr>
          <p:spPr bwMode="auto">
            <a:xfrm>
              <a:off x="6632312" y="6128407"/>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1" name="テキスト ボックス 50"/>
            <p:cNvSpPr txBox="1"/>
            <p:nvPr/>
          </p:nvSpPr>
          <p:spPr>
            <a:xfrm>
              <a:off x="6312520" y="6104064"/>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52" name="楕円 51"/>
            <p:cNvSpPr>
              <a:spLocks noChangeAspect="1"/>
            </p:cNvSpPr>
            <p:nvPr/>
          </p:nvSpPr>
          <p:spPr bwMode="auto">
            <a:xfrm>
              <a:off x="6618560" y="468317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3" name="テキスト ボックス 52"/>
            <p:cNvSpPr txBox="1"/>
            <p:nvPr/>
          </p:nvSpPr>
          <p:spPr>
            <a:xfrm>
              <a:off x="6168504" y="4562798"/>
              <a:ext cx="609600" cy="461665"/>
            </a:xfrm>
            <a:prstGeom prst="rect">
              <a:avLst/>
            </a:prstGeom>
            <a:noFill/>
          </p:spPr>
          <p:txBody>
            <a:bodyPr wrap="square" rtlCol="0">
              <a:spAutoFit/>
            </a:bodyPr>
            <a:lstStyle/>
            <a:p>
              <a:r>
                <a:rPr kumimoji="1" lang="en-US" altLang="ja-JP" smtClean="0">
                  <a:latin typeface="+mn-lt"/>
                </a:rPr>
                <a:t>10</a:t>
              </a:r>
              <a:endParaRPr kumimoji="1" lang="ja-JP" altLang="en-US">
                <a:latin typeface="+mn-lt"/>
              </a:endParaRPr>
            </a:p>
          </p:txBody>
        </p:sp>
        <p:cxnSp>
          <p:nvCxnSpPr>
            <p:cNvPr id="54" name="直線コネクタ 53"/>
            <p:cNvCxnSpPr/>
            <p:nvPr/>
          </p:nvCxnSpPr>
          <p:spPr bwMode="auto">
            <a:xfrm>
              <a:off x="6659317" y="4742335"/>
              <a:ext cx="246864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7" name="テキスト ボックス 56"/>
            <p:cNvSpPr txBox="1">
              <a:spLocks noChangeAspect="1"/>
            </p:cNvSpPr>
            <p:nvPr/>
          </p:nvSpPr>
          <p:spPr>
            <a:xfrm>
              <a:off x="7064091" y="3965174"/>
              <a:ext cx="2020864" cy="461665"/>
            </a:xfrm>
            <a:prstGeom prst="rect">
              <a:avLst/>
            </a:prstGeom>
            <a:noFill/>
          </p:spPr>
          <p:txBody>
            <a:bodyPr wrap="square" rtlCol="0">
              <a:spAutoFit/>
            </a:bodyPr>
            <a:lstStyle/>
            <a:p>
              <a:r>
                <a:rPr kumimoji="1" lang="ja-JP" altLang="en-US" smtClean="0">
                  <a:latin typeface="+mn-lt"/>
                </a:rPr>
                <a:t>需要曲線</a:t>
              </a:r>
              <a:r>
                <a:rPr kumimoji="1" lang="en-US" altLang="ja-JP">
                  <a:latin typeface="+mn-lt"/>
                </a:rPr>
                <a:t>D</a:t>
              </a:r>
              <a:endParaRPr kumimoji="1" lang="ja-JP" altLang="en-US">
                <a:latin typeface="+mn-lt"/>
              </a:endParaRPr>
            </a:p>
          </p:txBody>
        </p:sp>
        <p:cxnSp>
          <p:nvCxnSpPr>
            <p:cNvPr id="9217" name="直線矢印コネクタ 9216"/>
            <p:cNvCxnSpPr/>
            <p:nvPr/>
          </p:nvCxnSpPr>
          <p:spPr bwMode="auto">
            <a:xfrm flipH="1" flipV="1">
              <a:off x="6533912" y="4352681"/>
              <a:ext cx="688420" cy="8337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221" name="テキスト ボックス 9220"/>
            <p:cNvSpPr txBox="1"/>
            <p:nvPr/>
          </p:nvSpPr>
          <p:spPr>
            <a:xfrm>
              <a:off x="7235828" y="5024463"/>
              <a:ext cx="2339102" cy="461665"/>
            </a:xfrm>
            <a:prstGeom prst="rect">
              <a:avLst/>
            </a:prstGeom>
            <a:noFill/>
          </p:spPr>
          <p:txBody>
            <a:bodyPr wrap="none" rtlCol="0">
              <a:spAutoFit/>
            </a:bodyPr>
            <a:lstStyle/>
            <a:p>
              <a:r>
                <a:rPr kumimoji="1" lang="ja-JP" altLang="en-US" smtClean="0"/>
                <a:t>独立変数は価格</a:t>
              </a:r>
              <a:endParaRPr kumimoji="1" lang="ja-JP" altLang="en-US"/>
            </a:p>
          </p:txBody>
        </p:sp>
      </p:grpSp>
      <p:grpSp>
        <p:nvGrpSpPr>
          <p:cNvPr id="2" name="グループ化 1"/>
          <p:cNvGrpSpPr/>
          <p:nvPr/>
        </p:nvGrpSpPr>
        <p:grpSpPr>
          <a:xfrm>
            <a:off x="6109544" y="3314125"/>
            <a:ext cx="3676292" cy="2814219"/>
            <a:chOff x="6109544" y="3314125"/>
            <a:chExt cx="3676292" cy="2814219"/>
          </a:xfrm>
        </p:grpSpPr>
        <p:cxnSp>
          <p:nvCxnSpPr>
            <p:cNvPr id="12" name="直線矢印コネクタ 11"/>
            <p:cNvCxnSpPr/>
            <p:nvPr/>
          </p:nvCxnSpPr>
          <p:spPr bwMode="auto">
            <a:xfrm flipV="1">
              <a:off x="6613600" y="3532529"/>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直線矢印コネクタ 12"/>
            <p:cNvCxnSpPr/>
            <p:nvPr/>
          </p:nvCxnSpPr>
          <p:spPr bwMode="auto">
            <a:xfrm flipV="1">
              <a:off x="6613600" y="5692529"/>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テキスト ボックス 13"/>
            <p:cNvSpPr txBox="1"/>
            <p:nvPr/>
          </p:nvSpPr>
          <p:spPr>
            <a:xfrm>
              <a:off x="8875277" y="5461696"/>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15" name="テキスト ボックス 14"/>
            <p:cNvSpPr txBox="1"/>
            <p:nvPr/>
          </p:nvSpPr>
          <p:spPr>
            <a:xfrm>
              <a:off x="6163544" y="3314125"/>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16" name="楕円 15"/>
            <p:cNvSpPr>
              <a:spLocks noChangeAspect="1"/>
            </p:cNvSpPr>
            <p:nvPr/>
          </p:nvSpPr>
          <p:spPr bwMode="auto">
            <a:xfrm>
              <a:off x="6573352" y="563843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17" name="テキスト ボックス 16"/>
            <p:cNvSpPr txBox="1"/>
            <p:nvPr/>
          </p:nvSpPr>
          <p:spPr>
            <a:xfrm>
              <a:off x="6253560" y="5614096"/>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18" name="楕円 17"/>
            <p:cNvSpPr>
              <a:spLocks noChangeAspect="1"/>
            </p:cNvSpPr>
            <p:nvPr/>
          </p:nvSpPr>
          <p:spPr bwMode="auto">
            <a:xfrm>
              <a:off x="6559600" y="4193203"/>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19" name="テキスト ボックス 18"/>
            <p:cNvSpPr txBox="1"/>
            <p:nvPr/>
          </p:nvSpPr>
          <p:spPr>
            <a:xfrm>
              <a:off x="6109544" y="4072830"/>
              <a:ext cx="609600" cy="461665"/>
            </a:xfrm>
            <a:prstGeom prst="rect">
              <a:avLst/>
            </a:prstGeom>
            <a:noFill/>
          </p:spPr>
          <p:txBody>
            <a:bodyPr wrap="square" rtlCol="0">
              <a:spAutoFit/>
            </a:bodyPr>
            <a:lstStyle/>
            <a:p>
              <a:r>
                <a:rPr kumimoji="1" lang="en-US" altLang="ja-JP" smtClean="0">
                  <a:latin typeface="+mn-lt"/>
                </a:rPr>
                <a:t>10</a:t>
              </a:r>
              <a:endParaRPr kumimoji="1" lang="ja-JP" altLang="en-US">
                <a:latin typeface="+mn-lt"/>
              </a:endParaRPr>
            </a:p>
          </p:txBody>
        </p:sp>
        <p:cxnSp>
          <p:nvCxnSpPr>
            <p:cNvPr id="22" name="直線コネクタ 21"/>
            <p:cNvCxnSpPr/>
            <p:nvPr/>
          </p:nvCxnSpPr>
          <p:spPr bwMode="auto">
            <a:xfrm>
              <a:off x="6600357" y="4252367"/>
              <a:ext cx="246864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3" name="楕円 22"/>
            <p:cNvSpPr>
              <a:spLocks noChangeAspect="1"/>
            </p:cNvSpPr>
            <p:nvPr/>
          </p:nvSpPr>
          <p:spPr bwMode="auto">
            <a:xfrm>
              <a:off x="6828287" y="419883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26" name="テキスト ボックス 25"/>
            <p:cNvSpPr txBox="1"/>
            <p:nvPr/>
          </p:nvSpPr>
          <p:spPr>
            <a:xfrm>
              <a:off x="6677957" y="5641852"/>
              <a:ext cx="375407" cy="461665"/>
            </a:xfrm>
            <a:prstGeom prst="rect">
              <a:avLst/>
            </a:prstGeom>
            <a:noFill/>
          </p:spPr>
          <p:txBody>
            <a:bodyPr wrap="square" rtlCol="0">
              <a:spAutoFit/>
            </a:bodyPr>
            <a:lstStyle/>
            <a:p>
              <a:r>
                <a:rPr kumimoji="1" lang="en-US" altLang="ja-JP" smtClean="0">
                  <a:latin typeface="+mn-lt"/>
                </a:rPr>
                <a:t>1</a:t>
              </a:r>
              <a:endParaRPr kumimoji="1" lang="ja-JP" altLang="en-US">
                <a:latin typeface="+mn-lt"/>
              </a:endParaRPr>
            </a:p>
          </p:txBody>
        </p:sp>
        <p:sp>
          <p:nvSpPr>
            <p:cNvPr id="29" name="テキスト ボックス 28"/>
            <p:cNvSpPr txBox="1"/>
            <p:nvPr/>
          </p:nvSpPr>
          <p:spPr>
            <a:xfrm>
              <a:off x="7005131" y="3475206"/>
              <a:ext cx="2020864" cy="461665"/>
            </a:xfrm>
            <a:prstGeom prst="rect">
              <a:avLst/>
            </a:prstGeom>
            <a:noFill/>
          </p:spPr>
          <p:txBody>
            <a:bodyPr wrap="square" rtlCol="0">
              <a:spAutoFit/>
            </a:bodyPr>
            <a:lstStyle/>
            <a:p>
              <a:r>
                <a:rPr kumimoji="1" lang="ja-JP" altLang="en-US" smtClean="0">
                  <a:latin typeface="+mn-lt"/>
                </a:rPr>
                <a:t>逆需要曲線</a:t>
              </a:r>
              <a:r>
                <a:rPr kumimoji="1" lang="en-US" altLang="ja-JP">
                  <a:latin typeface="+mn-lt"/>
                </a:rPr>
                <a:t>P</a:t>
              </a:r>
              <a:endParaRPr kumimoji="1" lang="ja-JP" altLang="en-US">
                <a:latin typeface="+mn-lt"/>
              </a:endParaRPr>
            </a:p>
          </p:txBody>
        </p:sp>
        <p:cxnSp>
          <p:nvCxnSpPr>
            <p:cNvPr id="4" name="直線コネクタ 3"/>
            <p:cNvCxnSpPr/>
            <p:nvPr/>
          </p:nvCxnSpPr>
          <p:spPr bwMode="auto">
            <a:xfrm flipH="1">
              <a:off x="6888357" y="4252830"/>
              <a:ext cx="0" cy="144000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33" name="楕円 32"/>
            <p:cNvSpPr>
              <a:spLocks noChangeAspect="1"/>
            </p:cNvSpPr>
            <p:nvPr/>
          </p:nvSpPr>
          <p:spPr bwMode="auto">
            <a:xfrm>
              <a:off x="7144629" y="421047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34" name="直線コネクタ 33"/>
            <p:cNvCxnSpPr/>
            <p:nvPr/>
          </p:nvCxnSpPr>
          <p:spPr bwMode="auto">
            <a:xfrm flipH="1">
              <a:off x="7180621" y="4246463"/>
              <a:ext cx="0" cy="144000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35" name="楕円 34"/>
            <p:cNvSpPr>
              <a:spLocks noChangeAspect="1"/>
            </p:cNvSpPr>
            <p:nvPr/>
          </p:nvSpPr>
          <p:spPr bwMode="auto">
            <a:xfrm>
              <a:off x="7108613" y="565063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6" name="テキスト ボックス 35"/>
            <p:cNvSpPr txBox="1"/>
            <p:nvPr/>
          </p:nvSpPr>
          <p:spPr>
            <a:xfrm>
              <a:off x="7130243" y="5666679"/>
              <a:ext cx="375407" cy="461665"/>
            </a:xfrm>
            <a:prstGeom prst="rect">
              <a:avLst/>
            </a:prstGeom>
            <a:noFill/>
          </p:spPr>
          <p:txBody>
            <a:bodyPr wrap="square" rtlCol="0">
              <a:spAutoFit/>
            </a:bodyPr>
            <a:lstStyle/>
            <a:p>
              <a:r>
                <a:rPr kumimoji="1" lang="en-US" altLang="ja-JP">
                  <a:latin typeface="+mn-lt"/>
                </a:rPr>
                <a:t>2</a:t>
              </a:r>
              <a:endParaRPr kumimoji="1" lang="ja-JP" altLang="en-US">
                <a:latin typeface="+mn-lt"/>
              </a:endParaRPr>
            </a:p>
          </p:txBody>
        </p:sp>
        <p:sp>
          <p:nvSpPr>
            <p:cNvPr id="7" name="正方形/長方形 6"/>
            <p:cNvSpPr/>
            <p:nvPr/>
          </p:nvSpPr>
          <p:spPr bwMode="auto">
            <a:xfrm>
              <a:off x="6888357" y="4282623"/>
              <a:ext cx="292264" cy="1404000"/>
            </a:xfrm>
            <a:prstGeom prst="rect">
              <a:avLst/>
            </a:prstGeom>
            <a:solidFill>
              <a:schemeClr val="accent1">
                <a:alpha val="4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9" name="直線矢印コネクタ 8"/>
            <p:cNvCxnSpPr>
              <a:endCxn id="10" idx="1"/>
            </p:cNvCxnSpPr>
            <p:nvPr/>
          </p:nvCxnSpPr>
          <p:spPr bwMode="auto">
            <a:xfrm flipV="1">
              <a:off x="7053364" y="4692745"/>
              <a:ext cx="524816" cy="1297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テキスト ボックス 9"/>
            <p:cNvSpPr txBox="1"/>
            <p:nvPr/>
          </p:nvSpPr>
          <p:spPr>
            <a:xfrm>
              <a:off x="7578180" y="4461912"/>
              <a:ext cx="2207656" cy="461665"/>
            </a:xfrm>
            <a:prstGeom prst="rect">
              <a:avLst/>
            </a:prstGeom>
            <a:noFill/>
          </p:spPr>
          <p:txBody>
            <a:bodyPr wrap="none" rtlCol="0">
              <a:spAutoFit/>
            </a:bodyPr>
            <a:lstStyle/>
            <a:p>
              <a:r>
                <a:rPr kumimoji="1" lang="ja-JP" altLang="en-US" smtClean="0"/>
                <a:t>収入の増加</a:t>
              </a:r>
              <a:r>
                <a:rPr kumimoji="1" lang="en-US" altLang="ja-JP" smtClean="0"/>
                <a:t>=</a:t>
              </a:r>
              <a:r>
                <a:rPr kumimoji="1" lang="en-US" altLang="ja-JP" smtClean="0">
                  <a:latin typeface="+mn-lt"/>
                </a:rPr>
                <a:t>10</a:t>
              </a:r>
              <a:endParaRPr kumimoji="1" lang="ja-JP" altLang="en-US"/>
            </a:p>
          </p:txBody>
        </p:sp>
        <p:sp>
          <p:nvSpPr>
            <p:cNvPr id="42" name="楕円 41"/>
            <p:cNvSpPr>
              <a:spLocks noChangeAspect="1"/>
            </p:cNvSpPr>
            <p:nvPr/>
          </p:nvSpPr>
          <p:spPr bwMode="auto">
            <a:xfrm>
              <a:off x="6844208" y="5632128"/>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grpSp>
      <p:sp>
        <p:nvSpPr>
          <p:cNvPr id="43" name="テキスト ボックス 42"/>
          <p:cNvSpPr txBox="1"/>
          <p:nvPr/>
        </p:nvSpPr>
        <p:spPr>
          <a:xfrm>
            <a:off x="6766195" y="6715187"/>
            <a:ext cx="1633781" cy="461665"/>
          </a:xfrm>
          <a:prstGeom prst="rect">
            <a:avLst/>
          </a:prstGeom>
          <a:noFill/>
        </p:spPr>
        <p:txBody>
          <a:bodyPr wrap="none" rtlCol="0">
            <a:spAutoFit/>
          </a:bodyPr>
          <a:lstStyle/>
          <a:p>
            <a:r>
              <a:rPr kumimoji="1" lang="ja-JP" altLang="en-US" u="sng" smtClean="0">
                <a:solidFill>
                  <a:srgbClr val="FF0000"/>
                </a:solidFill>
              </a:rPr>
              <a:t>対応</a:t>
            </a:r>
            <a:r>
              <a:rPr kumimoji="1" lang="ja-JP" altLang="en-US" smtClean="0"/>
              <a:t>になる</a:t>
            </a:r>
            <a:endParaRPr kumimoji="1" lang="ja-JP" altLang="en-US"/>
          </a:p>
        </p:txBody>
      </p:sp>
      <p:cxnSp>
        <p:nvCxnSpPr>
          <p:cNvPr id="44" name="直線矢印コネクタ 43"/>
          <p:cNvCxnSpPr/>
          <p:nvPr/>
        </p:nvCxnSpPr>
        <p:spPr bwMode="auto">
          <a:xfrm flipH="1" flipV="1">
            <a:off x="5016571" y="5268032"/>
            <a:ext cx="1893640" cy="14471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40608244"/>
      </p:ext>
    </p:extLst>
  </p:cSld>
  <p:clrMapOvr>
    <a:masterClrMapping/>
  </p:clrMapOvr>
  <p:transition advTm="8174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p:cNvSpPr>
            <a:spLocks noGrp="1"/>
          </p:cNvSpPr>
          <p:nvPr>
            <p:ph type="sldNum" sz="quarter" idx="12"/>
          </p:nvPr>
        </p:nvSpPr>
        <p:spPr>
          <a:xfrm>
            <a:off x="7276244" y="6884847"/>
            <a:ext cx="2119313" cy="50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6</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92000" y="-252000"/>
            <a:ext cx="7634288" cy="1778000"/>
          </a:xfrm>
        </p:spPr>
        <p:txBody>
          <a:bodyPr/>
          <a:lstStyle/>
          <a:p>
            <a:r>
              <a:rPr lang="ja-JP" altLang="en-US" smtClean="0"/>
              <a:t>限界収入の導出</a:t>
            </a:r>
            <a:r>
              <a:rPr lang="en-US" altLang="ja-JP" smtClean="0"/>
              <a:t>1</a:t>
            </a:r>
            <a:endParaRPr lang="ja-JP" altLang="en-US" smtClean="0"/>
          </a:p>
        </p:txBody>
      </p:sp>
      <p:sp>
        <p:nvSpPr>
          <p:cNvPr id="180227" name="Rectangle 3"/>
          <p:cNvSpPr>
            <a:spLocks noGrp="1" noChangeArrowheads="1"/>
          </p:cNvSpPr>
          <p:nvPr>
            <p:ph type="body" idx="1"/>
          </p:nvPr>
        </p:nvSpPr>
        <p:spPr>
          <a:xfrm>
            <a:off x="111448" y="1001713"/>
            <a:ext cx="9612000" cy="5940425"/>
          </a:xfrm>
        </p:spPr>
        <p:txBody>
          <a:bodyPr/>
          <a:lstStyle/>
          <a:p>
            <a:pPr>
              <a:lnSpc>
                <a:spcPts val="3500"/>
              </a:lnSpc>
              <a:spcAft>
                <a:spcPts val="600"/>
              </a:spcAft>
              <a:defRPr/>
            </a:pPr>
            <a:r>
              <a:rPr lang="ja-JP" altLang="en-US" smtClean="0"/>
              <a:t>限界収入が価格と一致するのは完全競争のとき</a:t>
            </a:r>
            <a:endParaRPr lang="en-US" altLang="ja-JP" smtClean="0"/>
          </a:p>
          <a:p>
            <a:pPr>
              <a:spcBef>
                <a:spcPts val="1200"/>
              </a:spcBef>
              <a:spcAft>
                <a:spcPts val="0"/>
              </a:spcAft>
              <a:defRPr/>
            </a:pPr>
            <a:r>
              <a:rPr lang="ja-JP" altLang="en-US" smtClean="0"/>
              <a:t>通常の場合はどうなるだろうか？</a:t>
            </a:r>
            <a:endParaRPr lang="en-US" altLang="ja-JP" smtClean="0"/>
          </a:p>
          <a:p>
            <a:pPr>
              <a:spcBef>
                <a:spcPts val="1200"/>
              </a:spcBef>
              <a:spcAft>
                <a:spcPts val="0"/>
              </a:spcAft>
              <a:defRPr/>
            </a:pPr>
            <a:r>
              <a:rPr lang="ja-JP" altLang="en-US" smtClean="0"/>
              <a:t>当初の価格と数量から</a:t>
            </a:r>
            <a:r>
              <a:rPr lang="en-US" altLang="ja-JP" smtClean="0"/>
              <a:t>Δp</a:t>
            </a:r>
            <a:r>
              <a:rPr lang="ja-JP" altLang="en-US" smtClean="0"/>
              <a:t>と</a:t>
            </a:r>
            <a:r>
              <a:rPr lang="en-US" altLang="ja-JP" smtClean="0"/>
              <a:t>Δx</a:t>
            </a:r>
            <a:r>
              <a:rPr lang="ja-JP" altLang="en-US" smtClean="0"/>
              <a:t>だけ変化したとする</a:t>
            </a:r>
            <a:endParaRPr lang="en-US" altLang="ja-JP" smtClean="0"/>
          </a:p>
          <a:p>
            <a:pPr>
              <a:spcBef>
                <a:spcPts val="1200"/>
              </a:spcBef>
              <a:spcAft>
                <a:spcPts val="0"/>
              </a:spcAft>
              <a:defRPr/>
            </a:pPr>
            <a:endParaRPr lang="en-US" altLang="ja-JP"/>
          </a:p>
          <a:p>
            <a:pPr>
              <a:spcBef>
                <a:spcPts val="1200"/>
              </a:spcBef>
              <a:spcAft>
                <a:spcPts val="0"/>
              </a:spcAft>
              <a:defRPr/>
            </a:pPr>
            <a:endParaRPr lang="en-US" altLang="ja-JP" smtClean="0"/>
          </a:p>
          <a:p>
            <a:pPr>
              <a:spcAft>
                <a:spcPts val="1200"/>
              </a:spcAft>
              <a:defRPr/>
            </a:pPr>
            <a:r>
              <a:rPr lang="ja-JP" altLang="en-US" smtClean="0"/>
              <a:t>そのときの限界収入は</a:t>
            </a:r>
            <a:endParaRPr lang="en-US" altLang="ja-JP" smtClean="0"/>
          </a:p>
          <a:p>
            <a:pPr marL="0" indent="0">
              <a:spcAft>
                <a:spcPts val="1200"/>
              </a:spcAft>
              <a:buNone/>
              <a:defRPr/>
            </a:pPr>
            <a:r>
              <a:rPr lang="ja-JP" altLang="en-US" smtClean="0"/>
              <a:t>どうなるだろうか？</a:t>
            </a:r>
            <a:endParaRPr lang="en-US" altLang="ja-JP" smtClean="0"/>
          </a:p>
          <a:p>
            <a:pPr marL="0" indent="0">
              <a:lnSpc>
                <a:spcPts val="3500"/>
              </a:lnSpc>
              <a:spcAft>
                <a:spcPts val="1200"/>
              </a:spcAft>
              <a:buNone/>
              <a:defRPr/>
            </a:pPr>
            <a:endParaRPr lang="en-US" altLang="ja-JP" smtClean="0"/>
          </a:p>
        </p:txBody>
      </p:sp>
      <p:pic>
        <p:nvPicPr>
          <p:cNvPr id="3074" name="Picture 2" descr="\begin{align*}&#10;R_1=p_1 x_1&#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2" y="3129228"/>
            <a:ext cx="17335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gin{align*}&#10;p_2=p_1 +\Delta p&#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3110178"/>
            <a:ext cx="2314575" cy="3619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gin{align*}&#10;x_2=x_1 +\Delta x&#10;\end{alig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357" y="3129228"/>
            <a:ext cx="23431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egin{align*}&#10;R_2=p_2 x_2=(p_1+\Delta p)(x_1+\Delta x)&#10;\end{alig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12" y="3759173"/>
            <a:ext cx="5715000" cy="4095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p:cNvGrpSpPr/>
          <p:nvPr/>
        </p:nvGrpSpPr>
        <p:grpSpPr>
          <a:xfrm>
            <a:off x="6572761" y="3758050"/>
            <a:ext cx="3187759" cy="2788254"/>
            <a:chOff x="6664176" y="3758050"/>
            <a:chExt cx="3187759" cy="2788254"/>
          </a:xfrm>
        </p:grpSpPr>
        <p:cxnSp>
          <p:nvCxnSpPr>
            <p:cNvPr id="22" name="直線矢印コネクタ 21"/>
            <p:cNvCxnSpPr/>
            <p:nvPr/>
          </p:nvCxnSpPr>
          <p:spPr bwMode="auto">
            <a:xfrm flipV="1">
              <a:off x="7114232" y="3976454"/>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直線矢印コネクタ 22"/>
            <p:cNvCxnSpPr/>
            <p:nvPr/>
          </p:nvCxnSpPr>
          <p:spPr bwMode="auto">
            <a:xfrm flipV="1">
              <a:off x="7114232" y="6136454"/>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テキスト ボックス 24"/>
            <p:cNvSpPr txBox="1"/>
            <p:nvPr/>
          </p:nvSpPr>
          <p:spPr>
            <a:xfrm>
              <a:off x="9375909" y="5905621"/>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29" name="テキスト ボックス 28"/>
            <p:cNvSpPr txBox="1"/>
            <p:nvPr/>
          </p:nvSpPr>
          <p:spPr>
            <a:xfrm>
              <a:off x="6664176" y="3758050"/>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30" name="楕円 29"/>
            <p:cNvSpPr>
              <a:spLocks noChangeAspect="1"/>
            </p:cNvSpPr>
            <p:nvPr/>
          </p:nvSpPr>
          <p:spPr bwMode="auto">
            <a:xfrm>
              <a:off x="7073984" y="608236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1" name="テキスト ボックス 30"/>
            <p:cNvSpPr txBox="1"/>
            <p:nvPr/>
          </p:nvSpPr>
          <p:spPr>
            <a:xfrm>
              <a:off x="6754192" y="6058021"/>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32" name="楕円 31"/>
            <p:cNvSpPr>
              <a:spLocks noChangeAspect="1"/>
            </p:cNvSpPr>
            <p:nvPr/>
          </p:nvSpPr>
          <p:spPr bwMode="auto">
            <a:xfrm>
              <a:off x="7042224" y="4262106"/>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4" name="楕円 33"/>
            <p:cNvSpPr>
              <a:spLocks noChangeAspect="1"/>
            </p:cNvSpPr>
            <p:nvPr/>
          </p:nvSpPr>
          <p:spPr bwMode="auto">
            <a:xfrm>
              <a:off x="8904197" y="608348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36" name="直線コネクタ 35"/>
            <p:cNvCxnSpPr/>
            <p:nvPr/>
          </p:nvCxnSpPr>
          <p:spPr bwMode="auto">
            <a:xfrm>
              <a:off x="7057981" y="4290638"/>
              <a:ext cx="1941343" cy="18468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楕円 36"/>
            <p:cNvSpPr>
              <a:spLocks noChangeAspect="1"/>
            </p:cNvSpPr>
            <p:nvPr/>
          </p:nvSpPr>
          <p:spPr bwMode="auto">
            <a:xfrm>
              <a:off x="7330256" y="4546372"/>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40" name="テキスト ボックス 39"/>
            <p:cNvSpPr txBox="1"/>
            <p:nvPr/>
          </p:nvSpPr>
          <p:spPr>
            <a:xfrm>
              <a:off x="7224874" y="6084639"/>
              <a:ext cx="539582" cy="461665"/>
            </a:xfrm>
            <a:prstGeom prst="rect">
              <a:avLst/>
            </a:prstGeom>
            <a:noFill/>
          </p:spPr>
          <p:txBody>
            <a:bodyPr wrap="square" rtlCol="0">
              <a:spAutoFit/>
            </a:bodyPr>
            <a:lstStyle/>
            <a:p>
              <a:r>
                <a:rPr kumimoji="1" lang="en-US" altLang="ja-JP" smtClean="0">
                  <a:solidFill>
                    <a:srgbClr val="00B0F0"/>
                  </a:solidFill>
                  <a:latin typeface="+mn-lt"/>
                </a:rPr>
                <a:t>x</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41" name="テキスト ボックス 40"/>
            <p:cNvSpPr txBox="1"/>
            <p:nvPr/>
          </p:nvSpPr>
          <p:spPr>
            <a:xfrm flipH="1">
              <a:off x="6680610" y="4396472"/>
              <a:ext cx="645454" cy="461665"/>
            </a:xfrm>
            <a:prstGeom prst="rect">
              <a:avLst/>
            </a:prstGeom>
            <a:noFill/>
          </p:spPr>
          <p:txBody>
            <a:bodyPr wrap="square" rtlCol="0">
              <a:spAutoFit/>
            </a:bodyPr>
            <a:lstStyle/>
            <a:p>
              <a:r>
                <a:rPr kumimoji="1" lang="en-US" altLang="ja-JP" smtClean="0">
                  <a:solidFill>
                    <a:srgbClr val="00B0F0"/>
                  </a:solidFill>
                  <a:latin typeface="+mn-lt"/>
                </a:rPr>
                <a:t>p</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43" name="テキスト ボックス 42"/>
            <p:cNvSpPr txBox="1"/>
            <p:nvPr/>
          </p:nvSpPr>
          <p:spPr>
            <a:xfrm>
              <a:off x="7957004" y="4285420"/>
              <a:ext cx="1894931" cy="461665"/>
            </a:xfrm>
            <a:prstGeom prst="rect">
              <a:avLst/>
            </a:prstGeom>
            <a:noFill/>
          </p:spPr>
          <p:txBody>
            <a:bodyPr wrap="square" rtlCol="0">
              <a:spAutoFit/>
            </a:bodyPr>
            <a:lstStyle/>
            <a:p>
              <a:r>
                <a:rPr kumimoji="1" lang="ja-JP" altLang="en-US" smtClean="0">
                  <a:latin typeface="+mn-lt"/>
                </a:rPr>
                <a:t>逆需要曲線</a:t>
              </a:r>
              <a:r>
                <a:rPr kumimoji="1" lang="en-US" altLang="ja-JP">
                  <a:latin typeface="+mn-lt"/>
                </a:rPr>
                <a:t>P</a:t>
              </a:r>
              <a:endParaRPr kumimoji="1" lang="ja-JP" altLang="en-US">
                <a:latin typeface="+mn-lt"/>
              </a:endParaRPr>
            </a:p>
          </p:txBody>
        </p:sp>
        <p:sp>
          <p:nvSpPr>
            <p:cNvPr id="44" name="楕円 43"/>
            <p:cNvSpPr>
              <a:spLocks noChangeAspect="1"/>
            </p:cNvSpPr>
            <p:nvPr/>
          </p:nvSpPr>
          <p:spPr bwMode="auto">
            <a:xfrm>
              <a:off x="7330256" y="608580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45" name="楕円 44"/>
            <p:cNvSpPr>
              <a:spLocks noChangeAspect="1"/>
            </p:cNvSpPr>
            <p:nvPr/>
          </p:nvSpPr>
          <p:spPr bwMode="auto">
            <a:xfrm>
              <a:off x="7042224" y="453180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4" name="直線コネクタ 3"/>
            <p:cNvCxnSpPr/>
            <p:nvPr/>
          </p:nvCxnSpPr>
          <p:spPr bwMode="auto">
            <a:xfrm>
              <a:off x="7134408" y="4608410"/>
              <a:ext cx="1916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直線コネクタ 11"/>
            <p:cNvCxnSpPr>
              <a:stCxn id="37" idx="4"/>
              <a:endCxn id="44" idx="0"/>
            </p:cNvCxnSpPr>
            <p:nvPr/>
          </p:nvCxnSpPr>
          <p:spPr bwMode="auto">
            <a:xfrm>
              <a:off x="7384256" y="4654372"/>
              <a:ext cx="0" cy="14314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テキスト ボックス 46"/>
            <p:cNvSpPr txBox="1"/>
            <p:nvPr/>
          </p:nvSpPr>
          <p:spPr>
            <a:xfrm flipH="1">
              <a:off x="6680610" y="4818112"/>
              <a:ext cx="645454" cy="461665"/>
            </a:xfrm>
            <a:prstGeom prst="rect">
              <a:avLst/>
            </a:prstGeom>
            <a:noFill/>
          </p:spPr>
          <p:txBody>
            <a:bodyPr wrap="square" rtlCol="0">
              <a:spAutoFit/>
            </a:bodyPr>
            <a:lstStyle/>
            <a:p>
              <a:r>
                <a:rPr kumimoji="1" lang="en-US" altLang="ja-JP" smtClean="0">
                  <a:solidFill>
                    <a:srgbClr val="FF0000"/>
                  </a:solidFill>
                  <a:latin typeface="+mn-lt"/>
                </a:rPr>
                <a:t>p</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48" name="テキスト ボックス 47"/>
            <p:cNvSpPr txBox="1"/>
            <p:nvPr/>
          </p:nvSpPr>
          <p:spPr>
            <a:xfrm>
              <a:off x="7672288" y="6080564"/>
              <a:ext cx="539582" cy="461665"/>
            </a:xfrm>
            <a:prstGeom prst="rect">
              <a:avLst/>
            </a:prstGeom>
            <a:noFill/>
          </p:spPr>
          <p:txBody>
            <a:bodyPr wrap="square" rtlCol="0">
              <a:spAutoFit/>
            </a:bodyPr>
            <a:lstStyle/>
            <a:p>
              <a:r>
                <a:rPr kumimoji="1" lang="en-US" altLang="ja-JP" smtClean="0">
                  <a:solidFill>
                    <a:srgbClr val="FF0000"/>
                  </a:solidFill>
                  <a:latin typeface="+mn-lt"/>
                </a:rPr>
                <a:t>x</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49" name="楕円 48"/>
            <p:cNvSpPr>
              <a:spLocks noChangeAspect="1"/>
            </p:cNvSpPr>
            <p:nvPr/>
          </p:nvSpPr>
          <p:spPr bwMode="auto">
            <a:xfrm>
              <a:off x="7758780" y="6060353"/>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0" name="楕円 49"/>
            <p:cNvSpPr>
              <a:spLocks noChangeAspect="1"/>
            </p:cNvSpPr>
            <p:nvPr/>
          </p:nvSpPr>
          <p:spPr bwMode="auto">
            <a:xfrm>
              <a:off x="7042224" y="497879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1" name="楕円 50"/>
            <p:cNvSpPr>
              <a:spLocks noChangeAspect="1"/>
            </p:cNvSpPr>
            <p:nvPr/>
          </p:nvSpPr>
          <p:spPr bwMode="auto">
            <a:xfrm>
              <a:off x="7761628" y="498198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52" name="直線コネクタ 51"/>
            <p:cNvCxnSpPr>
              <a:endCxn id="51" idx="6"/>
            </p:cNvCxnSpPr>
            <p:nvPr/>
          </p:nvCxnSpPr>
          <p:spPr bwMode="auto">
            <a:xfrm>
              <a:off x="7151236" y="5032791"/>
              <a:ext cx="718392" cy="31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直線コネクタ 53"/>
            <p:cNvCxnSpPr>
              <a:stCxn id="51" idx="4"/>
              <a:endCxn id="49" idx="4"/>
            </p:cNvCxnSpPr>
            <p:nvPr/>
          </p:nvCxnSpPr>
          <p:spPr bwMode="auto">
            <a:xfrm flipH="1">
              <a:off x="7812780" y="5089984"/>
              <a:ext cx="2848" cy="107836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テキスト ボックス 57"/>
            <p:cNvSpPr txBox="1"/>
            <p:nvPr/>
          </p:nvSpPr>
          <p:spPr>
            <a:xfrm>
              <a:off x="7374835" y="4184930"/>
              <a:ext cx="321568" cy="461665"/>
            </a:xfrm>
            <a:prstGeom prst="rect">
              <a:avLst/>
            </a:prstGeom>
            <a:noFill/>
          </p:spPr>
          <p:txBody>
            <a:bodyPr wrap="square" rtlCol="0">
              <a:spAutoFit/>
            </a:bodyPr>
            <a:lstStyle/>
            <a:p>
              <a:r>
                <a:rPr kumimoji="1" lang="en-US" altLang="ja-JP" smtClean="0">
                  <a:latin typeface="+mn-lt"/>
                </a:rPr>
                <a:t>A</a:t>
              </a:r>
              <a:endParaRPr kumimoji="1" lang="ja-JP" altLang="en-US">
                <a:latin typeface="+mn-lt"/>
              </a:endParaRPr>
            </a:p>
          </p:txBody>
        </p:sp>
        <p:sp>
          <p:nvSpPr>
            <p:cNvPr id="59" name="テキスト ボックス 58"/>
            <p:cNvSpPr txBox="1"/>
            <p:nvPr/>
          </p:nvSpPr>
          <p:spPr>
            <a:xfrm>
              <a:off x="7802417" y="4655351"/>
              <a:ext cx="321568" cy="461665"/>
            </a:xfrm>
            <a:prstGeom prst="rect">
              <a:avLst/>
            </a:prstGeom>
            <a:noFill/>
          </p:spPr>
          <p:txBody>
            <a:bodyPr wrap="square" rtlCol="0">
              <a:spAutoFit/>
            </a:bodyPr>
            <a:lstStyle/>
            <a:p>
              <a:r>
                <a:rPr kumimoji="1" lang="en-US" altLang="ja-JP">
                  <a:latin typeface="+mn-lt"/>
                </a:rPr>
                <a:t>B</a:t>
              </a:r>
              <a:endParaRPr kumimoji="1" lang="ja-JP" altLang="en-US">
                <a:latin typeface="+mn-lt"/>
              </a:endParaRPr>
            </a:p>
          </p:txBody>
        </p:sp>
      </p:grpSp>
    </p:spTree>
    <p:extLst>
      <p:ext uri="{BB962C8B-B14F-4D97-AF65-F5344CB8AC3E}">
        <p14:creationId xmlns:p14="http://schemas.microsoft.com/office/powerpoint/2010/main" val="1493499920"/>
      </p:ext>
    </p:extLst>
  </p:cSld>
  <p:clrMapOvr>
    <a:masterClrMapping/>
  </p:clrMapOvr>
  <p:transition advTm="8174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p:cNvSpPr>
            <a:spLocks noGrp="1"/>
          </p:cNvSpPr>
          <p:nvPr>
            <p:ph type="sldNum" sz="quarter" idx="12"/>
          </p:nvPr>
        </p:nvSpPr>
        <p:spPr>
          <a:xfrm>
            <a:off x="7276244" y="6884847"/>
            <a:ext cx="2119313" cy="50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7</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92000" y="-252000"/>
            <a:ext cx="7634288" cy="1778000"/>
          </a:xfrm>
        </p:spPr>
        <p:txBody>
          <a:bodyPr/>
          <a:lstStyle/>
          <a:p>
            <a:r>
              <a:rPr lang="ja-JP" altLang="en-US" smtClean="0"/>
              <a:t>限界収入の導出</a:t>
            </a:r>
            <a:r>
              <a:rPr lang="en-US" altLang="ja-JP" smtClean="0"/>
              <a:t>2</a:t>
            </a:r>
            <a:endParaRPr lang="ja-JP" altLang="en-US" smtClean="0"/>
          </a:p>
        </p:txBody>
      </p:sp>
      <p:sp>
        <p:nvSpPr>
          <p:cNvPr id="180227" name="Rectangle 3"/>
          <p:cNvSpPr>
            <a:spLocks noGrp="1" noChangeArrowheads="1"/>
          </p:cNvSpPr>
          <p:nvPr>
            <p:ph type="body" idx="1"/>
          </p:nvPr>
        </p:nvSpPr>
        <p:spPr>
          <a:xfrm>
            <a:off x="111448" y="1001713"/>
            <a:ext cx="9612000" cy="5940425"/>
          </a:xfrm>
        </p:spPr>
        <p:txBody>
          <a:bodyPr/>
          <a:lstStyle/>
          <a:p>
            <a:pPr marL="0" indent="0">
              <a:lnSpc>
                <a:spcPts val="3500"/>
              </a:lnSpc>
              <a:spcAft>
                <a:spcPts val="1200"/>
              </a:spcAft>
              <a:buNone/>
              <a:defRPr/>
            </a:pPr>
            <a:endParaRPr lang="en-US" altLang="ja-JP" smtClean="0"/>
          </a:p>
          <a:p>
            <a:pPr marL="0" indent="0">
              <a:lnSpc>
                <a:spcPts val="3500"/>
              </a:lnSpc>
              <a:spcAft>
                <a:spcPts val="1200"/>
              </a:spcAft>
              <a:buNone/>
              <a:defRPr/>
            </a:pPr>
            <a:endParaRPr lang="en-US" altLang="ja-JP"/>
          </a:p>
          <a:p>
            <a:pPr>
              <a:lnSpc>
                <a:spcPts val="3500"/>
              </a:lnSpc>
              <a:spcAft>
                <a:spcPts val="1200"/>
              </a:spcAft>
              <a:defRPr/>
            </a:pPr>
            <a:endParaRPr lang="en-US" altLang="ja-JP" smtClean="0"/>
          </a:p>
          <a:p>
            <a:pPr>
              <a:lnSpc>
                <a:spcPts val="3500"/>
              </a:lnSpc>
              <a:spcAft>
                <a:spcPts val="1200"/>
              </a:spcAft>
              <a:defRPr/>
            </a:pPr>
            <a:r>
              <a:rPr lang="ja-JP" altLang="en-US" smtClean="0"/>
              <a:t>このとき</a:t>
            </a:r>
            <a:r>
              <a:rPr lang="en-US" altLang="ja-JP" smtClean="0"/>
              <a:t>ΔpΔx</a:t>
            </a:r>
            <a:r>
              <a:rPr lang="ja-JP" altLang="en-US" smtClean="0"/>
              <a:t>の部分は無視しうる</a:t>
            </a:r>
            <a:endParaRPr lang="en-US" altLang="ja-JP" smtClean="0"/>
          </a:p>
          <a:p>
            <a:pPr>
              <a:lnSpc>
                <a:spcPts val="3500"/>
              </a:lnSpc>
              <a:spcAft>
                <a:spcPts val="1200"/>
              </a:spcAft>
              <a:defRPr/>
            </a:pPr>
            <a:r>
              <a:rPr lang="ja-JP" altLang="en-US" smtClean="0"/>
              <a:t>それは点</a:t>
            </a:r>
            <a:r>
              <a:rPr lang="en-US" altLang="ja-JP" smtClean="0"/>
              <a:t>A</a:t>
            </a:r>
            <a:r>
              <a:rPr lang="ja-JP" altLang="en-US" smtClean="0"/>
              <a:t>から点</a:t>
            </a:r>
            <a:r>
              <a:rPr lang="en-US" altLang="ja-JP" smtClean="0"/>
              <a:t>B</a:t>
            </a:r>
            <a:r>
              <a:rPr lang="ja-JP" altLang="en-US" smtClean="0"/>
              <a:t>への移動のと</a:t>
            </a:r>
            <a:endParaRPr lang="en-US" altLang="ja-JP" smtClean="0"/>
          </a:p>
          <a:p>
            <a:pPr marL="0" indent="0">
              <a:lnSpc>
                <a:spcPts val="3500"/>
              </a:lnSpc>
              <a:spcAft>
                <a:spcPts val="1200"/>
              </a:spcAft>
              <a:buNone/>
              <a:defRPr/>
            </a:pPr>
            <a:r>
              <a:rPr lang="ja-JP" altLang="en-US" smtClean="0"/>
              <a:t>きに逆需要曲線</a:t>
            </a:r>
            <a:r>
              <a:rPr lang="en-US" altLang="ja-JP" smtClean="0"/>
              <a:t>D</a:t>
            </a:r>
            <a:r>
              <a:rPr lang="ja-JP" altLang="en-US" smtClean="0"/>
              <a:t>に沿って動いた</a:t>
            </a:r>
            <a:endParaRPr lang="en-US" altLang="ja-JP" smtClean="0"/>
          </a:p>
          <a:p>
            <a:pPr marL="0" indent="0">
              <a:lnSpc>
                <a:spcPts val="3500"/>
              </a:lnSpc>
              <a:spcAft>
                <a:spcPts val="1200"/>
              </a:spcAft>
              <a:buNone/>
              <a:defRPr/>
            </a:pPr>
            <a:r>
              <a:rPr lang="ja-JP" altLang="en-US" smtClean="0"/>
              <a:t>から</a:t>
            </a:r>
            <a:endParaRPr lang="en-US" altLang="ja-JP"/>
          </a:p>
        </p:txBody>
      </p:sp>
      <p:pic>
        <p:nvPicPr>
          <p:cNvPr id="4098" name="Picture 2" descr="\begin{align*}&#10;\Delta R &amp;= R_2 - R_1=(p_1+\Delta p)(x_1+\Delta x)- p_1 x_1 \\&#10;&amp;=p_1 \Delta x_ +\Delta p x_1 + \Delta p \Delta x \\&#10;&amp; \simeq p_1 \Delta x_ +\Delta p x_1&#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44" y="1211213"/>
            <a:ext cx="7781925" cy="159067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p:cNvGrpSpPr/>
          <p:nvPr/>
        </p:nvGrpSpPr>
        <p:grpSpPr>
          <a:xfrm>
            <a:off x="6742020" y="3804153"/>
            <a:ext cx="3187759" cy="2788254"/>
            <a:chOff x="6664176" y="3758050"/>
            <a:chExt cx="3187759" cy="2788254"/>
          </a:xfrm>
        </p:grpSpPr>
        <p:cxnSp>
          <p:nvCxnSpPr>
            <p:cNvPr id="47" name="直線矢印コネクタ 46"/>
            <p:cNvCxnSpPr/>
            <p:nvPr/>
          </p:nvCxnSpPr>
          <p:spPr bwMode="auto">
            <a:xfrm flipV="1">
              <a:off x="7114232" y="3976454"/>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直線矢印コネクタ 47"/>
            <p:cNvCxnSpPr/>
            <p:nvPr/>
          </p:nvCxnSpPr>
          <p:spPr bwMode="auto">
            <a:xfrm flipV="1">
              <a:off x="7114232" y="6136454"/>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9" name="テキスト ボックス 48"/>
            <p:cNvSpPr txBox="1"/>
            <p:nvPr/>
          </p:nvSpPr>
          <p:spPr>
            <a:xfrm>
              <a:off x="9375909" y="5905621"/>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50" name="テキスト ボックス 49"/>
            <p:cNvSpPr txBox="1"/>
            <p:nvPr/>
          </p:nvSpPr>
          <p:spPr>
            <a:xfrm>
              <a:off x="6664176" y="3758050"/>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51" name="楕円 50"/>
            <p:cNvSpPr>
              <a:spLocks noChangeAspect="1"/>
            </p:cNvSpPr>
            <p:nvPr/>
          </p:nvSpPr>
          <p:spPr bwMode="auto">
            <a:xfrm>
              <a:off x="7073984" y="608236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2" name="テキスト ボックス 51"/>
            <p:cNvSpPr txBox="1"/>
            <p:nvPr/>
          </p:nvSpPr>
          <p:spPr>
            <a:xfrm>
              <a:off x="6754192" y="6058021"/>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53" name="楕円 52"/>
            <p:cNvSpPr>
              <a:spLocks noChangeAspect="1"/>
            </p:cNvSpPr>
            <p:nvPr/>
          </p:nvSpPr>
          <p:spPr bwMode="auto">
            <a:xfrm>
              <a:off x="7042224" y="4262106"/>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4" name="楕円 53"/>
            <p:cNvSpPr>
              <a:spLocks noChangeAspect="1"/>
            </p:cNvSpPr>
            <p:nvPr/>
          </p:nvSpPr>
          <p:spPr bwMode="auto">
            <a:xfrm>
              <a:off x="8904197" y="608348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55" name="直線コネクタ 54"/>
            <p:cNvCxnSpPr/>
            <p:nvPr/>
          </p:nvCxnSpPr>
          <p:spPr bwMode="auto">
            <a:xfrm>
              <a:off x="7057981" y="4290638"/>
              <a:ext cx="1941343" cy="18468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楕円 55"/>
            <p:cNvSpPr>
              <a:spLocks noChangeAspect="1"/>
            </p:cNvSpPr>
            <p:nvPr/>
          </p:nvSpPr>
          <p:spPr bwMode="auto">
            <a:xfrm>
              <a:off x="7330256" y="4546372"/>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7" name="テキスト ボックス 56"/>
            <p:cNvSpPr txBox="1"/>
            <p:nvPr/>
          </p:nvSpPr>
          <p:spPr>
            <a:xfrm>
              <a:off x="7224874" y="6084639"/>
              <a:ext cx="539582" cy="461665"/>
            </a:xfrm>
            <a:prstGeom prst="rect">
              <a:avLst/>
            </a:prstGeom>
            <a:noFill/>
          </p:spPr>
          <p:txBody>
            <a:bodyPr wrap="square" rtlCol="0">
              <a:spAutoFit/>
            </a:bodyPr>
            <a:lstStyle/>
            <a:p>
              <a:r>
                <a:rPr kumimoji="1" lang="en-US" altLang="ja-JP" smtClean="0">
                  <a:solidFill>
                    <a:srgbClr val="00B0F0"/>
                  </a:solidFill>
                  <a:latin typeface="+mn-lt"/>
                </a:rPr>
                <a:t>x</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58" name="テキスト ボックス 57"/>
            <p:cNvSpPr txBox="1"/>
            <p:nvPr/>
          </p:nvSpPr>
          <p:spPr>
            <a:xfrm flipH="1">
              <a:off x="6680610" y="4396472"/>
              <a:ext cx="645454" cy="461665"/>
            </a:xfrm>
            <a:prstGeom prst="rect">
              <a:avLst/>
            </a:prstGeom>
            <a:noFill/>
          </p:spPr>
          <p:txBody>
            <a:bodyPr wrap="square" rtlCol="0">
              <a:spAutoFit/>
            </a:bodyPr>
            <a:lstStyle/>
            <a:p>
              <a:r>
                <a:rPr kumimoji="1" lang="en-US" altLang="ja-JP" smtClean="0">
                  <a:solidFill>
                    <a:srgbClr val="00B0F0"/>
                  </a:solidFill>
                  <a:latin typeface="+mn-lt"/>
                </a:rPr>
                <a:t>p</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59" name="テキスト ボックス 58"/>
            <p:cNvSpPr txBox="1"/>
            <p:nvPr/>
          </p:nvSpPr>
          <p:spPr>
            <a:xfrm>
              <a:off x="7957004" y="4285420"/>
              <a:ext cx="1894931" cy="461665"/>
            </a:xfrm>
            <a:prstGeom prst="rect">
              <a:avLst/>
            </a:prstGeom>
            <a:noFill/>
          </p:spPr>
          <p:txBody>
            <a:bodyPr wrap="square" rtlCol="0">
              <a:spAutoFit/>
            </a:bodyPr>
            <a:lstStyle/>
            <a:p>
              <a:r>
                <a:rPr kumimoji="1" lang="ja-JP" altLang="en-US" smtClean="0">
                  <a:latin typeface="+mn-lt"/>
                </a:rPr>
                <a:t>逆需要曲線</a:t>
              </a:r>
              <a:r>
                <a:rPr kumimoji="1" lang="en-US" altLang="ja-JP">
                  <a:latin typeface="+mn-lt"/>
                </a:rPr>
                <a:t>P</a:t>
              </a:r>
              <a:endParaRPr kumimoji="1" lang="ja-JP" altLang="en-US">
                <a:latin typeface="+mn-lt"/>
              </a:endParaRPr>
            </a:p>
          </p:txBody>
        </p:sp>
        <p:sp>
          <p:nvSpPr>
            <p:cNvPr id="60" name="楕円 59"/>
            <p:cNvSpPr>
              <a:spLocks noChangeAspect="1"/>
            </p:cNvSpPr>
            <p:nvPr/>
          </p:nvSpPr>
          <p:spPr bwMode="auto">
            <a:xfrm>
              <a:off x="7330256" y="608580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1" name="楕円 60"/>
            <p:cNvSpPr>
              <a:spLocks noChangeAspect="1"/>
            </p:cNvSpPr>
            <p:nvPr/>
          </p:nvSpPr>
          <p:spPr bwMode="auto">
            <a:xfrm>
              <a:off x="7042224" y="453180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62" name="直線コネクタ 61"/>
            <p:cNvCxnSpPr/>
            <p:nvPr/>
          </p:nvCxnSpPr>
          <p:spPr bwMode="auto">
            <a:xfrm>
              <a:off x="7134408" y="4608410"/>
              <a:ext cx="1916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直線コネクタ 62"/>
            <p:cNvCxnSpPr>
              <a:stCxn id="56" idx="4"/>
              <a:endCxn id="60" idx="0"/>
            </p:cNvCxnSpPr>
            <p:nvPr/>
          </p:nvCxnSpPr>
          <p:spPr bwMode="auto">
            <a:xfrm>
              <a:off x="7384256" y="4654372"/>
              <a:ext cx="0" cy="14314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テキスト ボックス 63"/>
            <p:cNvSpPr txBox="1"/>
            <p:nvPr/>
          </p:nvSpPr>
          <p:spPr>
            <a:xfrm flipH="1">
              <a:off x="6680610" y="4818112"/>
              <a:ext cx="645454" cy="461665"/>
            </a:xfrm>
            <a:prstGeom prst="rect">
              <a:avLst/>
            </a:prstGeom>
            <a:noFill/>
          </p:spPr>
          <p:txBody>
            <a:bodyPr wrap="square" rtlCol="0">
              <a:spAutoFit/>
            </a:bodyPr>
            <a:lstStyle/>
            <a:p>
              <a:r>
                <a:rPr kumimoji="1" lang="en-US" altLang="ja-JP" smtClean="0">
                  <a:solidFill>
                    <a:srgbClr val="FF0000"/>
                  </a:solidFill>
                  <a:latin typeface="+mn-lt"/>
                </a:rPr>
                <a:t>p</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65" name="テキスト ボックス 64"/>
            <p:cNvSpPr txBox="1"/>
            <p:nvPr/>
          </p:nvSpPr>
          <p:spPr>
            <a:xfrm>
              <a:off x="7672288" y="6080564"/>
              <a:ext cx="539582" cy="461665"/>
            </a:xfrm>
            <a:prstGeom prst="rect">
              <a:avLst/>
            </a:prstGeom>
            <a:noFill/>
          </p:spPr>
          <p:txBody>
            <a:bodyPr wrap="square" rtlCol="0">
              <a:spAutoFit/>
            </a:bodyPr>
            <a:lstStyle/>
            <a:p>
              <a:r>
                <a:rPr kumimoji="1" lang="en-US" altLang="ja-JP" smtClean="0">
                  <a:solidFill>
                    <a:srgbClr val="FF0000"/>
                  </a:solidFill>
                  <a:latin typeface="+mn-lt"/>
                </a:rPr>
                <a:t>x</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66" name="楕円 65"/>
            <p:cNvSpPr>
              <a:spLocks noChangeAspect="1"/>
            </p:cNvSpPr>
            <p:nvPr/>
          </p:nvSpPr>
          <p:spPr bwMode="auto">
            <a:xfrm>
              <a:off x="7758780" y="6060353"/>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7" name="楕円 66"/>
            <p:cNvSpPr>
              <a:spLocks noChangeAspect="1"/>
            </p:cNvSpPr>
            <p:nvPr/>
          </p:nvSpPr>
          <p:spPr bwMode="auto">
            <a:xfrm>
              <a:off x="7042224" y="497879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8" name="楕円 67"/>
            <p:cNvSpPr>
              <a:spLocks noChangeAspect="1"/>
            </p:cNvSpPr>
            <p:nvPr/>
          </p:nvSpPr>
          <p:spPr bwMode="auto">
            <a:xfrm>
              <a:off x="7761628" y="498198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69" name="直線コネクタ 68"/>
            <p:cNvCxnSpPr>
              <a:endCxn id="68" idx="6"/>
            </p:cNvCxnSpPr>
            <p:nvPr/>
          </p:nvCxnSpPr>
          <p:spPr bwMode="auto">
            <a:xfrm>
              <a:off x="7151236" y="5032791"/>
              <a:ext cx="718392" cy="31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直線コネクタ 69"/>
            <p:cNvCxnSpPr>
              <a:stCxn id="68" idx="4"/>
              <a:endCxn id="66" idx="4"/>
            </p:cNvCxnSpPr>
            <p:nvPr/>
          </p:nvCxnSpPr>
          <p:spPr bwMode="auto">
            <a:xfrm flipH="1">
              <a:off x="7812780" y="5089984"/>
              <a:ext cx="2848" cy="107836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テキスト ボックス 70"/>
            <p:cNvSpPr txBox="1"/>
            <p:nvPr/>
          </p:nvSpPr>
          <p:spPr>
            <a:xfrm>
              <a:off x="7374835" y="4184930"/>
              <a:ext cx="321568" cy="461665"/>
            </a:xfrm>
            <a:prstGeom prst="rect">
              <a:avLst/>
            </a:prstGeom>
            <a:noFill/>
          </p:spPr>
          <p:txBody>
            <a:bodyPr wrap="square" rtlCol="0">
              <a:spAutoFit/>
            </a:bodyPr>
            <a:lstStyle/>
            <a:p>
              <a:r>
                <a:rPr kumimoji="1" lang="en-US" altLang="ja-JP" smtClean="0">
                  <a:latin typeface="+mn-lt"/>
                </a:rPr>
                <a:t>A</a:t>
              </a:r>
              <a:endParaRPr kumimoji="1" lang="ja-JP" altLang="en-US">
                <a:latin typeface="+mn-lt"/>
              </a:endParaRPr>
            </a:p>
          </p:txBody>
        </p:sp>
        <p:sp>
          <p:nvSpPr>
            <p:cNvPr id="72" name="テキスト ボックス 71"/>
            <p:cNvSpPr txBox="1"/>
            <p:nvPr/>
          </p:nvSpPr>
          <p:spPr>
            <a:xfrm>
              <a:off x="7802417" y="4655351"/>
              <a:ext cx="321568" cy="461665"/>
            </a:xfrm>
            <a:prstGeom prst="rect">
              <a:avLst/>
            </a:prstGeom>
            <a:noFill/>
          </p:spPr>
          <p:txBody>
            <a:bodyPr wrap="square" rtlCol="0">
              <a:spAutoFit/>
            </a:bodyPr>
            <a:lstStyle/>
            <a:p>
              <a:r>
                <a:rPr kumimoji="1" lang="en-US" altLang="ja-JP">
                  <a:latin typeface="+mn-lt"/>
                </a:rPr>
                <a:t>B</a:t>
              </a:r>
              <a:endParaRPr kumimoji="1" lang="ja-JP" altLang="en-US">
                <a:latin typeface="+mn-lt"/>
              </a:endParaRPr>
            </a:p>
          </p:txBody>
        </p:sp>
      </p:grpSp>
      <p:grpSp>
        <p:nvGrpSpPr>
          <p:cNvPr id="21" name="グループ化 20"/>
          <p:cNvGrpSpPr/>
          <p:nvPr/>
        </p:nvGrpSpPr>
        <p:grpSpPr>
          <a:xfrm>
            <a:off x="1263576" y="5110887"/>
            <a:ext cx="2822710" cy="1507425"/>
            <a:chOff x="1263576" y="5110887"/>
            <a:chExt cx="2822710" cy="1507425"/>
          </a:xfrm>
        </p:grpSpPr>
        <p:cxnSp>
          <p:nvCxnSpPr>
            <p:cNvPr id="4" name="直線コネクタ 3"/>
            <p:cNvCxnSpPr/>
            <p:nvPr/>
          </p:nvCxnSpPr>
          <p:spPr bwMode="auto">
            <a:xfrm>
              <a:off x="2343576" y="5682312"/>
              <a:ext cx="0" cy="93600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a:off x="1263576" y="5682208"/>
              <a:ext cx="1080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1" name="正方形/長方形 10"/>
            <p:cNvSpPr/>
            <p:nvPr/>
          </p:nvSpPr>
          <p:spPr bwMode="auto">
            <a:xfrm>
              <a:off x="1263576" y="5178152"/>
              <a:ext cx="1440000" cy="144016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13" name="直線コネクタ 12"/>
            <p:cNvCxnSpPr/>
            <p:nvPr/>
          </p:nvCxnSpPr>
          <p:spPr bwMode="auto">
            <a:xfrm>
              <a:off x="2343576" y="5178152"/>
              <a:ext cx="0" cy="504056"/>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15" name="直線コネクタ 14"/>
            <p:cNvCxnSpPr/>
            <p:nvPr/>
          </p:nvCxnSpPr>
          <p:spPr bwMode="auto">
            <a:xfrm>
              <a:off x="2343576" y="5682208"/>
              <a:ext cx="360000"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pic>
          <p:nvPicPr>
            <p:cNvPr id="4100" name="Picture 4" descr="\begin{align*}&#10;\Delta p x_1&#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269" y="5229912"/>
              <a:ext cx="885825" cy="3619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gin{align*}&#10;\Delta p \Delta x&#10;\end{alig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86" y="5110887"/>
              <a:ext cx="10668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egin{align*}&#10; p_1 \Delta x&#10;\end{alig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622" y="6026512"/>
              <a:ext cx="942975" cy="36195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p:cNvCxnSpPr/>
            <p:nvPr/>
          </p:nvCxnSpPr>
          <p:spPr bwMode="auto">
            <a:xfrm flipH="1">
              <a:off x="2519685" y="5370086"/>
              <a:ext cx="499801" cy="1027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直線コネクタ 18"/>
            <p:cNvCxnSpPr/>
            <p:nvPr/>
          </p:nvCxnSpPr>
          <p:spPr bwMode="auto">
            <a:xfrm flipH="1" flipV="1">
              <a:off x="2545849" y="6098884"/>
              <a:ext cx="411343" cy="26840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 name="グループ化 1"/>
          <p:cNvGrpSpPr/>
          <p:nvPr/>
        </p:nvGrpSpPr>
        <p:grpSpPr>
          <a:xfrm>
            <a:off x="4303393" y="5134549"/>
            <a:ext cx="2467345" cy="1440160"/>
            <a:chOff x="4303393" y="5174263"/>
            <a:chExt cx="2467345" cy="1440160"/>
          </a:xfrm>
        </p:grpSpPr>
        <p:sp>
          <p:nvSpPr>
            <p:cNvPr id="82" name="正方形/長方形 81"/>
            <p:cNvSpPr/>
            <p:nvPr/>
          </p:nvSpPr>
          <p:spPr bwMode="auto">
            <a:xfrm>
              <a:off x="4303393" y="5174263"/>
              <a:ext cx="1463558" cy="144016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84" name="正方形/長方形 83"/>
            <p:cNvSpPr/>
            <p:nvPr/>
          </p:nvSpPr>
          <p:spPr bwMode="auto">
            <a:xfrm>
              <a:off x="4304688" y="5678319"/>
              <a:ext cx="2466050" cy="93610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pic>
          <p:nvPicPr>
            <p:cNvPr id="73" name="Picture 4" descr="\begin{align*}&#10;\Delta p x_1&#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505" y="5237994"/>
              <a:ext cx="885825" cy="36195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begin{align*}&#10; p_1 \Delta x&#10;\end{alig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800" y="5945335"/>
              <a:ext cx="942975" cy="3619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5082434" y="2373465"/>
            <a:ext cx="4791696" cy="584775"/>
          </a:xfrm>
          <a:prstGeom prst="rect">
            <a:avLst/>
          </a:prstGeom>
          <a:noFill/>
        </p:spPr>
        <p:txBody>
          <a:bodyPr wrap="none" rtlCol="0">
            <a:spAutoFit/>
          </a:bodyPr>
          <a:lstStyle/>
          <a:p>
            <a:r>
              <a:rPr kumimoji="1" lang="ja-JP" altLang="en-US" sz="3200" smtClean="0"/>
              <a:t>（近似を使う．下の図参照）</a:t>
            </a:r>
            <a:endParaRPr kumimoji="1" lang="ja-JP" altLang="en-US" sz="3200"/>
          </a:p>
        </p:txBody>
      </p:sp>
    </p:spTree>
    <p:extLst>
      <p:ext uri="{BB962C8B-B14F-4D97-AF65-F5344CB8AC3E}">
        <p14:creationId xmlns:p14="http://schemas.microsoft.com/office/powerpoint/2010/main" val="846777651"/>
      </p:ext>
    </p:extLst>
  </p:cSld>
  <p:clrMapOvr>
    <a:masterClrMapping/>
  </p:clrMapOvr>
  <p:transition advTm="8174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hidden="1"/>
          <p:cNvSpPr>
            <a:spLocks noGrp="1"/>
          </p:cNvSpPr>
          <p:nvPr>
            <p:ph type="sldNum" sz="quarter" idx="12"/>
          </p:nvPr>
        </p:nvSpPr>
        <p:spPr>
          <a:xfrm>
            <a:off x="7276244" y="6884847"/>
            <a:ext cx="2119313" cy="50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8</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92000" y="-252000"/>
            <a:ext cx="7634288" cy="1778000"/>
          </a:xfrm>
        </p:spPr>
        <p:txBody>
          <a:bodyPr/>
          <a:lstStyle/>
          <a:p>
            <a:r>
              <a:rPr lang="ja-JP" altLang="en-US" smtClean="0"/>
              <a:t>限界収入の導出</a:t>
            </a:r>
            <a:r>
              <a:rPr lang="en-US" altLang="ja-JP" smtClean="0"/>
              <a:t>3</a:t>
            </a:r>
            <a:endParaRPr lang="ja-JP" altLang="en-US" smtClean="0"/>
          </a:p>
        </p:txBody>
      </p:sp>
      <p:sp>
        <p:nvSpPr>
          <p:cNvPr id="180227" name="Rectangle 3"/>
          <p:cNvSpPr>
            <a:spLocks noGrp="1" noChangeArrowheads="1"/>
          </p:cNvSpPr>
          <p:nvPr>
            <p:ph type="body" idx="1"/>
          </p:nvPr>
        </p:nvSpPr>
        <p:spPr>
          <a:xfrm>
            <a:off x="111448" y="1001713"/>
            <a:ext cx="9900000" cy="5940425"/>
          </a:xfrm>
        </p:spPr>
        <p:txBody>
          <a:bodyPr/>
          <a:lstStyle/>
          <a:p>
            <a:pPr>
              <a:lnSpc>
                <a:spcPts val="3500"/>
              </a:lnSpc>
              <a:spcAft>
                <a:spcPts val="1200"/>
              </a:spcAft>
              <a:defRPr/>
            </a:pPr>
            <a:r>
              <a:rPr lang="ja-JP" altLang="en-US" smtClean="0"/>
              <a:t>よって限界収入は</a:t>
            </a:r>
            <a:endParaRPr lang="en-US" altLang="ja-JP" smtClean="0"/>
          </a:p>
          <a:p>
            <a:pPr>
              <a:lnSpc>
                <a:spcPts val="3500"/>
              </a:lnSpc>
              <a:spcAft>
                <a:spcPts val="1200"/>
              </a:spcAft>
              <a:defRPr/>
            </a:pPr>
            <a:endParaRPr lang="en-US" altLang="ja-JP"/>
          </a:p>
          <a:p>
            <a:pPr>
              <a:lnSpc>
                <a:spcPts val="3500"/>
              </a:lnSpc>
              <a:spcAft>
                <a:spcPts val="1200"/>
              </a:spcAft>
              <a:defRPr/>
            </a:pPr>
            <a:r>
              <a:rPr lang="ja-JP" altLang="en-US" smtClean="0"/>
              <a:t>数量変化がプラスならば価格変化はマイナスに注意</a:t>
            </a:r>
            <a:endParaRPr lang="en-US" altLang="ja-JP" smtClean="0"/>
          </a:p>
          <a:p>
            <a:pPr>
              <a:lnSpc>
                <a:spcPts val="3500"/>
              </a:lnSpc>
              <a:spcAft>
                <a:spcPts val="1200"/>
              </a:spcAft>
              <a:defRPr/>
            </a:pPr>
            <a:r>
              <a:rPr lang="en-US" altLang="ja-JP" smtClean="0">
                <a:solidFill>
                  <a:srgbClr val="FF0000"/>
                </a:solidFill>
              </a:rPr>
              <a:t>p</a:t>
            </a:r>
            <a:r>
              <a:rPr lang="en-US" altLang="ja-JP" baseline="-25000" smtClean="0">
                <a:solidFill>
                  <a:srgbClr val="FF0000"/>
                </a:solidFill>
              </a:rPr>
              <a:t>1</a:t>
            </a:r>
            <a:r>
              <a:rPr lang="ja-JP" altLang="en-US" smtClean="0"/>
              <a:t>は生産量を</a:t>
            </a:r>
            <a:r>
              <a:rPr lang="en-US" altLang="ja-JP" smtClean="0"/>
              <a:t>1</a:t>
            </a:r>
            <a:r>
              <a:rPr lang="ja-JP" altLang="en-US" smtClean="0"/>
              <a:t>単位増やせば</a:t>
            </a:r>
            <a:r>
              <a:rPr lang="ja-JP" altLang="en-US" u="sng" smtClean="0">
                <a:solidFill>
                  <a:srgbClr val="FF0000"/>
                </a:solidFill>
              </a:rPr>
              <a:t>当初の価格</a:t>
            </a:r>
            <a:r>
              <a:rPr lang="ja-JP" altLang="en-US" smtClean="0"/>
              <a:t>だけ収入が増加</a:t>
            </a:r>
            <a:endParaRPr lang="en-US" altLang="ja-JP" smtClean="0"/>
          </a:p>
          <a:p>
            <a:pPr>
              <a:lnSpc>
                <a:spcPts val="3500"/>
              </a:lnSpc>
              <a:spcAft>
                <a:spcPts val="1200"/>
              </a:spcAft>
              <a:defRPr/>
            </a:pPr>
            <a:r>
              <a:rPr lang="en-US" altLang="ja-JP" smtClean="0">
                <a:solidFill>
                  <a:srgbClr val="00B0F0"/>
                </a:solidFill>
              </a:rPr>
              <a:t>x</a:t>
            </a:r>
            <a:r>
              <a:rPr lang="en-US" altLang="ja-JP" baseline="-25000" smtClean="0">
                <a:solidFill>
                  <a:srgbClr val="00B0F0"/>
                </a:solidFill>
              </a:rPr>
              <a:t>1</a:t>
            </a:r>
            <a:r>
              <a:rPr lang="en-US" altLang="ja-JP" smtClean="0">
                <a:solidFill>
                  <a:srgbClr val="00B0F0"/>
                </a:solidFill>
              </a:rPr>
              <a:t>Δp/Δx</a:t>
            </a:r>
            <a:r>
              <a:rPr lang="ja-JP" altLang="en-US" smtClean="0"/>
              <a:t>は生産量が増えると価格が下落する</a:t>
            </a:r>
            <a:r>
              <a:rPr lang="en-US" altLang="ja-JP" smtClean="0">
                <a:solidFill>
                  <a:srgbClr val="00B0F0"/>
                </a:solidFill>
              </a:rPr>
              <a:t>Δp/Δx</a:t>
            </a:r>
          </a:p>
          <a:p>
            <a:pPr marL="0" indent="0">
              <a:lnSpc>
                <a:spcPts val="3500"/>
              </a:lnSpc>
              <a:spcAft>
                <a:spcPts val="1200"/>
              </a:spcAft>
              <a:buNone/>
              <a:defRPr/>
            </a:pPr>
            <a:r>
              <a:rPr lang="ja-JP" altLang="en-US" smtClean="0"/>
              <a:t>それに</a:t>
            </a:r>
            <a:r>
              <a:rPr lang="ja-JP" altLang="en-US" u="sng" smtClean="0">
                <a:solidFill>
                  <a:srgbClr val="00B0F0"/>
                </a:solidFill>
              </a:rPr>
              <a:t>当初の生産量</a:t>
            </a:r>
            <a:r>
              <a:rPr lang="ja-JP" altLang="en-US" smtClean="0"/>
              <a:t>を掛けた分</a:t>
            </a:r>
            <a:endParaRPr lang="en-US" altLang="ja-JP" smtClean="0"/>
          </a:p>
          <a:p>
            <a:pPr marL="0" indent="0">
              <a:lnSpc>
                <a:spcPts val="3500"/>
              </a:lnSpc>
              <a:spcAft>
                <a:spcPts val="1200"/>
              </a:spcAft>
              <a:buNone/>
              <a:defRPr/>
            </a:pPr>
            <a:r>
              <a:rPr lang="ja-JP" altLang="en-US" smtClean="0"/>
              <a:t>だけ収入が減少することを意味</a:t>
            </a:r>
            <a:endParaRPr lang="en-US" altLang="ja-JP"/>
          </a:p>
        </p:txBody>
      </p:sp>
      <p:grpSp>
        <p:nvGrpSpPr>
          <p:cNvPr id="46" name="グループ化 45" hidden="1"/>
          <p:cNvGrpSpPr/>
          <p:nvPr/>
        </p:nvGrpSpPr>
        <p:grpSpPr>
          <a:xfrm>
            <a:off x="6572761" y="3758050"/>
            <a:ext cx="3187759" cy="2788254"/>
            <a:chOff x="6664176" y="3758050"/>
            <a:chExt cx="3187759" cy="2788254"/>
          </a:xfrm>
        </p:grpSpPr>
        <p:cxnSp>
          <p:nvCxnSpPr>
            <p:cNvPr id="47" name="直線矢印コネクタ 46"/>
            <p:cNvCxnSpPr/>
            <p:nvPr/>
          </p:nvCxnSpPr>
          <p:spPr bwMode="auto">
            <a:xfrm flipV="1">
              <a:off x="7114232" y="3976454"/>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8" name="直線矢印コネクタ 47"/>
            <p:cNvCxnSpPr/>
            <p:nvPr/>
          </p:nvCxnSpPr>
          <p:spPr bwMode="auto">
            <a:xfrm flipV="1">
              <a:off x="7114232" y="6136454"/>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9" name="テキスト ボックス 48"/>
            <p:cNvSpPr txBox="1"/>
            <p:nvPr/>
          </p:nvSpPr>
          <p:spPr>
            <a:xfrm>
              <a:off x="9375909" y="5905621"/>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50" name="テキスト ボックス 49"/>
            <p:cNvSpPr txBox="1"/>
            <p:nvPr/>
          </p:nvSpPr>
          <p:spPr>
            <a:xfrm>
              <a:off x="6664176" y="3758050"/>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51" name="楕円 50"/>
            <p:cNvSpPr>
              <a:spLocks noChangeAspect="1"/>
            </p:cNvSpPr>
            <p:nvPr/>
          </p:nvSpPr>
          <p:spPr bwMode="auto">
            <a:xfrm>
              <a:off x="7073984" y="608236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2" name="テキスト ボックス 51"/>
            <p:cNvSpPr txBox="1"/>
            <p:nvPr/>
          </p:nvSpPr>
          <p:spPr>
            <a:xfrm>
              <a:off x="6754192" y="6058021"/>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53" name="楕円 52"/>
            <p:cNvSpPr>
              <a:spLocks noChangeAspect="1"/>
            </p:cNvSpPr>
            <p:nvPr/>
          </p:nvSpPr>
          <p:spPr bwMode="auto">
            <a:xfrm>
              <a:off x="7042224" y="4262106"/>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4" name="楕円 53"/>
            <p:cNvSpPr>
              <a:spLocks noChangeAspect="1"/>
            </p:cNvSpPr>
            <p:nvPr/>
          </p:nvSpPr>
          <p:spPr bwMode="auto">
            <a:xfrm>
              <a:off x="8904197" y="608348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55" name="直線コネクタ 54"/>
            <p:cNvCxnSpPr/>
            <p:nvPr/>
          </p:nvCxnSpPr>
          <p:spPr bwMode="auto">
            <a:xfrm>
              <a:off x="7057981" y="4290638"/>
              <a:ext cx="1941343" cy="18468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楕円 55"/>
            <p:cNvSpPr>
              <a:spLocks noChangeAspect="1"/>
            </p:cNvSpPr>
            <p:nvPr/>
          </p:nvSpPr>
          <p:spPr bwMode="auto">
            <a:xfrm>
              <a:off x="7330256" y="4546372"/>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57" name="テキスト ボックス 56"/>
            <p:cNvSpPr txBox="1"/>
            <p:nvPr/>
          </p:nvSpPr>
          <p:spPr>
            <a:xfrm>
              <a:off x="7224874" y="6084639"/>
              <a:ext cx="539582" cy="461665"/>
            </a:xfrm>
            <a:prstGeom prst="rect">
              <a:avLst/>
            </a:prstGeom>
            <a:noFill/>
          </p:spPr>
          <p:txBody>
            <a:bodyPr wrap="square" rtlCol="0">
              <a:spAutoFit/>
            </a:bodyPr>
            <a:lstStyle/>
            <a:p>
              <a:r>
                <a:rPr kumimoji="1" lang="en-US" altLang="ja-JP" smtClean="0">
                  <a:solidFill>
                    <a:srgbClr val="00B0F0"/>
                  </a:solidFill>
                  <a:latin typeface="+mn-lt"/>
                </a:rPr>
                <a:t>x</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58" name="テキスト ボックス 57"/>
            <p:cNvSpPr txBox="1"/>
            <p:nvPr/>
          </p:nvSpPr>
          <p:spPr>
            <a:xfrm flipH="1">
              <a:off x="6680610" y="4396472"/>
              <a:ext cx="645454" cy="461665"/>
            </a:xfrm>
            <a:prstGeom prst="rect">
              <a:avLst/>
            </a:prstGeom>
            <a:noFill/>
          </p:spPr>
          <p:txBody>
            <a:bodyPr wrap="square" rtlCol="0">
              <a:spAutoFit/>
            </a:bodyPr>
            <a:lstStyle/>
            <a:p>
              <a:r>
                <a:rPr kumimoji="1" lang="en-US" altLang="ja-JP" smtClean="0">
                  <a:solidFill>
                    <a:srgbClr val="00B0F0"/>
                  </a:solidFill>
                  <a:latin typeface="+mn-lt"/>
                </a:rPr>
                <a:t>p</a:t>
              </a:r>
              <a:r>
                <a:rPr kumimoji="1" lang="en-US" altLang="ja-JP" baseline="-25000" smtClean="0">
                  <a:solidFill>
                    <a:srgbClr val="00B0F0"/>
                  </a:solidFill>
                  <a:latin typeface="+mn-lt"/>
                </a:rPr>
                <a:t>1</a:t>
              </a:r>
              <a:endParaRPr kumimoji="1" lang="ja-JP" altLang="en-US" baseline="-25000">
                <a:solidFill>
                  <a:srgbClr val="00B0F0"/>
                </a:solidFill>
                <a:latin typeface="+mn-lt"/>
              </a:endParaRPr>
            </a:p>
          </p:txBody>
        </p:sp>
        <p:sp>
          <p:nvSpPr>
            <p:cNvPr id="59" name="テキスト ボックス 58"/>
            <p:cNvSpPr txBox="1"/>
            <p:nvPr/>
          </p:nvSpPr>
          <p:spPr>
            <a:xfrm>
              <a:off x="7957004" y="4285420"/>
              <a:ext cx="1894931" cy="461665"/>
            </a:xfrm>
            <a:prstGeom prst="rect">
              <a:avLst/>
            </a:prstGeom>
            <a:noFill/>
          </p:spPr>
          <p:txBody>
            <a:bodyPr wrap="square" rtlCol="0">
              <a:spAutoFit/>
            </a:bodyPr>
            <a:lstStyle/>
            <a:p>
              <a:r>
                <a:rPr kumimoji="1" lang="ja-JP" altLang="en-US" smtClean="0">
                  <a:latin typeface="+mn-lt"/>
                </a:rPr>
                <a:t>逆需要曲線</a:t>
              </a:r>
              <a:r>
                <a:rPr kumimoji="1" lang="en-US" altLang="ja-JP">
                  <a:latin typeface="+mn-lt"/>
                </a:rPr>
                <a:t>P</a:t>
              </a:r>
              <a:endParaRPr kumimoji="1" lang="ja-JP" altLang="en-US">
                <a:latin typeface="+mn-lt"/>
              </a:endParaRPr>
            </a:p>
          </p:txBody>
        </p:sp>
        <p:sp>
          <p:nvSpPr>
            <p:cNvPr id="60" name="楕円 59"/>
            <p:cNvSpPr>
              <a:spLocks noChangeAspect="1"/>
            </p:cNvSpPr>
            <p:nvPr/>
          </p:nvSpPr>
          <p:spPr bwMode="auto">
            <a:xfrm>
              <a:off x="7330256" y="608580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1" name="楕円 60"/>
            <p:cNvSpPr>
              <a:spLocks noChangeAspect="1"/>
            </p:cNvSpPr>
            <p:nvPr/>
          </p:nvSpPr>
          <p:spPr bwMode="auto">
            <a:xfrm>
              <a:off x="7042224" y="4531809"/>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62" name="直線コネクタ 61"/>
            <p:cNvCxnSpPr/>
            <p:nvPr/>
          </p:nvCxnSpPr>
          <p:spPr bwMode="auto">
            <a:xfrm>
              <a:off x="7134408" y="4608410"/>
              <a:ext cx="1916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直線コネクタ 62"/>
            <p:cNvCxnSpPr>
              <a:stCxn id="56" idx="4"/>
              <a:endCxn id="60" idx="0"/>
            </p:cNvCxnSpPr>
            <p:nvPr/>
          </p:nvCxnSpPr>
          <p:spPr bwMode="auto">
            <a:xfrm>
              <a:off x="7384256" y="4654372"/>
              <a:ext cx="0" cy="14314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テキスト ボックス 63"/>
            <p:cNvSpPr txBox="1"/>
            <p:nvPr/>
          </p:nvSpPr>
          <p:spPr>
            <a:xfrm flipH="1">
              <a:off x="6680610" y="4818112"/>
              <a:ext cx="645454" cy="461665"/>
            </a:xfrm>
            <a:prstGeom prst="rect">
              <a:avLst/>
            </a:prstGeom>
            <a:noFill/>
          </p:spPr>
          <p:txBody>
            <a:bodyPr wrap="square" rtlCol="0">
              <a:spAutoFit/>
            </a:bodyPr>
            <a:lstStyle/>
            <a:p>
              <a:r>
                <a:rPr kumimoji="1" lang="en-US" altLang="ja-JP" smtClean="0">
                  <a:solidFill>
                    <a:srgbClr val="FF0000"/>
                  </a:solidFill>
                  <a:latin typeface="+mn-lt"/>
                </a:rPr>
                <a:t>p</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65" name="テキスト ボックス 64"/>
            <p:cNvSpPr txBox="1"/>
            <p:nvPr/>
          </p:nvSpPr>
          <p:spPr>
            <a:xfrm>
              <a:off x="7672288" y="6080564"/>
              <a:ext cx="539582" cy="461665"/>
            </a:xfrm>
            <a:prstGeom prst="rect">
              <a:avLst/>
            </a:prstGeom>
            <a:noFill/>
          </p:spPr>
          <p:txBody>
            <a:bodyPr wrap="square" rtlCol="0">
              <a:spAutoFit/>
            </a:bodyPr>
            <a:lstStyle/>
            <a:p>
              <a:r>
                <a:rPr kumimoji="1" lang="en-US" altLang="ja-JP" smtClean="0">
                  <a:solidFill>
                    <a:srgbClr val="FF0000"/>
                  </a:solidFill>
                  <a:latin typeface="+mn-lt"/>
                </a:rPr>
                <a:t>x</a:t>
              </a:r>
              <a:r>
                <a:rPr kumimoji="1" lang="en-US" altLang="ja-JP" baseline="-25000" smtClean="0">
                  <a:solidFill>
                    <a:srgbClr val="FF0000"/>
                  </a:solidFill>
                  <a:latin typeface="+mn-lt"/>
                </a:rPr>
                <a:t>2</a:t>
              </a:r>
              <a:endParaRPr kumimoji="1" lang="ja-JP" altLang="en-US" baseline="-25000">
                <a:solidFill>
                  <a:srgbClr val="FF0000"/>
                </a:solidFill>
                <a:latin typeface="+mn-lt"/>
              </a:endParaRPr>
            </a:p>
          </p:txBody>
        </p:sp>
        <p:sp>
          <p:nvSpPr>
            <p:cNvPr id="66" name="楕円 65"/>
            <p:cNvSpPr>
              <a:spLocks noChangeAspect="1"/>
            </p:cNvSpPr>
            <p:nvPr/>
          </p:nvSpPr>
          <p:spPr bwMode="auto">
            <a:xfrm>
              <a:off x="7758780" y="6060353"/>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7" name="楕円 66"/>
            <p:cNvSpPr>
              <a:spLocks noChangeAspect="1"/>
            </p:cNvSpPr>
            <p:nvPr/>
          </p:nvSpPr>
          <p:spPr bwMode="auto">
            <a:xfrm>
              <a:off x="7042224" y="497879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68" name="楕円 67"/>
            <p:cNvSpPr>
              <a:spLocks noChangeAspect="1"/>
            </p:cNvSpPr>
            <p:nvPr/>
          </p:nvSpPr>
          <p:spPr bwMode="auto">
            <a:xfrm>
              <a:off x="7761628" y="498198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69" name="直線コネクタ 68"/>
            <p:cNvCxnSpPr>
              <a:endCxn id="68" idx="6"/>
            </p:cNvCxnSpPr>
            <p:nvPr/>
          </p:nvCxnSpPr>
          <p:spPr bwMode="auto">
            <a:xfrm>
              <a:off x="7151236" y="5032791"/>
              <a:ext cx="718392" cy="31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直線コネクタ 69"/>
            <p:cNvCxnSpPr>
              <a:stCxn id="68" idx="4"/>
              <a:endCxn id="66" idx="4"/>
            </p:cNvCxnSpPr>
            <p:nvPr/>
          </p:nvCxnSpPr>
          <p:spPr bwMode="auto">
            <a:xfrm flipH="1">
              <a:off x="7812780" y="5089984"/>
              <a:ext cx="2848" cy="107836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テキスト ボックス 70"/>
            <p:cNvSpPr txBox="1"/>
            <p:nvPr/>
          </p:nvSpPr>
          <p:spPr>
            <a:xfrm>
              <a:off x="7374835" y="4184930"/>
              <a:ext cx="321568" cy="461665"/>
            </a:xfrm>
            <a:prstGeom prst="rect">
              <a:avLst/>
            </a:prstGeom>
            <a:noFill/>
          </p:spPr>
          <p:txBody>
            <a:bodyPr wrap="square" rtlCol="0">
              <a:spAutoFit/>
            </a:bodyPr>
            <a:lstStyle/>
            <a:p>
              <a:r>
                <a:rPr kumimoji="1" lang="en-US" altLang="ja-JP" smtClean="0">
                  <a:latin typeface="+mn-lt"/>
                </a:rPr>
                <a:t>A</a:t>
              </a:r>
              <a:endParaRPr kumimoji="1" lang="ja-JP" altLang="en-US">
                <a:latin typeface="+mn-lt"/>
              </a:endParaRPr>
            </a:p>
          </p:txBody>
        </p:sp>
        <p:sp>
          <p:nvSpPr>
            <p:cNvPr id="72" name="テキスト ボックス 71"/>
            <p:cNvSpPr txBox="1"/>
            <p:nvPr/>
          </p:nvSpPr>
          <p:spPr>
            <a:xfrm>
              <a:off x="7802417" y="4655351"/>
              <a:ext cx="321568" cy="461665"/>
            </a:xfrm>
            <a:prstGeom prst="rect">
              <a:avLst/>
            </a:prstGeom>
            <a:noFill/>
          </p:spPr>
          <p:txBody>
            <a:bodyPr wrap="square" rtlCol="0">
              <a:spAutoFit/>
            </a:bodyPr>
            <a:lstStyle/>
            <a:p>
              <a:r>
                <a:rPr kumimoji="1" lang="en-US" altLang="ja-JP">
                  <a:latin typeface="+mn-lt"/>
                </a:rPr>
                <a:t>B</a:t>
              </a:r>
              <a:endParaRPr kumimoji="1" lang="ja-JP" altLang="en-US">
                <a:latin typeface="+mn-lt"/>
              </a:endParaRPr>
            </a:p>
          </p:txBody>
        </p:sp>
      </p:grpSp>
      <p:pic>
        <p:nvPicPr>
          <p:cNvPr id="5122" name="Picture 2" descr="\begin{align*}&#10;MR=\frac{\Delta R}{\Delta x}= \frac{p_1 \Delta x_ +\Delta p x_1}{\Delta x}=p_1+x_1\frac{\Delta p}{\Delta x}&#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56" y="1488775"/>
            <a:ext cx="7115175" cy="81915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6448215" y="5040176"/>
            <a:ext cx="3168709" cy="2107956"/>
            <a:chOff x="687512" y="4510356"/>
            <a:chExt cx="3168709" cy="2107956"/>
          </a:xfrm>
        </p:grpSpPr>
        <p:pic>
          <p:nvPicPr>
            <p:cNvPr id="4100" name="Picture 4" descr="\begin{align*}&#10;\Delta p x_1&#10;\end{alig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987" y="5267217"/>
              <a:ext cx="885825" cy="3619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egin{align*}&#10; p_1 \Delta x&#10;\end{align*}&#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166" y="5969284"/>
              <a:ext cx="942975" cy="361951"/>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81"/>
            <p:cNvSpPr/>
            <p:nvPr/>
          </p:nvSpPr>
          <p:spPr bwMode="auto">
            <a:xfrm>
              <a:off x="698088" y="5178152"/>
              <a:ext cx="1440000" cy="1440160"/>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84" name="正方形/長方形 83"/>
            <p:cNvSpPr/>
            <p:nvPr/>
          </p:nvSpPr>
          <p:spPr bwMode="auto">
            <a:xfrm>
              <a:off x="687512" y="5682208"/>
              <a:ext cx="2424460" cy="93610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cxnSp>
          <p:nvCxnSpPr>
            <p:cNvPr id="5" name="直線矢印コネクタ 4"/>
            <p:cNvCxnSpPr/>
            <p:nvPr/>
          </p:nvCxnSpPr>
          <p:spPr bwMode="auto">
            <a:xfrm flipV="1">
              <a:off x="2873510" y="5789474"/>
              <a:ext cx="490662" cy="2339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124" name="Picture 4" descr="\begin{align*}&#10; p_1&#10;\end{align*}&#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796" y="5613062"/>
              <a:ext cx="352425" cy="24765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線矢印コネクタ 72"/>
            <p:cNvCxnSpPr/>
            <p:nvPr/>
          </p:nvCxnSpPr>
          <p:spPr bwMode="auto">
            <a:xfrm flipV="1">
              <a:off x="1815536" y="5016144"/>
              <a:ext cx="332915" cy="2510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126" name="Picture 6" descr="\begin{align*}&#10; x_1\frac{\Delta p}{\Delta x}&#10;\end{align*}&#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1723" y="4510356"/>
              <a:ext cx="1000125" cy="8191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7035571"/>
      </p:ext>
    </p:extLst>
  </p:cSld>
  <p:clrMapOvr>
    <a:masterClrMapping/>
  </p:clrMapOvr>
  <p:transition advTm="8174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付プレースホルダ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ja-JP" sz="1400" smtClean="0">
                <a:latin typeface="Times New Roman" panose="02020603050405020304" pitchFamily="18" charset="0"/>
              </a:rPr>
              <a:t>2020/7/7</a:t>
            </a:r>
          </a:p>
        </p:txBody>
      </p:sp>
      <p:sp>
        <p:nvSpPr>
          <p:cNvPr id="9219"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ja-JP" altLang="en-US" sz="1400" smtClean="0">
                <a:latin typeface="Times New Roman" panose="02020603050405020304" pitchFamily="18" charset="0"/>
              </a:rPr>
              <a:t>産業組織論</a:t>
            </a:r>
            <a:r>
              <a:rPr lang="en-US" altLang="ja-JP" sz="1400" smtClean="0">
                <a:latin typeface="Times New Roman" panose="02020603050405020304" pitchFamily="18" charset="0"/>
              </a:rPr>
              <a:t>A 7</a:t>
            </a:r>
          </a:p>
        </p:txBody>
      </p:sp>
      <p:sp>
        <p:nvSpPr>
          <p:cNvPr id="9222" name="スライド番号プレースホルダ 5"/>
          <p:cNvSpPr>
            <a:spLocks noGrp="1"/>
          </p:cNvSpPr>
          <p:nvPr>
            <p:ph type="sldNum" sz="quarter" idx="12"/>
          </p:nvPr>
        </p:nvSpPr>
        <p:spPr>
          <a:xfrm>
            <a:off x="7276244" y="6884847"/>
            <a:ext cx="2119313" cy="50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p"/>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fld id="{0C0BD650-5A46-4D67-A34E-B4A0585652B3}" type="slidenum">
              <a:rPr lang="ja-JP" altLang="en-US" sz="1400" smtClean="0">
                <a:latin typeface="Times New Roman" panose="02020603050405020304" pitchFamily="18" charset="0"/>
              </a:rPr>
              <a:pPr>
                <a:spcBef>
                  <a:spcPct val="0"/>
                </a:spcBef>
                <a:buFontTx/>
                <a:buNone/>
              </a:pPr>
              <a:t>9</a:t>
            </a:fld>
            <a:endParaRPr lang="en-US" altLang="ja-JP" sz="1400" smtClean="0">
              <a:latin typeface="Times New Roman" panose="02020603050405020304" pitchFamily="18" charset="0"/>
            </a:endParaRPr>
          </a:p>
        </p:txBody>
      </p:sp>
      <p:sp>
        <p:nvSpPr>
          <p:cNvPr id="9220" name="Rectangle 2"/>
          <p:cNvSpPr>
            <a:spLocks noGrp="1" noChangeArrowheads="1"/>
          </p:cNvSpPr>
          <p:nvPr>
            <p:ph type="title"/>
          </p:nvPr>
        </p:nvSpPr>
        <p:spPr>
          <a:xfrm>
            <a:off x="792000" y="-252000"/>
            <a:ext cx="7634288" cy="1778000"/>
          </a:xfrm>
        </p:spPr>
        <p:txBody>
          <a:bodyPr/>
          <a:lstStyle/>
          <a:p>
            <a:r>
              <a:rPr lang="ja-JP" altLang="en-US" smtClean="0"/>
              <a:t>限界収入の例</a:t>
            </a:r>
          </a:p>
        </p:txBody>
      </p:sp>
      <p:sp>
        <p:nvSpPr>
          <p:cNvPr id="180227" name="Rectangle 3"/>
          <p:cNvSpPr>
            <a:spLocks noGrp="1" noChangeArrowheads="1"/>
          </p:cNvSpPr>
          <p:nvPr>
            <p:ph type="body" idx="1"/>
          </p:nvPr>
        </p:nvSpPr>
        <p:spPr>
          <a:xfrm>
            <a:off x="111448" y="1001713"/>
            <a:ext cx="9612000" cy="5940425"/>
          </a:xfrm>
        </p:spPr>
        <p:txBody>
          <a:bodyPr/>
          <a:lstStyle/>
          <a:p>
            <a:pPr>
              <a:lnSpc>
                <a:spcPts val="3500"/>
              </a:lnSpc>
              <a:spcAft>
                <a:spcPts val="1200"/>
              </a:spcAft>
              <a:defRPr/>
            </a:pPr>
            <a:r>
              <a:rPr lang="en-US" altLang="ja-JP" smtClean="0">
                <a:solidFill>
                  <a:srgbClr val="FF0000"/>
                </a:solidFill>
              </a:rPr>
              <a:t>p</a:t>
            </a:r>
            <a:r>
              <a:rPr lang="en-US" altLang="ja-JP" baseline="-25000" smtClean="0">
                <a:solidFill>
                  <a:srgbClr val="FF0000"/>
                </a:solidFill>
              </a:rPr>
              <a:t>1</a:t>
            </a:r>
            <a:r>
              <a:rPr lang="ja-JP" altLang="en-US" smtClean="0"/>
              <a:t>の部分を</a:t>
            </a:r>
            <a:r>
              <a:rPr lang="ja-JP" altLang="en-US" u="sng" smtClean="0">
                <a:solidFill>
                  <a:srgbClr val="FF0000"/>
                </a:solidFill>
              </a:rPr>
              <a:t>数量効果</a:t>
            </a:r>
            <a:r>
              <a:rPr lang="ja-JP" altLang="en-US" smtClean="0"/>
              <a:t>だと呼ぶ</a:t>
            </a:r>
            <a:endParaRPr lang="en-US" altLang="ja-JP"/>
          </a:p>
          <a:p>
            <a:pPr>
              <a:lnSpc>
                <a:spcPts val="3500"/>
              </a:lnSpc>
              <a:spcAft>
                <a:spcPts val="1200"/>
              </a:spcAft>
              <a:defRPr/>
            </a:pPr>
            <a:r>
              <a:rPr lang="en-US" altLang="ja-JP" smtClean="0">
                <a:solidFill>
                  <a:srgbClr val="00B0F0"/>
                </a:solidFill>
              </a:rPr>
              <a:t>x</a:t>
            </a:r>
            <a:r>
              <a:rPr lang="en-US" altLang="ja-JP" baseline="-25000" smtClean="0">
                <a:solidFill>
                  <a:srgbClr val="00B0F0"/>
                </a:solidFill>
              </a:rPr>
              <a:t>1</a:t>
            </a:r>
            <a:r>
              <a:rPr lang="en-US" altLang="ja-JP" smtClean="0">
                <a:solidFill>
                  <a:srgbClr val="00B0F0"/>
                </a:solidFill>
              </a:rPr>
              <a:t>Δp/Δx</a:t>
            </a:r>
            <a:r>
              <a:rPr lang="ja-JP" altLang="en-US" smtClean="0"/>
              <a:t>の部分を</a:t>
            </a:r>
            <a:r>
              <a:rPr lang="ja-JP" altLang="en-US" u="sng" smtClean="0">
                <a:solidFill>
                  <a:srgbClr val="00B0F0"/>
                </a:solidFill>
              </a:rPr>
              <a:t>価格効果</a:t>
            </a:r>
            <a:r>
              <a:rPr lang="ja-JP" altLang="en-US" smtClean="0"/>
              <a:t>と呼ぶ</a:t>
            </a:r>
            <a:endParaRPr lang="en-US" altLang="ja-JP"/>
          </a:p>
          <a:p>
            <a:pPr>
              <a:lnSpc>
                <a:spcPts val="3500"/>
              </a:lnSpc>
              <a:spcAft>
                <a:spcPts val="1200"/>
              </a:spcAft>
              <a:defRPr/>
            </a:pPr>
            <a:r>
              <a:rPr lang="ja-JP" altLang="en-US" smtClean="0"/>
              <a:t>次の需要関数を考える</a:t>
            </a:r>
            <a:endParaRPr lang="en-US" altLang="ja-JP" smtClean="0"/>
          </a:p>
          <a:p>
            <a:pPr>
              <a:lnSpc>
                <a:spcPts val="3500"/>
              </a:lnSpc>
              <a:spcAft>
                <a:spcPts val="1200"/>
              </a:spcAft>
              <a:defRPr/>
            </a:pPr>
            <a:endParaRPr lang="en-US" altLang="ja-JP" smtClean="0"/>
          </a:p>
          <a:p>
            <a:pPr>
              <a:lnSpc>
                <a:spcPts val="3500"/>
              </a:lnSpc>
              <a:spcAft>
                <a:spcPts val="1200"/>
              </a:spcAft>
              <a:defRPr/>
            </a:pPr>
            <a:r>
              <a:rPr lang="ja-JP" altLang="en-US" smtClean="0"/>
              <a:t>問</a:t>
            </a:r>
            <a:r>
              <a:rPr lang="en-US" altLang="ja-JP" smtClean="0"/>
              <a:t>1</a:t>
            </a:r>
            <a:r>
              <a:rPr lang="ja-JP" altLang="en-US"/>
              <a:t> </a:t>
            </a:r>
            <a:r>
              <a:rPr lang="ja-JP" altLang="en-US" smtClean="0"/>
              <a:t>価格が</a:t>
            </a:r>
            <a:r>
              <a:rPr lang="en-US" altLang="ja-JP" smtClean="0"/>
              <a:t>p=9</a:t>
            </a:r>
            <a:r>
              <a:rPr lang="ja-JP" altLang="en-US" smtClean="0"/>
              <a:t>のとき企業の収入を示してください</a:t>
            </a:r>
            <a:endParaRPr lang="en-US" altLang="ja-JP" smtClean="0"/>
          </a:p>
          <a:p>
            <a:pPr>
              <a:lnSpc>
                <a:spcPts val="3500"/>
              </a:lnSpc>
              <a:spcAft>
                <a:spcPts val="1200"/>
              </a:spcAft>
              <a:defRPr/>
            </a:pPr>
            <a:r>
              <a:rPr lang="ja-JP" altLang="en-US" smtClean="0"/>
              <a:t>問</a:t>
            </a:r>
            <a:r>
              <a:rPr lang="en-US" altLang="ja-JP" smtClean="0"/>
              <a:t>2 </a:t>
            </a:r>
            <a:r>
              <a:rPr lang="ja-JP" altLang="en-US" smtClean="0"/>
              <a:t>価格が</a:t>
            </a:r>
            <a:r>
              <a:rPr lang="en-US" altLang="ja-JP" smtClean="0"/>
              <a:t>p=8</a:t>
            </a:r>
            <a:r>
              <a:rPr lang="ja-JP" altLang="en-US" smtClean="0"/>
              <a:t>のときの収入を示してください</a:t>
            </a:r>
            <a:endParaRPr lang="en-US" altLang="ja-JP" smtClean="0"/>
          </a:p>
          <a:p>
            <a:pPr>
              <a:lnSpc>
                <a:spcPts val="3500"/>
              </a:lnSpc>
              <a:spcAft>
                <a:spcPts val="1200"/>
              </a:spcAft>
              <a:defRPr/>
            </a:pPr>
            <a:r>
              <a:rPr lang="ja-JP" altLang="en-US" smtClean="0"/>
              <a:t>問</a:t>
            </a:r>
            <a:r>
              <a:rPr lang="en-US" altLang="ja-JP" smtClean="0"/>
              <a:t>3 </a:t>
            </a:r>
            <a:r>
              <a:rPr lang="ja-JP" altLang="en-US" smtClean="0"/>
              <a:t>収入の増加を求めてください</a:t>
            </a:r>
            <a:endParaRPr lang="en-US" altLang="ja-JP" smtClean="0"/>
          </a:p>
          <a:p>
            <a:pPr>
              <a:lnSpc>
                <a:spcPts val="3500"/>
              </a:lnSpc>
              <a:spcAft>
                <a:spcPts val="1200"/>
              </a:spcAft>
              <a:defRPr/>
            </a:pPr>
            <a:r>
              <a:rPr lang="ja-JP" altLang="en-US" smtClean="0"/>
              <a:t>問</a:t>
            </a:r>
            <a:r>
              <a:rPr lang="en-US" altLang="ja-JP" smtClean="0"/>
              <a:t>4</a:t>
            </a:r>
            <a:r>
              <a:rPr lang="ja-JP" altLang="en-US"/>
              <a:t> </a:t>
            </a:r>
            <a:r>
              <a:rPr lang="ja-JP" altLang="en-US" smtClean="0"/>
              <a:t>限界収入を示す図を描いてください．数量効果と価格効果を求めてください</a:t>
            </a:r>
            <a:endParaRPr lang="en-US" altLang="ja-JP" smtClean="0"/>
          </a:p>
          <a:p>
            <a:pPr marL="0" indent="0">
              <a:lnSpc>
                <a:spcPts val="3500"/>
              </a:lnSpc>
              <a:spcAft>
                <a:spcPts val="1200"/>
              </a:spcAft>
              <a:buNone/>
              <a:defRPr/>
            </a:pPr>
            <a:endParaRPr lang="en-US" altLang="ja-JP" smtClean="0"/>
          </a:p>
        </p:txBody>
      </p:sp>
      <p:grpSp>
        <p:nvGrpSpPr>
          <p:cNvPr id="2" name="グループ化 1"/>
          <p:cNvGrpSpPr/>
          <p:nvPr/>
        </p:nvGrpSpPr>
        <p:grpSpPr>
          <a:xfrm>
            <a:off x="6664176" y="357382"/>
            <a:ext cx="3087301" cy="2876554"/>
            <a:chOff x="6745227" y="357382"/>
            <a:chExt cx="3087301" cy="2876554"/>
          </a:xfrm>
        </p:grpSpPr>
        <p:cxnSp>
          <p:nvCxnSpPr>
            <p:cNvPr id="22" name="直線矢印コネクタ 21"/>
            <p:cNvCxnSpPr/>
            <p:nvPr/>
          </p:nvCxnSpPr>
          <p:spPr bwMode="auto">
            <a:xfrm flipV="1">
              <a:off x="7249283" y="575786"/>
              <a:ext cx="0" cy="216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直線矢印コネクタ 22"/>
            <p:cNvCxnSpPr/>
            <p:nvPr/>
          </p:nvCxnSpPr>
          <p:spPr bwMode="auto">
            <a:xfrm flipV="1">
              <a:off x="7249283" y="2735786"/>
              <a:ext cx="21407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テキスト ボックス 24"/>
            <p:cNvSpPr txBox="1"/>
            <p:nvPr/>
          </p:nvSpPr>
          <p:spPr>
            <a:xfrm>
              <a:off x="9510960" y="2504953"/>
              <a:ext cx="321568" cy="461665"/>
            </a:xfrm>
            <a:prstGeom prst="rect">
              <a:avLst/>
            </a:prstGeom>
            <a:noFill/>
          </p:spPr>
          <p:txBody>
            <a:bodyPr wrap="square" rtlCol="0">
              <a:spAutoFit/>
            </a:bodyPr>
            <a:lstStyle/>
            <a:p>
              <a:r>
                <a:rPr kumimoji="1" lang="en-US" altLang="ja-JP" smtClean="0">
                  <a:latin typeface="+mn-lt"/>
                </a:rPr>
                <a:t>x</a:t>
              </a:r>
              <a:endParaRPr kumimoji="1" lang="ja-JP" altLang="en-US">
                <a:latin typeface="+mn-lt"/>
              </a:endParaRPr>
            </a:p>
          </p:txBody>
        </p:sp>
        <p:sp>
          <p:nvSpPr>
            <p:cNvPr id="29" name="テキスト ボックス 28"/>
            <p:cNvSpPr txBox="1"/>
            <p:nvPr/>
          </p:nvSpPr>
          <p:spPr>
            <a:xfrm>
              <a:off x="6799227" y="357382"/>
              <a:ext cx="321568" cy="461665"/>
            </a:xfrm>
            <a:prstGeom prst="rect">
              <a:avLst/>
            </a:prstGeom>
            <a:noFill/>
          </p:spPr>
          <p:txBody>
            <a:bodyPr wrap="square" rtlCol="0">
              <a:spAutoFit/>
            </a:bodyPr>
            <a:lstStyle/>
            <a:p>
              <a:r>
                <a:rPr kumimoji="1" lang="en-US" altLang="ja-JP" smtClean="0">
                  <a:latin typeface="+mn-lt"/>
                </a:rPr>
                <a:t>p</a:t>
              </a:r>
              <a:endParaRPr kumimoji="1" lang="ja-JP" altLang="en-US">
                <a:latin typeface="+mn-lt"/>
              </a:endParaRPr>
            </a:p>
          </p:txBody>
        </p:sp>
        <p:sp>
          <p:nvSpPr>
            <p:cNvPr id="30" name="楕円 29"/>
            <p:cNvSpPr>
              <a:spLocks noChangeAspect="1"/>
            </p:cNvSpPr>
            <p:nvPr/>
          </p:nvSpPr>
          <p:spPr bwMode="auto">
            <a:xfrm>
              <a:off x="7209035" y="2681696"/>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1" name="テキスト ボックス 30"/>
            <p:cNvSpPr txBox="1"/>
            <p:nvPr/>
          </p:nvSpPr>
          <p:spPr>
            <a:xfrm>
              <a:off x="6889243" y="2657353"/>
              <a:ext cx="321568" cy="461665"/>
            </a:xfrm>
            <a:prstGeom prst="rect">
              <a:avLst/>
            </a:prstGeom>
            <a:noFill/>
          </p:spPr>
          <p:txBody>
            <a:bodyPr wrap="square" rtlCol="0">
              <a:spAutoFit/>
            </a:bodyPr>
            <a:lstStyle/>
            <a:p>
              <a:r>
                <a:rPr kumimoji="1" lang="en-US" altLang="ja-JP" smtClean="0">
                  <a:latin typeface="+mn-lt"/>
                </a:rPr>
                <a:t>O</a:t>
              </a:r>
              <a:endParaRPr kumimoji="1" lang="ja-JP" altLang="en-US">
                <a:latin typeface="+mn-lt"/>
              </a:endParaRPr>
            </a:p>
          </p:txBody>
        </p:sp>
        <p:sp>
          <p:nvSpPr>
            <p:cNvPr id="32" name="楕円 31"/>
            <p:cNvSpPr>
              <a:spLocks noChangeAspect="1"/>
            </p:cNvSpPr>
            <p:nvPr/>
          </p:nvSpPr>
          <p:spPr bwMode="auto">
            <a:xfrm>
              <a:off x="7177275" y="861438"/>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3" name="テキスト ボックス 32"/>
            <p:cNvSpPr txBox="1"/>
            <p:nvPr/>
          </p:nvSpPr>
          <p:spPr>
            <a:xfrm>
              <a:off x="6745227" y="717422"/>
              <a:ext cx="609600" cy="461665"/>
            </a:xfrm>
            <a:prstGeom prst="rect">
              <a:avLst/>
            </a:prstGeom>
            <a:noFill/>
          </p:spPr>
          <p:txBody>
            <a:bodyPr wrap="square" rtlCol="0">
              <a:spAutoFit/>
            </a:bodyPr>
            <a:lstStyle/>
            <a:p>
              <a:r>
                <a:rPr kumimoji="1" lang="en-US" altLang="ja-JP" smtClean="0">
                  <a:latin typeface="+mn-lt"/>
                </a:rPr>
                <a:t>10</a:t>
              </a:r>
              <a:endParaRPr kumimoji="1" lang="ja-JP" altLang="en-US">
                <a:latin typeface="+mn-lt"/>
              </a:endParaRPr>
            </a:p>
          </p:txBody>
        </p:sp>
        <p:sp>
          <p:nvSpPr>
            <p:cNvPr id="34" name="楕円 33"/>
            <p:cNvSpPr>
              <a:spLocks noChangeAspect="1"/>
            </p:cNvSpPr>
            <p:nvPr/>
          </p:nvSpPr>
          <p:spPr bwMode="auto">
            <a:xfrm>
              <a:off x="9026375" y="2682821"/>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5" name="テキスト ボックス 34"/>
            <p:cNvSpPr txBox="1"/>
            <p:nvPr/>
          </p:nvSpPr>
          <p:spPr>
            <a:xfrm>
              <a:off x="8901360" y="2772271"/>
              <a:ext cx="609600" cy="461665"/>
            </a:xfrm>
            <a:prstGeom prst="rect">
              <a:avLst/>
            </a:prstGeom>
            <a:noFill/>
          </p:spPr>
          <p:txBody>
            <a:bodyPr wrap="square" rtlCol="0">
              <a:spAutoFit/>
            </a:bodyPr>
            <a:lstStyle/>
            <a:p>
              <a:r>
                <a:rPr kumimoji="1" lang="en-US" altLang="ja-JP" smtClean="0">
                  <a:latin typeface="+mn-lt"/>
                </a:rPr>
                <a:t>10</a:t>
              </a:r>
              <a:endParaRPr kumimoji="1" lang="ja-JP" altLang="en-US">
                <a:latin typeface="+mn-lt"/>
              </a:endParaRPr>
            </a:p>
          </p:txBody>
        </p:sp>
        <p:cxnSp>
          <p:nvCxnSpPr>
            <p:cNvPr id="36" name="直線コネクタ 35"/>
            <p:cNvCxnSpPr>
              <a:endCxn id="34" idx="6"/>
            </p:cNvCxnSpPr>
            <p:nvPr/>
          </p:nvCxnSpPr>
          <p:spPr bwMode="auto">
            <a:xfrm>
              <a:off x="7193032" y="889970"/>
              <a:ext cx="1941343" cy="18468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楕円 36"/>
            <p:cNvSpPr>
              <a:spLocks noChangeAspect="1"/>
            </p:cNvSpPr>
            <p:nvPr/>
          </p:nvSpPr>
          <p:spPr bwMode="auto">
            <a:xfrm>
              <a:off x="7465307" y="114570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38" name="テキスト ボックス 37"/>
            <p:cNvSpPr txBox="1"/>
            <p:nvPr/>
          </p:nvSpPr>
          <p:spPr>
            <a:xfrm>
              <a:off x="7579149" y="853743"/>
              <a:ext cx="1200630" cy="461665"/>
            </a:xfrm>
            <a:prstGeom prst="rect">
              <a:avLst/>
            </a:prstGeom>
            <a:noFill/>
          </p:spPr>
          <p:txBody>
            <a:bodyPr wrap="square" rtlCol="0">
              <a:spAutoFit/>
            </a:bodyPr>
            <a:lstStyle/>
            <a:p>
              <a:r>
                <a:rPr kumimoji="1" lang="en-US" altLang="ja-JP" smtClean="0">
                  <a:latin typeface="+mn-lt"/>
                </a:rPr>
                <a:t>A=(1,9)</a:t>
              </a:r>
              <a:endParaRPr kumimoji="1" lang="ja-JP" altLang="en-US">
                <a:latin typeface="+mn-lt"/>
              </a:endParaRPr>
            </a:p>
          </p:txBody>
        </p:sp>
        <p:cxnSp>
          <p:nvCxnSpPr>
            <p:cNvPr id="39" name="直線矢印コネクタ 38"/>
            <p:cNvCxnSpPr/>
            <p:nvPr/>
          </p:nvCxnSpPr>
          <p:spPr bwMode="auto">
            <a:xfrm>
              <a:off x="7512531" y="1203149"/>
              <a:ext cx="0" cy="1476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0" name="テキスト ボックス 39"/>
            <p:cNvSpPr txBox="1"/>
            <p:nvPr/>
          </p:nvSpPr>
          <p:spPr>
            <a:xfrm>
              <a:off x="7359925" y="2683971"/>
              <a:ext cx="375407" cy="461665"/>
            </a:xfrm>
            <a:prstGeom prst="rect">
              <a:avLst/>
            </a:prstGeom>
            <a:noFill/>
          </p:spPr>
          <p:txBody>
            <a:bodyPr wrap="square" rtlCol="0">
              <a:spAutoFit/>
            </a:bodyPr>
            <a:lstStyle/>
            <a:p>
              <a:r>
                <a:rPr kumimoji="1" lang="en-US" altLang="ja-JP" smtClean="0">
                  <a:solidFill>
                    <a:srgbClr val="FF0000"/>
                  </a:solidFill>
                  <a:latin typeface="+mn-lt"/>
                </a:rPr>
                <a:t>1</a:t>
              </a:r>
              <a:endParaRPr kumimoji="1" lang="ja-JP" altLang="en-US">
                <a:solidFill>
                  <a:srgbClr val="FF0000"/>
                </a:solidFill>
                <a:latin typeface="+mn-lt"/>
              </a:endParaRPr>
            </a:p>
          </p:txBody>
        </p:sp>
        <p:sp>
          <p:nvSpPr>
            <p:cNvPr id="41" name="テキスト ボックス 40"/>
            <p:cNvSpPr txBox="1"/>
            <p:nvPr/>
          </p:nvSpPr>
          <p:spPr>
            <a:xfrm flipH="1">
              <a:off x="6866872" y="1000007"/>
              <a:ext cx="645454" cy="461665"/>
            </a:xfrm>
            <a:prstGeom prst="rect">
              <a:avLst/>
            </a:prstGeom>
            <a:noFill/>
          </p:spPr>
          <p:txBody>
            <a:bodyPr wrap="square" rtlCol="0">
              <a:spAutoFit/>
            </a:bodyPr>
            <a:lstStyle/>
            <a:p>
              <a:r>
                <a:rPr kumimoji="1" lang="en-US" altLang="ja-JP" smtClean="0">
                  <a:solidFill>
                    <a:srgbClr val="00B0F0"/>
                  </a:solidFill>
                  <a:latin typeface="+mn-lt"/>
                </a:rPr>
                <a:t>9</a:t>
              </a:r>
              <a:endParaRPr kumimoji="1" lang="ja-JP" altLang="en-US">
                <a:solidFill>
                  <a:srgbClr val="00B0F0"/>
                </a:solidFill>
                <a:latin typeface="+mn-lt"/>
              </a:endParaRPr>
            </a:p>
          </p:txBody>
        </p:sp>
        <p:cxnSp>
          <p:nvCxnSpPr>
            <p:cNvPr id="42" name="直線矢印コネクタ 41"/>
            <p:cNvCxnSpPr/>
            <p:nvPr/>
          </p:nvCxnSpPr>
          <p:spPr bwMode="auto">
            <a:xfrm flipV="1">
              <a:off x="7281115" y="1179087"/>
              <a:ext cx="180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テキスト ボックス 42"/>
            <p:cNvSpPr txBox="1"/>
            <p:nvPr/>
          </p:nvSpPr>
          <p:spPr>
            <a:xfrm>
              <a:off x="8070800" y="1332111"/>
              <a:ext cx="321568" cy="461665"/>
            </a:xfrm>
            <a:prstGeom prst="rect">
              <a:avLst/>
            </a:prstGeom>
            <a:noFill/>
          </p:spPr>
          <p:txBody>
            <a:bodyPr wrap="square" rtlCol="0">
              <a:spAutoFit/>
            </a:bodyPr>
            <a:lstStyle/>
            <a:p>
              <a:r>
                <a:rPr kumimoji="1" lang="en-US" altLang="ja-JP" smtClean="0">
                  <a:latin typeface="+mn-lt"/>
                </a:rPr>
                <a:t>D</a:t>
              </a:r>
              <a:endParaRPr kumimoji="1" lang="ja-JP" altLang="en-US">
                <a:latin typeface="+mn-lt"/>
              </a:endParaRPr>
            </a:p>
          </p:txBody>
        </p:sp>
        <p:sp>
          <p:nvSpPr>
            <p:cNvPr id="44" name="楕円 43"/>
            <p:cNvSpPr>
              <a:spLocks noChangeAspect="1"/>
            </p:cNvSpPr>
            <p:nvPr/>
          </p:nvSpPr>
          <p:spPr bwMode="auto">
            <a:xfrm>
              <a:off x="7456264" y="2657872"/>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sp>
          <p:nvSpPr>
            <p:cNvPr id="45" name="楕円 44"/>
            <p:cNvSpPr>
              <a:spLocks noChangeAspect="1"/>
            </p:cNvSpPr>
            <p:nvPr/>
          </p:nvSpPr>
          <p:spPr bwMode="auto">
            <a:xfrm>
              <a:off x="7168232" y="1145704"/>
              <a:ext cx="108000" cy="108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ndParaRPr>
            </a:p>
          </p:txBody>
        </p:sp>
      </p:grpSp>
      <p:pic>
        <p:nvPicPr>
          <p:cNvPr id="4098" name="Picture 2" descr="\begin{align*}&#10;D(p)=10-p&#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744" y="3256409"/>
            <a:ext cx="24384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62859"/>
      </p:ext>
    </p:extLst>
  </p:cSld>
  <p:clrMapOvr>
    <a:masterClrMapping/>
  </p:clrMapOvr>
  <p:transition advTm="8174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FFFF924FFFFF96EC20FFFF9289FFFF9057@EJGCMMVRUVWXY5M3" val="3162"/>
</p:tagLst>
</file>

<file path=ppt/theme/theme1.xml><?xml version="1.0" encoding="utf-8"?>
<a:theme xmlns:a="http://schemas.openxmlformats.org/drawingml/2006/main" name="Default Design">
  <a:themeElements>
    <a:clrScheme name="丹野デフォルト">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12588</TotalTime>
  <Words>956</Words>
  <Application>Microsoft Office PowerPoint</Application>
  <PresentationFormat>ユーザー設定</PresentationFormat>
  <Paragraphs>220</Paragraphs>
  <Slides>12</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12</vt:i4>
      </vt:variant>
    </vt:vector>
  </HeadingPairs>
  <TitlesOfParts>
    <vt:vector size="20" baseType="lpstr">
      <vt:lpstr>ＭＳ Ｐゴシック</vt:lpstr>
      <vt:lpstr>ＭＳ ゴシック</vt:lpstr>
      <vt:lpstr>Arial</vt:lpstr>
      <vt:lpstr>Calibri</vt:lpstr>
      <vt:lpstr>Times New Roman</vt:lpstr>
      <vt:lpstr>Wingdings</vt:lpstr>
      <vt:lpstr>Default Design</vt:lpstr>
      <vt:lpstr>デザインの設定</vt:lpstr>
      <vt:lpstr>産業組織論A  (7) 限界収入</vt:lpstr>
      <vt:lpstr>講義の進め方．使い方</vt:lpstr>
      <vt:lpstr>収入と変化</vt:lpstr>
      <vt:lpstr>限界収入</vt:lpstr>
      <vt:lpstr>価格一定のときの限界収入</vt:lpstr>
      <vt:lpstr>限界収入の導出1</vt:lpstr>
      <vt:lpstr>限界収入の導出2</vt:lpstr>
      <vt:lpstr>限界収入の導出3</vt:lpstr>
      <vt:lpstr>限界収入の例</vt:lpstr>
      <vt:lpstr>一般的な2次関数</vt:lpstr>
      <vt:lpstr>対称軸と頂点</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tanno</dc:creator>
  <cp:lastModifiedBy>丹野 忠晋</cp:lastModifiedBy>
  <cp:revision>639</cp:revision>
  <cp:lastPrinted>2017-04-12T01:17:40Z</cp:lastPrinted>
  <dcterms:created xsi:type="dcterms:W3CDTF">2004-05-06T09:28:21Z</dcterms:created>
  <dcterms:modified xsi:type="dcterms:W3CDTF">2020-07-07T04:57:39Z</dcterms:modified>
</cp:coreProperties>
</file>