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8"/>
  </p:notesMasterIdLst>
  <p:handoutMasterIdLst>
    <p:handoutMasterId r:id="rId19"/>
  </p:handoutMasterIdLst>
  <p:sldIdLst>
    <p:sldId id="413" r:id="rId3"/>
    <p:sldId id="474" r:id="rId4"/>
    <p:sldId id="488" r:id="rId5"/>
    <p:sldId id="512" r:id="rId6"/>
    <p:sldId id="514" r:id="rId7"/>
    <p:sldId id="517" r:id="rId8"/>
    <p:sldId id="518" r:id="rId9"/>
    <p:sldId id="515" r:id="rId10"/>
    <p:sldId id="516" r:id="rId11"/>
    <p:sldId id="519" r:id="rId12"/>
    <p:sldId id="520" r:id="rId13"/>
    <p:sldId id="521" r:id="rId14"/>
    <p:sldId id="496" r:id="rId15"/>
    <p:sldId id="522" r:id="rId16"/>
    <p:sldId id="469" r:id="rId17"/>
  </p:sldIdLst>
  <p:sldSz cx="10160000" cy="7620000"/>
  <p:notesSz cx="6735763" cy="9866313"/>
  <p:custDataLst>
    <p:tags r:id="rId20"/>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9" autoAdjust="0"/>
    <p:restoredTop sz="91560" autoAdjust="0"/>
  </p:normalViewPr>
  <p:slideViewPr>
    <p:cSldViewPr>
      <p:cViewPr varScale="1">
        <p:scale>
          <a:sx n="37" d="100"/>
          <a:sy n="37" d="100"/>
        </p:scale>
        <p:origin x="1588" y="60"/>
      </p:cViewPr>
      <p:guideLst>
        <p:guide orient="horz" pos="2160"/>
        <p:guide pos="2880"/>
      </p:guideLst>
    </p:cSldViewPr>
  </p:slideViewPr>
  <p:outlineViewPr>
    <p:cViewPr>
      <p:scale>
        <a:sx n="33" d="100"/>
        <a:sy n="33" d="100"/>
      </p:scale>
      <p:origin x="0" y="-11984"/>
    </p:cViewPr>
  </p:outlineViewPr>
  <p:notesTextViewPr>
    <p:cViewPr>
      <p:scale>
        <a:sx n="75" d="100"/>
        <a:sy n="75" d="100"/>
      </p:scale>
      <p:origin x="0" y="0"/>
    </p:cViewPr>
  </p:notesTextViewPr>
  <p:sorterViewPr>
    <p:cViewPr>
      <p:scale>
        <a:sx n="100" d="100"/>
        <a:sy n="100" d="100"/>
      </p:scale>
      <p:origin x="0" y="-3976"/>
    </p:cViewPr>
  </p:sorterViewPr>
  <p:notesViewPr>
    <p:cSldViewPr>
      <p:cViewPr varScale="1">
        <p:scale>
          <a:sx n="34" d="100"/>
          <a:sy n="34" d="100"/>
        </p:scale>
        <p:origin x="2624" y="6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8</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2020/7/14</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8</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2020/7/14</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738538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45895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91600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227056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15</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9480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74603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5218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51942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1393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741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96314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8</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64477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2020/7/14</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zh-TW" altLang="en-US" smtClean="0"/>
              <a:t>産業組織論</a:t>
            </a:r>
            <a:r>
              <a:rPr lang="en-US" altLang="zh-TW" smtClean="0"/>
              <a:t>A 8</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8</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2020/7/14</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zh-TW" altLang="en-US" smtClean="0"/>
              <a:t>産業組織論</a:t>
            </a:r>
            <a:r>
              <a:rPr lang="en-US" altLang="zh-TW" smtClean="0"/>
              <a:t>A 8</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2020/7/14</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zh-TW" altLang="en-US" smtClean="0"/>
              <a:t>産業組織論</a:t>
            </a:r>
            <a:r>
              <a:rPr lang="en-US" altLang="zh-TW" smtClean="0"/>
              <a:t>A 8</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r>
              <a:rPr lang="en-US" altLang="ja-JP" dirty="0" smtClean="0"/>
              <a:t/>
            </a:r>
            <a:br>
              <a:rPr lang="en-US" altLang="ja-JP" dirty="0" smtClean="0"/>
            </a:br>
            <a:r>
              <a:rPr lang="en-US" altLang="ja-JP" smtClean="0"/>
              <a:t/>
            </a:r>
            <a:br>
              <a:rPr lang="en-US" altLang="ja-JP" smtClean="0"/>
            </a:br>
            <a:r>
              <a:rPr lang="en-US" altLang="ja-JP" sz="3200" smtClean="0"/>
              <a:t>(8) 1</a:t>
            </a:r>
            <a:r>
              <a:rPr lang="ja-JP" altLang="en-US" sz="3200" smtClean="0"/>
              <a:t>次関数の限界収入</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a:t>14</a:t>
            </a:r>
            <a:r>
              <a:rPr lang="ja-JP" altLang="en-US" sz="3100" smtClean="0"/>
              <a:t>日</a:t>
            </a:r>
          </a:p>
        </p:txBody>
      </p:sp>
    </p:spTree>
  </p:cSld>
  <p:clrMapOvr>
    <a:masterClrMapping/>
  </p:clrMapOvr>
  <p:transition advTm="1097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en-US" altLang="ja-JP" smtClean="0"/>
              <a:t>1</a:t>
            </a:r>
            <a:r>
              <a:rPr lang="ja-JP" altLang="en-US" smtClean="0"/>
              <a:t>次関数の限界収入</a:t>
            </a:r>
            <a:r>
              <a:rPr lang="en-US" altLang="ja-JP" smtClean="0"/>
              <a:t>1</a:t>
            </a:r>
            <a:endParaRPr lang="ja-JP" altLang="en-US" smtClean="0"/>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次の逆需要関数を考える</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この限界収入を生産量</a:t>
            </a:r>
            <a:r>
              <a:rPr lang="en-US" altLang="ja-JP" smtClean="0"/>
              <a:t>x</a:t>
            </a:r>
            <a:r>
              <a:rPr lang="ja-JP" altLang="en-US" smtClean="0"/>
              <a:t>から</a:t>
            </a:r>
            <a:endParaRPr lang="en-US" altLang="ja-JP" smtClean="0"/>
          </a:p>
          <a:p>
            <a:pPr marL="0" indent="0">
              <a:lnSpc>
                <a:spcPts val="3500"/>
              </a:lnSpc>
              <a:spcAft>
                <a:spcPts val="1200"/>
              </a:spcAft>
              <a:buNone/>
              <a:defRPr/>
            </a:pPr>
            <a:r>
              <a:rPr lang="ja-JP" altLang="en-US" smtClean="0"/>
              <a:t>限界収入の関数として表現するとどうなるか？</a:t>
            </a:r>
            <a:endParaRPr lang="en-US" altLang="ja-JP" smtClean="0"/>
          </a:p>
          <a:p>
            <a:pPr>
              <a:lnSpc>
                <a:spcPts val="3500"/>
              </a:lnSpc>
              <a:spcAft>
                <a:spcPts val="1200"/>
              </a:spcAft>
              <a:defRPr/>
            </a:pPr>
            <a:r>
              <a:rPr lang="ja-JP" altLang="en-US"/>
              <a:t>式</a:t>
            </a:r>
            <a:r>
              <a:rPr lang="ja-JP" altLang="en-US" smtClean="0"/>
              <a:t>より</a:t>
            </a:r>
            <a:r>
              <a:rPr lang="en-US" altLang="ja-JP" smtClean="0"/>
              <a:t>p=10-x</a:t>
            </a:r>
            <a:r>
              <a:rPr lang="ja-JP" altLang="en-US" smtClean="0"/>
              <a:t>は</a:t>
            </a:r>
            <a:r>
              <a:rPr lang="en-US" altLang="ja-JP" smtClean="0"/>
              <a:t>Δp=-Δx</a:t>
            </a:r>
            <a:r>
              <a:rPr lang="ja-JP" altLang="en-US" smtClean="0"/>
              <a:t>だから</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よって，</a:t>
            </a:r>
            <a:r>
              <a:rPr lang="en-US" altLang="ja-JP" smtClean="0"/>
              <a:t>MR=p+</a:t>
            </a:r>
            <a:r>
              <a:rPr lang="en-US" altLang="ja-JP" smtClean="0">
                <a:solidFill>
                  <a:srgbClr val="00B0F0"/>
                </a:solidFill>
              </a:rPr>
              <a:t> </a:t>
            </a:r>
            <a:r>
              <a:rPr lang="en-US" altLang="ja-JP" smtClean="0"/>
              <a:t>xΔp/Δx</a:t>
            </a:r>
            <a:r>
              <a:rPr lang="ja-JP" altLang="en-US" smtClean="0"/>
              <a:t>から</a:t>
            </a:r>
            <a:endParaRPr lang="en-US" altLang="ja-JP" smtClean="0"/>
          </a:p>
          <a:p>
            <a:pPr>
              <a:lnSpc>
                <a:spcPts val="3500"/>
              </a:lnSpc>
              <a:spcAft>
                <a:spcPts val="1200"/>
              </a:spcAft>
              <a:defRPr/>
            </a:pPr>
            <a:endParaRPr lang="en-US" altLang="ja-JP" smtClean="0"/>
          </a:p>
        </p:txBody>
      </p:sp>
      <p:grpSp>
        <p:nvGrpSpPr>
          <p:cNvPr id="2" name="グループ化 1"/>
          <p:cNvGrpSpPr/>
          <p:nvPr/>
        </p:nvGrpSpPr>
        <p:grpSpPr>
          <a:xfrm>
            <a:off x="6792249" y="305461"/>
            <a:ext cx="3087301" cy="2876554"/>
            <a:chOff x="6745227" y="357382"/>
            <a:chExt cx="3087301" cy="2876554"/>
          </a:xfrm>
        </p:grpSpPr>
        <p:cxnSp>
          <p:nvCxnSpPr>
            <p:cNvPr id="22" name="直線矢印コネクタ 21"/>
            <p:cNvCxnSpPr/>
            <p:nvPr/>
          </p:nvCxnSpPr>
          <p:spPr bwMode="auto">
            <a:xfrm flipV="1">
              <a:off x="7249283" y="57578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49283" y="273578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10960" y="250495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799227" y="357382"/>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09035" y="268169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889243" y="265735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177275" y="86143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45227" y="717422"/>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26375" y="268282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01360" y="277227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193032" y="889970"/>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070799" y="1332111"/>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grpSp>
      <p:pic>
        <p:nvPicPr>
          <p:cNvPr id="7170" name="Picture 2" descr="\begin{align*}&#10;P(x)=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030" y="1743738"/>
            <a:ext cx="2447925" cy="49053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begin{align*}&#10;\frac{\Delta p} {\Delta x}=-1&#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1688" y="4359001"/>
            <a:ext cx="1600200" cy="8191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gin{align*}&#10;MR=p+x\frac{\Delta p}{\Delta x}=(10-x)+x(-1)=10-2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536" y="5826224"/>
            <a:ext cx="8077200" cy="81915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494495" y="3886293"/>
            <a:ext cx="3359390" cy="1938992"/>
          </a:xfrm>
          <a:prstGeom prst="rect">
            <a:avLst/>
          </a:prstGeom>
          <a:solidFill>
            <a:srgbClr val="FFC000">
              <a:alpha val="16000"/>
            </a:srgbClr>
          </a:solidFill>
          <a:ln>
            <a:solidFill>
              <a:schemeClr val="tx1"/>
            </a:solidFill>
            <a:prstDash val="sysDot"/>
          </a:ln>
        </p:spPr>
        <p:txBody>
          <a:bodyPr wrap="square" rtlCol="0">
            <a:spAutoFit/>
          </a:bodyPr>
          <a:lstStyle/>
          <a:p>
            <a:r>
              <a:rPr kumimoji="1" lang="en-US" altLang="ja-JP" smtClean="0">
                <a:latin typeface="+mn-lt"/>
              </a:rPr>
              <a:t>p1=10-x1</a:t>
            </a:r>
            <a:r>
              <a:rPr kumimoji="1" lang="ja-JP" altLang="en-US" smtClean="0">
                <a:latin typeface="+mn-lt"/>
              </a:rPr>
              <a:t>と</a:t>
            </a:r>
            <a:r>
              <a:rPr kumimoji="1" lang="en-US" altLang="ja-JP" smtClean="0">
                <a:latin typeface="+mn-lt"/>
              </a:rPr>
              <a:t>p2=10-x2</a:t>
            </a:r>
            <a:r>
              <a:rPr kumimoji="1" lang="ja-JP" altLang="en-US" smtClean="0">
                <a:latin typeface="+mn-lt"/>
              </a:rPr>
              <a:t>から</a:t>
            </a:r>
            <a:r>
              <a:rPr kumimoji="1" lang="en-US" altLang="ja-JP" smtClean="0">
                <a:latin typeface="+mn-lt"/>
              </a:rPr>
              <a:t>Δp=p2-p1</a:t>
            </a:r>
          </a:p>
          <a:p>
            <a:r>
              <a:rPr kumimoji="1" lang="en-US" altLang="ja-JP" smtClean="0">
                <a:latin typeface="+mn-lt"/>
              </a:rPr>
              <a:t>=(10-x2)-(10-x1)</a:t>
            </a:r>
          </a:p>
          <a:p>
            <a:r>
              <a:rPr kumimoji="1" lang="en-US" altLang="ja-JP" smtClean="0">
                <a:latin typeface="+mn-lt"/>
              </a:rPr>
              <a:t>=-(x2-x1)</a:t>
            </a:r>
          </a:p>
          <a:p>
            <a:r>
              <a:rPr kumimoji="1" lang="en-US" altLang="ja-JP" smtClean="0">
                <a:latin typeface="+mn-lt"/>
              </a:rPr>
              <a:t>=-Δx</a:t>
            </a:r>
            <a:endParaRPr kumimoji="1" lang="ja-JP" altLang="en-US">
              <a:latin typeface="+mn-lt"/>
            </a:endParaRPr>
          </a:p>
        </p:txBody>
      </p:sp>
    </p:spTree>
    <p:extLst>
      <p:ext uri="{BB962C8B-B14F-4D97-AF65-F5344CB8AC3E}">
        <p14:creationId xmlns:p14="http://schemas.microsoft.com/office/powerpoint/2010/main" val="1580205298"/>
      </p:ext>
    </p:extLst>
  </p:cSld>
  <p:clrMapOvr>
    <a:masterClrMapping/>
  </p:clrMapOvr>
  <p:transition advTm="8927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en-US" altLang="ja-JP" smtClean="0"/>
              <a:t>1</a:t>
            </a:r>
            <a:r>
              <a:rPr lang="ja-JP" altLang="en-US" smtClean="0"/>
              <a:t>次関数の限界収入</a:t>
            </a:r>
            <a:r>
              <a:rPr lang="en-US" altLang="ja-JP"/>
              <a:t>2</a:t>
            </a:r>
            <a:endParaRPr lang="ja-JP" altLang="en-US" smtClean="0"/>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よって，逆需要関数</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の</a:t>
            </a:r>
            <a:r>
              <a:rPr lang="ja-JP" altLang="en-US" u="sng" smtClean="0">
                <a:solidFill>
                  <a:srgbClr val="FF0000"/>
                </a:solidFill>
              </a:rPr>
              <a:t>限界収入関数</a:t>
            </a:r>
            <a:r>
              <a:rPr lang="ja-JP" altLang="en-US" smtClean="0"/>
              <a:t>は下になる</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そのグラフの限界収入曲線は図に示されている</a:t>
            </a:r>
            <a:endParaRPr lang="en-US" altLang="ja-JP" smtClean="0"/>
          </a:p>
          <a:p>
            <a:pPr>
              <a:lnSpc>
                <a:spcPts val="3500"/>
              </a:lnSpc>
              <a:spcAft>
                <a:spcPts val="1200"/>
              </a:spcAft>
              <a:defRPr/>
            </a:pPr>
            <a:r>
              <a:rPr lang="ja-JP" altLang="en-US" u="sng">
                <a:solidFill>
                  <a:srgbClr val="FF0000"/>
                </a:solidFill>
              </a:rPr>
              <a:t>限界収入関数</a:t>
            </a:r>
            <a:r>
              <a:rPr lang="ja-JP" altLang="en-US" smtClean="0"/>
              <a:t>は企業の生産量からその限界収入への関数です．そのグラフを</a:t>
            </a:r>
            <a:r>
              <a:rPr lang="ja-JP" altLang="en-US" u="sng" smtClean="0">
                <a:solidFill>
                  <a:srgbClr val="FF0000"/>
                </a:solidFill>
              </a:rPr>
              <a:t>限界収入曲線</a:t>
            </a:r>
            <a:r>
              <a:rPr lang="ja-JP" altLang="en-US" smtClean="0"/>
              <a:t>という</a:t>
            </a:r>
            <a:endParaRPr lang="en-US" altLang="ja-JP" smtClean="0"/>
          </a:p>
          <a:p>
            <a:pPr>
              <a:lnSpc>
                <a:spcPts val="3500"/>
              </a:lnSpc>
              <a:spcAft>
                <a:spcPts val="1200"/>
              </a:spcAft>
              <a:defRPr/>
            </a:pPr>
            <a:r>
              <a:rPr lang="ja-JP" altLang="en-US" smtClean="0"/>
              <a:t>問</a:t>
            </a:r>
            <a:r>
              <a:rPr lang="en-US" altLang="ja-JP" smtClean="0"/>
              <a:t>5</a:t>
            </a:r>
            <a:r>
              <a:rPr lang="ja-JP" altLang="en-US"/>
              <a:t> </a:t>
            </a:r>
            <a:r>
              <a:rPr lang="ja-JP" altLang="en-US" smtClean="0"/>
              <a:t>逆需要関数</a:t>
            </a:r>
            <a:r>
              <a:rPr lang="en-US" altLang="ja-JP" smtClean="0"/>
              <a:t>P(x)=16-2x</a:t>
            </a:r>
            <a:r>
              <a:rPr lang="ja-JP" altLang="en-US" smtClean="0"/>
              <a:t>の限界収入関数を求めてください．逆需要曲線と限界収入曲線を描いてください</a:t>
            </a:r>
            <a:endParaRPr lang="en-US" altLang="ja-JP"/>
          </a:p>
          <a:p>
            <a:pPr>
              <a:lnSpc>
                <a:spcPts val="3500"/>
              </a:lnSpc>
              <a:spcAft>
                <a:spcPts val="1200"/>
              </a:spcAft>
              <a:defRPr/>
            </a:pPr>
            <a:endParaRPr lang="en-US" altLang="ja-JP" smtClean="0"/>
          </a:p>
        </p:txBody>
      </p:sp>
      <p:pic>
        <p:nvPicPr>
          <p:cNvPr id="7170" name="Picture 2" descr="\begin{align*}&#10;P(x)=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030" y="1743738"/>
            <a:ext cx="2447925" cy="4905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begin{align*}&#10;MR(x)=10-2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1856" y="3132854"/>
            <a:ext cx="3067050" cy="4095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a:off x="6376144" y="857672"/>
            <a:ext cx="3492755" cy="2893035"/>
            <a:chOff x="6792249" y="305461"/>
            <a:chExt cx="3492755" cy="2893035"/>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7867433" y="2736831"/>
              <a:ext cx="609600" cy="461665"/>
            </a:xfrm>
            <a:prstGeom prst="rect">
              <a:avLst/>
            </a:prstGeom>
            <a:noFill/>
          </p:spPr>
          <p:txBody>
            <a:bodyPr wrap="square" rtlCol="0">
              <a:spAutoFit/>
            </a:bodyPr>
            <a:lstStyle/>
            <a:p>
              <a:r>
                <a:rPr kumimoji="1" lang="en-US" altLang="ja-JP">
                  <a:latin typeface="+mn-lt"/>
                </a:rPr>
                <a:t>5</a:t>
              </a:r>
              <a:endParaRPr kumimoji="1" lang="ja-JP" altLang="en-US">
                <a:latin typeface="+mn-lt"/>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676891822"/>
      </p:ext>
    </p:extLst>
  </p:cSld>
  <p:clrMapOvr>
    <a:masterClrMapping/>
  </p:clrMapOvr>
  <p:transition advTm="5295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a:t>関数</a:t>
            </a:r>
            <a:r>
              <a:rPr lang="ja-JP" altLang="en-US" smtClean="0"/>
              <a:t>の最大化</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価格</a:t>
            </a:r>
            <a:r>
              <a:rPr lang="en-US" altLang="ja-JP" smtClean="0"/>
              <a:t>100</a:t>
            </a:r>
            <a:r>
              <a:rPr lang="ja-JP" altLang="en-US" smtClean="0"/>
              <a:t>円のアイスクリームを</a:t>
            </a:r>
            <a:r>
              <a:rPr lang="en-US" altLang="ja-JP" smtClean="0"/>
              <a:t>x</a:t>
            </a:r>
            <a:r>
              <a:rPr lang="ja-JP" altLang="en-US" smtClean="0"/>
              <a:t>個売るお店の</a:t>
            </a:r>
            <a:r>
              <a:rPr lang="ja-JP" altLang="en-US" u="sng" smtClean="0">
                <a:solidFill>
                  <a:srgbClr val="FF0000"/>
                </a:solidFill>
              </a:rPr>
              <a:t>利潤最大化問題</a:t>
            </a:r>
            <a:r>
              <a:rPr lang="ja-JP" altLang="en-US" smtClean="0"/>
              <a:t>を考える</a:t>
            </a:r>
            <a:endParaRPr lang="en-US" altLang="ja-JP" smtClean="0"/>
          </a:p>
          <a:p>
            <a:pPr>
              <a:lnSpc>
                <a:spcPct val="130000"/>
              </a:lnSpc>
              <a:defRPr/>
            </a:pPr>
            <a:r>
              <a:rPr lang="ja-JP" altLang="en-US" smtClean="0"/>
              <a:t>収入</a:t>
            </a:r>
            <a:r>
              <a:rPr lang="ja-JP" altLang="en-US"/>
              <a:t>関数</a:t>
            </a:r>
            <a:r>
              <a:rPr lang="ja-JP" altLang="en-US" smtClean="0"/>
              <a:t>は</a:t>
            </a:r>
            <a:r>
              <a:rPr lang="en-US" altLang="ja-JP" smtClean="0"/>
              <a:t>R(x)=100x</a:t>
            </a:r>
          </a:p>
          <a:p>
            <a:pPr>
              <a:lnSpc>
                <a:spcPct val="130000"/>
              </a:lnSpc>
              <a:defRPr/>
            </a:pPr>
            <a:r>
              <a:rPr lang="ja-JP" altLang="en-US" smtClean="0"/>
              <a:t>費用</a:t>
            </a:r>
            <a:r>
              <a:rPr lang="ja-JP" altLang="en-US"/>
              <a:t>関数</a:t>
            </a:r>
            <a:r>
              <a:rPr lang="ja-JP" altLang="en-US" smtClean="0"/>
              <a:t>は</a:t>
            </a:r>
            <a:r>
              <a:rPr lang="en-US" altLang="ja-JP" smtClean="0"/>
              <a:t>C(x)=x</a:t>
            </a:r>
            <a:r>
              <a:rPr lang="en-US" altLang="ja-JP" baseline="30000" smtClean="0"/>
              <a:t>2</a:t>
            </a:r>
            <a:r>
              <a:rPr lang="en-US" altLang="ja-JP" smtClean="0"/>
              <a:t>/2</a:t>
            </a:r>
          </a:p>
          <a:p>
            <a:pPr>
              <a:lnSpc>
                <a:spcPct val="130000"/>
              </a:lnSpc>
              <a:defRPr/>
            </a:pPr>
            <a:r>
              <a:rPr lang="ja-JP" altLang="en-US" u="sng">
                <a:solidFill>
                  <a:srgbClr val="FF0000"/>
                </a:solidFill>
              </a:rPr>
              <a:t>利潤</a:t>
            </a:r>
            <a:r>
              <a:rPr lang="ja-JP" altLang="en-US" u="sng" smtClean="0">
                <a:solidFill>
                  <a:srgbClr val="FF0000"/>
                </a:solidFill>
              </a:rPr>
              <a:t>の関数</a:t>
            </a:r>
            <a:r>
              <a:rPr lang="ja-JP" altLang="en-US" smtClean="0"/>
              <a:t>とは収入から費用を差し引いた値です</a:t>
            </a:r>
            <a:endParaRPr lang="en-US" altLang="ja-JP" smtClean="0"/>
          </a:p>
          <a:p>
            <a:pPr>
              <a:lnSpc>
                <a:spcPct val="130000"/>
              </a:lnSpc>
              <a:defRPr/>
            </a:pPr>
            <a:endParaRPr lang="en-US" altLang="ja-JP" smtClean="0"/>
          </a:p>
          <a:p>
            <a:pPr>
              <a:lnSpc>
                <a:spcPct val="130000"/>
              </a:lnSpc>
              <a:defRPr/>
            </a:pPr>
            <a:r>
              <a:rPr lang="ja-JP" altLang="en-US" smtClean="0"/>
              <a:t>この式を平方完成すると</a:t>
            </a:r>
            <a:endParaRPr lang="en-US" altLang="ja-JP"/>
          </a:p>
        </p:txBody>
      </p:sp>
      <p:pic>
        <p:nvPicPr>
          <p:cNvPr id="10242" name="Picture 2" descr="\begin{align*}&#10;\pi(x)=R(x)-C(x)=100x-\frac{x^2}{2}&#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0248" y="4459952"/>
            <a:ext cx="5743575" cy="86677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egin{align*}&#10;\pi(x)=-\frac{1}{2}(x-100)^2+5000&#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7632" y="6024710"/>
            <a:ext cx="4953000" cy="809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192574"/>
      </p:ext>
    </p:extLst>
  </p:cSld>
  <p:clrMapOvr>
    <a:masterClrMapping/>
  </p:clrMapOvr>
  <p:transition advTm="19950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2945904"/>
            <a:ext cx="10160000" cy="6774688"/>
          </a:xfrm>
          <a:prstGeom prst="rect">
            <a:avLst/>
          </a:prstGeom>
        </p:spPr>
      </p:pic>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a:t>関数</a:t>
            </a:r>
            <a:r>
              <a:rPr lang="ja-JP" altLang="en-US" smtClean="0"/>
              <a:t>の最大・最小</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生産量</a:t>
            </a:r>
            <a:r>
              <a:rPr lang="en-US" altLang="ja-JP" smtClean="0"/>
              <a:t>x*=100</a:t>
            </a:r>
            <a:r>
              <a:rPr lang="ja-JP" altLang="en-US" smtClean="0"/>
              <a:t>が利潤を最大にする生産量</a:t>
            </a:r>
            <a:endParaRPr lang="en-US" altLang="ja-JP" smtClean="0"/>
          </a:p>
          <a:p>
            <a:pPr>
              <a:lnSpc>
                <a:spcPct val="130000"/>
              </a:lnSpc>
              <a:defRPr/>
            </a:pPr>
            <a:r>
              <a:rPr lang="en-US" altLang="ja-JP" smtClean="0"/>
              <a:t>π(x*)=5000</a:t>
            </a:r>
            <a:r>
              <a:rPr lang="ja-JP" altLang="en-US" smtClean="0"/>
              <a:t>が最大化された企業利潤</a:t>
            </a:r>
            <a:endParaRPr lang="en-US" altLang="ja-JP" smtClean="0"/>
          </a:p>
          <a:p>
            <a:pPr>
              <a:lnSpc>
                <a:spcPct val="130000"/>
              </a:lnSpc>
              <a:defRPr/>
            </a:pPr>
            <a:r>
              <a:rPr lang="ja-JP" altLang="en-US" smtClean="0"/>
              <a:t>この</a:t>
            </a:r>
            <a:r>
              <a:rPr lang="en-US" altLang="ja-JP" smtClean="0"/>
              <a:t>x*</a:t>
            </a:r>
            <a:r>
              <a:rPr lang="ja-JP" altLang="en-US" smtClean="0"/>
              <a:t>を</a:t>
            </a:r>
            <a:r>
              <a:rPr lang="ja-JP" altLang="en-US" u="sng" smtClean="0">
                <a:solidFill>
                  <a:srgbClr val="FF0000"/>
                </a:solidFill>
              </a:rPr>
              <a:t>最大点</a:t>
            </a:r>
            <a:r>
              <a:rPr lang="ja-JP" altLang="en-US" smtClean="0"/>
              <a:t>という，</a:t>
            </a:r>
            <a:r>
              <a:rPr lang="en-US" altLang="ja-JP"/>
              <a:t> π(x</a:t>
            </a:r>
            <a:r>
              <a:rPr lang="en-US" altLang="ja-JP" smtClean="0"/>
              <a:t>*)</a:t>
            </a:r>
            <a:r>
              <a:rPr lang="ja-JP" altLang="en-US" smtClean="0"/>
              <a:t>を</a:t>
            </a:r>
            <a:r>
              <a:rPr lang="ja-JP" altLang="en-US" u="sng" smtClean="0">
                <a:solidFill>
                  <a:srgbClr val="FF0000"/>
                </a:solidFill>
              </a:rPr>
              <a:t>最大値</a:t>
            </a:r>
            <a:r>
              <a:rPr lang="ja-JP" altLang="en-US" smtClean="0"/>
              <a:t>という</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集合</a:t>
            </a:r>
            <a:r>
              <a:rPr lang="en-US" altLang="ja-JP" smtClean="0"/>
              <a:t>X</a:t>
            </a:r>
            <a:r>
              <a:rPr lang="ja-JP" altLang="en-US" smtClean="0"/>
              <a:t>が実数の部分集合で，関数</a:t>
            </a:r>
            <a:r>
              <a:rPr lang="en-US" altLang="ja-JP" smtClean="0"/>
              <a:t>f:X</a:t>
            </a:r>
            <a:r>
              <a:rPr lang="ja-JP" altLang="en-US" smtClean="0"/>
              <a:t>→</a:t>
            </a:r>
            <a:r>
              <a:rPr lang="en-US" altLang="ja-JP" smtClean="0"/>
              <a:t>R</a:t>
            </a:r>
            <a:r>
              <a:rPr lang="ja-JP" altLang="en-US" smtClean="0"/>
              <a:t>の</a:t>
            </a:r>
            <a:r>
              <a:rPr lang="ja-JP" altLang="en-US" u="sng" smtClean="0">
                <a:solidFill>
                  <a:srgbClr val="FF0000"/>
                </a:solidFill>
              </a:rPr>
              <a:t>最大値</a:t>
            </a:r>
            <a:r>
              <a:rPr lang="ja-JP" altLang="en-US" smtClean="0"/>
              <a:t>は</a:t>
            </a:r>
            <a:endParaRPr lang="en-US" altLang="ja-JP" smtClean="0"/>
          </a:p>
          <a:p>
            <a:pPr marL="0" indent="0">
              <a:lnSpc>
                <a:spcPct val="130000"/>
              </a:lnSpc>
              <a:buNone/>
              <a:defRPr/>
            </a:pPr>
            <a:r>
              <a:rPr lang="en-US" altLang="ja-JP"/>
              <a:t>	</a:t>
            </a:r>
            <a:r>
              <a:rPr lang="en-US" altLang="ja-JP" smtClean="0"/>
              <a:t>f(x*)</a:t>
            </a:r>
            <a:r>
              <a:rPr lang="ja-JP" altLang="en-US" smtClean="0"/>
              <a:t>が最大値⇔すべての</a:t>
            </a:r>
            <a:r>
              <a:rPr lang="en-US" altLang="ja-JP" smtClean="0"/>
              <a:t>x</a:t>
            </a:r>
            <a:r>
              <a:rPr lang="ja-JP" altLang="en-US" smtClean="0"/>
              <a:t>に対して</a:t>
            </a:r>
            <a:r>
              <a:rPr lang="en-US" altLang="ja-JP" smtClean="0"/>
              <a:t>f(x*)</a:t>
            </a:r>
            <a:r>
              <a:rPr lang="ja-JP" altLang="en-US" smtClean="0"/>
              <a:t>≧</a:t>
            </a:r>
            <a:r>
              <a:rPr lang="en-US" altLang="ja-JP" smtClean="0"/>
              <a:t>f(x)</a:t>
            </a:r>
          </a:p>
          <a:p>
            <a:pPr>
              <a:lnSpc>
                <a:spcPct val="130000"/>
              </a:lnSpc>
              <a:defRPr/>
            </a:pPr>
            <a:r>
              <a:rPr lang="ja-JP" altLang="en-US" smtClean="0"/>
              <a:t>です．この</a:t>
            </a:r>
            <a:r>
              <a:rPr lang="en-US" altLang="ja-JP" smtClean="0"/>
              <a:t>x*</a:t>
            </a:r>
            <a:r>
              <a:rPr lang="ja-JP" altLang="en-US" smtClean="0"/>
              <a:t>を</a:t>
            </a:r>
            <a:r>
              <a:rPr lang="ja-JP" altLang="en-US" u="sng" smtClean="0">
                <a:solidFill>
                  <a:srgbClr val="FF0000"/>
                </a:solidFill>
              </a:rPr>
              <a:t>最大点</a:t>
            </a:r>
            <a:r>
              <a:rPr lang="ja-JP" altLang="en-US" smtClean="0"/>
              <a:t>といいます</a:t>
            </a:r>
            <a:endParaRPr lang="en-US" altLang="ja-JP"/>
          </a:p>
          <a:p>
            <a:pPr>
              <a:lnSpc>
                <a:spcPct val="130000"/>
              </a:lnSpc>
              <a:defRPr/>
            </a:pPr>
            <a:endParaRPr lang="en-US" altLang="ja-JP" smtClean="0"/>
          </a:p>
        </p:txBody>
      </p:sp>
    </p:spTree>
    <p:extLst>
      <p:ext uri="{BB962C8B-B14F-4D97-AF65-F5344CB8AC3E}">
        <p14:creationId xmlns:p14="http://schemas.microsoft.com/office/powerpoint/2010/main" val="911081883"/>
      </p:ext>
    </p:extLst>
  </p:cSld>
  <p:clrMapOvr>
    <a:masterClrMapping/>
  </p:clrMapOvr>
  <p:transition advTm="13263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最大・最小の注意点</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集合</a:t>
            </a:r>
            <a:r>
              <a:rPr lang="en-US" altLang="ja-JP" smtClean="0"/>
              <a:t>X</a:t>
            </a:r>
            <a:r>
              <a:rPr lang="ja-JP" altLang="en-US" smtClean="0"/>
              <a:t>が実数の部分集合で，関数</a:t>
            </a:r>
            <a:r>
              <a:rPr lang="en-US" altLang="ja-JP" smtClean="0"/>
              <a:t>f:X</a:t>
            </a:r>
            <a:r>
              <a:rPr lang="ja-JP" altLang="en-US" smtClean="0"/>
              <a:t>→</a:t>
            </a:r>
            <a:r>
              <a:rPr lang="en-US" altLang="ja-JP" smtClean="0"/>
              <a:t>R</a:t>
            </a:r>
            <a:r>
              <a:rPr lang="ja-JP" altLang="en-US" smtClean="0"/>
              <a:t>の</a:t>
            </a:r>
            <a:r>
              <a:rPr lang="ja-JP" altLang="en-US" u="sng" smtClean="0">
                <a:solidFill>
                  <a:srgbClr val="FF0000"/>
                </a:solidFill>
              </a:rPr>
              <a:t>最小値</a:t>
            </a:r>
            <a:r>
              <a:rPr lang="ja-JP" altLang="en-US" smtClean="0"/>
              <a:t>は</a:t>
            </a:r>
            <a:endParaRPr lang="en-US" altLang="ja-JP" smtClean="0"/>
          </a:p>
          <a:p>
            <a:pPr marL="0" indent="0">
              <a:lnSpc>
                <a:spcPct val="130000"/>
              </a:lnSpc>
              <a:buNone/>
              <a:defRPr/>
            </a:pPr>
            <a:r>
              <a:rPr lang="en-US" altLang="ja-JP"/>
              <a:t>	</a:t>
            </a:r>
            <a:r>
              <a:rPr lang="en-US" altLang="ja-JP" smtClean="0"/>
              <a:t>f(x*)</a:t>
            </a:r>
            <a:r>
              <a:rPr lang="ja-JP" altLang="en-US" smtClean="0"/>
              <a:t>が最小値⇔すべての</a:t>
            </a:r>
            <a:r>
              <a:rPr lang="en-US" altLang="ja-JP" smtClean="0"/>
              <a:t>x</a:t>
            </a:r>
            <a:r>
              <a:rPr lang="ja-JP" altLang="en-US" smtClean="0"/>
              <a:t>に対して</a:t>
            </a:r>
            <a:r>
              <a:rPr lang="en-US" altLang="ja-JP" smtClean="0"/>
              <a:t>f(x*)</a:t>
            </a:r>
            <a:r>
              <a:rPr lang="ja-JP" altLang="en-US" smtClean="0"/>
              <a:t>≦</a:t>
            </a:r>
            <a:r>
              <a:rPr lang="en-US" altLang="ja-JP" smtClean="0"/>
              <a:t>f(x)</a:t>
            </a:r>
          </a:p>
          <a:p>
            <a:pPr>
              <a:lnSpc>
                <a:spcPct val="130000"/>
              </a:lnSpc>
              <a:defRPr/>
            </a:pPr>
            <a:r>
              <a:rPr lang="ja-JP" altLang="en-US" smtClean="0"/>
              <a:t>です．この</a:t>
            </a:r>
            <a:r>
              <a:rPr lang="en-US" altLang="ja-JP" smtClean="0"/>
              <a:t>x*</a:t>
            </a:r>
            <a:r>
              <a:rPr lang="ja-JP" altLang="en-US" smtClean="0"/>
              <a:t>を</a:t>
            </a:r>
            <a:r>
              <a:rPr lang="ja-JP" altLang="en-US" u="sng" smtClean="0">
                <a:solidFill>
                  <a:srgbClr val="FF0000"/>
                </a:solidFill>
              </a:rPr>
              <a:t>最小点</a:t>
            </a:r>
            <a:r>
              <a:rPr lang="ja-JP" altLang="en-US" smtClean="0"/>
              <a:t>といいます</a:t>
            </a:r>
            <a:endParaRPr lang="en-US" altLang="ja-JP" smtClean="0"/>
          </a:p>
          <a:p>
            <a:pPr>
              <a:lnSpc>
                <a:spcPct val="130000"/>
              </a:lnSpc>
              <a:defRPr/>
            </a:pPr>
            <a:r>
              <a:rPr lang="ja-JP" altLang="en-US" smtClean="0"/>
              <a:t>最大・最小について注意点があります</a:t>
            </a:r>
            <a:endParaRPr lang="en-US" altLang="ja-JP" smtClean="0"/>
          </a:p>
          <a:p>
            <a:pPr marL="514350" indent="-514350">
              <a:lnSpc>
                <a:spcPct val="130000"/>
              </a:lnSpc>
              <a:buFont typeface="+mj-lt"/>
              <a:buAutoNum type="arabicPeriod"/>
              <a:defRPr/>
            </a:pPr>
            <a:r>
              <a:rPr lang="ja-JP" altLang="en-US" smtClean="0"/>
              <a:t>最大値（最小値）が存在するとは限らない</a:t>
            </a:r>
            <a:endParaRPr lang="en-US" altLang="ja-JP" smtClean="0"/>
          </a:p>
          <a:p>
            <a:pPr marL="514350" indent="-514350">
              <a:lnSpc>
                <a:spcPct val="130000"/>
              </a:lnSpc>
              <a:buFont typeface="+mj-lt"/>
              <a:buAutoNum type="arabicPeriod"/>
              <a:defRPr/>
            </a:pPr>
            <a:r>
              <a:rPr lang="ja-JP" altLang="en-US"/>
              <a:t>最大値（最小値）が</a:t>
            </a:r>
            <a:r>
              <a:rPr lang="ja-JP" altLang="en-US" smtClean="0"/>
              <a:t>存在するならば，ただ一つ</a:t>
            </a:r>
            <a:endParaRPr lang="en-US" altLang="ja-JP" smtClean="0"/>
          </a:p>
          <a:p>
            <a:pPr marL="514350" indent="-514350">
              <a:lnSpc>
                <a:spcPct val="130000"/>
              </a:lnSpc>
              <a:buFont typeface="+mj-lt"/>
              <a:buAutoNum type="arabicPeriod"/>
              <a:defRPr/>
            </a:pPr>
            <a:r>
              <a:rPr lang="ja-JP" altLang="en-US"/>
              <a:t>最大値（最小値）が存在</a:t>
            </a:r>
            <a:r>
              <a:rPr lang="ja-JP" altLang="en-US" smtClean="0"/>
              <a:t>するならば，最大点（最小点）は一つとは限らない</a:t>
            </a:r>
            <a:endParaRPr lang="en-US" altLang="ja-JP"/>
          </a:p>
          <a:p>
            <a:pPr marL="514350" indent="-514350">
              <a:lnSpc>
                <a:spcPct val="130000"/>
              </a:lnSpc>
              <a:buFont typeface="+mj-lt"/>
              <a:buAutoNum type="arabicPeriod"/>
              <a:defRPr/>
            </a:pPr>
            <a:endParaRPr lang="en-US" altLang="ja-JP"/>
          </a:p>
          <a:p>
            <a:pPr>
              <a:lnSpc>
                <a:spcPct val="130000"/>
              </a:lnSpc>
              <a:defRPr/>
            </a:pPr>
            <a:endParaRPr lang="en-US" altLang="ja-JP" smtClean="0"/>
          </a:p>
        </p:txBody>
      </p:sp>
    </p:spTree>
    <p:extLst>
      <p:ext uri="{BB962C8B-B14F-4D97-AF65-F5344CB8AC3E}">
        <p14:creationId xmlns:p14="http://schemas.microsoft.com/office/powerpoint/2010/main" val="215868813"/>
      </p:ext>
    </p:extLst>
  </p:cSld>
  <p:clrMapOvr>
    <a:masterClrMapping/>
  </p:clrMapOvr>
  <p:transition advTm="140562"/>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収入の増加</a:t>
            </a:r>
            <a:endParaRPr lang="en-US" altLang="ja-JP" smtClean="0">
              <a:solidFill>
                <a:srgbClr val="000000"/>
              </a:solidFill>
            </a:endParaRPr>
          </a:p>
          <a:p>
            <a:pPr>
              <a:defRPr/>
            </a:pPr>
            <a:r>
              <a:rPr lang="ja-JP" altLang="en-US" smtClean="0">
                <a:solidFill>
                  <a:srgbClr val="000000"/>
                </a:solidFill>
              </a:rPr>
              <a:t>限界収入</a:t>
            </a:r>
            <a:endParaRPr lang="en-US" altLang="ja-JP">
              <a:solidFill>
                <a:srgbClr val="000000"/>
              </a:solidFill>
            </a:endParaRPr>
          </a:p>
          <a:p>
            <a:pPr>
              <a:defRPr/>
            </a:pPr>
            <a:r>
              <a:rPr lang="ja-JP" altLang="en-US" smtClean="0">
                <a:solidFill>
                  <a:srgbClr val="000000"/>
                </a:solidFill>
              </a:rPr>
              <a:t>限界収入の公式</a:t>
            </a:r>
            <a:endParaRPr lang="en-US" altLang="ja-JP" smtClean="0">
              <a:solidFill>
                <a:srgbClr val="000000"/>
              </a:solidFill>
            </a:endParaRPr>
          </a:p>
          <a:p>
            <a:pPr>
              <a:defRPr/>
            </a:pPr>
            <a:r>
              <a:rPr lang="ja-JP" altLang="en-US" smtClean="0">
                <a:solidFill>
                  <a:srgbClr val="000000"/>
                </a:solidFill>
              </a:rPr>
              <a:t>数量効果</a:t>
            </a:r>
            <a:r>
              <a:rPr lang="ja-JP" altLang="en-US">
                <a:solidFill>
                  <a:srgbClr val="000000"/>
                </a:solidFill>
              </a:rPr>
              <a:t>と</a:t>
            </a:r>
            <a:r>
              <a:rPr lang="ja-JP" altLang="en-US" smtClean="0">
                <a:solidFill>
                  <a:srgbClr val="000000"/>
                </a:solidFill>
              </a:rPr>
              <a:t>価格効果</a:t>
            </a:r>
            <a:endParaRPr lang="en-US" altLang="ja-JP" smtClean="0">
              <a:solidFill>
                <a:srgbClr val="000000"/>
              </a:solidFill>
            </a:endParaRPr>
          </a:p>
          <a:p>
            <a:pPr>
              <a:defRPr/>
            </a:pPr>
            <a:r>
              <a:rPr lang="ja-JP" altLang="en-US" smtClean="0">
                <a:solidFill>
                  <a:srgbClr val="000000"/>
                </a:solidFill>
              </a:rPr>
              <a:t>価格が一定のときの限界収入</a:t>
            </a:r>
            <a:endParaRPr lang="en-US" altLang="ja-JP" smtClean="0">
              <a:solidFill>
                <a:srgbClr val="000000"/>
              </a:solidFill>
            </a:endParaRPr>
          </a:p>
          <a:p>
            <a:pPr>
              <a:defRPr/>
            </a:pPr>
            <a:r>
              <a:rPr lang="ja-JP" altLang="en-US" smtClean="0">
                <a:solidFill>
                  <a:srgbClr val="000000"/>
                </a:solidFill>
              </a:rPr>
              <a:t>逆需要関数が</a:t>
            </a:r>
            <a:r>
              <a:rPr lang="en-US" altLang="ja-JP" smtClean="0">
                <a:solidFill>
                  <a:srgbClr val="000000"/>
                </a:solidFill>
              </a:rPr>
              <a:t>1</a:t>
            </a:r>
            <a:r>
              <a:rPr lang="ja-JP" altLang="en-US" smtClean="0">
                <a:solidFill>
                  <a:srgbClr val="000000"/>
                </a:solidFill>
              </a:rPr>
              <a:t>次関数の時の限界収入</a:t>
            </a:r>
            <a:endParaRPr lang="en-US" altLang="ja-JP" smtClean="0">
              <a:solidFill>
                <a:srgbClr val="000000"/>
              </a:solidFill>
            </a:endParaRPr>
          </a:p>
          <a:p>
            <a:pPr>
              <a:defRPr/>
            </a:pPr>
            <a:r>
              <a:rPr lang="ja-JP" altLang="en-US" smtClean="0">
                <a:solidFill>
                  <a:srgbClr val="000000"/>
                </a:solidFill>
              </a:rPr>
              <a:t>最大・最小化問題</a:t>
            </a:r>
            <a:endParaRPr lang="en-US" altLang="ja-JP" smtClean="0">
              <a:solidFill>
                <a:srgbClr val="000000"/>
              </a:solidFill>
            </a:endParaRPr>
          </a:p>
          <a:p>
            <a:pPr>
              <a:defRPr/>
            </a:pPr>
            <a:r>
              <a:rPr lang="ja-JP" altLang="en-US" smtClean="0">
                <a:solidFill>
                  <a:srgbClr val="000000"/>
                </a:solidFill>
              </a:rPr>
              <a:t>最大値・最小値，最大点・最小点</a:t>
            </a:r>
            <a:endParaRPr lang="en-US" altLang="ja-JP" smtClean="0">
              <a:solidFill>
                <a:srgbClr val="000000"/>
              </a:solidFill>
            </a:endParaRPr>
          </a:p>
          <a:p>
            <a:pPr>
              <a:defRPr/>
            </a:pP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15</a:t>
            </a:fld>
            <a:endParaRPr lang="en-US" altLang="ja-JP" sz="1400" dirty="0" smtClean="0">
              <a:latin typeface="Times New Roman" panose="02020603050405020304" pitchFamily="18" charset="0"/>
            </a:endParaRPr>
          </a:p>
        </p:txBody>
      </p:sp>
    </p:spTree>
  </p:cSld>
  <p:clrMapOvr>
    <a:masterClrMapping/>
  </p:clrMapOvr>
  <p:transition advTm="4873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46800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u="sng" smtClean="0">
                <a:solidFill>
                  <a:srgbClr val="FF0000"/>
                </a:solidFill>
              </a:rPr>
              <a:t>Bb</a:t>
            </a:r>
            <a:r>
              <a:rPr kumimoji="1" lang="ja-JP" altLang="en-US" sz="2800" u="sng" smtClean="0">
                <a:solidFill>
                  <a:srgbClr val="FF0000"/>
                </a:solidFill>
              </a:rPr>
              <a:t>の課題機能で提出</a:t>
            </a:r>
            <a:r>
              <a:rPr kumimoji="1" lang="ja-JP" altLang="en-US" sz="2800" smtClean="0"/>
              <a:t>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628"/>
    </mc:Choice>
    <mc:Fallback xmlns="">
      <p:transition spd="slow" advTm="562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smtClean="0">
                <a:solidFill>
                  <a:srgbClr val="FF0000"/>
                </a:solidFill>
              </a:rPr>
              <a:t>収入</a:t>
            </a:r>
            <a:r>
              <a:rPr lang="zh-CN" altLang="en-US" smtClean="0"/>
              <a:t>とは</a:t>
            </a:r>
            <a:r>
              <a:rPr lang="ja-JP" altLang="en-US" smtClean="0"/>
              <a:t>財を販売した対価として受け取る金銭</a:t>
            </a:r>
            <a:endParaRPr lang="en-US" altLang="ja-JP" smtClean="0"/>
          </a:p>
          <a:p>
            <a:pPr>
              <a:lnSpc>
                <a:spcPct val="130000"/>
              </a:lnSpc>
              <a:defRPr/>
            </a:pPr>
            <a:endParaRPr lang="en-US" altLang="ja-JP" smtClean="0"/>
          </a:p>
          <a:p>
            <a:pPr>
              <a:lnSpc>
                <a:spcPct val="130000"/>
              </a:lnSpc>
              <a:defRPr/>
            </a:pPr>
            <a:r>
              <a:rPr lang="ja-JP" altLang="en-US" smtClean="0"/>
              <a:t>価格の変化，生産量の変化，収入の変化</a:t>
            </a:r>
            <a:endParaRPr lang="en-US" altLang="ja-JP" smtClean="0"/>
          </a:p>
          <a:p>
            <a:pPr>
              <a:lnSpc>
                <a:spcPct val="130000"/>
              </a:lnSpc>
              <a:defRPr/>
            </a:pPr>
            <a:endParaRPr lang="en-US" altLang="ja-JP"/>
          </a:p>
          <a:p>
            <a:pPr>
              <a:spcBef>
                <a:spcPts val="1200"/>
              </a:spcBef>
              <a:spcAft>
                <a:spcPts val="0"/>
              </a:spcAft>
              <a:defRPr/>
            </a:pPr>
            <a:r>
              <a:rPr lang="ja-JP" altLang="en-US" smtClean="0"/>
              <a:t>当初</a:t>
            </a:r>
            <a:r>
              <a:rPr lang="ja-JP" altLang="en-US"/>
              <a:t>の価格と数量から</a:t>
            </a:r>
            <a:r>
              <a:rPr lang="en-US" altLang="ja-JP"/>
              <a:t>Δp</a:t>
            </a:r>
            <a:r>
              <a:rPr lang="ja-JP" altLang="en-US"/>
              <a:t>と</a:t>
            </a:r>
            <a:r>
              <a:rPr lang="en-US" altLang="ja-JP"/>
              <a:t>Δx</a:t>
            </a:r>
            <a:r>
              <a:rPr lang="ja-JP" altLang="en-US"/>
              <a:t>だけ変化したと</a:t>
            </a:r>
            <a:r>
              <a:rPr lang="ja-JP" altLang="en-US" smtClean="0"/>
              <a:t>する</a:t>
            </a:r>
            <a:endParaRPr lang="en-US" altLang="ja-JP" smtClean="0"/>
          </a:p>
          <a:p>
            <a:pPr>
              <a:spcBef>
                <a:spcPts val="1200"/>
              </a:spcBef>
              <a:spcAft>
                <a:spcPts val="0"/>
              </a:spcAft>
              <a:defRPr/>
            </a:pPr>
            <a:endParaRPr lang="en-US" altLang="ja-JP"/>
          </a:p>
          <a:p>
            <a:pPr>
              <a:spcBef>
                <a:spcPts val="1200"/>
              </a:spcBef>
              <a:spcAft>
                <a:spcPts val="0"/>
              </a:spcAft>
              <a:defRPr/>
            </a:pPr>
            <a:r>
              <a:rPr lang="ja-JP" altLang="en-US" smtClean="0"/>
              <a:t>変化後の収入はこのように表現できる</a:t>
            </a:r>
            <a:endParaRPr lang="en-US" altLang="ja-JP"/>
          </a:p>
          <a:p>
            <a:pPr>
              <a:spcBef>
                <a:spcPts val="1200"/>
              </a:spcBef>
              <a:spcAft>
                <a:spcPts val="0"/>
              </a:spcAft>
              <a:defRPr/>
            </a:pPr>
            <a:endParaRPr lang="en-US" altLang="ja-JP"/>
          </a:p>
          <a:p>
            <a:pPr>
              <a:lnSpc>
                <a:spcPct val="130000"/>
              </a:lnSpc>
              <a:defRPr/>
            </a:pPr>
            <a:endParaRPr lang="en-US" altLang="ja-JP" smtClean="0"/>
          </a:p>
        </p:txBody>
      </p:sp>
      <p:pic>
        <p:nvPicPr>
          <p:cNvPr id="3074" name="Picture 2" descr="\begin{align*}&#10;R=p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390" y="1802076"/>
            <a:ext cx="1228725" cy="3429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egin{align*}&#10;\Delta x=x_2 - x_1&#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4827" y="3357489"/>
            <a:ext cx="23145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egin{align*}&#10;\Delta R=R_2 - R_1&#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753" y="3350971"/>
            <a:ext cx="25431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egin{align*}&#10;R_1=p_1 x_1&#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528" y="4827535"/>
            <a:ext cx="173355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begin{align*}&#10;p_2=p_1 +\Delta p&#10;\end{align*}&#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3090" y="4774645"/>
            <a:ext cx="23145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begin{align*}&#10;x_2=x_1 +\Delta x&#10;\end{align*}&#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66168" y="4746104"/>
            <a:ext cx="234315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gin{align*}&#10;\Delta p=p_2-p_1&#10;\end{alig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929" y="3338439"/>
            <a:ext cx="22383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begin{align*}&#10;R_2=p_2 x_2=(p_1+\Delta p)(x_1+\Delta x)&#10;\end{align*}&#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7168" y="6208737"/>
            <a:ext cx="5715000"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400294"/>
      </p:ext>
    </p:extLst>
  </p:cSld>
  <p:clrMapOvr>
    <a:masterClrMapping/>
  </p:clrMapOvr>
  <p:transition advTm="13481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a:t>収入</a:t>
            </a:r>
            <a:r>
              <a:rPr lang="ja-JP" altLang="en-US" smtClean="0"/>
              <a:t>の増加</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収入の増加は下になる</a:t>
            </a:r>
            <a:endParaRPr lang="en-US" altLang="ja-JP" smtClean="0"/>
          </a:p>
          <a:p>
            <a:pPr>
              <a:lnSpc>
                <a:spcPts val="3500"/>
              </a:lnSpc>
              <a:spcAft>
                <a:spcPts val="1200"/>
              </a:spcAft>
              <a:defRPr/>
            </a:pPr>
            <a:endParaRPr lang="en-US" altLang="ja-JP"/>
          </a:p>
          <a:p>
            <a:pPr>
              <a:lnSpc>
                <a:spcPts val="3500"/>
              </a:lnSpc>
              <a:spcAft>
                <a:spcPts val="1200"/>
              </a:spcAft>
              <a:defRPr/>
            </a:pPr>
            <a:endParaRPr lang="en-US" altLang="ja-JP" smtClean="0"/>
          </a:p>
          <a:p>
            <a:pPr>
              <a:lnSpc>
                <a:spcPts val="3500"/>
              </a:lnSpc>
              <a:spcAft>
                <a:spcPts val="1200"/>
              </a:spcAft>
              <a:defRPr/>
            </a:pPr>
            <a:r>
              <a:rPr lang="ja-JP" altLang="en-US" smtClean="0"/>
              <a:t>この</a:t>
            </a:r>
            <a:r>
              <a:rPr lang="en-US" altLang="ja-JP" smtClean="0"/>
              <a:t>Δx</a:t>
            </a:r>
            <a:r>
              <a:rPr lang="ja-JP" altLang="en-US" smtClean="0"/>
              <a:t>はゼロではない十分に小さい数</a:t>
            </a:r>
            <a:endParaRPr lang="en-US" altLang="ja-JP" smtClean="0"/>
          </a:p>
          <a:p>
            <a:pPr>
              <a:lnSpc>
                <a:spcPts val="3500"/>
              </a:lnSpc>
              <a:spcAft>
                <a:spcPts val="1200"/>
              </a:spcAft>
              <a:defRPr/>
            </a:pPr>
            <a:r>
              <a:rPr lang="ja-JP" altLang="en-US"/>
              <a:t>次の需要関数を考える</a:t>
            </a:r>
            <a:endParaRPr lang="en-US" altLang="ja-JP"/>
          </a:p>
          <a:p>
            <a:pPr>
              <a:lnSpc>
                <a:spcPts val="3500"/>
              </a:lnSpc>
              <a:spcAft>
                <a:spcPts val="1200"/>
              </a:spcAft>
              <a:defRPr/>
            </a:pPr>
            <a:endParaRPr lang="en-US" altLang="ja-JP" smtClean="0"/>
          </a:p>
          <a:p>
            <a:pPr>
              <a:lnSpc>
                <a:spcPts val="3500"/>
              </a:lnSpc>
              <a:spcAft>
                <a:spcPts val="1200"/>
              </a:spcAft>
              <a:defRPr/>
            </a:pPr>
            <a:r>
              <a:rPr lang="ja-JP" altLang="en-US" smtClean="0"/>
              <a:t>問</a:t>
            </a:r>
            <a:r>
              <a:rPr lang="en-US" altLang="ja-JP"/>
              <a:t>1</a:t>
            </a:r>
            <a:r>
              <a:rPr lang="ja-JP" altLang="en-US"/>
              <a:t> 数量</a:t>
            </a:r>
            <a:r>
              <a:rPr lang="ja-JP" altLang="en-US" smtClean="0"/>
              <a:t>が</a:t>
            </a:r>
            <a:r>
              <a:rPr lang="en-US" altLang="ja-JP" smtClean="0"/>
              <a:t>x=1</a:t>
            </a:r>
            <a:r>
              <a:rPr lang="ja-JP" altLang="en-US" smtClean="0"/>
              <a:t>から</a:t>
            </a:r>
            <a:r>
              <a:rPr lang="en-US" altLang="ja-JP" smtClean="0"/>
              <a:t>x=2</a:t>
            </a:r>
            <a:r>
              <a:rPr lang="ja-JP" altLang="en-US" smtClean="0"/>
              <a:t>に変化したときの</a:t>
            </a:r>
            <a:r>
              <a:rPr lang="en-US" altLang="ja-JP" smtClean="0"/>
              <a:t>Δx</a:t>
            </a:r>
            <a:r>
              <a:rPr lang="ja-JP" altLang="en-US" smtClean="0"/>
              <a:t>，</a:t>
            </a:r>
            <a:r>
              <a:rPr lang="en-US" altLang="ja-JP"/>
              <a:t> </a:t>
            </a:r>
            <a:r>
              <a:rPr lang="en-US" altLang="ja-JP" smtClean="0"/>
              <a:t>Δp</a:t>
            </a:r>
            <a:r>
              <a:rPr lang="ja-JP" altLang="en-US" smtClean="0"/>
              <a:t>，</a:t>
            </a:r>
            <a:r>
              <a:rPr lang="en-US" altLang="ja-JP"/>
              <a:t> </a:t>
            </a:r>
            <a:r>
              <a:rPr lang="en-US" altLang="ja-JP" smtClean="0"/>
              <a:t>ΔR</a:t>
            </a:r>
            <a:r>
              <a:rPr lang="ja-JP" altLang="en-US" smtClean="0"/>
              <a:t>を求めてください</a:t>
            </a:r>
            <a:endParaRPr lang="en-US" altLang="ja-JP"/>
          </a:p>
          <a:p>
            <a:pPr>
              <a:lnSpc>
                <a:spcPts val="3500"/>
              </a:lnSpc>
              <a:spcAft>
                <a:spcPts val="1200"/>
              </a:spcAft>
              <a:defRPr/>
            </a:pPr>
            <a:r>
              <a:rPr lang="ja-JP" altLang="en-US" smtClean="0"/>
              <a:t>問</a:t>
            </a:r>
            <a:r>
              <a:rPr lang="en-US" altLang="ja-JP"/>
              <a:t>2</a:t>
            </a:r>
            <a:r>
              <a:rPr lang="en-US" altLang="ja-JP" smtClean="0"/>
              <a:t> ΔR</a:t>
            </a:r>
            <a:r>
              <a:rPr lang="ja-JP" altLang="en-US" smtClean="0"/>
              <a:t>を</a:t>
            </a:r>
            <a:r>
              <a:rPr lang="en-US" altLang="ja-JP" smtClean="0"/>
              <a:t>p</a:t>
            </a:r>
            <a:r>
              <a:rPr lang="en-US" altLang="ja-JP" baseline="-25000" smtClean="0"/>
              <a:t>1</a:t>
            </a:r>
            <a:r>
              <a:rPr lang="en-US" altLang="ja-JP" smtClean="0"/>
              <a:t>Δx</a:t>
            </a:r>
            <a:r>
              <a:rPr lang="ja-JP" altLang="en-US" smtClean="0"/>
              <a:t>，</a:t>
            </a:r>
            <a:r>
              <a:rPr lang="en-US" altLang="ja-JP" smtClean="0"/>
              <a:t>Δpx</a:t>
            </a:r>
            <a:r>
              <a:rPr lang="en-US" altLang="ja-JP" baseline="-25000" smtClean="0"/>
              <a:t>1 </a:t>
            </a:r>
            <a:r>
              <a:rPr lang="ja-JP" altLang="en-US" smtClean="0"/>
              <a:t>，</a:t>
            </a:r>
            <a:r>
              <a:rPr lang="en-US" altLang="ja-JP" smtClean="0"/>
              <a:t>ΔpΔx</a:t>
            </a:r>
            <a:r>
              <a:rPr lang="ja-JP" altLang="en-US" smtClean="0"/>
              <a:t>に</a:t>
            </a:r>
            <a:r>
              <a:rPr lang="ja-JP" altLang="en-US" smtClean="0"/>
              <a:t>分けてください</a:t>
            </a:r>
            <a:endParaRPr lang="en-US" altLang="ja-JP" smtClean="0"/>
          </a:p>
        </p:txBody>
      </p:sp>
      <p:pic>
        <p:nvPicPr>
          <p:cNvPr id="2050" name="Picture 2" descr="\begin{align*}&#10;\Delta R &amp;=R_2-R_1=(p_1+\Delta p)(x_1+\Delta x)-p_1 x_1 \\&#10;&amp;=p_1\Delta x + \Delta p x_1 +\Delta p \Delta 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9560" y="1808162"/>
            <a:ext cx="7781925" cy="971551"/>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 descr="\begin{align*}&#10;D(p)=10-p&#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793" y="4451350"/>
            <a:ext cx="2438400"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499920"/>
      </p:ext>
    </p:extLst>
  </p:cSld>
  <p:clrMapOvr>
    <a:masterClrMapping/>
  </p:clrMapOvr>
  <p:transition advTm="11951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315" y="-316426"/>
            <a:ext cx="7634288" cy="1778000"/>
          </a:xfrm>
        </p:spPr>
        <p:txBody>
          <a:bodyPr/>
          <a:lstStyle/>
          <a:p>
            <a:r>
              <a:rPr lang="ja-JP" altLang="en-US" smtClean="0"/>
              <a:t>収入</a:t>
            </a:r>
            <a:r>
              <a:rPr lang="ja-JP" altLang="en-US"/>
              <a:t>変化</a:t>
            </a:r>
            <a:r>
              <a:rPr lang="ja-JP" altLang="en-US" smtClean="0"/>
              <a:t>の図解</a:t>
            </a:r>
          </a:p>
        </p:txBody>
      </p:sp>
      <p:sp>
        <p:nvSpPr>
          <p:cNvPr id="180227" name="Rectangle 3"/>
          <p:cNvSpPr>
            <a:spLocks noGrp="1" noChangeArrowheads="1"/>
          </p:cNvSpPr>
          <p:nvPr>
            <p:ph type="body" idx="1"/>
          </p:nvPr>
        </p:nvSpPr>
        <p:spPr>
          <a:xfrm>
            <a:off x="111448" y="1001713"/>
            <a:ext cx="9612000" cy="5940425"/>
          </a:xfrm>
        </p:spPr>
        <p:txBody>
          <a:bodyPr/>
          <a:lstStyle/>
          <a:p>
            <a:pPr marL="0" indent="0">
              <a:lnSpc>
                <a:spcPts val="3500"/>
              </a:lnSpc>
              <a:spcAft>
                <a:spcPts val="1200"/>
              </a:spcAft>
              <a:buNone/>
              <a:defRPr/>
            </a:pPr>
            <a:r>
              <a:rPr lang="ja-JP" altLang="en-US" smtClean="0"/>
              <a:t>　　　　　　　　　　　　　　　　　　　　　　　　</a:t>
            </a:r>
            <a:endParaRPr lang="en-US" altLang="ja-JP" smtClean="0"/>
          </a:p>
          <a:p>
            <a:pPr marL="0" indent="0">
              <a:lnSpc>
                <a:spcPts val="3500"/>
              </a:lnSpc>
              <a:spcAft>
                <a:spcPts val="1200"/>
              </a:spcAft>
              <a:buNone/>
              <a:defRPr/>
            </a:pPr>
            <a:endParaRPr lang="en-US" altLang="ja-JP"/>
          </a:p>
          <a:p>
            <a:pPr>
              <a:lnSpc>
                <a:spcPts val="3500"/>
              </a:lnSpc>
              <a:spcAft>
                <a:spcPts val="1200"/>
              </a:spcAft>
              <a:defRPr/>
            </a:pPr>
            <a:endParaRPr lang="en-US" altLang="ja-JP" smtClean="0"/>
          </a:p>
        </p:txBody>
      </p:sp>
      <p:sp>
        <p:nvSpPr>
          <p:cNvPr id="23" name="テキスト ボックス 22"/>
          <p:cNvSpPr txBox="1"/>
          <p:nvPr/>
        </p:nvSpPr>
        <p:spPr>
          <a:xfrm>
            <a:off x="5121281" y="920395"/>
            <a:ext cx="4701278" cy="1569660"/>
          </a:xfrm>
          <a:prstGeom prst="rect">
            <a:avLst/>
          </a:prstGeom>
          <a:noFill/>
        </p:spPr>
        <p:txBody>
          <a:bodyPr wrap="square" rtlCol="0">
            <a:spAutoFit/>
          </a:bodyPr>
          <a:lstStyle/>
          <a:p>
            <a:pPr marL="457200" indent="-457200">
              <a:buFont typeface="Arial" panose="020B0604020202020204" pitchFamily="34" charset="0"/>
              <a:buChar char="•"/>
            </a:pPr>
            <a:r>
              <a:rPr lang="ja-JP" altLang="en-US" sz="3200"/>
              <a:t>収入の増加は緑引く赤</a:t>
            </a:r>
            <a:endParaRPr lang="en-US" altLang="ja-JP" sz="3200"/>
          </a:p>
          <a:p>
            <a:pPr marL="457200" indent="-457200">
              <a:buFont typeface="Arial" panose="020B0604020202020204" pitchFamily="34" charset="0"/>
              <a:buChar char="•"/>
            </a:pPr>
            <a:r>
              <a:rPr kumimoji="1" lang="ja-JP" altLang="en-US" sz="3200" smtClean="0"/>
              <a:t>その残りは３つのパートに分かれる</a:t>
            </a:r>
            <a:endParaRPr kumimoji="1" lang="ja-JP" altLang="en-US" sz="3200"/>
          </a:p>
        </p:txBody>
      </p:sp>
      <p:sp>
        <p:nvSpPr>
          <p:cNvPr id="24" name="テキスト ボックス 23"/>
          <p:cNvSpPr txBox="1"/>
          <p:nvPr/>
        </p:nvSpPr>
        <p:spPr>
          <a:xfrm>
            <a:off x="4345339" y="4626098"/>
            <a:ext cx="5654518" cy="2062103"/>
          </a:xfrm>
          <a:prstGeom prst="rect">
            <a:avLst/>
          </a:prstGeom>
          <a:noFill/>
        </p:spPr>
        <p:txBody>
          <a:bodyPr wrap="square" rtlCol="0">
            <a:spAutoFit/>
          </a:bodyPr>
          <a:lstStyle/>
          <a:p>
            <a:pPr marL="457200" indent="-457200">
              <a:buFont typeface="Arial" panose="020B0604020202020204" pitchFamily="34" charset="0"/>
              <a:buChar char="•"/>
            </a:pPr>
            <a:r>
              <a:rPr lang="ja-JP" altLang="en-US" sz="3200"/>
              <a:t>縦の長い長方形の上の部分は小さな長方形と相殺</a:t>
            </a:r>
            <a:r>
              <a:rPr lang="ja-JP" altLang="en-US" sz="3200" smtClean="0"/>
              <a:t>される</a:t>
            </a:r>
            <a:endParaRPr lang="en-US" altLang="ja-JP" sz="3200" smtClean="0"/>
          </a:p>
          <a:p>
            <a:pPr marL="457200" indent="-457200">
              <a:buFont typeface="Arial" panose="020B0604020202020204" pitchFamily="34" charset="0"/>
              <a:buChar char="•"/>
            </a:pPr>
            <a:r>
              <a:rPr lang="ja-JP" altLang="en-US" sz="3200"/>
              <a:t>収入</a:t>
            </a:r>
            <a:r>
              <a:rPr lang="ja-JP" altLang="en-US" sz="3200" smtClean="0"/>
              <a:t>の</a:t>
            </a:r>
            <a:r>
              <a:rPr lang="ja-JP" altLang="en-US" sz="3200"/>
              <a:t>増加</a:t>
            </a:r>
            <a:r>
              <a:rPr lang="ja-JP" altLang="en-US" sz="3200" smtClean="0"/>
              <a:t>は</a:t>
            </a:r>
            <a:r>
              <a:rPr lang="en-US" altLang="ja-JP" sz="3200" kern="0" smtClean="0">
                <a:solidFill>
                  <a:srgbClr val="FF0000"/>
                </a:solidFill>
                <a:latin typeface="Calibri"/>
                <a:ea typeface="ＭＳ ゴシック" pitchFamily="49" charset="-128"/>
              </a:rPr>
              <a:t>p</a:t>
            </a:r>
            <a:r>
              <a:rPr lang="en-US" altLang="ja-JP" sz="3200" kern="0" baseline="-25000" smtClean="0">
                <a:solidFill>
                  <a:srgbClr val="FF0000"/>
                </a:solidFill>
                <a:latin typeface="Calibri"/>
                <a:ea typeface="ＭＳ ゴシック" pitchFamily="49" charset="-128"/>
              </a:rPr>
              <a:t>1</a:t>
            </a:r>
            <a:r>
              <a:rPr lang="en-US" altLang="ja-JP" sz="3200" kern="0" smtClean="0">
                <a:solidFill>
                  <a:srgbClr val="FF0000"/>
                </a:solidFill>
                <a:latin typeface="Calibri"/>
                <a:ea typeface="ＭＳ ゴシック" pitchFamily="49" charset="-128"/>
              </a:rPr>
              <a:t>Δx</a:t>
            </a:r>
            <a:r>
              <a:rPr lang="ja-JP" altLang="en-US" sz="3200" kern="0" smtClean="0">
                <a:solidFill>
                  <a:srgbClr val="000000"/>
                </a:solidFill>
                <a:latin typeface="Calibri"/>
                <a:ea typeface="ＭＳ ゴシック" pitchFamily="49" charset="-128"/>
              </a:rPr>
              <a:t>と</a:t>
            </a:r>
            <a:r>
              <a:rPr lang="en-US" altLang="ja-JP" sz="3200" kern="0" smtClean="0">
                <a:solidFill>
                  <a:srgbClr val="00B0F0"/>
                </a:solidFill>
                <a:latin typeface="Calibri"/>
                <a:ea typeface="ＭＳ ゴシック" pitchFamily="49" charset="-128"/>
              </a:rPr>
              <a:t>Δpx</a:t>
            </a:r>
            <a:r>
              <a:rPr lang="en-US" altLang="ja-JP" sz="3200" kern="0" baseline="-25000" smtClean="0">
                <a:solidFill>
                  <a:srgbClr val="00B0F0"/>
                </a:solidFill>
                <a:latin typeface="Calibri"/>
                <a:ea typeface="ＭＳ ゴシック" pitchFamily="49" charset="-128"/>
              </a:rPr>
              <a:t>1</a:t>
            </a:r>
            <a:r>
              <a:rPr kumimoji="1" lang="ja-JP" altLang="en-US" sz="3200" smtClean="0"/>
              <a:t>近似できる</a:t>
            </a:r>
            <a:endParaRPr kumimoji="1" lang="ja-JP" altLang="en-US" sz="3200"/>
          </a:p>
        </p:txBody>
      </p:sp>
      <p:grpSp>
        <p:nvGrpSpPr>
          <p:cNvPr id="27" name="グループ化 26"/>
          <p:cNvGrpSpPr/>
          <p:nvPr/>
        </p:nvGrpSpPr>
        <p:grpSpPr>
          <a:xfrm>
            <a:off x="767645" y="1433736"/>
            <a:ext cx="8565166" cy="4620471"/>
            <a:chOff x="767645" y="1433736"/>
            <a:chExt cx="8565166" cy="4620471"/>
          </a:xfrm>
        </p:grpSpPr>
        <p:sp>
          <p:nvSpPr>
            <p:cNvPr id="11" name="正方形/長方形 10"/>
            <p:cNvSpPr/>
            <p:nvPr/>
          </p:nvSpPr>
          <p:spPr bwMode="auto">
            <a:xfrm>
              <a:off x="835867" y="2623230"/>
              <a:ext cx="1440000" cy="1440160"/>
            </a:xfrm>
            <a:prstGeom prst="rect">
              <a:avLst/>
            </a:prstGeom>
            <a:noFill/>
            <a:ln w="254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7" name="正方形/長方形 76"/>
            <p:cNvSpPr/>
            <p:nvPr/>
          </p:nvSpPr>
          <p:spPr bwMode="auto">
            <a:xfrm>
              <a:off x="850071" y="3126333"/>
              <a:ext cx="2002020" cy="946228"/>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15" name="直線コネクタ 14"/>
            <p:cNvCxnSpPr/>
            <p:nvPr/>
          </p:nvCxnSpPr>
          <p:spPr bwMode="auto">
            <a:xfrm>
              <a:off x="1915867" y="3127286"/>
              <a:ext cx="360000" cy="0"/>
            </a:xfrm>
            <a:prstGeom prst="line">
              <a:avLst/>
            </a:prstGeom>
            <a:solidFill>
              <a:schemeClr val="accent1"/>
            </a:solidFill>
            <a:ln w="9525" cap="flat" cmpd="sng" algn="ctr">
              <a:solidFill>
                <a:schemeClr val="tx1"/>
              </a:solidFill>
              <a:prstDash val="sysDot"/>
              <a:round/>
              <a:headEnd type="none" w="med" len="med"/>
              <a:tailEnd type="none" w="med" len="med"/>
            </a:ln>
            <a:effectLst/>
          </p:spPr>
        </p:cxnSp>
        <p:pic>
          <p:nvPicPr>
            <p:cNvPr id="4100" name="Picture 4" descr="\begin{align*}&#10;\Delta p x_1&#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630" y="1996338"/>
              <a:ext cx="885825" cy="3619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egin{align*}&#10;\Delta p \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2452" y="2207684"/>
              <a:ext cx="1066800" cy="36195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begin{align*}&#10; p_1 \Delta x&#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0550" y="4542039"/>
              <a:ext cx="942975" cy="361951"/>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直線コネクタ 16"/>
            <p:cNvCxnSpPr/>
            <p:nvPr/>
          </p:nvCxnSpPr>
          <p:spPr bwMode="auto">
            <a:xfrm flipH="1">
              <a:off x="2668040" y="2466883"/>
              <a:ext cx="410663" cy="3655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直線コネクタ 18"/>
            <p:cNvCxnSpPr/>
            <p:nvPr/>
          </p:nvCxnSpPr>
          <p:spPr bwMode="auto">
            <a:xfrm flipH="1" flipV="1">
              <a:off x="2674072" y="3465246"/>
              <a:ext cx="508380" cy="97893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5" name="正方形/長方形 74"/>
            <p:cNvSpPr/>
            <p:nvPr/>
          </p:nvSpPr>
          <p:spPr bwMode="auto">
            <a:xfrm>
              <a:off x="835987" y="2614059"/>
              <a:ext cx="1432588" cy="504056"/>
            </a:xfrm>
            <a:prstGeom prst="rect">
              <a:avLst/>
            </a:prstGeom>
            <a:noFill/>
            <a:ln w="9525" cap="flat" cmpd="sng" algn="ctr">
              <a:solidFill>
                <a:srgbClr val="00B0F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6" name="正方形/長方形 75"/>
            <p:cNvSpPr/>
            <p:nvPr/>
          </p:nvSpPr>
          <p:spPr bwMode="auto">
            <a:xfrm>
              <a:off x="2276027" y="2625381"/>
              <a:ext cx="585107" cy="1447179"/>
            </a:xfrm>
            <a:prstGeom prst="rect">
              <a:avLst/>
            </a:prstGeom>
            <a:noFill/>
            <a:ln w="9525" cap="flat" cmpd="sng" algn="ctr">
              <a:solidFill>
                <a:srgbClr val="7030A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8" name="正方形/長方形 77"/>
            <p:cNvSpPr/>
            <p:nvPr/>
          </p:nvSpPr>
          <p:spPr bwMode="auto">
            <a:xfrm>
              <a:off x="2271688" y="2641345"/>
              <a:ext cx="589446" cy="475817"/>
            </a:xfrm>
            <a:prstGeom prst="rect">
              <a:avLst/>
            </a:prstGeom>
            <a:noFill/>
            <a:ln w="9525" cap="flat" cmpd="sng" algn="ctr">
              <a:solidFill>
                <a:srgbClr val="CCCC0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6" name="正方形/長方形 85"/>
            <p:cNvSpPr/>
            <p:nvPr/>
          </p:nvSpPr>
          <p:spPr bwMode="auto">
            <a:xfrm>
              <a:off x="7330791" y="3117639"/>
              <a:ext cx="2002020" cy="946228"/>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7" name="正方形/長方形 86"/>
            <p:cNvSpPr/>
            <p:nvPr/>
          </p:nvSpPr>
          <p:spPr bwMode="auto">
            <a:xfrm>
              <a:off x="4940323" y="2645405"/>
              <a:ext cx="1440000" cy="1440160"/>
            </a:xfrm>
            <a:prstGeom prst="rect">
              <a:avLst/>
            </a:prstGeom>
            <a:noFill/>
            <a:ln w="254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8" name="正方形/長方形 87"/>
            <p:cNvSpPr/>
            <p:nvPr/>
          </p:nvSpPr>
          <p:spPr bwMode="auto">
            <a:xfrm>
              <a:off x="767645" y="1433736"/>
              <a:ext cx="1432588" cy="504056"/>
            </a:xfrm>
            <a:prstGeom prst="rect">
              <a:avLst/>
            </a:prstGeom>
            <a:noFill/>
            <a:ln w="9525" cap="flat" cmpd="sng" algn="ctr">
              <a:solidFill>
                <a:srgbClr val="00B0F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89" name="直線コネクタ 88"/>
            <p:cNvCxnSpPr/>
            <p:nvPr/>
          </p:nvCxnSpPr>
          <p:spPr bwMode="auto">
            <a:xfrm flipH="1">
              <a:off x="1483939" y="2428932"/>
              <a:ext cx="367142" cy="45519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0" name="正方形/長方形 89"/>
            <p:cNvSpPr/>
            <p:nvPr/>
          </p:nvSpPr>
          <p:spPr bwMode="auto">
            <a:xfrm>
              <a:off x="2250519" y="4607028"/>
              <a:ext cx="585107" cy="1447179"/>
            </a:xfrm>
            <a:prstGeom prst="rect">
              <a:avLst/>
            </a:prstGeom>
            <a:noFill/>
            <a:ln w="9525" cap="flat" cmpd="sng" algn="ctr">
              <a:solidFill>
                <a:srgbClr val="7030A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91" name="正方形/長方形 90"/>
            <p:cNvSpPr/>
            <p:nvPr/>
          </p:nvSpPr>
          <p:spPr bwMode="auto">
            <a:xfrm>
              <a:off x="4170701" y="1447855"/>
              <a:ext cx="589446" cy="475817"/>
            </a:xfrm>
            <a:prstGeom prst="rect">
              <a:avLst/>
            </a:prstGeom>
            <a:noFill/>
            <a:ln w="9525" cap="flat" cmpd="sng" algn="ctr">
              <a:solidFill>
                <a:srgbClr val="CCCC0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5" name="正方形/長方形 24"/>
            <p:cNvSpPr/>
            <p:nvPr/>
          </p:nvSpPr>
          <p:spPr bwMode="auto">
            <a:xfrm>
              <a:off x="4935984" y="2658825"/>
              <a:ext cx="1440000" cy="503103"/>
            </a:xfrm>
            <a:prstGeom prst="rect">
              <a:avLst/>
            </a:prstGeom>
            <a:noFill/>
            <a:ln w="9525" cap="flat" cmpd="sng" algn="ctr">
              <a:solidFill>
                <a:srgbClr val="00B05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6" name="正方形/長方形 25"/>
            <p:cNvSpPr/>
            <p:nvPr/>
          </p:nvSpPr>
          <p:spPr bwMode="auto">
            <a:xfrm>
              <a:off x="8768713" y="3117162"/>
              <a:ext cx="559759" cy="946228"/>
            </a:xfrm>
            <a:prstGeom prst="rect">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846777651"/>
      </p:ext>
    </p:extLst>
  </p:cSld>
  <p:clrMapOvr>
    <a:masterClrMapping/>
  </p:clrMapOvr>
  <p:transition advTm="9109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限界収入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en-US" altLang="ja-JP" smtClean="0"/>
              <a:t>Δx</a:t>
            </a:r>
            <a:r>
              <a:rPr lang="ja-JP" altLang="en-US" smtClean="0"/>
              <a:t>が十分に小さい正の数だと</a:t>
            </a:r>
            <a:endParaRPr lang="en-US" altLang="ja-JP" smtClean="0"/>
          </a:p>
          <a:p>
            <a:pPr>
              <a:lnSpc>
                <a:spcPct val="130000"/>
              </a:lnSpc>
              <a:defRPr/>
            </a:pPr>
            <a:endParaRPr lang="en-US" altLang="ja-JP" smtClean="0"/>
          </a:p>
          <a:p>
            <a:pPr>
              <a:lnSpc>
                <a:spcPct val="130000"/>
              </a:lnSpc>
              <a:defRPr/>
            </a:pPr>
            <a:r>
              <a:rPr lang="ja-JP" altLang="en-US" smtClean="0"/>
              <a:t>問</a:t>
            </a:r>
            <a:r>
              <a:rPr lang="en-US" altLang="ja-JP" smtClean="0"/>
              <a:t>3</a:t>
            </a:r>
            <a:r>
              <a:rPr lang="ja-JP" altLang="en-US"/>
              <a:t> 数量</a:t>
            </a:r>
            <a:r>
              <a:rPr lang="ja-JP" altLang="en-US" smtClean="0"/>
              <a:t>が</a:t>
            </a:r>
            <a:r>
              <a:rPr lang="en-US" altLang="ja-JP" smtClean="0"/>
              <a:t>2</a:t>
            </a:r>
            <a:r>
              <a:rPr lang="ja-JP" altLang="en-US" smtClean="0"/>
              <a:t>から</a:t>
            </a:r>
            <a:r>
              <a:rPr lang="en-US" altLang="ja-JP" smtClean="0"/>
              <a:t>4</a:t>
            </a:r>
            <a:r>
              <a:rPr lang="ja-JP" altLang="en-US" smtClean="0"/>
              <a:t>まで変化したときの</a:t>
            </a:r>
            <a:r>
              <a:rPr lang="en-US" altLang="ja-JP" smtClean="0"/>
              <a:t>ΔR</a:t>
            </a:r>
            <a:r>
              <a:rPr lang="ja-JP" altLang="en-US" smtClean="0"/>
              <a:t>を求める</a:t>
            </a:r>
            <a:endParaRPr lang="en-US" altLang="ja-JP" smtClean="0"/>
          </a:p>
          <a:p>
            <a:pPr>
              <a:lnSpc>
                <a:spcPct val="130000"/>
              </a:lnSpc>
              <a:defRPr/>
            </a:pPr>
            <a:r>
              <a:rPr lang="ja-JP" altLang="en-US"/>
              <a:t>問</a:t>
            </a:r>
            <a:r>
              <a:rPr lang="en-US" altLang="ja-JP"/>
              <a:t>4</a:t>
            </a:r>
            <a:r>
              <a:rPr lang="ja-JP" altLang="en-US"/>
              <a:t> 問</a:t>
            </a:r>
            <a:r>
              <a:rPr lang="en-US" altLang="ja-JP"/>
              <a:t>3</a:t>
            </a:r>
            <a:r>
              <a:rPr lang="ja-JP" altLang="en-US"/>
              <a:t>で数量の変化が</a:t>
            </a:r>
            <a:r>
              <a:rPr lang="en-US" altLang="ja-JP"/>
              <a:t>1</a:t>
            </a:r>
            <a:r>
              <a:rPr lang="ja-JP" altLang="en-US"/>
              <a:t>の時の収入の変化は？</a:t>
            </a:r>
            <a:endParaRPr lang="en-US" altLang="ja-JP"/>
          </a:p>
          <a:p>
            <a:pPr>
              <a:lnSpc>
                <a:spcPct val="130000"/>
              </a:lnSpc>
              <a:defRPr/>
            </a:pPr>
            <a:r>
              <a:rPr lang="ja-JP" altLang="en-US" u="sng" smtClean="0">
                <a:solidFill>
                  <a:srgbClr val="FF0000"/>
                </a:solidFill>
              </a:rPr>
              <a:t>限界</a:t>
            </a:r>
            <a:r>
              <a:rPr lang="ja-JP" altLang="en-US" u="sng">
                <a:solidFill>
                  <a:srgbClr val="FF0000"/>
                </a:solidFill>
              </a:rPr>
              <a:t>収入</a:t>
            </a:r>
            <a:r>
              <a:rPr lang="ja-JP" altLang="en-US"/>
              <a:t>は生産量が</a:t>
            </a:r>
            <a:r>
              <a:rPr lang="en-US" altLang="ja-JP"/>
              <a:t>1</a:t>
            </a:r>
            <a:r>
              <a:rPr lang="ja-JP" altLang="en-US"/>
              <a:t>単位増加した際の収入増加</a:t>
            </a:r>
            <a:endParaRPr lang="en-US" altLang="ja-JP"/>
          </a:p>
          <a:p>
            <a:pPr>
              <a:lnSpc>
                <a:spcPct val="130000"/>
              </a:lnSpc>
              <a:defRPr/>
            </a:pPr>
            <a:endParaRPr lang="en-US" altLang="ja-JP" smtClean="0"/>
          </a:p>
          <a:p>
            <a:pPr>
              <a:lnSpc>
                <a:spcPct val="130000"/>
              </a:lnSpc>
              <a:defRPr/>
            </a:pPr>
            <a:r>
              <a:rPr lang="ja-JP" altLang="en-US" smtClean="0"/>
              <a:t>上の式から限界収入は次になる</a:t>
            </a:r>
            <a:endParaRPr lang="en-US" altLang="ja-JP" smtClean="0"/>
          </a:p>
          <a:p>
            <a:pPr>
              <a:lnSpc>
                <a:spcPct val="130000"/>
              </a:lnSpc>
              <a:defRPr/>
            </a:pPr>
            <a:endParaRPr lang="en-US" altLang="ja-JP" smtClean="0"/>
          </a:p>
          <a:p>
            <a:pPr>
              <a:lnSpc>
                <a:spcPct val="130000"/>
              </a:lnSpc>
              <a:defRPr/>
            </a:pPr>
            <a:endParaRPr lang="en-US" altLang="ja-JP" smtClean="0"/>
          </a:p>
        </p:txBody>
      </p:sp>
      <p:pic>
        <p:nvPicPr>
          <p:cNvPr id="1026" name="Picture 2" descr="\begin{align*}&#10;MR=\frac{\Delta R}{\Delta 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5095" y="4568030"/>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begin{align*}&#10;MR=\frac{\Delta R}{\Delta x}= \frac{p_1 \Delta x_ +\Delta p x_1}{\Delta x}=p_1+x_1\frac{\Delta p}{\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1113" y="6087193"/>
            <a:ext cx="71151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begin{align*}&#10;\Delta R &amp; \simeq p_1\Delta x + \Delta p x_1 &#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8359" y="1895677"/>
            <a:ext cx="3457575" cy="36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398305"/>
      </p:ext>
    </p:extLst>
  </p:cSld>
  <p:clrMapOvr>
    <a:masterClrMapping/>
  </p:clrMapOvr>
  <p:transition advTm="11412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限界収入の公式</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ここで</a:t>
            </a:r>
            <a:r>
              <a:rPr lang="en-US" altLang="ja-JP" smtClean="0"/>
              <a:t>p</a:t>
            </a:r>
            <a:r>
              <a:rPr lang="en-US" altLang="ja-JP" baseline="-25000" smtClean="0"/>
              <a:t>1</a:t>
            </a:r>
            <a:r>
              <a:rPr lang="ja-JP" altLang="en-US" smtClean="0"/>
              <a:t>を</a:t>
            </a:r>
            <a:r>
              <a:rPr lang="en-US" altLang="ja-JP" smtClean="0"/>
              <a:t>p</a:t>
            </a:r>
            <a:r>
              <a:rPr lang="ja-JP" altLang="en-US" smtClean="0"/>
              <a:t>，</a:t>
            </a:r>
            <a:r>
              <a:rPr lang="en-US" altLang="ja-JP" smtClean="0"/>
              <a:t>x</a:t>
            </a:r>
            <a:r>
              <a:rPr lang="en-US" altLang="ja-JP" baseline="-25000" smtClean="0"/>
              <a:t>1</a:t>
            </a:r>
            <a:r>
              <a:rPr lang="ja-JP" altLang="en-US" smtClean="0"/>
              <a:t>を</a:t>
            </a:r>
            <a:r>
              <a:rPr lang="en-US" altLang="ja-JP" smtClean="0"/>
              <a:t>x</a:t>
            </a:r>
            <a:r>
              <a:rPr lang="ja-JP" altLang="en-US" smtClean="0"/>
              <a:t>に書き改める</a:t>
            </a:r>
            <a:endParaRPr lang="en-US" altLang="ja-JP" smtClean="0"/>
          </a:p>
          <a:p>
            <a:pPr>
              <a:lnSpc>
                <a:spcPct val="130000"/>
              </a:lnSpc>
              <a:defRPr/>
            </a:pPr>
            <a:endParaRPr lang="en-US" altLang="ja-JP" smtClean="0"/>
          </a:p>
          <a:p>
            <a:pPr>
              <a:lnSpc>
                <a:spcPct val="130000"/>
              </a:lnSpc>
              <a:defRPr/>
            </a:pPr>
            <a:endParaRPr lang="en-US" altLang="ja-JP"/>
          </a:p>
          <a:p>
            <a:pPr>
              <a:lnSpc>
                <a:spcPct val="130000"/>
              </a:lnSpc>
              <a:defRPr/>
            </a:pPr>
            <a:r>
              <a:rPr lang="en-US" altLang="ja-JP"/>
              <a:t>Δx</a:t>
            </a:r>
            <a:r>
              <a:rPr lang="ja-JP" altLang="en-US"/>
              <a:t>≠</a:t>
            </a:r>
            <a:r>
              <a:rPr lang="en-US" altLang="ja-JP"/>
              <a:t>0</a:t>
            </a:r>
            <a:r>
              <a:rPr lang="ja-JP" altLang="en-US"/>
              <a:t>に注意．</a:t>
            </a:r>
            <a:r>
              <a:rPr lang="en-US" altLang="ja-JP"/>
              <a:t>Δx</a:t>
            </a:r>
            <a:r>
              <a:rPr lang="ja-JP" altLang="en-US"/>
              <a:t>が大きいときは近似に注意</a:t>
            </a:r>
            <a:endParaRPr lang="en-US" altLang="ja-JP"/>
          </a:p>
          <a:p>
            <a:pPr>
              <a:lnSpc>
                <a:spcPct val="130000"/>
              </a:lnSpc>
              <a:defRPr/>
            </a:pPr>
            <a:r>
              <a:rPr lang="ja-JP" altLang="en-US" smtClean="0"/>
              <a:t>価格が一定の時の限界収入は？</a:t>
            </a:r>
            <a:endParaRPr lang="en-US" altLang="ja-JP" smtClean="0"/>
          </a:p>
          <a:p>
            <a:pPr>
              <a:lnSpc>
                <a:spcPct val="130000"/>
              </a:lnSpc>
              <a:defRPr/>
            </a:pPr>
            <a:r>
              <a:rPr lang="ja-JP" altLang="en-US" smtClean="0"/>
              <a:t>価格が一定</a:t>
            </a:r>
            <a:r>
              <a:rPr lang="en-US" altLang="ja-JP" smtClean="0"/>
              <a:t>Δp=0</a:t>
            </a:r>
            <a:r>
              <a:rPr lang="ja-JP" altLang="en-US" smtClean="0"/>
              <a:t>なので</a:t>
            </a:r>
            <a:endParaRPr lang="en-US" altLang="ja-JP" smtClean="0"/>
          </a:p>
          <a:p>
            <a:pPr>
              <a:lnSpc>
                <a:spcPct val="130000"/>
              </a:lnSpc>
              <a:defRPr/>
            </a:pPr>
            <a:endParaRPr lang="en-US" altLang="ja-JP" smtClean="0"/>
          </a:p>
          <a:p>
            <a:pPr>
              <a:lnSpc>
                <a:spcPct val="130000"/>
              </a:lnSpc>
              <a:defRPr/>
            </a:pPr>
            <a:r>
              <a:rPr lang="ja-JP" altLang="en-US"/>
              <a:t>価格一定のときの</a:t>
            </a:r>
            <a:r>
              <a:rPr lang="ja-JP" altLang="en-US" u="sng">
                <a:solidFill>
                  <a:srgbClr val="FF0000"/>
                </a:solidFill>
              </a:rPr>
              <a:t>限界収入</a:t>
            </a:r>
            <a:r>
              <a:rPr lang="ja-JP" altLang="en-US" smtClean="0"/>
              <a:t>は</a:t>
            </a:r>
            <a:endParaRPr lang="en-US" altLang="ja-JP" smtClean="0"/>
          </a:p>
        </p:txBody>
      </p:sp>
      <p:pic>
        <p:nvPicPr>
          <p:cNvPr id="1030" name="Picture 6" descr="\begin{align*}&#10;MR=\frac{\Delta R}{\Delta x}=\frac{p\Delta x}{\Delta x}=p&#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3534" y="5241466"/>
            <a:ext cx="4076700" cy="81915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p:nvGrpSpPr>
        <p:grpSpPr>
          <a:xfrm>
            <a:off x="253309" y="1809141"/>
            <a:ext cx="9146279" cy="1077778"/>
            <a:chOff x="253309" y="1809141"/>
            <a:chExt cx="9146279" cy="1077778"/>
          </a:xfrm>
        </p:grpSpPr>
        <p:sp>
          <p:nvSpPr>
            <p:cNvPr id="12" name="角丸四角形 11"/>
            <p:cNvSpPr/>
            <p:nvPr/>
          </p:nvSpPr>
          <p:spPr bwMode="auto">
            <a:xfrm>
              <a:off x="253309" y="1809141"/>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r>
                <a:rPr lang="ja-JP" altLang="en-US" sz="3600" smtClean="0">
                  <a:solidFill>
                    <a:schemeClr val="tx1"/>
                  </a:solidFill>
                </a:rPr>
                <a:t>限界収入：</a:t>
              </a:r>
              <a:endParaRPr lang="ja-JP" altLang="en-US" sz="3600" dirty="0">
                <a:solidFill>
                  <a:schemeClr val="tx1"/>
                </a:solidFill>
              </a:endParaRPr>
            </a:p>
          </p:txBody>
        </p:sp>
        <p:pic>
          <p:nvPicPr>
            <p:cNvPr id="5122" name="Picture 2" descr="\begin{align*}&#10;MR = p + x \frac{\Delta p}{\Delta x} &#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776" y="1912986"/>
              <a:ext cx="2771775" cy="819151"/>
            </a:xfrm>
            <a:prstGeom prst="rect">
              <a:avLst/>
            </a:prstGeom>
            <a:noFill/>
            <a:extLst>
              <a:ext uri="{909E8E84-426E-40DD-AFC4-6F175D3DCCD1}">
                <a14:hiddenFill xmlns:a14="http://schemas.microsoft.com/office/drawing/2010/main">
                  <a:solidFill>
                    <a:srgbClr val="FFFFFF"/>
                  </a:solidFill>
                </a14:hiddenFill>
              </a:ext>
            </a:extLst>
          </p:spPr>
        </p:pic>
      </p:grpSp>
      <p:pic>
        <p:nvPicPr>
          <p:cNvPr id="15" name="Picture 2" descr="\begin{align*}&#10;MR=p&#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1648" y="6852122"/>
            <a:ext cx="1447800" cy="342901"/>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グループ化 15"/>
          <p:cNvGrpSpPr>
            <a:grpSpLocks noChangeAspect="1"/>
          </p:cNvGrpSpPr>
          <p:nvPr/>
        </p:nvGrpSpPr>
        <p:grpSpPr>
          <a:xfrm>
            <a:off x="6808192" y="4303344"/>
            <a:ext cx="2764531" cy="2520000"/>
            <a:chOff x="6109544" y="3314125"/>
            <a:chExt cx="3087301" cy="2814219"/>
          </a:xfrm>
        </p:grpSpPr>
        <p:cxnSp>
          <p:nvCxnSpPr>
            <p:cNvPr id="17" name="直線矢印コネクタ 16"/>
            <p:cNvCxnSpPr/>
            <p:nvPr/>
          </p:nvCxnSpPr>
          <p:spPr bwMode="auto">
            <a:xfrm flipV="1">
              <a:off x="6613600" y="3532529"/>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8" name="直線矢印コネクタ 17"/>
            <p:cNvCxnSpPr/>
            <p:nvPr/>
          </p:nvCxnSpPr>
          <p:spPr bwMode="auto">
            <a:xfrm flipV="1">
              <a:off x="6613600" y="5692529"/>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テキスト ボックス 18"/>
            <p:cNvSpPr txBox="1"/>
            <p:nvPr/>
          </p:nvSpPr>
          <p:spPr>
            <a:xfrm>
              <a:off x="8875277" y="5461696"/>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163544" y="3314125"/>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21" name="楕円 20"/>
            <p:cNvSpPr>
              <a:spLocks noChangeAspect="1"/>
            </p:cNvSpPr>
            <p:nvPr/>
          </p:nvSpPr>
          <p:spPr bwMode="auto">
            <a:xfrm>
              <a:off x="6573352" y="563843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253560" y="5614096"/>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23" name="楕円 22"/>
            <p:cNvSpPr>
              <a:spLocks noChangeAspect="1"/>
            </p:cNvSpPr>
            <p:nvPr/>
          </p:nvSpPr>
          <p:spPr bwMode="auto">
            <a:xfrm>
              <a:off x="6559600" y="4193203"/>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4" name="テキスト ボックス 23"/>
            <p:cNvSpPr txBox="1"/>
            <p:nvPr/>
          </p:nvSpPr>
          <p:spPr>
            <a:xfrm>
              <a:off x="6109544" y="407283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25" name="直線コネクタ 24"/>
            <p:cNvCxnSpPr/>
            <p:nvPr/>
          </p:nvCxnSpPr>
          <p:spPr bwMode="auto">
            <a:xfrm>
              <a:off x="6600357" y="4252367"/>
              <a:ext cx="2468646"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6" name="楕円 25"/>
            <p:cNvSpPr>
              <a:spLocks noChangeAspect="1"/>
            </p:cNvSpPr>
            <p:nvPr/>
          </p:nvSpPr>
          <p:spPr bwMode="auto">
            <a:xfrm>
              <a:off x="6828287" y="419883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テキスト ボックス 26"/>
            <p:cNvSpPr txBox="1"/>
            <p:nvPr/>
          </p:nvSpPr>
          <p:spPr>
            <a:xfrm>
              <a:off x="6677957" y="5641852"/>
              <a:ext cx="375407" cy="461665"/>
            </a:xfrm>
            <a:prstGeom prst="rect">
              <a:avLst/>
            </a:prstGeom>
            <a:noFill/>
          </p:spPr>
          <p:txBody>
            <a:bodyPr wrap="square" rtlCol="0">
              <a:spAutoFit/>
            </a:bodyPr>
            <a:lstStyle/>
            <a:p>
              <a:r>
                <a:rPr kumimoji="1" lang="en-US" altLang="ja-JP" smtClean="0">
                  <a:latin typeface="+mn-lt"/>
                </a:rPr>
                <a:t>1</a:t>
              </a:r>
              <a:endParaRPr kumimoji="1" lang="ja-JP" altLang="en-US">
                <a:latin typeface="+mn-lt"/>
              </a:endParaRPr>
            </a:p>
          </p:txBody>
        </p:sp>
        <p:sp>
          <p:nvSpPr>
            <p:cNvPr id="28" name="テキスト ボックス 27"/>
            <p:cNvSpPr txBox="1"/>
            <p:nvPr/>
          </p:nvSpPr>
          <p:spPr>
            <a:xfrm>
              <a:off x="6877091" y="3475206"/>
              <a:ext cx="2148905" cy="515566"/>
            </a:xfrm>
            <a:prstGeom prst="rect">
              <a:avLst/>
            </a:prstGeom>
            <a:noFill/>
          </p:spPr>
          <p:txBody>
            <a:bodyPr wrap="square" rtlCol="0">
              <a:spAutoFit/>
            </a:bodyPr>
            <a:lstStyle/>
            <a:p>
              <a:r>
                <a:rPr kumimoji="1" lang="ja-JP" altLang="en-US" smtClean="0">
                  <a:latin typeface="+mn-lt"/>
                </a:rPr>
                <a:t>逆需要曲線</a:t>
              </a:r>
              <a:r>
                <a:rPr kumimoji="1" lang="en-US" altLang="ja-JP">
                  <a:latin typeface="+mn-lt"/>
                </a:rPr>
                <a:t>P</a:t>
              </a:r>
              <a:endParaRPr kumimoji="1" lang="ja-JP" altLang="en-US">
                <a:latin typeface="+mn-lt"/>
              </a:endParaRPr>
            </a:p>
          </p:txBody>
        </p:sp>
        <p:cxnSp>
          <p:nvCxnSpPr>
            <p:cNvPr id="29" name="直線コネクタ 28"/>
            <p:cNvCxnSpPr/>
            <p:nvPr/>
          </p:nvCxnSpPr>
          <p:spPr bwMode="auto">
            <a:xfrm flipH="1">
              <a:off x="6888357" y="4252830"/>
              <a:ext cx="0" cy="144000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0" name="楕円 29"/>
            <p:cNvSpPr>
              <a:spLocks noChangeAspect="1"/>
            </p:cNvSpPr>
            <p:nvPr/>
          </p:nvSpPr>
          <p:spPr bwMode="auto">
            <a:xfrm>
              <a:off x="7144629" y="421047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1" name="直線コネクタ 30"/>
            <p:cNvCxnSpPr/>
            <p:nvPr/>
          </p:nvCxnSpPr>
          <p:spPr bwMode="auto">
            <a:xfrm flipH="1">
              <a:off x="7180621" y="4246463"/>
              <a:ext cx="0" cy="144000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2" name="楕円 31"/>
            <p:cNvSpPr>
              <a:spLocks noChangeAspect="1"/>
            </p:cNvSpPr>
            <p:nvPr/>
          </p:nvSpPr>
          <p:spPr bwMode="auto">
            <a:xfrm>
              <a:off x="7108613" y="565063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7130243" y="5666679"/>
              <a:ext cx="375407" cy="461665"/>
            </a:xfrm>
            <a:prstGeom prst="rect">
              <a:avLst/>
            </a:prstGeom>
            <a:noFill/>
          </p:spPr>
          <p:txBody>
            <a:bodyPr wrap="square" rtlCol="0">
              <a:spAutoFit/>
            </a:bodyPr>
            <a:lstStyle/>
            <a:p>
              <a:r>
                <a:rPr kumimoji="1" lang="en-US" altLang="ja-JP">
                  <a:latin typeface="+mn-lt"/>
                </a:rPr>
                <a:t>2</a:t>
              </a:r>
              <a:endParaRPr kumimoji="1" lang="ja-JP" altLang="en-US">
                <a:latin typeface="+mn-lt"/>
              </a:endParaRPr>
            </a:p>
          </p:txBody>
        </p:sp>
        <p:sp>
          <p:nvSpPr>
            <p:cNvPr id="34" name="正方形/長方形 33"/>
            <p:cNvSpPr/>
            <p:nvPr/>
          </p:nvSpPr>
          <p:spPr bwMode="auto">
            <a:xfrm>
              <a:off x="6888357" y="4282623"/>
              <a:ext cx="292264" cy="1404000"/>
            </a:xfrm>
            <a:prstGeom prst="rect">
              <a:avLst/>
            </a:prstGeom>
            <a:solidFill>
              <a:schemeClr val="accent1">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5" name="直線矢印コネクタ 34"/>
            <p:cNvCxnSpPr>
              <a:endCxn id="36" idx="1"/>
            </p:cNvCxnSpPr>
            <p:nvPr/>
          </p:nvCxnSpPr>
          <p:spPr bwMode="auto">
            <a:xfrm>
              <a:off x="7053364" y="4822527"/>
              <a:ext cx="524816" cy="10339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6" name="テキスト ボックス 35"/>
            <p:cNvSpPr txBox="1"/>
            <p:nvPr/>
          </p:nvSpPr>
          <p:spPr>
            <a:xfrm>
              <a:off x="7578180" y="4461912"/>
              <a:ext cx="1434276" cy="928019"/>
            </a:xfrm>
            <a:prstGeom prst="rect">
              <a:avLst/>
            </a:prstGeom>
            <a:noFill/>
          </p:spPr>
          <p:txBody>
            <a:bodyPr wrap="none" rtlCol="0">
              <a:spAutoFit/>
            </a:bodyPr>
            <a:lstStyle/>
            <a:p>
              <a:r>
                <a:rPr kumimoji="1" lang="ja-JP" altLang="en-US" smtClean="0"/>
                <a:t>収入の</a:t>
              </a:r>
              <a:endParaRPr kumimoji="1" lang="en-US" altLang="ja-JP" smtClean="0"/>
            </a:p>
            <a:p>
              <a:r>
                <a:rPr kumimoji="1" lang="ja-JP" altLang="en-US" smtClean="0"/>
                <a:t>増加</a:t>
              </a:r>
              <a:r>
                <a:rPr kumimoji="1" lang="en-US" altLang="ja-JP" smtClean="0"/>
                <a:t>=</a:t>
              </a:r>
              <a:r>
                <a:rPr kumimoji="1" lang="en-US" altLang="ja-JP" smtClean="0">
                  <a:latin typeface="+mn-lt"/>
                </a:rPr>
                <a:t>10</a:t>
              </a:r>
              <a:endParaRPr kumimoji="1" lang="ja-JP" altLang="en-US"/>
            </a:p>
          </p:txBody>
        </p:sp>
        <p:sp>
          <p:nvSpPr>
            <p:cNvPr id="37" name="楕円 36"/>
            <p:cNvSpPr>
              <a:spLocks noChangeAspect="1"/>
            </p:cNvSpPr>
            <p:nvPr/>
          </p:nvSpPr>
          <p:spPr bwMode="auto">
            <a:xfrm>
              <a:off x="6844208" y="563212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784588645"/>
      </p:ext>
    </p:extLst>
  </p:cSld>
  <p:clrMapOvr>
    <a:masterClrMapping/>
  </p:clrMapOvr>
  <p:transition advTm="9656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a:t>
            </a:r>
            <a:r>
              <a:rPr lang="ja-JP" altLang="en-US"/>
              <a:t>図解</a:t>
            </a:r>
            <a:endParaRPr lang="ja-JP" altLang="en-US" smtClean="0"/>
          </a:p>
        </p:txBody>
      </p:sp>
      <p:sp>
        <p:nvSpPr>
          <p:cNvPr id="180227" name="Rectangle 3"/>
          <p:cNvSpPr>
            <a:spLocks noGrp="1" noChangeArrowheads="1"/>
          </p:cNvSpPr>
          <p:nvPr>
            <p:ph type="body" idx="1"/>
          </p:nvPr>
        </p:nvSpPr>
        <p:spPr>
          <a:xfrm>
            <a:off x="93488" y="1399893"/>
            <a:ext cx="9900000" cy="5940425"/>
          </a:xfrm>
        </p:spPr>
        <p:txBody>
          <a:bodyPr/>
          <a:lstStyle/>
          <a:p>
            <a:pPr>
              <a:lnSpc>
                <a:spcPts val="3500"/>
              </a:lnSpc>
              <a:spcAft>
                <a:spcPts val="1200"/>
              </a:spcAft>
              <a:defRPr/>
            </a:pPr>
            <a:r>
              <a:rPr lang="ja-JP" altLang="en-US" smtClean="0"/>
              <a:t>限界収入　　　　　　　　の二つの効果</a:t>
            </a:r>
            <a:endParaRPr lang="en-US" altLang="ja-JP" smtClean="0"/>
          </a:p>
          <a:p>
            <a:pPr>
              <a:lnSpc>
                <a:spcPts val="3500"/>
              </a:lnSpc>
              <a:spcAft>
                <a:spcPts val="1200"/>
              </a:spcAft>
              <a:defRPr/>
            </a:pPr>
            <a:r>
              <a:rPr lang="ja-JP" altLang="en-US" smtClean="0"/>
              <a:t>数量変化がプラスならば価格変化はマイナスに注意</a:t>
            </a:r>
            <a:endParaRPr lang="en-US" altLang="ja-JP" smtClean="0"/>
          </a:p>
          <a:p>
            <a:pPr>
              <a:lnSpc>
                <a:spcPts val="3500"/>
              </a:lnSpc>
              <a:spcAft>
                <a:spcPts val="1200"/>
              </a:spcAft>
              <a:defRPr/>
            </a:pPr>
            <a:r>
              <a:rPr lang="ja-JP" altLang="en-US" smtClean="0"/>
              <a:t>つまり一般の需要関数では</a:t>
            </a:r>
            <a:r>
              <a:rPr lang="en-US" altLang="ja-JP" smtClean="0">
                <a:solidFill>
                  <a:srgbClr val="00B0F0"/>
                </a:solidFill>
              </a:rPr>
              <a:t>Δp/Δx</a:t>
            </a:r>
            <a:r>
              <a:rPr lang="ja-JP" altLang="en-US" smtClean="0"/>
              <a:t>はマイナス</a:t>
            </a:r>
            <a:endParaRPr lang="en-US" altLang="ja-JP" smtClean="0"/>
          </a:p>
          <a:p>
            <a:pPr>
              <a:lnSpc>
                <a:spcPts val="3500"/>
              </a:lnSpc>
              <a:spcAft>
                <a:spcPts val="1200"/>
              </a:spcAft>
              <a:defRPr/>
            </a:pPr>
            <a:r>
              <a:rPr lang="en-US" altLang="ja-JP" smtClean="0">
                <a:solidFill>
                  <a:srgbClr val="FF0000"/>
                </a:solidFill>
              </a:rPr>
              <a:t>p</a:t>
            </a:r>
            <a:r>
              <a:rPr lang="ja-JP" altLang="en-US" smtClean="0"/>
              <a:t>は生産量を</a:t>
            </a:r>
            <a:r>
              <a:rPr lang="en-US" altLang="ja-JP" smtClean="0"/>
              <a:t>1</a:t>
            </a:r>
            <a:r>
              <a:rPr lang="ja-JP" altLang="en-US" smtClean="0"/>
              <a:t>単位増やせば</a:t>
            </a:r>
            <a:r>
              <a:rPr lang="ja-JP" altLang="en-US" u="sng" smtClean="0">
                <a:solidFill>
                  <a:srgbClr val="FF0000"/>
                </a:solidFill>
              </a:rPr>
              <a:t>変化後の価格</a:t>
            </a:r>
            <a:r>
              <a:rPr lang="ja-JP" altLang="en-US" smtClean="0"/>
              <a:t>だけ収入増加</a:t>
            </a:r>
            <a:endParaRPr lang="en-US" altLang="ja-JP" smtClean="0"/>
          </a:p>
          <a:p>
            <a:pPr>
              <a:lnSpc>
                <a:spcPts val="3500"/>
              </a:lnSpc>
              <a:spcAft>
                <a:spcPts val="1200"/>
              </a:spcAft>
              <a:defRPr/>
            </a:pPr>
            <a:r>
              <a:rPr lang="en-US" altLang="ja-JP" smtClean="0">
                <a:solidFill>
                  <a:srgbClr val="00B0F0"/>
                </a:solidFill>
              </a:rPr>
              <a:t>xΔp/Δx</a:t>
            </a:r>
            <a:r>
              <a:rPr lang="ja-JP" altLang="en-US" smtClean="0"/>
              <a:t>は生産量が増えると価格が下落する</a:t>
            </a:r>
            <a:r>
              <a:rPr lang="en-US" altLang="ja-JP" smtClean="0">
                <a:solidFill>
                  <a:srgbClr val="00B0F0"/>
                </a:solidFill>
              </a:rPr>
              <a:t>Δp/Δx</a:t>
            </a:r>
          </a:p>
          <a:p>
            <a:pPr>
              <a:lnSpc>
                <a:spcPts val="3500"/>
              </a:lnSpc>
              <a:spcAft>
                <a:spcPts val="1200"/>
              </a:spcAft>
              <a:defRPr/>
            </a:pPr>
            <a:r>
              <a:rPr lang="ja-JP" altLang="en-US" smtClean="0"/>
              <a:t>それに</a:t>
            </a:r>
            <a:r>
              <a:rPr lang="ja-JP" altLang="en-US" u="sng" smtClean="0">
                <a:solidFill>
                  <a:srgbClr val="00B0F0"/>
                </a:solidFill>
              </a:rPr>
              <a:t>当初の生産量</a:t>
            </a:r>
            <a:r>
              <a:rPr lang="ja-JP" altLang="en-US" smtClean="0"/>
              <a:t>を掛けた分</a:t>
            </a:r>
            <a:endParaRPr lang="en-US" altLang="ja-JP" smtClean="0"/>
          </a:p>
          <a:p>
            <a:pPr marL="0" indent="0">
              <a:lnSpc>
                <a:spcPts val="3500"/>
              </a:lnSpc>
              <a:spcAft>
                <a:spcPts val="1200"/>
              </a:spcAft>
              <a:buNone/>
              <a:defRPr/>
            </a:pPr>
            <a:r>
              <a:rPr lang="ja-JP" altLang="en-US" smtClean="0"/>
              <a:t>だけ収入が減少することを意味</a:t>
            </a:r>
            <a:endParaRPr lang="en-US" altLang="ja-JP"/>
          </a:p>
        </p:txBody>
      </p:sp>
      <p:grpSp>
        <p:nvGrpSpPr>
          <p:cNvPr id="46" name="グループ化 45" hidden="1"/>
          <p:cNvGrpSpPr/>
          <p:nvPr/>
        </p:nvGrpSpPr>
        <p:grpSpPr>
          <a:xfrm>
            <a:off x="6572761" y="3758050"/>
            <a:ext cx="3187759" cy="2788254"/>
            <a:chOff x="6664176" y="3758050"/>
            <a:chExt cx="3187759" cy="2788254"/>
          </a:xfrm>
        </p:grpSpPr>
        <p:cxnSp>
          <p:nvCxnSpPr>
            <p:cNvPr id="47" name="直線矢印コネクタ 46"/>
            <p:cNvCxnSpPr/>
            <p:nvPr/>
          </p:nvCxnSpPr>
          <p:spPr bwMode="auto">
            <a:xfrm flipV="1">
              <a:off x="7114232" y="3976454"/>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直線矢印コネクタ 47"/>
            <p:cNvCxnSpPr/>
            <p:nvPr/>
          </p:nvCxnSpPr>
          <p:spPr bwMode="auto">
            <a:xfrm flipV="1">
              <a:off x="7114232" y="6136454"/>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9" name="テキスト ボックス 48"/>
            <p:cNvSpPr txBox="1"/>
            <p:nvPr/>
          </p:nvSpPr>
          <p:spPr>
            <a:xfrm>
              <a:off x="9375909" y="5905621"/>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50" name="テキスト ボックス 49"/>
            <p:cNvSpPr txBox="1"/>
            <p:nvPr/>
          </p:nvSpPr>
          <p:spPr>
            <a:xfrm>
              <a:off x="6664176" y="3758050"/>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51" name="楕円 50"/>
            <p:cNvSpPr>
              <a:spLocks noChangeAspect="1"/>
            </p:cNvSpPr>
            <p:nvPr/>
          </p:nvSpPr>
          <p:spPr bwMode="auto">
            <a:xfrm>
              <a:off x="7073984" y="608236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6754192" y="6058021"/>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53" name="楕円 52"/>
            <p:cNvSpPr>
              <a:spLocks noChangeAspect="1"/>
            </p:cNvSpPr>
            <p:nvPr/>
          </p:nvSpPr>
          <p:spPr bwMode="auto">
            <a:xfrm>
              <a:off x="7042224" y="426210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4" name="楕円 53"/>
            <p:cNvSpPr>
              <a:spLocks noChangeAspect="1"/>
            </p:cNvSpPr>
            <p:nvPr/>
          </p:nvSpPr>
          <p:spPr bwMode="auto">
            <a:xfrm>
              <a:off x="8904197" y="608348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55" name="直線コネクタ 54"/>
            <p:cNvCxnSpPr/>
            <p:nvPr/>
          </p:nvCxnSpPr>
          <p:spPr bwMode="auto">
            <a:xfrm>
              <a:off x="7057981" y="4290638"/>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楕円 55"/>
            <p:cNvSpPr>
              <a:spLocks noChangeAspect="1"/>
            </p:cNvSpPr>
            <p:nvPr/>
          </p:nvSpPr>
          <p:spPr bwMode="auto">
            <a:xfrm>
              <a:off x="7330256" y="454637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7" name="テキスト ボックス 56"/>
            <p:cNvSpPr txBox="1"/>
            <p:nvPr/>
          </p:nvSpPr>
          <p:spPr>
            <a:xfrm>
              <a:off x="7224874" y="6084639"/>
              <a:ext cx="539582" cy="461665"/>
            </a:xfrm>
            <a:prstGeom prst="rect">
              <a:avLst/>
            </a:prstGeom>
            <a:noFill/>
          </p:spPr>
          <p:txBody>
            <a:bodyPr wrap="square" rtlCol="0">
              <a:spAutoFit/>
            </a:bodyPr>
            <a:lstStyle/>
            <a:p>
              <a:r>
                <a:rPr kumimoji="1" lang="en-US" altLang="ja-JP" smtClean="0">
                  <a:solidFill>
                    <a:srgbClr val="00B0F0"/>
                  </a:solidFill>
                  <a:latin typeface="+mn-lt"/>
                </a:rPr>
                <a:t>x</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58" name="テキスト ボックス 57"/>
            <p:cNvSpPr txBox="1"/>
            <p:nvPr/>
          </p:nvSpPr>
          <p:spPr>
            <a:xfrm flipH="1">
              <a:off x="6680610" y="4396472"/>
              <a:ext cx="645454" cy="461665"/>
            </a:xfrm>
            <a:prstGeom prst="rect">
              <a:avLst/>
            </a:prstGeom>
            <a:noFill/>
          </p:spPr>
          <p:txBody>
            <a:bodyPr wrap="square" rtlCol="0">
              <a:spAutoFit/>
            </a:bodyPr>
            <a:lstStyle/>
            <a:p>
              <a:r>
                <a:rPr kumimoji="1" lang="en-US" altLang="ja-JP" smtClean="0">
                  <a:solidFill>
                    <a:srgbClr val="00B0F0"/>
                  </a:solidFill>
                  <a:latin typeface="+mn-lt"/>
                </a:rPr>
                <a:t>p</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59" name="テキスト ボックス 58"/>
            <p:cNvSpPr txBox="1"/>
            <p:nvPr/>
          </p:nvSpPr>
          <p:spPr>
            <a:xfrm>
              <a:off x="7957004" y="4285420"/>
              <a:ext cx="1894931" cy="461665"/>
            </a:xfrm>
            <a:prstGeom prst="rect">
              <a:avLst/>
            </a:prstGeom>
            <a:noFill/>
          </p:spPr>
          <p:txBody>
            <a:bodyPr wrap="square" rtlCol="0">
              <a:spAutoFit/>
            </a:bodyPr>
            <a:lstStyle/>
            <a:p>
              <a:r>
                <a:rPr kumimoji="1" lang="ja-JP" altLang="en-US" smtClean="0">
                  <a:latin typeface="+mn-lt"/>
                </a:rPr>
                <a:t>逆需要曲線</a:t>
              </a:r>
              <a:r>
                <a:rPr kumimoji="1" lang="en-US" altLang="ja-JP">
                  <a:latin typeface="+mn-lt"/>
                </a:rPr>
                <a:t>P</a:t>
              </a:r>
              <a:endParaRPr kumimoji="1" lang="ja-JP" altLang="en-US">
                <a:latin typeface="+mn-lt"/>
              </a:endParaRPr>
            </a:p>
          </p:txBody>
        </p:sp>
        <p:sp>
          <p:nvSpPr>
            <p:cNvPr id="60" name="楕円 59"/>
            <p:cNvSpPr>
              <a:spLocks noChangeAspect="1"/>
            </p:cNvSpPr>
            <p:nvPr/>
          </p:nvSpPr>
          <p:spPr bwMode="auto">
            <a:xfrm>
              <a:off x="7330256" y="608580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1" name="楕円 60"/>
            <p:cNvSpPr>
              <a:spLocks noChangeAspect="1"/>
            </p:cNvSpPr>
            <p:nvPr/>
          </p:nvSpPr>
          <p:spPr bwMode="auto">
            <a:xfrm>
              <a:off x="7042224" y="453180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2" name="直線コネクタ 61"/>
            <p:cNvCxnSpPr/>
            <p:nvPr/>
          </p:nvCxnSpPr>
          <p:spPr bwMode="auto">
            <a:xfrm>
              <a:off x="7134408" y="4608410"/>
              <a:ext cx="1916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直線コネクタ 62"/>
            <p:cNvCxnSpPr>
              <a:stCxn id="56" idx="4"/>
              <a:endCxn id="60" idx="0"/>
            </p:cNvCxnSpPr>
            <p:nvPr/>
          </p:nvCxnSpPr>
          <p:spPr bwMode="auto">
            <a:xfrm>
              <a:off x="7384256" y="4654372"/>
              <a:ext cx="0" cy="143142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4" name="テキスト ボックス 63"/>
            <p:cNvSpPr txBox="1"/>
            <p:nvPr/>
          </p:nvSpPr>
          <p:spPr>
            <a:xfrm flipH="1">
              <a:off x="6680610" y="4818112"/>
              <a:ext cx="645454" cy="461665"/>
            </a:xfrm>
            <a:prstGeom prst="rect">
              <a:avLst/>
            </a:prstGeom>
            <a:noFill/>
          </p:spPr>
          <p:txBody>
            <a:bodyPr wrap="square" rtlCol="0">
              <a:spAutoFit/>
            </a:bodyPr>
            <a:lstStyle/>
            <a:p>
              <a:r>
                <a:rPr kumimoji="1" lang="en-US" altLang="ja-JP" smtClean="0">
                  <a:solidFill>
                    <a:srgbClr val="FF0000"/>
                  </a:solidFill>
                  <a:latin typeface="+mn-lt"/>
                </a:rPr>
                <a:t>p</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65" name="テキスト ボックス 64"/>
            <p:cNvSpPr txBox="1"/>
            <p:nvPr/>
          </p:nvSpPr>
          <p:spPr>
            <a:xfrm>
              <a:off x="7672288" y="6080564"/>
              <a:ext cx="539582" cy="461665"/>
            </a:xfrm>
            <a:prstGeom prst="rect">
              <a:avLst/>
            </a:prstGeom>
            <a:noFill/>
          </p:spPr>
          <p:txBody>
            <a:bodyPr wrap="square" rtlCol="0">
              <a:spAutoFit/>
            </a:bodyPr>
            <a:lstStyle/>
            <a:p>
              <a:r>
                <a:rPr kumimoji="1" lang="en-US" altLang="ja-JP" smtClean="0">
                  <a:solidFill>
                    <a:srgbClr val="FF0000"/>
                  </a:solidFill>
                  <a:latin typeface="+mn-lt"/>
                </a:rPr>
                <a:t>x</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66" name="楕円 65"/>
            <p:cNvSpPr>
              <a:spLocks noChangeAspect="1"/>
            </p:cNvSpPr>
            <p:nvPr/>
          </p:nvSpPr>
          <p:spPr bwMode="auto">
            <a:xfrm>
              <a:off x="7758780" y="6060353"/>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7" name="楕円 66"/>
            <p:cNvSpPr>
              <a:spLocks noChangeAspect="1"/>
            </p:cNvSpPr>
            <p:nvPr/>
          </p:nvSpPr>
          <p:spPr bwMode="auto">
            <a:xfrm>
              <a:off x="7042224" y="497879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8" name="楕円 67"/>
            <p:cNvSpPr>
              <a:spLocks noChangeAspect="1"/>
            </p:cNvSpPr>
            <p:nvPr/>
          </p:nvSpPr>
          <p:spPr bwMode="auto">
            <a:xfrm>
              <a:off x="7761628" y="498198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9" name="直線コネクタ 68"/>
            <p:cNvCxnSpPr>
              <a:endCxn id="68" idx="6"/>
            </p:cNvCxnSpPr>
            <p:nvPr/>
          </p:nvCxnSpPr>
          <p:spPr bwMode="auto">
            <a:xfrm>
              <a:off x="7151236" y="5032791"/>
              <a:ext cx="718392" cy="31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直線コネクタ 69"/>
            <p:cNvCxnSpPr>
              <a:stCxn id="68" idx="4"/>
              <a:endCxn id="66" idx="4"/>
            </p:cNvCxnSpPr>
            <p:nvPr/>
          </p:nvCxnSpPr>
          <p:spPr bwMode="auto">
            <a:xfrm flipH="1">
              <a:off x="7812780" y="5089984"/>
              <a:ext cx="2848" cy="10783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 name="テキスト ボックス 70"/>
            <p:cNvSpPr txBox="1"/>
            <p:nvPr/>
          </p:nvSpPr>
          <p:spPr>
            <a:xfrm>
              <a:off x="7374835" y="4184930"/>
              <a:ext cx="321568"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sp>
          <p:nvSpPr>
            <p:cNvPr id="72" name="テキスト ボックス 71"/>
            <p:cNvSpPr txBox="1"/>
            <p:nvPr/>
          </p:nvSpPr>
          <p:spPr>
            <a:xfrm>
              <a:off x="7802417" y="4655351"/>
              <a:ext cx="321568" cy="461665"/>
            </a:xfrm>
            <a:prstGeom prst="rect">
              <a:avLst/>
            </a:prstGeom>
            <a:noFill/>
          </p:spPr>
          <p:txBody>
            <a:bodyPr wrap="square" rtlCol="0">
              <a:spAutoFit/>
            </a:bodyPr>
            <a:lstStyle/>
            <a:p>
              <a:r>
                <a:rPr kumimoji="1" lang="en-US" altLang="ja-JP">
                  <a:latin typeface="+mn-lt"/>
                </a:rPr>
                <a:t>B</a:t>
              </a:r>
              <a:endParaRPr kumimoji="1" lang="ja-JP" altLang="en-US">
                <a:latin typeface="+mn-lt"/>
              </a:endParaRPr>
            </a:p>
          </p:txBody>
        </p:sp>
      </p:grpSp>
      <p:pic>
        <p:nvPicPr>
          <p:cNvPr id="44"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1713" y="1172128"/>
            <a:ext cx="2771775" cy="819151"/>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6463591" y="5359427"/>
            <a:ext cx="2700013" cy="1770098"/>
            <a:chOff x="6463592" y="5360184"/>
            <a:chExt cx="2424460" cy="1840024"/>
          </a:xfrm>
        </p:grpSpPr>
        <p:sp>
          <p:nvSpPr>
            <p:cNvPr id="82" name="正方形/長方形 81"/>
            <p:cNvSpPr/>
            <p:nvPr/>
          </p:nvSpPr>
          <p:spPr bwMode="auto">
            <a:xfrm>
              <a:off x="6474167" y="5360184"/>
              <a:ext cx="1381874" cy="1840023"/>
            </a:xfrm>
            <a:prstGeom prst="rect">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4" name="正方形/長方形 83"/>
            <p:cNvSpPr/>
            <p:nvPr/>
          </p:nvSpPr>
          <p:spPr bwMode="auto">
            <a:xfrm>
              <a:off x="6463592" y="6264104"/>
              <a:ext cx="2424460" cy="936104"/>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6146" name="Picture 2" descr="\begin{align*}&#10; x \frac{\Delta p}{\Delta x} &#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9950" y="5400533"/>
              <a:ext cx="8286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egin{align*}&#10;p&#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8199" y="6530319"/>
              <a:ext cx="219075" cy="2476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87035571"/>
      </p:ext>
    </p:extLst>
  </p:cSld>
  <p:clrMapOvr>
    <a:masterClrMapping/>
  </p:clrMapOvr>
  <p:transition advTm="8447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8</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限界収入の例</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en-US" altLang="ja-JP" smtClean="0">
                <a:solidFill>
                  <a:srgbClr val="FF0000"/>
                </a:solidFill>
              </a:rPr>
              <a:t>p</a:t>
            </a:r>
            <a:r>
              <a:rPr lang="ja-JP" altLang="en-US" smtClean="0"/>
              <a:t>の部分を</a:t>
            </a:r>
            <a:r>
              <a:rPr lang="ja-JP" altLang="en-US" u="sng" smtClean="0">
                <a:solidFill>
                  <a:srgbClr val="FF0000"/>
                </a:solidFill>
              </a:rPr>
              <a:t>数量効果</a:t>
            </a:r>
            <a:r>
              <a:rPr lang="ja-JP" altLang="en-US" smtClean="0"/>
              <a:t>だと呼ぶ</a:t>
            </a:r>
            <a:endParaRPr lang="en-US" altLang="ja-JP"/>
          </a:p>
          <a:p>
            <a:pPr>
              <a:lnSpc>
                <a:spcPts val="3500"/>
              </a:lnSpc>
              <a:spcAft>
                <a:spcPts val="1200"/>
              </a:spcAft>
              <a:defRPr/>
            </a:pPr>
            <a:r>
              <a:rPr lang="en-US" altLang="ja-JP" smtClean="0">
                <a:solidFill>
                  <a:srgbClr val="00B0F0"/>
                </a:solidFill>
              </a:rPr>
              <a:t>xΔp/Δx</a:t>
            </a:r>
            <a:r>
              <a:rPr lang="ja-JP" altLang="en-US" smtClean="0"/>
              <a:t>の部分を</a:t>
            </a:r>
            <a:r>
              <a:rPr lang="ja-JP" altLang="en-US" u="sng" smtClean="0">
                <a:solidFill>
                  <a:srgbClr val="00B0F0"/>
                </a:solidFill>
              </a:rPr>
              <a:t>価格効果</a:t>
            </a:r>
            <a:r>
              <a:rPr lang="ja-JP" altLang="en-US" smtClean="0"/>
              <a:t>と呼ぶ</a:t>
            </a:r>
            <a:endParaRPr lang="en-US" altLang="ja-JP"/>
          </a:p>
        </p:txBody>
      </p:sp>
      <p:grpSp>
        <p:nvGrpSpPr>
          <p:cNvPr id="4" name="グループ化 3"/>
          <p:cNvGrpSpPr/>
          <p:nvPr/>
        </p:nvGrpSpPr>
        <p:grpSpPr>
          <a:xfrm>
            <a:off x="6664176" y="1155026"/>
            <a:ext cx="3187759" cy="2788254"/>
            <a:chOff x="6664176" y="1155026"/>
            <a:chExt cx="3187759" cy="2788254"/>
          </a:xfrm>
        </p:grpSpPr>
        <p:cxnSp>
          <p:nvCxnSpPr>
            <p:cNvPr id="47" name="直線矢印コネクタ 46"/>
            <p:cNvCxnSpPr/>
            <p:nvPr/>
          </p:nvCxnSpPr>
          <p:spPr bwMode="auto">
            <a:xfrm flipV="1">
              <a:off x="7114232" y="1373430"/>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直線矢印コネクタ 47"/>
            <p:cNvCxnSpPr/>
            <p:nvPr/>
          </p:nvCxnSpPr>
          <p:spPr bwMode="auto">
            <a:xfrm flipV="1">
              <a:off x="7114232" y="3533430"/>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9" name="テキスト ボックス 48"/>
            <p:cNvSpPr txBox="1"/>
            <p:nvPr/>
          </p:nvSpPr>
          <p:spPr>
            <a:xfrm>
              <a:off x="9375909" y="3302597"/>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50" name="テキスト ボックス 49"/>
            <p:cNvSpPr txBox="1"/>
            <p:nvPr/>
          </p:nvSpPr>
          <p:spPr>
            <a:xfrm>
              <a:off x="6664176" y="1155026"/>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51" name="楕円 50"/>
            <p:cNvSpPr>
              <a:spLocks noChangeAspect="1"/>
            </p:cNvSpPr>
            <p:nvPr/>
          </p:nvSpPr>
          <p:spPr bwMode="auto">
            <a:xfrm>
              <a:off x="7073984" y="347934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6754192" y="3454997"/>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53" name="楕円 52"/>
            <p:cNvSpPr>
              <a:spLocks noChangeAspect="1"/>
            </p:cNvSpPr>
            <p:nvPr/>
          </p:nvSpPr>
          <p:spPr bwMode="auto">
            <a:xfrm>
              <a:off x="7042224" y="165908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4" name="楕円 53"/>
            <p:cNvSpPr>
              <a:spLocks noChangeAspect="1"/>
            </p:cNvSpPr>
            <p:nvPr/>
          </p:nvSpPr>
          <p:spPr bwMode="auto">
            <a:xfrm>
              <a:off x="8904197" y="348046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55" name="直線コネクタ 54"/>
            <p:cNvCxnSpPr/>
            <p:nvPr/>
          </p:nvCxnSpPr>
          <p:spPr bwMode="auto">
            <a:xfrm>
              <a:off x="7057981" y="1687614"/>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楕円 55"/>
            <p:cNvSpPr>
              <a:spLocks noChangeAspect="1"/>
            </p:cNvSpPr>
            <p:nvPr/>
          </p:nvSpPr>
          <p:spPr bwMode="auto">
            <a:xfrm>
              <a:off x="7330256" y="194334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7" name="テキスト ボックス 56"/>
            <p:cNvSpPr txBox="1"/>
            <p:nvPr/>
          </p:nvSpPr>
          <p:spPr>
            <a:xfrm>
              <a:off x="7224874" y="3481615"/>
              <a:ext cx="539582" cy="461665"/>
            </a:xfrm>
            <a:prstGeom prst="rect">
              <a:avLst/>
            </a:prstGeom>
            <a:noFill/>
          </p:spPr>
          <p:txBody>
            <a:bodyPr wrap="square" rtlCol="0">
              <a:spAutoFit/>
            </a:bodyPr>
            <a:lstStyle/>
            <a:p>
              <a:r>
                <a:rPr kumimoji="1" lang="en-US" altLang="ja-JP" smtClean="0">
                  <a:solidFill>
                    <a:srgbClr val="00B0F0"/>
                  </a:solidFill>
                  <a:latin typeface="+mn-lt"/>
                </a:rPr>
                <a:t>x</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58" name="テキスト ボックス 57"/>
            <p:cNvSpPr txBox="1"/>
            <p:nvPr/>
          </p:nvSpPr>
          <p:spPr>
            <a:xfrm flipH="1">
              <a:off x="6680610" y="1793448"/>
              <a:ext cx="645454" cy="461665"/>
            </a:xfrm>
            <a:prstGeom prst="rect">
              <a:avLst/>
            </a:prstGeom>
            <a:noFill/>
          </p:spPr>
          <p:txBody>
            <a:bodyPr wrap="square" rtlCol="0">
              <a:spAutoFit/>
            </a:bodyPr>
            <a:lstStyle/>
            <a:p>
              <a:r>
                <a:rPr kumimoji="1" lang="en-US" altLang="ja-JP" smtClean="0">
                  <a:solidFill>
                    <a:srgbClr val="00B0F0"/>
                  </a:solidFill>
                  <a:latin typeface="+mn-lt"/>
                </a:rPr>
                <a:t>p</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59" name="テキスト ボックス 58"/>
            <p:cNvSpPr txBox="1"/>
            <p:nvPr/>
          </p:nvSpPr>
          <p:spPr>
            <a:xfrm>
              <a:off x="7957004" y="1682396"/>
              <a:ext cx="1894931" cy="461665"/>
            </a:xfrm>
            <a:prstGeom prst="rect">
              <a:avLst/>
            </a:prstGeom>
            <a:noFill/>
          </p:spPr>
          <p:txBody>
            <a:bodyPr wrap="square" rtlCol="0">
              <a:spAutoFit/>
            </a:bodyPr>
            <a:lstStyle/>
            <a:p>
              <a:r>
                <a:rPr kumimoji="1" lang="ja-JP" altLang="en-US" smtClean="0">
                  <a:latin typeface="+mn-lt"/>
                </a:rPr>
                <a:t>逆需要曲線</a:t>
              </a:r>
              <a:r>
                <a:rPr kumimoji="1" lang="en-US" altLang="ja-JP">
                  <a:latin typeface="+mn-lt"/>
                </a:rPr>
                <a:t>P</a:t>
              </a:r>
              <a:endParaRPr kumimoji="1" lang="ja-JP" altLang="en-US">
                <a:latin typeface="+mn-lt"/>
              </a:endParaRPr>
            </a:p>
          </p:txBody>
        </p:sp>
        <p:sp>
          <p:nvSpPr>
            <p:cNvPr id="60" name="楕円 59"/>
            <p:cNvSpPr>
              <a:spLocks noChangeAspect="1"/>
            </p:cNvSpPr>
            <p:nvPr/>
          </p:nvSpPr>
          <p:spPr bwMode="auto">
            <a:xfrm>
              <a:off x="7330256" y="348277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1" name="楕円 60"/>
            <p:cNvSpPr>
              <a:spLocks noChangeAspect="1"/>
            </p:cNvSpPr>
            <p:nvPr/>
          </p:nvSpPr>
          <p:spPr bwMode="auto">
            <a:xfrm>
              <a:off x="7042224" y="192878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2" name="直線コネクタ 61"/>
            <p:cNvCxnSpPr/>
            <p:nvPr/>
          </p:nvCxnSpPr>
          <p:spPr bwMode="auto">
            <a:xfrm>
              <a:off x="7134408" y="2005386"/>
              <a:ext cx="1916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直線コネクタ 62"/>
            <p:cNvCxnSpPr>
              <a:stCxn id="56" idx="4"/>
              <a:endCxn id="60" idx="0"/>
            </p:cNvCxnSpPr>
            <p:nvPr/>
          </p:nvCxnSpPr>
          <p:spPr bwMode="auto">
            <a:xfrm>
              <a:off x="7384256" y="2051348"/>
              <a:ext cx="0" cy="143142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4" name="テキスト ボックス 63"/>
            <p:cNvSpPr txBox="1"/>
            <p:nvPr/>
          </p:nvSpPr>
          <p:spPr>
            <a:xfrm flipH="1">
              <a:off x="6680610" y="2215088"/>
              <a:ext cx="645454" cy="461665"/>
            </a:xfrm>
            <a:prstGeom prst="rect">
              <a:avLst/>
            </a:prstGeom>
            <a:noFill/>
          </p:spPr>
          <p:txBody>
            <a:bodyPr wrap="square" rtlCol="0">
              <a:spAutoFit/>
            </a:bodyPr>
            <a:lstStyle/>
            <a:p>
              <a:r>
                <a:rPr kumimoji="1" lang="en-US" altLang="ja-JP" smtClean="0">
                  <a:solidFill>
                    <a:srgbClr val="FF0000"/>
                  </a:solidFill>
                  <a:latin typeface="+mn-lt"/>
                </a:rPr>
                <a:t>p</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65" name="テキスト ボックス 64"/>
            <p:cNvSpPr txBox="1"/>
            <p:nvPr/>
          </p:nvSpPr>
          <p:spPr>
            <a:xfrm>
              <a:off x="7672288" y="3477540"/>
              <a:ext cx="539582" cy="461665"/>
            </a:xfrm>
            <a:prstGeom prst="rect">
              <a:avLst/>
            </a:prstGeom>
            <a:noFill/>
          </p:spPr>
          <p:txBody>
            <a:bodyPr wrap="square" rtlCol="0">
              <a:spAutoFit/>
            </a:bodyPr>
            <a:lstStyle/>
            <a:p>
              <a:r>
                <a:rPr kumimoji="1" lang="en-US" altLang="ja-JP" smtClean="0">
                  <a:solidFill>
                    <a:srgbClr val="FF0000"/>
                  </a:solidFill>
                  <a:latin typeface="+mn-lt"/>
                </a:rPr>
                <a:t>x</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66" name="楕円 65"/>
            <p:cNvSpPr>
              <a:spLocks noChangeAspect="1"/>
            </p:cNvSpPr>
            <p:nvPr/>
          </p:nvSpPr>
          <p:spPr bwMode="auto">
            <a:xfrm>
              <a:off x="7758780" y="345732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7" name="楕円 66"/>
            <p:cNvSpPr>
              <a:spLocks noChangeAspect="1"/>
            </p:cNvSpPr>
            <p:nvPr/>
          </p:nvSpPr>
          <p:spPr bwMode="auto">
            <a:xfrm>
              <a:off x="7042224" y="237576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8" name="楕円 67"/>
            <p:cNvSpPr>
              <a:spLocks noChangeAspect="1"/>
            </p:cNvSpPr>
            <p:nvPr/>
          </p:nvSpPr>
          <p:spPr bwMode="auto">
            <a:xfrm>
              <a:off x="7761628" y="237896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9" name="直線コネクタ 68"/>
            <p:cNvCxnSpPr>
              <a:endCxn id="68" idx="6"/>
            </p:cNvCxnSpPr>
            <p:nvPr/>
          </p:nvCxnSpPr>
          <p:spPr bwMode="auto">
            <a:xfrm>
              <a:off x="7151236" y="2429767"/>
              <a:ext cx="718392" cy="31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直線コネクタ 69"/>
            <p:cNvCxnSpPr>
              <a:stCxn id="68" idx="4"/>
              <a:endCxn id="66" idx="4"/>
            </p:cNvCxnSpPr>
            <p:nvPr/>
          </p:nvCxnSpPr>
          <p:spPr bwMode="auto">
            <a:xfrm flipH="1">
              <a:off x="7812780" y="2486960"/>
              <a:ext cx="2848" cy="10783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 name="テキスト ボックス 70"/>
            <p:cNvSpPr txBox="1"/>
            <p:nvPr/>
          </p:nvSpPr>
          <p:spPr>
            <a:xfrm>
              <a:off x="7374835" y="1581906"/>
              <a:ext cx="321568"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sp>
          <p:nvSpPr>
            <p:cNvPr id="72" name="テキスト ボックス 71"/>
            <p:cNvSpPr txBox="1"/>
            <p:nvPr/>
          </p:nvSpPr>
          <p:spPr>
            <a:xfrm>
              <a:off x="7802417" y="2052327"/>
              <a:ext cx="321568" cy="461665"/>
            </a:xfrm>
            <a:prstGeom prst="rect">
              <a:avLst/>
            </a:prstGeom>
            <a:noFill/>
          </p:spPr>
          <p:txBody>
            <a:bodyPr wrap="square" rtlCol="0">
              <a:spAutoFit/>
            </a:bodyPr>
            <a:lstStyle/>
            <a:p>
              <a:r>
                <a:rPr kumimoji="1" lang="en-US" altLang="ja-JP">
                  <a:latin typeface="+mn-lt"/>
                </a:rPr>
                <a:t>B</a:t>
              </a:r>
              <a:endParaRPr kumimoji="1" lang="ja-JP" altLang="en-US">
                <a:latin typeface="+mn-lt"/>
              </a:endParaRPr>
            </a:p>
          </p:txBody>
        </p:sp>
        <p:sp>
          <p:nvSpPr>
            <p:cNvPr id="3" name="正方形/長方形 2"/>
            <p:cNvSpPr/>
            <p:nvPr/>
          </p:nvSpPr>
          <p:spPr bwMode="auto">
            <a:xfrm>
              <a:off x="7111043" y="2019568"/>
              <a:ext cx="283839" cy="401505"/>
            </a:xfrm>
            <a:prstGeom prst="rect">
              <a:avLst/>
            </a:prstGeom>
            <a:solidFill>
              <a:srgbClr val="00B0F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3" name="正方形/長方形 72"/>
            <p:cNvSpPr/>
            <p:nvPr/>
          </p:nvSpPr>
          <p:spPr bwMode="auto">
            <a:xfrm>
              <a:off x="7385675" y="2440795"/>
              <a:ext cx="427105" cy="1088559"/>
            </a:xfrm>
            <a:prstGeom prst="rect">
              <a:avLst/>
            </a:prstGeom>
            <a:solidFill>
              <a:srgbClr val="FF000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
        <p:nvSpPr>
          <p:cNvPr id="75" name="角丸四角形 74"/>
          <p:cNvSpPr/>
          <p:nvPr/>
        </p:nvSpPr>
        <p:spPr bwMode="auto">
          <a:xfrm>
            <a:off x="390414" y="4111771"/>
            <a:ext cx="9146279" cy="262660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限界</a:t>
            </a:r>
            <a:r>
              <a:rPr lang="ja-JP" altLang="en-US" sz="3600">
                <a:solidFill>
                  <a:schemeClr val="tx1"/>
                </a:solidFill>
              </a:rPr>
              <a:t>収入</a:t>
            </a:r>
            <a:r>
              <a:rPr lang="ja-JP" altLang="en-US" sz="3600" smtClean="0">
                <a:solidFill>
                  <a:schemeClr val="tx1"/>
                </a:solidFill>
              </a:rPr>
              <a:t>の公式：</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価格</a:t>
            </a:r>
            <a:r>
              <a:rPr lang="ja-JP" altLang="en-US" sz="3600">
                <a:solidFill>
                  <a:schemeClr val="tx1"/>
                </a:solidFill>
              </a:rPr>
              <a:t>一定</a:t>
            </a:r>
            <a:r>
              <a:rPr lang="ja-JP" altLang="en-US" sz="3600" smtClean="0">
                <a:solidFill>
                  <a:schemeClr val="tx1"/>
                </a:solidFill>
              </a:rPr>
              <a:t>の限界収入：</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76"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060" y="5146843"/>
            <a:ext cx="27717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begin{align*}&#10;MR=\frac{\Delta R}{\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873" y="4248149"/>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begin{align*}&#10;MR=p&#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8903" y="6196648"/>
            <a:ext cx="1447800"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162859"/>
      </p:ext>
    </p:extLst>
  </p:cSld>
  <p:clrMapOvr>
    <a:masterClrMapping/>
  </p:clrMapOvr>
  <p:transition advTm="53344"/>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13021</TotalTime>
  <Words>994</Words>
  <Application>Microsoft Office PowerPoint</Application>
  <PresentationFormat>ユーザー設定</PresentationFormat>
  <Paragraphs>245</Paragraphs>
  <Slides>15</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15</vt:i4>
      </vt:variant>
    </vt:vector>
  </HeadingPairs>
  <TitlesOfParts>
    <vt:vector size="24" baseType="lpstr">
      <vt:lpstr>ＭＳ Ｐゴシック</vt:lpstr>
      <vt:lpstr>ＭＳ ゴシック</vt:lpstr>
      <vt:lpstr>新細明體</vt:lpstr>
      <vt:lpstr>Arial</vt:lpstr>
      <vt:lpstr>Calibri</vt:lpstr>
      <vt:lpstr>Times New Roman</vt:lpstr>
      <vt:lpstr>Wingdings</vt:lpstr>
      <vt:lpstr>Default Design</vt:lpstr>
      <vt:lpstr>デザインの設定</vt:lpstr>
      <vt:lpstr>産業組織論A  (8) 1次関数の限界収入</vt:lpstr>
      <vt:lpstr>講義の進め方．使い方</vt:lpstr>
      <vt:lpstr>収入</vt:lpstr>
      <vt:lpstr>収入の増加</vt:lpstr>
      <vt:lpstr>収入変化の図解</vt:lpstr>
      <vt:lpstr>限界収入</vt:lpstr>
      <vt:lpstr>限界収入の公式</vt:lpstr>
      <vt:lpstr>限界収入の図解</vt:lpstr>
      <vt:lpstr>限界収入の例</vt:lpstr>
      <vt:lpstr>1次関数の限界収入1</vt:lpstr>
      <vt:lpstr>1次関数の限界収入2</vt:lpstr>
      <vt:lpstr>関数の最大化</vt:lpstr>
      <vt:lpstr>関数の最大・最小</vt:lpstr>
      <vt:lpstr>最大・最小の注意点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667</cp:revision>
  <cp:lastPrinted>2017-04-12T01:17:40Z</cp:lastPrinted>
  <dcterms:created xsi:type="dcterms:W3CDTF">2004-05-06T09:28:21Z</dcterms:created>
  <dcterms:modified xsi:type="dcterms:W3CDTF">2020-07-14T04:05:39Z</dcterms:modified>
</cp:coreProperties>
</file>