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18"/>
  </p:notesMasterIdLst>
  <p:handoutMasterIdLst>
    <p:handoutMasterId r:id="rId19"/>
  </p:handoutMasterIdLst>
  <p:sldIdLst>
    <p:sldId id="413" r:id="rId3"/>
    <p:sldId id="474" r:id="rId4"/>
    <p:sldId id="488" r:id="rId5"/>
    <p:sldId id="512" r:id="rId6"/>
    <p:sldId id="514" r:id="rId7"/>
    <p:sldId id="517" r:id="rId8"/>
    <p:sldId id="518" r:id="rId9"/>
    <p:sldId id="515" r:id="rId10"/>
    <p:sldId id="516" r:id="rId11"/>
    <p:sldId id="519" r:id="rId12"/>
    <p:sldId id="520" r:id="rId13"/>
    <p:sldId id="521" r:id="rId14"/>
    <p:sldId id="496" r:id="rId15"/>
    <p:sldId id="522" r:id="rId16"/>
    <p:sldId id="469" r:id="rId17"/>
  </p:sldIdLst>
  <p:sldSz cx="10160000" cy="7620000"/>
  <p:notesSz cx="6735763" cy="9866313"/>
  <p:custDataLst>
    <p:tags r:id="rId20"/>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9" autoAdjust="0"/>
    <p:restoredTop sz="91560" autoAdjust="0"/>
  </p:normalViewPr>
  <p:slideViewPr>
    <p:cSldViewPr>
      <p:cViewPr varScale="1">
        <p:scale>
          <a:sx n="37" d="100"/>
          <a:sy n="37" d="100"/>
        </p:scale>
        <p:origin x="1588" y="60"/>
      </p:cViewPr>
      <p:guideLst>
        <p:guide orient="horz" pos="2160"/>
        <p:guide pos="2880"/>
      </p:guideLst>
    </p:cSldViewPr>
  </p:slideViewPr>
  <p:outlineViewPr>
    <p:cViewPr>
      <p:scale>
        <a:sx n="33" d="100"/>
        <a:sy n="33" d="100"/>
      </p:scale>
      <p:origin x="0" y="-11984"/>
    </p:cViewPr>
  </p:outlineViewPr>
  <p:notesTextViewPr>
    <p:cViewPr>
      <p:scale>
        <a:sx n="75" d="100"/>
        <a:sy n="75" d="100"/>
      </p:scale>
      <p:origin x="0" y="0"/>
    </p:cViewPr>
  </p:notesTextViewPr>
  <p:sorterViewPr>
    <p:cViewPr>
      <p:scale>
        <a:sx n="100" d="100"/>
        <a:sy n="100" d="100"/>
      </p:scale>
      <p:origin x="0" y="-3976"/>
    </p:cViewPr>
  </p:sorterViewPr>
  <p:notesViewPr>
    <p:cSldViewPr>
      <p:cViewPr varScale="1">
        <p:scale>
          <a:sx n="34" d="100"/>
          <a:sy n="34" d="100"/>
        </p:scale>
        <p:origin x="2624" y="6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zh-TW" altLang="en-US" smtClean="0"/>
              <a:t>産業組織論</a:t>
            </a:r>
            <a:r>
              <a:rPr lang="en-US" altLang="zh-TW" smtClean="0"/>
              <a:t>A 8</a:t>
            </a:r>
            <a:endParaRPr lang="en-US" altLang="ja-JP" dirty="0"/>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2020/7/14</a:t>
            </a:r>
            <a:endParaRPr lang="en-US" altLang="ja-JP" dirty="0"/>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AFFF7C6C-44F1-4A9C-AB4A-CE4298BA260F}"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zh-TW" altLang="en-US" smtClean="0"/>
              <a:t>産業組織論</a:t>
            </a:r>
            <a:r>
              <a:rPr lang="en-US" altLang="zh-TW" smtClean="0"/>
              <a:t>A 8</a:t>
            </a:r>
            <a:endParaRPr lang="en-US" altLang="ja-JP" dirty="0"/>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2020/7/14</a:t>
            </a:r>
            <a:endParaRPr lang="en-US" altLang="ja-JP" dirty="0"/>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DDDF0D2C-C7C1-4F70-B6EF-E7FCD1AAC825}"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226B32-B59F-4EBD-98F1-7B0CD48FBE2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11</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738538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12</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458957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391600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227056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dirty="0" smtClean="0"/>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endParaRPr lang="en-US" altLang="ja-JP" dirty="0" smtClean="0"/>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6AC27A3-44C6-441D-B2FD-4B0B5FD04047}" type="slidenum">
              <a:rPr lang="ja-JP" altLang="en-US" smtClean="0"/>
              <a:pPr>
                <a:spcBef>
                  <a:spcPct val="0"/>
                </a:spcBef>
              </a:pPr>
              <a:t>15</a:t>
            </a:fld>
            <a:endParaRPr lang="en-US" altLang="ja-JP" dirty="0"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994805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746036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952186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519424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7</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1393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8</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77410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9</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696314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8</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10</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164477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a:ea typeface="ＭＳ ゴシック" pitchFamily="49" charset="-128"/>
              </a:defRPr>
            </a:lvl1pPr>
          </a:lstStyle>
          <a:p>
            <a:pPr>
              <a:defRPr/>
            </a:pPr>
            <a:r>
              <a:rPr lang="en-US" altLang="ja-JP" smtClean="0"/>
              <a:t>2020/7/14</a:t>
            </a:r>
            <a:endParaRPr lang="en-US" altLang="ja-JP" dirty="0"/>
          </a:p>
        </p:txBody>
      </p:sp>
      <p:sp>
        <p:nvSpPr>
          <p:cNvPr id="5" name="Rectangle 5"/>
          <p:cNvSpPr>
            <a:spLocks noGrp="1" noChangeArrowheads="1"/>
          </p:cNvSpPr>
          <p:nvPr>
            <p:ph type="ftr" sz="quarter" idx="11"/>
          </p:nvPr>
        </p:nvSpPr>
        <p:spPr/>
        <p:txBody>
          <a:bodyPr/>
          <a:lstStyle>
            <a:lvl1pPr>
              <a:defRPr baseline="0">
                <a:ea typeface="ＭＳ ゴシック" pitchFamily="49" charset="-128"/>
              </a:defRPr>
            </a:lvl1pPr>
          </a:lstStyle>
          <a:p>
            <a:pPr>
              <a:defRPr/>
            </a:pPr>
            <a:r>
              <a:rPr lang="zh-TW" altLang="en-US" smtClean="0"/>
              <a:t>産業組織論</a:t>
            </a:r>
            <a:r>
              <a:rPr lang="en-US" altLang="zh-TW" smtClean="0"/>
              <a:t>A 8</a:t>
            </a:r>
            <a:endParaRPr lang="en-US" altLang="ja-JP" dirty="0"/>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888CAC47-5CE7-4602-9341-A9F2140DE365}" type="slidenum">
              <a:rPr lang="ja-JP" altLang="en-US"/>
              <a:pPr>
                <a:defRPr/>
              </a:pPr>
              <a:t>‹#›</a:t>
            </a:fld>
            <a:endParaRPr lang="en-US" altLang="ja-JP" dirty="0"/>
          </a:p>
        </p:txBody>
      </p:sp>
    </p:spTree>
    <p:extLst>
      <p:ext uri="{BB962C8B-B14F-4D97-AF65-F5344CB8AC3E}">
        <p14:creationId xmlns:p14="http://schemas.microsoft.com/office/powerpoint/2010/main" val="307888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8</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97B3B8C2-C4FE-48C1-A6EA-AA81520B1757}" type="slidenum">
              <a:rPr lang="ja-JP" altLang="en-US"/>
              <a:pPr>
                <a:defRPr/>
              </a:pPr>
              <a:t>‹#›</a:t>
            </a:fld>
            <a:endParaRPr lang="en-US" altLang="ja-JP" dirty="0"/>
          </a:p>
        </p:txBody>
      </p:sp>
    </p:spTree>
    <p:extLst>
      <p:ext uri="{BB962C8B-B14F-4D97-AF65-F5344CB8AC3E}">
        <p14:creationId xmlns:p14="http://schemas.microsoft.com/office/powerpoint/2010/main" val="3062425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8</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3DFEE1E0-B84D-4DE8-A33C-82950659811B}" type="slidenum">
              <a:rPr lang="ja-JP" altLang="en-US"/>
              <a:pPr>
                <a:defRPr/>
              </a:pPr>
              <a:t>‹#›</a:t>
            </a:fld>
            <a:endParaRPr lang="en-US" altLang="ja-JP" dirty="0"/>
          </a:p>
        </p:txBody>
      </p:sp>
    </p:spTree>
    <p:extLst>
      <p:ext uri="{BB962C8B-B14F-4D97-AF65-F5344CB8AC3E}">
        <p14:creationId xmlns:p14="http://schemas.microsoft.com/office/powerpoint/2010/main" val="473688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8</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E9110AA-36FD-4931-8A88-87FFDEF61995}" type="slidenum">
              <a:rPr lang="ja-JP" altLang="en-US"/>
              <a:pPr>
                <a:defRPr/>
              </a:pPr>
              <a:t>‹#›</a:t>
            </a:fld>
            <a:endParaRPr lang="ja-JP" altLang="en-US" dirty="0"/>
          </a:p>
        </p:txBody>
      </p:sp>
    </p:spTree>
    <p:extLst>
      <p:ext uri="{BB962C8B-B14F-4D97-AF65-F5344CB8AC3E}">
        <p14:creationId xmlns:p14="http://schemas.microsoft.com/office/powerpoint/2010/main" val="131007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8</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B4D362-7FCE-4E66-8742-78B09C2FFA16}" type="slidenum">
              <a:rPr lang="ja-JP" altLang="en-US"/>
              <a:pPr>
                <a:defRPr/>
              </a:pPr>
              <a:t>‹#›</a:t>
            </a:fld>
            <a:endParaRPr lang="ja-JP" altLang="en-US" dirty="0"/>
          </a:p>
        </p:txBody>
      </p:sp>
    </p:spTree>
    <p:extLst>
      <p:ext uri="{BB962C8B-B14F-4D97-AF65-F5344CB8AC3E}">
        <p14:creationId xmlns:p14="http://schemas.microsoft.com/office/powerpoint/2010/main" val="1778615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8</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FC071CCA-ACA0-4073-B4DF-6D1CE81B436D}" type="slidenum">
              <a:rPr lang="ja-JP" altLang="en-US"/>
              <a:pPr>
                <a:defRPr/>
              </a:pPr>
              <a:t>‹#›</a:t>
            </a:fld>
            <a:endParaRPr lang="ja-JP" altLang="en-US" dirty="0"/>
          </a:p>
        </p:txBody>
      </p:sp>
    </p:spTree>
    <p:extLst>
      <p:ext uri="{BB962C8B-B14F-4D97-AF65-F5344CB8AC3E}">
        <p14:creationId xmlns:p14="http://schemas.microsoft.com/office/powerpoint/2010/main" val="3148589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8</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2232FF6F-84F7-4F1D-BC0E-849DCD8694A5}" type="slidenum">
              <a:rPr lang="ja-JP" altLang="en-US"/>
              <a:pPr>
                <a:defRPr/>
              </a:pPr>
              <a:t>‹#›</a:t>
            </a:fld>
            <a:endParaRPr lang="ja-JP" altLang="en-US" dirty="0"/>
          </a:p>
        </p:txBody>
      </p:sp>
    </p:spTree>
    <p:extLst>
      <p:ext uri="{BB962C8B-B14F-4D97-AF65-F5344CB8AC3E}">
        <p14:creationId xmlns:p14="http://schemas.microsoft.com/office/powerpoint/2010/main" val="2583870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8</a:t>
            </a: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4B7CBD67-9561-4DCB-AA99-984411300330}" type="slidenum">
              <a:rPr lang="ja-JP" altLang="en-US"/>
              <a:pPr>
                <a:defRPr/>
              </a:pPr>
              <a:t>‹#›</a:t>
            </a:fld>
            <a:endParaRPr lang="ja-JP" altLang="en-US" dirty="0"/>
          </a:p>
        </p:txBody>
      </p:sp>
    </p:spTree>
    <p:extLst>
      <p:ext uri="{BB962C8B-B14F-4D97-AF65-F5344CB8AC3E}">
        <p14:creationId xmlns:p14="http://schemas.microsoft.com/office/powerpoint/2010/main" val="3079316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8</a:t>
            </a: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66B282F-867F-431E-BD30-486149E29D59}" type="slidenum">
              <a:rPr lang="ja-JP" altLang="en-US"/>
              <a:pPr>
                <a:defRPr/>
              </a:pPr>
              <a:t>‹#›</a:t>
            </a:fld>
            <a:endParaRPr lang="ja-JP" altLang="en-US" dirty="0"/>
          </a:p>
        </p:txBody>
      </p:sp>
    </p:spTree>
    <p:extLst>
      <p:ext uri="{BB962C8B-B14F-4D97-AF65-F5344CB8AC3E}">
        <p14:creationId xmlns:p14="http://schemas.microsoft.com/office/powerpoint/2010/main" val="108684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8</a:t>
            </a: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9486C-BA51-4E0F-BDE1-50FB32B7B3D4}" type="slidenum">
              <a:rPr lang="ja-JP" altLang="en-US"/>
              <a:pPr>
                <a:defRPr/>
              </a:pPr>
              <a:t>‹#›</a:t>
            </a:fld>
            <a:endParaRPr lang="ja-JP" altLang="en-US" dirty="0"/>
          </a:p>
        </p:txBody>
      </p:sp>
    </p:spTree>
    <p:extLst>
      <p:ext uri="{BB962C8B-B14F-4D97-AF65-F5344CB8AC3E}">
        <p14:creationId xmlns:p14="http://schemas.microsoft.com/office/powerpoint/2010/main" val="2855800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8</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1E3AA0E1-6043-4EE0-AFFB-B6B830142EA3}" type="slidenum">
              <a:rPr lang="ja-JP" altLang="en-US"/>
              <a:pPr>
                <a:defRPr/>
              </a:pPr>
              <a:t>‹#›</a:t>
            </a:fld>
            <a:endParaRPr lang="ja-JP" altLang="en-US" dirty="0"/>
          </a:p>
        </p:txBody>
      </p:sp>
    </p:spTree>
    <p:extLst>
      <p:ext uri="{BB962C8B-B14F-4D97-AF65-F5344CB8AC3E}">
        <p14:creationId xmlns:p14="http://schemas.microsoft.com/office/powerpoint/2010/main" val="46550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8</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15F3A1EB-CB21-4028-8BF4-F528F8C6FD53}" type="slidenum">
              <a:rPr lang="ja-JP" altLang="en-US"/>
              <a:pPr>
                <a:defRPr/>
              </a:pPr>
              <a:t>‹#›</a:t>
            </a:fld>
            <a:endParaRPr lang="en-US" altLang="ja-JP" dirty="0"/>
          </a:p>
        </p:txBody>
      </p:sp>
    </p:spTree>
    <p:extLst>
      <p:ext uri="{BB962C8B-B14F-4D97-AF65-F5344CB8AC3E}">
        <p14:creationId xmlns:p14="http://schemas.microsoft.com/office/powerpoint/2010/main" val="1273543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8</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399A21-B13B-4FDA-A1FC-CED2D32E4384}" type="slidenum">
              <a:rPr lang="ja-JP" altLang="en-US"/>
              <a:pPr>
                <a:defRPr/>
              </a:pPr>
              <a:t>‹#›</a:t>
            </a:fld>
            <a:endParaRPr lang="ja-JP" altLang="en-US" dirty="0"/>
          </a:p>
        </p:txBody>
      </p:sp>
    </p:spTree>
    <p:extLst>
      <p:ext uri="{BB962C8B-B14F-4D97-AF65-F5344CB8AC3E}">
        <p14:creationId xmlns:p14="http://schemas.microsoft.com/office/powerpoint/2010/main" val="167355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8</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E935ED9-1F60-4F15-944A-3568793BD123}" type="slidenum">
              <a:rPr lang="ja-JP" altLang="en-US"/>
              <a:pPr>
                <a:defRPr/>
              </a:pPr>
              <a:t>‹#›</a:t>
            </a:fld>
            <a:endParaRPr lang="ja-JP" altLang="en-US" dirty="0"/>
          </a:p>
        </p:txBody>
      </p:sp>
    </p:spTree>
    <p:extLst>
      <p:ext uri="{BB962C8B-B14F-4D97-AF65-F5344CB8AC3E}">
        <p14:creationId xmlns:p14="http://schemas.microsoft.com/office/powerpoint/2010/main" val="3014268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8</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8B430C-4A30-4FBC-805E-ED00976DF1B3}" type="slidenum">
              <a:rPr lang="ja-JP" altLang="en-US"/>
              <a:pPr>
                <a:defRPr/>
              </a:pPr>
              <a:t>‹#›</a:t>
            </a:fld>
            <a:endParaRPr lang="ja-JP" altLang="en-US" dirty="0"/>
          </a:p>
        </p:txBody>
      </p:sp>
    </p:spTree>
    <p:extLst>
      <p:ext uri="{BB962C8B-B14F-4D97-AF65-F5344CB8AC3E}">
        <p14:creationId xmlns:p14="http://schemas.microsoft.com/office/powerpoint/2010/main" val="25960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8</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A410C66E-A467-4191-9832-2ED88E1387FC}" type="slidenum">
              <a:rPr lang="ja-JP" altLang="en-US"/>
              <a:pPr>
                <a:defRPr/>
              </a:pPr>
              <a:t>‹#›</a:t>
            </a:fld>
            <a:endParaRPr lang="en-US" altLang="ja-JP" dirty="0"/>
          </a:p>
        </p:txBody>
      </p:sp>
    </p:spTree>
    <p:extLst>
      <p:ext uri="{BB962C8B-B14F-4D97-AF65-F5344CB8AC3E}">
        <p14:creationId xmlns:p14="http://schemas.microsoft.com/office/powerpoint/2010/main" val="9296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8</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163B41E-A582-4FE8-B783-3351BF4769B0}" type="slidenum">
              <a:rPr lang="ja-JP" altLang="en-US"/>
              <a:pPr>
                <a:defRPr/>
              </a:pPr>
              <a:t>‹#›</a:t>
            </a:fld>
            <a:endParaRPr lang="en-US" altLang="ja-JP" dirty="0"/>
          </a:p>
        </p:txBody>
      </p:sp>
    </p:spTree>
    <p:extLst>
      <p:ext uri="{BB962C8B-B14F-4D97-AF65-F5344CB8AC3E}">
        <p14:creationId xmlns:p14="http://schemas.microsoft.com/office/powerpoint/2010/main" val="227180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8</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E4B76335-D565-48A5-9C77-E956689886C6}" type="slidenum">
              <a:rPr lang="ja-JP" altLang="en-US"/>
              <a:pPr>
                <a:defRPr/>
              </a:pPr>
              <a:t>‹#›</a:t>
            </a:fld>
            <a:endParaRPr lang="en-US" altLang="ja-JP" dirty="0"/>
          </a:p>
        </p:txBody>
      </p:sp>
    </p:spTree>
    <p:extLst>
      <p:ext uri="{BB962C8B-B14F-4D97-AF65-F5344CB8AC3E}">
        <p14:creationId xmlns:p14="http://schemas.microsoft.com/office/powerpoint/2010/main" val="111838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8</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D6AC2347-7D74-470B-B139-9A4089C622E9}" type="slidenum">
              <a:rPr lang="ja-JP" altLang="en-US"/>
              <a:pPr>
                <a:defRPr/>
              </a:pPr>
              <a:t>‹#›</a:t>
            </a:fld>
            <a:endParaRPr lang="en-US" altLang="ja-JP" dirty="0"/>
          </a:p>
        </p:txBody>
      </p:sp>
    </p:spTree>
    <p:extLst>
      <p:ext uri="{BB962C8B-B14F-4D97-AF65-F5344CB8AC3E}">
        <p14:creationId xmlns:p14="http://schemas.microsoft.com/office/powerpoint/2010/main" val="352615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8</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7C4E0A4A-0007-444B-BA60-7C48F1825689}" type="slidenum">
              <a:rPr lang="ja-JP" altLang="en-US"/>
              <a:pPr>
                <a:defRPr/>
              </a:pPr>
              <a:t>‹#›</a:t>
            </a:fld>
            <a:endParaRPr lang="en-US" altLang="ja-JP" dirty="0"/>
          </a:p>
        </p:txBody>
      </p:sp>
    </p:spTree>
    <p:extLst>
      <p:ext uri="{BB962C8B-B14F-4D97-AF65-F5344CB8AC3E}">
        <p14:creationId xmlns:p14="http://schemas.microsoft.com/office/powerpoint/2010/main" val="346118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8</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23490C1-AA6E-4D4A-97D8-F65AFD431038}" type="slidenum">
              <a:rPr lang="ja-JP" altLang="en-US"/>
              <a:pPr>
                <a:defRPr/>
              </a:pPr>
              <a:t>‹#›</a:t>
            </a:fld>
            <a:endParaRPr lang="en-US" altLang="ja-JP" dirty="0"/>
          </a:p>
        </p:txBody>
      </p:sp>
    </p:spTree>
    <p:extLst>
      <p:ext uri="{BB962C8B-B14F-4D97-AF65-F5344CB8AC3E}">
        <p14:creationId xmlns:p14="http://schemas.microsoft.com/office/powerpoint/2010/main" val="409398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8</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60DA8EDB-AB49-4072-B6ED-5F50D9F87DD6}" type="slidenum">
              <a:rPr lang="ja-JP" altLang="en-US"/>
              <a:pPr>
                <a:defRPr/>
              </a:pPr>
              <a:t>‹#›</a:t>
            </a:fld>
            <a:endParaRPr lang="en-US" altLang="ja-JP" dirty="0"/>
          </a:p>
        </p:txBody>
      </p:sp>
    </p:spTree>
    <p:extLst>
      <p:ext uri="{BB962C8B-B14F-4D97-AF65-F5344CB8AC3E}">
        <p14:creationId xmlns:p14="http://schemas.microsoft.com/office/powerpoint/2010/main" val="424543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a typeface="ＭＳ Ｐゴシック" pitchFamily="50" charset="-128"/>
              </a:defRPr>
            </a:lvl1pPr>
          </a:lstStyle>
          <a:p>
            <a:pPr>
              <a:defRPr/>
            </a:pPr>
            <a:r>
              <a:rPr lang="en-US" altLang="ja-JP" smtClean="0"/>
              <a:t>2020/7/14</a:t>
            </a:r>
            <a:endParaRPr lang="en-US" altLang="ja-JP" dirty="0"/>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pitchFamily="50" charset="-128"/>
              </a:defRPr>
            </a:lvl1pPr>
          </a:lstStyle>
          <a:p>
            <a:pPr>
              <a:defRPr/>
            </a:pPr>
            <a:r>
              <a:rPr lang="zh-TW" altLang="en-US" smtClean="0"/>
              <a:t>産業組織論</a:t>
            </a:r>
            <a:r>
              <a:rPr lang="en-US" altLang="zh-TW" smtClean="0"/>
              <a:t>A 8</a:t>
            </a:r>
            <a:endParaRPr lang="en-US" altLang="ja-JP" dirty="0"/>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E512BBA-13D2-4774-B37E-77A7C80B1F99}"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674" r:id="rId1"/>
    <p:sldLayoutId id="2147484653" r:id="rId2"/>
    <p:sldLayoutId id="2147484654" r:id="rId3"/>
    <p:sldLayoutId id="2147484655" r:id="rId4"/>
    <p:sldLayoutId id="2147484656" r:id="rId5"/>
    <p:sldLayoutId id="2147484657" r:id="rId6"/>
    <p:sldLayoutId id="2147484658" r:id="rId7"/>
    <p:sldLayoutId id="2147484659" r:id="rId8"/>
    <p:sldLayoutId id="2147484660" r:id="rId9"/>
    <p:sldLayoutId id="2147484661" r:id="rId10"/>
    <p:sldLayoutId id="2147484662"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a:solidFill>
                  <a:schemeClr val="tx1">
                    <a:tint val="75000"/>
                  </a:schemeClr>
                </a:solidFill>
              </a:defRPr>
            </a:lvl1pPr>
          </a:lstStyle>
          <a:p>
            <a:pPr>
              <a:defRPr/>
            </a:pPr>
            <a:r>
              <a:rPr lang="en-US" altLang="ja-JP" smtClean="0"/>
              <a:t>2020/7/14</a:t>
            </a:r>
            <a:endParaRPr lang="ja-JP" altLang="en-US" dirty="0"/>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a:solidFill>
                  <a:schemeClr val="tx1">
                    <a:tint val="75000"/>
                  </a:schemeClr>
                </a:solidFill>
              </a:defRPr>
            </a:lvl1pPr>
          </a:lstStyle>
          <a:p>
            <a:pPr>
              <a:defRPr/>
            </a:pPr>
            <a:r>
              <a:rPr lang="zh-TW" altLang="en-US" smtClean="0"/>
              <a:t>産業組織論</a:t>
            </a:r>
            <a:r>
              <a:rPr lang="en-US" altLang="zh-TW" smtClean="0"/>
              <a:t>A 8</a:t>
            </a:r>
            <a:endParaRPr lang="ja-JP" altLang="en-US" dirty="0"/>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30789E61-01DA-4034-B2B7-7A55809DCEE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4663" r:id="rId1"/>
    <p:sldLayoutId id="2147484664"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産業組織論</a:t>
            </a:r>
            <a:r>
              <a:rPr lang="en-US" altLang="ja-JP" smtClean="0"/>
              <a:t>A</a:t>
            </a:r>
            <a:r>
              <a:rPr lang="en-US" altLang="ja-JP" dirty="0" smtClean="0"/>
              <a:t/>
            </a:r>
            <a:br>
              <a:rPr lang="en-US" altLang="ja-JP" dirty="0" smtClean="0"/>
            </a:br>
            <a:r>
              <a:rPr lang="en-US" altLang="ja-JP" smtClean="0"/>
              <a:t/>
            </a:r>
            <a:br>
              <a:rPr lang="en-US" altLang="ja-JP" smtClean="0"/>
            </a:br>
            <a:r>
              <a:rPr lang="en-US" altLang="ja-JP" sz="3200" smtClean="0"/>
              <a:t>(8) 1</a:t>
            </a:r>
            <a:r>
              <a:rPr lang="ja-JP" altLang="en-US" sz="3200" smtClean="0"/>
              <a:t>次関数の限界収入</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smtClean="0"/>
              <a:t>7</a:t>
            </a:r>
            <a:r>
              <a:rPr lang="ja-JP" altLang="en-US" sz="3100" smtClean="0"/>
              <a:t>月</a:t>
            </a:r>
            <a:r>
              <a:rPr lang="en-US" altLang="ja-JP" sz="3100"/>
              <a:t>14</a:t>
            </a:r>
            <a:r>
              <a:rPr lang="ja-JP" altLang="en-US" sz="3100" smtClean="0"/>
              <a:t>日</a:t>
            </a:r>
          </a:p>
        </p:txBody>
      </p:sp>
    </p:spTree>
  </p:cSld>
  <p:clrMapOvr>
    <a:masterClrMapping/>
  </p:clrMapOvr>
  <p:transition advTm="10971"/>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en-US" altLang="ja-JP" smtClean="0"/>
              <a:t>1</a:t>
            </a:r>
            <a:r>
              <a:rPr lang="ja-JP" altLang="en-US" smtClean="0"/>
              <a:t>次関数の限界収入</a:t>
            </a:r>
            <a:r>
              <a:rPr lang="en-US" altLang="ja-JP" smtClean="0"/>
              <a:t>1</a:t>
            </a:r>
            <a:endParaRPr lang="ja-JP" altLang="en-US" smtClean="0"/>
          </a:p>
        </p:txBody>
      </p:sp>
      <p:sp>
        <p:nvSpPr>
          <p:cNvPr id="180227" name="Rectangle 3"/>
          <p:cNvSpPr>
            <a:spLocks noGrp="1" noChangeArrowheads="1"/>
          </p:cNvSpPr>
          <p:nvPr>
            <p:ph type="body" idx="1"/>
          </p:nvPr>
        </p:nvSpPr>
        <p:spPr>
          <a:xfrm>
            <a:off x="111448" y="1001713"/>
            <a:ext cx="9612000" cy="5940425"/>
          </a:xfrm>
        </p:spPr>
        <p:txBody>
          <a:bodyPr/>
          <a:lstStyle/>
          <a:p>
            <a:pPr>
              <a:lnSpc>
                <a:spcPts val="3500"/>
              </a:lnSpc>
              <a:spcAft>
                <a:spcPts val="1200"/>
              </a:spcAft>
              <a:defRPr/>
            </a:pPr>
            <a:r>
              <a:rPr lang="ja-JP" altLang="en-US" smtClean="0"/>
              <a:t>次の逆需要関数を考える</a:t>
            </a:r>
            <a:endParaRPr lang="en-US" altLang="ja-JP" smtClean="0"/>
          </a:p>
          <a:p>
            <a:pPr>
              <a:lnSpc>
                <a:spcPts val="3500"/>
              </a:lnSpc>
              <a:spcAft>
                <a:spcPts val="1200"/>
              </a:spcAft>
              <a:defRPr/>
            </a:pPr>
            <a:endParaRPr lang="en-US" altLang="ja-JP" smtClean="0"/>
          </a:p>
          <a:p>
            <a:pPr>
              <a:lnSpc>
                <a:spcPts val="3500"/>
              </a:lnSpc>
              <a:spcAft>
                <a:spcPts val="1200"/>
              </a:spcAft>
              <a:defRPr/>
            </a:pPr>
            <a:r>
              <a:rPr lang="ja-JP" altLang="en-US" smtClean="0"/>
              <a:t>この限界収入を生産量</a:t>
            </a:r>
            <a:r>
              <a:rPr lang="en-US" altLang="ja-JP" smtClean="0"/>
              <a:t>x</a:t>
            </a:r>
            <a:r>
              <a:rPr lang="ja-JP" altLang="en-US" smtClean="0"/>
              <a:t>から</a:t>
            </a:r>
            <a:endParaRPr lang="en-US" altLang="ja-JP" smtClean="0"/>
          </a:p>
          <a:p>
            <a:pPr marL="0" indent="0">
              <a:lnSpc>
                <a:spcPts val="3500"/>
              </a:lnSpc>
              <a:spcAft>
                <a:spcPts val="1200"/>
              </a:spcAft>
              <a:buNone/>
              <a:defRPr/>
            </a:pPr>
            <a:r>
              <a:rPr lang="ja-JP" altLang="en-US" smtClean="0"/>
              <a:t>限界収入の関数として表現するとどうなるか？</a:t>
            </a:r>
            <a:endParaRPr lang="en-US" altLang="ja-JP" smtClean="0"/>
          </a:p>
          <a:p>
            <a:pPr>
              <a:lnSpc>
                <a:spcPts val="3500"/>
              </a:lnSpc>
              <a:spcAft>
                <a:spcPts val="1200"/>
              </a:spcAft>
              <a:defRPr/>
            </a:pPr>
            <a:r>
              <a:rPr lang="ja-JP" altLang="en-US"/>
              <a:t>式</a:t>
            </a:r>
            <a:r>
              <a:rPr lang="ja-JP" altLang="en-US" smtClean="0"/>
              <a:t>より</a:t>
            </a:r>
            <a:r>
              <a:rPr lang="en-US" altLang="ja-JP" smtClean="0"/>
              <a:t>p=10-x</a:t>
            </a:r>
            <a:r>
              <a:rPr lang="ja-JP" altLang="en-US" smtClean="0"/>
              <a:t>は</a:t>
            </a:r>
            <a:r>
              <a:rPr lang="en-US" altLang="ja-JP" smtClean="0"/>
              <a:t>Δp=-Δx</a:t>
            </a:r>
            <a:r>
              <a:rPr lang="ja-JP" altLang="en-US" smtClean="0"/>
              <a:t>だから</a:t>
            </a:r>
            <a:endParaRPr lang="en-US" altLang="ja-JP" smtClean="0"/>
          </a:p>
          <a:p>
            <a:pPr>
              <a:lnSpc>
                <a:spcPts val="3500"/>
              </a:lnSpc>
              <a:spcAft>
                <a:spcPts val="1200"/>
              </a:spcAft>
              <a:defRPr/>
            </a:pPr>
            <a:endParaRPr lang="en-US" altLang="ja-JP"/>
          </a:p>
          <a:p>
            <a:pPr>
              <a:lnSpc>
                <a:spcPts val="3500"/>
              </a:lnSpc>
              <a:spcAft>
                <a:spcPts val="1200"/>
              </a:spcAft>
              <a:defRPr/>
            </a:pPr>
            <a:r>
              <a:rPr lang="ja-JP" altLang="en-US" smtClean="0"/>
              <a:t>よって，</a:t>
            </a:r>
            <a:r>
              <a:rPr lang="en-US" altLang="ja-JP" smtClean="0"/>
              <a:t>MR=p+</a:t>
            </a:r>
            <a:r>
              <a:rPr lang="en-US" altLang="ja-JP" smtClean="0">
                <a:solidFill>
                  <a:srgbClr val="00B0F0"/>
                </a:solidFill>
              </a:rPr>
              <a:t> </a:t>
            </a:r>
            <a:r>
              <a:rPr lang="en-US" altLang="ja-JP" smtClean="0"/>
              <a:t>xΔp/Δx</a:t>
            </a:r>
            <a:r>
              <a:rPr lang="ja-JP" altLang="en-US" smtClean="0"/>
              <a:t>から</a:t>
            </a:r>
            <a:endParaRPr lang="en-US" altLang="ja-JP" smtClean="0"/>
          </a:p>
          <a:p>
            <a:pPr>
              <a:lnSpc>
                <a:spcPts val="3500"/>
              </a:lnSpc>
              <a:spcAft>
                <a:spcPts val="1200"/>
              </a:spcAft>
              <a:defRPr/>
            </a:pPr>
            <a:endParaRPr lang="en-US" altLang="ja-JP" smtClean="0"/>
          </a:p>
        </p:txBody>
      </p:sp>
      <p:grpSp>
        <p:nvGrpSpPr>
          <p:cNvPr id="2" name="グループ化 1"/>
          <p:cNvGrpSpPr/>
          <p:nvPr/>
        </p:nvGrpSpPr>
        <p:grpSpPr>
          <a:xfrm>
            <a:off x="6792249" y="305461"/>
            <a:ext cx="3087301" cy="2876554"/>
            <a:chOff x="6745227" y="357382"/>
            <a:chExt cx="3087301" cy="2876554"/>
          </a:xfrm>
        </p:grpSpPr>
        <p:cxnSp>
          <p:nvCxnSpPr>
            <p:cNvPr id="22" name="直線矢印コネクタ 21"/>
            <p:cNvCxnSpPr/>
            <p:nvPr/>
          </p:nvCxnSpPr>
          <p:spPr bwMode="auto">
            <a:xfrm flipV="1">
              <a:off x="7249283" y="575786"/>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3" name="直線矢印コネクタ 22"/>
            <p:cNvCxnSpPr/>
            <p:nvPr/>
          </p:nvCxnSpPr>
          <p:spPr bwMode="auto">
            <a:xfrm flipV="1">
              <a:off x="7249283" y="2735786"/>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5" name="テキスト ボックス 24"/>
            <p:cNvSpPr txBox="1"/>
            <p:nvPr/>
          </p:nvSpPr>
          <p:spPr>
            <a:xfrm>
              <a:off x="9510960" y="2504953"/>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9" name="テキスト ボックス 28"/>
            <p:cNvSpPr txBox="1"/>
            <p:nvPr/>
          </p:nvSpPr>
          <p:spPr>
            <a:xfrm>
              <a:off x="6799227" y="357382"/>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30" name="楕円 29"/>
            <p:cNvSpPr>
              <a:spLocks noChangeAspect="1"/>
            </p:cNvSpPr>
            <p:nvPr/>
          </p:nvSpPr>
          <p:spPr bwMode="auto">
            <a:xfrm>
              <a:off x="7209035" y="268169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テキスト ボックス 30"/>
            <p:cNvSpPr txBox="1"/>
            <p:nvPr/>
          </p:nvSpPr>
          <p:spPr>
            <a:xfrm>
              <a:off x="6889243" y="2657353"/>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2" name="楕円 31"/>
            <p:cNvSpPr>
              <a:spLocks noChangeAspect="1"/>
            </p:cNvSpPr>
            <p:nvPr/>
          </p:nvSpPr>
          <p:spPr bwMode="auto">
            <a:xfrm>
              <a:off x="7177275" y="86143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6745227" y="717422"/>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34" name="楕円 33"/>
            <p:cNvSpPr>
              <a:spLocks noChangeAspect="1"/>
            </p:cNvSpPr>
            <p:nvPr/>
          </p:nvSpPr>
          <p:spPr bwMode="auto">
            <a:xfrm>
              <a:off x="9026375" y="2682821"/>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8901360" y="2772271"/>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36" name="直線コネクタ 35"/>
            <p:cNvCxnSpPr/>
            <p:nvPr/>
          </p:nvCxnSpPr>
          <p:spPr bwMode="auto">
            <a:xfrm>
              <a:off x="7193032" y="889970"/>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テキスト ボックス 42"/>
            <p:cNvSpPr txBox="1"/>
            <p:nvPr/>
          </p:nvSpPr>
          <p:spPr>
            <a:xfrm>
              <a:off x="8070799" y="1332111"/>
              <a:ext cx="1567631" cy="461665"/>
            </a:xfrm>
            <a:prstGeom prst="rect">
              <a:avLst/>
            </a:prstGeom>
            <a:noFill/>
          </p:spPr>
          <p:txBody>
            <a:bodyPr wrap="square" rtlCol="0">
              <a:spAutoFit/>
            </a:bodyPr>
            <a:lstStyle/>
            <a:p>
              <a:r>
                <a:rPr kumimoji="1" lang="en-US" altLang="ja-JP" smtClean="0">
                  <a:latin typeface="+mn-lt"/>
                </a:rPr>
                <a:t>P=10-x</a:t>
              </a:r>
              <a:endParaRPr kumimoji="1" lang="ja-JP" altLang="en-US">
                <a:latin typeface="+mn-lt"/>
              </a:endParaRPr>
            </a:p>
          </p:txBody>
        </p:sp>
      </p:grpSp>
      <p:pic>
        <p:nvPicPr>
          <p:cNvPr id="7170" name="Picture 2" descr="\begin{align*}&#10;P(x)=10-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4030" y="1743738"/>
            <a:ext cx="2447925" cy="490538"/>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begin{align*}&#10;\frac{\Delta p} {\Delta x}=-1&#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1688" y="4359001"/>
            <a:ext cx="1600200" cy="81915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begin{align*}&#10;MR=p+x\frac{\Delta p}{\Delta x}=(10-x)+x(-1)=10-2x&#10;\end{alig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3536" y="5826224"/>
            <a:ext cx="8077200" cy="819151"/>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6494495" y="3886293"/>
            <a:ext cx="3359390" cy="1938992"/>
          </a:xfrm>
          <a:prstGeom prst="rect">
            <a:avLst/>
          </a:prstGeom>
          <a:solidFill>
            <a:srgbClr val="FFC000">
              <a:alpha val="16000"/>
            </a:srgbClr>
          </a:solidFill>
          <a:ln>
            <a:solidFill>
              <a:schemeClr val="tx1"/>
            </a:solidFill>
            <a:prstDash val="sysDot"/>
          </a:ln>
        </p:spPr>
        <p:txBody>
          <a:bodyPr wrap="square" rtlCol="0">
            <a:spAutoFit/>
          </a:bodyPr>
          <a:lstStyle/>
          <a:p>
            <a:r>
              <a:rPr kumimoji="1" lang="en-US" altLang="ja-JP" smtClean="0">
                <a:latin typeface="+mn-lt"/>
              </a:rPr>
              <a:t>p1=10-x1</a:t>
            </a:r>
            <a:r>
              <a:rPr kumimoji="1" lang="ja-JP" altLang="en-US" smtClean="0">
                <a:latin typeface="+mn-lt"/>
              </a:rPr>
              <a:t>と</a:t>
            </a:r>
            <a:r>
              <a:rPr kumimoji="1" lang="en-US" altLang="ja-JP" smtClean="0">
                <a:latin typeface="+mn-lt"/>
              </a:rPr>
              <a:t>p2=10-x2</a:t>
            </a:r>
            <a:r>
              <a:rPr kumimoji="1" lang="ja-JP" altLang="en-US" smtClean="0">
                <a:latin typeface="+mn-lt"/>
              </a:rPr>
              <a:t>から</a:t>
            </a:r>
            <a:r>
              <a:rPr kumimoji="1" lang="en-US" altLang="ja-JP" smtClean="0">
                <a:latin typeface="+mn-lt"/>
              </a:rPr>
              <a:t>Δp=p2-p1</a:t>
            </a:r>
          </a:p>
          <a:p>
            <a:r>
              <a:rPr kumimoji="1" lang="en-US" altLang="ja-JP" smtClean="0">
                <a:latin typeface="+mn-lt"/>
              </a:rPr>
              <a:t>=(10-x2)-(10-x1)</a:t>
            </a:r>
          </a:p>
          <a:p>
            <a:r>
              <a:rPr kumimoji="1" lang="en-US" altLang="ja-JP" smtClean="0">
                <a:latin typeface="+mn-lt"/>
              </a:rPr>
              <a:t>=-(x2-x1)</a:t>
            </a:r>
          </a:p>
          <a:p>
            <a:r>
              <a:rPr kumimoji="1" lang="en-US" altLang="ja-JP" smtClean="0">
                <a:latin typeface="+mn-lt"/>
              </a:rPr>
              <a:t>=-Δx</a:t>
            </a:r>
            <a:endParaRPr kumimoji="1" lang="ja-JP" altLang="en-US">
              <a:latin typeface="+mn-lt"/>
            </a:endParaRPr>
          </a:p>
        </p:txBody>
      </p:sp>
    </p:spTree>
    <p:extLst>
      <p:ext uri="{BB962C8B-B14F-4D97-AF65-F5344CB8AC3E}">
        <p14:creationId xmlns:p14="http://schemas.microsoft.com/office/powerpoint/2010/main" val="1580205298"/>
      </p:ext>
    </p:extLst>
  </p:cSld>
  <p:clrMapOvr>
    <a:masterClrMapping/>
  </p:clrMapOvr>
  <p:transition advTm="89277"/>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en-US" altLang="ja-JP" smtClean="0"/>
              <a:t>1</a:t>
            </a:r>
            <a:r>
              <a:rPr lang="ja-JP" altLang="en-US" smtClean="0"/>
              <a:t>次関数の限界収入</a:t>
            </a:r>
            <a:r>
              <a:rPr lang="en-US" altLang="ja-JP"/>
              <a:t>2</a:t>
            </a:r>
            <a:endParaRPr lang="ja-JP" altLang="en-US" smtClean="0"/>
          </a:p>
        </p:txBody>
      </p:sp>
      <p:sp>
        <p:nvSpPr>
          <p:cNvPr id="180227" name="Rectangle 3"/>
          <p:cNvSpPr>
            <a:spLocks noGrp="1" noChangeArrowheads="1"/>
          </p:cNvSpPr>
          <p:nvPr>
            <p:ph type="body" idx="1"/>
          </p:nvPr>
        </p:nvSpPr>
        <p:spPr>
          <a:xfrm>
            <a:off x="111448" y="1001713"/>
            <a:ext cx="9612000" cy="5940425"/>
          </a:xfrm>
        </p:spPr>
        <p:txBody>
          <a:bodyPr/>
          <a:lstStyle/>
          <a:p>
            <a:pPr>
              <a:lnSpc>
                <a:spcPts val="3500"/>
              </a:lnSpc>
              <a:spcAft>
                <a:spcPts val="1200"/>
              </a:spcAft>
              <a:defRPr/>
            </a:pPr>
            <a:r>
              <a:rPr lang="ja-JP" altLang="en-US" smtClean="0"/>
              <a:t>よって，逆需要関数</a:t>
            </a:r>
            <a:endParaRPr lang="en-US" altLang="ja-JP" smtClean="0"/>
          </a:p>
          <a:p>
            <a:pPr>
              <a:lnSpc>
                <a:spcPts val="3500"/>
              </a:lnSpc>
              <a:spcAft>
                <a:spcPts val="1200"/>
              </a:spcAft>
              <a:defRPr/>
            </a:pPr>
            <a:endParaRPr lang="en-US" altLang="ja-JP" smtClean="0"/>
          </a:p>
          <a:p>
            <a:pPr>
              <a:lnSpc>
                <a:spcPts val="3500"/>
              </a:lnSpc>
              <a:spcAft>
                <a:spcPts val="1200"/>
              </a:spcAft>
              <a:defRPr/>
            </a:pPr>
            <a:r>
              <a:rPr lang="ja-JP" altLang="en-US" smtClean="0"/>
              <a:t>の</a:t>
            </a:r>
            <a:r>
              <a:rPr lang="ja-JP" altLang="en-US" u="sng" smtClean="0">
                <a:solidFill>
                  <a:srgbClr val="FF0000"/>
                </a:solidFill>
              </a:rPr>
              <a:t>限界収入関数</a:t>
            </a:r>
            <a:r>
              <a:rPr lang="ja-JP" altLang="en-US" smtClean="0"/>
              <a:t>は下になる</a:t>
            </a:r>
            <a:endParaRPr lang="en-US" altLang="ja-JP" smtClean="0"/>
          </a:p>
          <a:p>
            <a:pPr>
              <a:lnSpc>
                <a:spcPts val="3500"/>
              </a:lnSpc>
              <a:spcAft>
                <a:spcPts val="1200"/>
              </a:spcAft>
              <a:defRPr/>
            </a:pPr>
            <a:endParaRPr lang="en-US" altLang="ja-JP"/>
          </a:p>
          <a:p>
            <a:pPr>
              <a:lnSpc>
                <a:spcPts val="3500"/>
              </a:lnSpc>
              <a:spcAft>
                <a:spcPts val="1200"/>
              </a:spcAft>
              <a:defRPr/>
            </a:pPr>
            <a:r>
              <a:rPr lang="ja-JP" altLang="en-US" smtClean="0"/>
              <a:t>そのグラフの限界収入曲線は図に示されている</a:t>
            </a:r>
            <a:endParaRPr lang="en-US" altLang="ja-JP" smtClean="0"/>
          </a:p>
          <a:p>
            <a:pPr>
              <a:lnSpc>
                <a:spcPts val="3500"/>
              </a:lnSpc>
              <a:spcAft>
                <a:spcPts val="1200"/>
              </a:spcAft>
              <a:defRPr/>
            </a:pPr>
            <a:r>
              <a:rPr lang="ja-JP" altLang="en-US" u="sng">
                <a:solidFill>
                  <a:srgbClr val="FF0000"/>
                </a:solidFill>
              </a:rPr>
              <a:t>限界収入関数</a:t>
            </a:r>
            <a:r>
              <a:rPr lang="ja-JP" altLang="en-US" smtClean="0"/>
              <a:t>は企業の生産量からその限界収入への関数です．そのグラフを</a:t>
            </a:r>
            <a:r>
              <a:rPr lang="ja-JP" altLang="en-US" u="sng" smtClean="0">
                <a:solidFill>
                  <a:srgbClr val="FF0000"/>
                </a:solidFill>
              </a:rPr>
              <a:t>限界収入曲線</a:t>
            </a:r>
            <a:r>
              <a:rPr lang="ja-JP" altLang="en-US" smtClean="0"/>
              <a:t>という</a:t>
            </a:r>
            <a:endParaRPr lang="en-US" altLang="ja-JP" smtClean="0"/>
          </a:p>
          <a:p>
            <a:pPr>
              <a:lnSpc>
                <a:spcPts val="3500"/>
              </a:lnSpc>
              <a:spcAft>
                <a:spcPts val="1200"/>
              </a:spcAft>
              <a:defRPr/>
            </a:pPr>
            <a:r>
              <a:rPr lang="ja-JP" altLang="en-US" smtClean="0"/>
              <a:t>問</a:t>
            </a:r>
            <a:r>
              <a:rPr lang="en-US" altLang="ja-JP" smtClean="0"/>
              <a:t>5</a:t>
            </a:r>
            <a:r>
              <a:rPr lang="ja-JP" altLang="en-US"/>
              <a:t> </a:t>
            </a:r>
            <a:r>
              <a:rPr lang="ja-JP" altLang="en-US" smtClean="0"/>
              <a:t>逆需要関数</a:t>
            </a:r>
            <a:r>
              <a:rPr lang="en-US" altLang="ja-JP" smtClean="0"/>
              <a:t>P(x)=16-2x</a:t>
            </a:r>
            <a:r>
              <a:rPr lang="ja-JP" altLang="en-US" smtClean="0"/>
              <a:t>の限界収入関数を求めてください．逆需要曲線と限界収入曲線を描いてください</a:t>
            </a:r>
            <a:endParaRPr lang="en-US" altLang="ja-JP"/>
          </a:p>
          <a:p>
            <a:pPr>
              <a:lnSpc>
                <a:spcPts val="3500"/>
              </a:lnSpc>
              <a:spcAft>
                <a:spcPts val="1200"/>
              </a:spcAft>
              <a:defRPr/>
            </a:pPr>
            <a:endParaRPr lang="en-US" altLang="ja-JP" smtClean="0"/>
          </a:p>
        </p:txBody>
      </p:sp>
      <p:pic>
        <p:nvPicPr>
          <p:cNvPr id="7170" name="Picture 2" descr="\begin{align*}&#10;P(x)=10-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4030" y="1743738"/>
            <a:ext cx="2447925" cy="49053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begin{align*}&#10;MR(x)=10-2x&#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1856" y="3132854"/>
            <a:ext cx="3067050" cy="4095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グループ化 12"/>
          <p:cNvGrpSpPr/>
          <p:nvPr/>
        </p:nvGrpSpPr>
        <p:grpSpPr>
          <a:xfrm>
            <a:off x="6376144" y="857672"/>
            <a:ext cx="3492755" cy="2893035"/>
            <a:chOff x="6792249" y="305461"/>
            <a:chExt cx="3492755" cy="2893035"/>
          </a:xfrm>
        </p:grpSpPr>
        <p:cxnSp>
          <p:nvCxnSpPr>
            <p:cNvPr id="24" name="直線コネクタ 23"/>
            <p:cNvCxnSpPr/>
            <p:nvPr/>
          </p:nvCxnSpPr>
          <p:spPr bwMode="auto">
            <a:xfrm>
              <a:off x="7256057" y="838049"/>
              <a:ext cx="1170231" cy="2294805"/>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22" name="直線矢印コネクタ 21"/>
            <p:cNvCxnSpPr/>
            <p:nvPr/>
          </p:nvCxnSpPr>
          <p:spPr bwMode="auto">
            <a:xfrm flipV="1">
              <a:off x="7296305" y="523865"/>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3" name="直線矢印コネクタ 22"/>
            <p:cNvCxnSpPr/>
            <p:nvPr/>
          </p:nvCxnSpPr>
          <p:spPr bwMode="auto">
            <a:xfrm flipV="1">
              <a:off x="7296305" y="2683865"/>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5" name="テキスト ボックス 24"/>
            <p:cNvSpPr txBox="1"/>
            <p:nvPr/>
          </p:nvSpPr>
          <p:spPr>
            <a:xfrm>
              <a:off x="9557982" y="2453032"/>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9" name="テキスト ボックス 28"/>
            <p:cNvSpPr txBox="1"/>
            <p:nvPr/>
          </p:nvSpPr>
          <p:spPr>
            <a:xfrm>
              <a:off x="6846249" y="305461"/>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30" name="楕円 29"/>
            <p:cNvSpPr>
              <a:spLocks noChangeAspect="1"/>
            </p:cNvSpPr>
            <p:nvPr/>
          </p:nvSpPr>
          <p:spPr bwMode="auto">
            <a:xfrm>
              <a:off x="7256057" y="2629775"/>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テキスト ボックス 30"/>
            <p:cNvSpPr txBox="1"/>
            <p:nvPr/>
          </p:nvSpPr>
          <p:spPr>
            <a:xfrm>
              <a:off x="6936265" y="2605432"/>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2" name="楕円 31"/>
            <p:cNvSpPr>
              <a:spLocks noChangeAspect="1"/>
            </p:cNvSpPr>
            <p:nvPr/>
          </p:nvSpPr>
          <p:spPr bwMode="auto">
            <a:xfrm>
              <a:off x="7224297" y="809517"/>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6792249" y="665501"/>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34" name="楕円 33"/>
            <p:cNvSpPr>
              <a:spLocks noChangeAspect="1"/>
            </p:cNvSpPr>
            <p:nvPr/>
          </p:nvSpPr>
          <p:spPr bwMode="auto">
            <a:xfrm>
              <a:off x="9073397" y="263090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8948382" y="2720350"/>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36" name="直線コネクタ 35"/>
            <p:cNvCxnSpPr/>
            <p:nvPr/>
          </p:nvCxnSpPr>
          <p:spPr bwMode="auto">
            <a:xfrm>
              <a:off x="7240054" y="838049"/>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テキスト ボックス 42"/>
            <p:cNvSpPr txBox="1"/>
            <p:nvPr/>
          </p:nvSpPr>
          <p:spPr>
            <a:xfrm>
              <a:off x="8117821" y="1280190"/>
              <a:ext cx="1567631" cy="461665"/>
            </a:xfrm>
            <a:prstGeom prst="rect">
              <a:avLst/>
            </a:prstGeom>
            <a:noFill/>
          </p:spPr>
          <p:txBody>
            <a:bodyPr wrap="square" rtlCol="0">
              <a:spAutoFit/>
            </a:bodyPr>
            <a:lstStyle/>
            <a:p>
              <a:r>
                <a:rPr kumimoji="1" lang="en-US" altLang="ja-JP" smtClean="0">
                  <a:latin typeface="+mn-lt"/>
                </a:rPr>
                <a:t>P=10-x</a:t>
              </a:r>
              <a:endParaRPr kumimoji="1" lang="ja-JP" altLang="en-US">
                <a:latin typeface="+mn-lt"/>
              </a:endParaRPr>
            </a:p>
          </p:txBody>
        </p:sp>
        <p:sp>
          <p:nvSpPr>
            <p:cNvPr id="37" name="楕円 36"/>
            <p:cNvSpPr>
              <a:spLocks noChangeAspect="1"/>
            </p:cNvSpPr>
            <p:nvPr/>
          </p:nvSpPr>
          <p:spPr bwMode="auto">
            <a:xfrm>
              <a:off x="8156725" y="265049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テキスト ボックス 37"/>
            <p:cNvSpPr txBox="1"/>
            <p:nvPr/>
          </p:nvSpPr>
          <p:spPr>
            <a:xfrm>
              <a:off x="7867433" y="2736831"/>
              <a:ext cx="609600" cy="461665"/>
            </a:xfrm>
            <a:prstGeom prst="rect">
              <a:avLst/>
            </a:prstGeom>
            <a:noFill/>
          </p:spPr>
          <p:txBody>
            <a:bodyPr wrap="square" rtlCol="0">
              <a:spAutoFit/>
            </a:bodyPr>
            <a:lstStyle/>
            <a:p>
              <a:r>
                <a:rPr kumimoji="1" lang="en-US" altLang="ja-JP">
                  <a:latin typeface="+mn-lt"/>
                </a:rPr>
                <a:t>5</a:t>
              </a:r>
              <a:endParaRPr kumimoji="1" lang="ja-JP" altLang="en-US">
                <a:latin typeface="+mn-lt"/>
              </a:endParaRPr>
            </a:p>
          </p:txBody>
        </p:sp>
        <p:sp>
          <p:nvSpPr>
            <p:cNvPr id="39" name="テキスト ボックス 38"/>
            <p:cNvSpPr txBox="1"/>
            <p:nvPr/>
          </p:nvSpPr>
          <p:spPr>
            <a:xfrm>
              <a:off x="8717373" y="1832789"/>
              <a:ext cx="1567631" cy="461665"/>
            </a:xfrm>
            <a:prstGeom prst="rect">
              <a:avLst/>
            </a:prstGeom>
            <a:noFill/>
          </p:spPr>
          <p:txBody>
            <a:bodyPr wrap="square" rtlCol="0">
              <a:spAutoFit/>
            </a:bodyPr>
            <a:lstStyle/>
            <a:p>
              <a:r>
                <a:rPr kumimoji="1" lang="en-US" altLang="ja-JP" smtClean="0">
                  <a:latin typeface="+mn-lt"/>
                </a:rPr>
                <a:t>MR=10-2x</a:t>
              </a:r>
              <a:endParaRPr kumimoji="1" lang="ja-JP" altLang="en-US">
                <a:latin typeface="+mn-lt"/>
              </a:endParaRPr>
            </a:p>
          </p:txBody>
        </p:sp>
        <p:cxnSp>
          <p:nvCxnSpPr>
            <p:cNvPr id="10" name="直線矢印コネクタ 9"/>
            <p:cNvCxnSpPr>
              <a:stCxn id="39" idx="1"/>
            </p:cNvCxnSpPr>
            <p:nvPr/>
          </p:nvCxnSpPr>
          <p:spPr bwMode="auto">
            <a:xfrm flipH="1">
              <a:off x="8128737" y="2063622"/>
              <a:ext cx="588636" cy="25936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3676891822"/>
      </p:ext>
    </p:extLst>
  </p:cSld>
  <p:clrMapOvr>
    <a:masterClrMapping/>
  </p:clrMapOvr>
  <p:transition advTm="52958"/>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a:t>関数</a:t>
            </a:r>
            <a:r>
              <a:rPr lang="ja-JP" altLang="en-US" smtClean="0"/>
              <a:t>の最大化</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価格</a:t>
            </a:r>
            <a:r>
              <a:rPr lang="en-US" altLang="ja-JP" smtClean="0"/>
              <a:t>100</a:t>
            </a:r>
            <a:r>
              <a:rPr lang="ja-JP" altLang="en-US" smtClean="0"/>
              <a:t>円のアイスクリームを</a:t>
            </a:r>
            <a:r>
              <a:rPr lang="en-US" altLang="ja-JP" smtClean="0"/>
              <a:t>x</a:t>
            </a:r>
            <a:r>
              <a:rPr lang="ja-JP" altLang="en-US" smtClean="0"/>
              <a:t>個売るお店の</a:t>
            </a:r>
            <a:r>
              <a:rPr lang="ja-JP" altLang="en-US" u="sng" smtClean="0">
                <a:solidFill>
                  <a:srgbClr val="FF0000"/>
                </a:solidFill>
              </a:rPr>
              <a:t>利潤最大化問題</a:t>
            </a:r>
            <a:r>
              <a:rPr lang="ja-JP" altLang="en-US" smtClean="0"/>
              <a:t>を考える</a:t>
            </a:r>
            <a:endParaRPr lang="en-US" altLang="ja-JP" smtClean="0"/>
          </a:p>
          <a:p>
            <a:pPr>
              <a:lnSpc>
                <a:spcPct val="130000"/>
              </a:lnSpc>
              <a:defRPr/>
            </a:pPr>
            <a:r>
              <a:rPr lang="ja-JP" altLang="en-US" smtClean="0"/>
              <a:t>収入</a:t>
            </a:r>
            <a:r>
              <a:rPr lang="ja-JP" altLang="en-US"/>
              <a:t>関数</a:t>
            </a:r>
            <a:r>
              <a:rPr lang="ja-JP" altLang="en-US" smtClean="0"/>
              <a:t>は</a:t>
            </a:r>
            <a:r>
              <a:rPr lang="en-US" altLang="ja-JP" smtClean="0"/>
              <a:t>R(x)=100x</a:t>
            </a:r>
          </a:p>
          <a:p>
            <a:pPr>
              <a:lnSpc>
                <a:spcPct val="130000"/>
              </a:lnSpc>
              <a:defRPr/>
            </a:pPr>
            <a:r>
              <a:rPr lang="ja-JP" altLang="en-US" smtClean="0"/>
              <a:t>費用</a:t>
            </a:r>
            <a:r>
              <a:rPr lang="ja-JP" altLang="en-US"/>
              <a:t>関数</a:t>
            </a:r>
            <a:r>
              <a:rPr lang="ja-JP" altLang="en-US" smtClean="0"/>
              <a:t>は</a:t>
            </a:r>
            <a:r>
              <a:rPr lang="en-US" altLang="ja-JP" smtClean="0"/>
              <a:t>C(x)=x</a:t>
            </a:r>
            <a:r>
              <a:rPr lang="en-US" altLang="ja-JP" baseline="30000" smtClean="0"/>
              <a:t>2</a:t>
            </a:r>
            <a:r>
              <a:rPr lang="en-US" altLang="ja-JP" smtClean="0"/>
              <a:t>/2</a:t>
            </a:r>
          </a:p>
          <a:p>
            <a:pPr>
              <a:lnSpc>
                <a:spcPct val="130000"/>
              </a:lnSpc>
              <a:defRPr/>
            </a:pPr>
            <a:r>
              <a:rPr lang="ja-JP" altLang="en-US" u="sng">
                <a:solidFill>
                  <a:srgbClr val="FF0000"/>
                </a:solidFill>
              </a:rPr>
              <a:t>利潤</a:t>
            </a:r>
            <a:r>
              <a:rPr lang="ja-JP" altLang="en-US" u="sng" smtClean="0">
                <a:solidFill>
                  <a:srgbClr val="FF0000"/>
                </a:solidFill>
              </a:rPr>
              <a:t>の関数</a:t>
            </a:r>
            <a:r>
              <a:rPr lang="ja-JP" altLang="en-US" smtClean="0"/>
              <a:t>とは収入から費用を差し引いた値です</a:t>
            </a:r>
            <a:endParaRPr lang="en-US" altLang="ja-JP" smtClean="0"/>
          </a:p>
          <a:p>
            <a:pPr>
              <a:lnSpc>
                <a:spcPct val="130000"/>
              </a:lnSpc>
              <a:defRPr/>
            </a:pPr>
            <a:endParaRPr lang="en-US" altLang="ja-JP" smtClean="0"/>
          </a:p>
          <a:p>
            <a:pPr>
              <a:lnSpc>
                <a:spcPct val="130000"/>
              </a:lnSpc>
              <a:defRPr/>
            </a:pPr>
            <a:r>
              <a:rPr lang="ja-JP" altLang="en-US" smtClean="0"/>
              <a:t>この式を平方完成すると</a:t>
            </a:r>
            <a:endParaRPr lang="en-US" altLang="ja-JP"/>
          </a:p>
        </p:txBody>
      </p:sp>
      <p:pic>
        <p:nvPicPr>
          <p:cNvPr id="10242" name="Picture 2" descr="\begin{align*}&#10;\pi(x)=R(x)-C(x)=100x-\frac{x^2}{2}&#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0248" y="4459952"/>
            <a:ext cx="5743575" cy="86677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begin{align*}&#10;\pi(x)=-\frac{1}{2}(x-100)^2+5000&#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7632" y="6024710"/>
            <a:ext cx="4953000" cy="809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5192574"/>
      </p:ext>
    </p:extLst>
  </p:cSld>
  <p:clrMapOvr>
    <a:masterClrMapping/>
  </p:clrMapOvr>
  <p:transition advTm="199501"/>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2945904"/>
            <a:ext cx="10160000" cy="6774688"/>
          </a:xfrm>
          <a:prstGeom prst="rect">
            <a:avLst/>
          </a:prstGeom>
        </p:spPr>
      </p:pic>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13</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a:t>関数</a:t>
            </a:r>
            <a:r>
              <a:rPr lang="ja-JP" altLang="en-US" smtClean="0"/>
              <a:t>の最大・最小</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生産量</a:t>
            </a:r>
            <a:r>
              <a:rPr lang="en-US" altLang="ja-JP" smtClean="0"/>
              <a:t>x*=100</a:t>
            </a:r>
            <a:r>
              <a:rPr lang="ja-JP" altLang="en-US" smtClean="0"/>
              <a:t>が利潤を最大にする生産量</a:t>
            </a:r>
            <a:endParaRPr lang="en-US" altLang="ja-JP" smtClean="0"/>
          </a:p>
          <a:p>
            <a:pPr>
              <a:lnSpc>
                <a:spcPct val="130000"/>
              </a:lnSpc>
              <a:defRPr/>
            </a:pPr>
            <a:r>
              <a:rPr lang="en-US" altLang="ja-JP" smtClean="0"/>
              <a:t>π(x*)=5000</a:t>
            </a:r>
            <a:r>
              <a:rPr lang="ja-JP" altLang="en-US" smtClean="0"/>
              <a:t>が最大化された企業利潤</a:t>
            </a:r>
            <a:endParaRPr lang="en-US" altLang="ja-JP" smtClean="0"/>
          </a:p>
          <a:p>
            <a:pPr>
              <a:lnSpc>
                <a:spcPct val="130000"/>
              </a:lnSpc>
              <a:defRPr/>
            </a:pPr>
            <a:r>
              <a:rPr lang="ja-JP" altLang="en-US" smtClean="0"/>
              <a:t>この</a:t>
            </a:r>
            <a:r>
              <a:rPr lang="en-US" altLang="ja-JP" smtClean="0"/>
              <a:t>x*</a:t>
            </a:r>
            <a:r>
              <a:rPr lang="ja-JP" altLang="en-US" smtClean="0"/>
              <a:t>を</a:t>
            </a:r>
            <a:r>
              <a:rPr lang="ja-JP" altLang="en-US" u="sng" smtClean="0">
                <a:solidFill>
                  <a:srgbClr val="FF0000"/>
                </a:solidFill>
              </a:rPr>
              <a:t>最大点</a:t>
            </a:r>
            <a:r>
              <a:rPr lang="ja-JP" altLang="en-US" smtClean="0"/>
              <a:t>という，</a:t>
            </a:r>
            <a:r>
              <a:rPr lang="en-US" altLang="ja-JP"/>
              <a:t> π(x</a:t>
            </a:r>
            <a:r>
              <a:rPr lang="en-US" altLang="ja-JP" smtClean="0"/>
              <a:t>*)</a:t>
            </a:r>
            <a:r>
              <a:rPr lang="ja-JP" altLang="en-US" smtClean="0"/>
              <a:t>を</a:t>
            </a:r>
            <a:r>
              <a:rPr lang="ja-JP" altLang="en-US" u="sng" smtClean="0">
                <a:solidFill>
                  <a:srgbClr val="FF0000"/>
                </a:solidFill>
              </a:rPr>
              <a:t>最大値</a:t>
            </a:r>
            <a:r>
              <a:rPr lang="ja-JP" altLang="en-US" smtClean="0"/>
              <a:t>という</a:t>
            </a: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r>
              <a:rPr lang="ja-JP" altLang="en-US" smtClean="0"/>
              <a:t>集合</a:t>
            </a:r>
            <a:r>
              <a:rPr lang="en-US" altLang="ja-JP" smtClean="0"/>
              <a:t>X</a:t>
            </a:r>
            <a:r>
              <a:rPr lang="ja-JP" altLang="en-US" smtClean="0"/>
              <a:t>が実数の部分集合で，関数</a:t>
            </a:r>
            <a:r>
              <a:rPr lang="en-US" altLang="ja-JP" smtClean="0"/>
              <a:t>f:X</a:t>
            </a:r>
            <a:r>
              <a:rPr lang="ja-JP" altLang="en-US" smtClean="0"/>
              <a:t>→</a:t>
            </a:r>
            <a:r>
              <a:rPr lang="en-US" altLang="ja-JP" smtClean="0"/>
              <a:t>R</a:t>
            </a:r>
            <a:r>
              <a:rPr lang="ja-JP" altLang="en-US" smtClean="0"/>
              <a:t>の</a:t>
            </a:r>
            <a:r>
              <a:rPr lang="ja-JP" altLang="en-US" u="sng" smtClean="0">
                <a:solidFill>
                  <a:srgbClr val="FF0000"/>
                </a:solidFill>
              </a:rPr>
              <a:t>最大値</a:t>
            </a:r>
            <a:r>
              <a:rPr lang="ja-JP" altLang="en-US" smtClean="0"/>
              <a:t>は</a:t>
            </a:r>
            <a:endParaRPr lang="en-US" altLang="ja-JP" smtClean="0"/>
          </a:p>
          <a:p>
            <a:pPr marL="0" indent="0">
              <a:lnSpc>
                <a:spcPct val="130000"/>
              </a:lnSpc>
              <a:buNone/>
              <a:defRPr/>
            </a:pPr>
            <a:r>
              <a:rPr lang="en-US" altLang="ja-JP"/>
              <a:t>	</a:t>
            </a:r>
            <a:r>
              <a:rPr lang="en-US" altLang="ja-JP" smtClean="0"/>
              <a:t>f(x*)</a:t>
            </a:r>
            <a:r>
              <a:rPr lang="ja-JP" altLang="en-US" smtClean="0"/>
              <a:t>が最大値⇔すべての</a:t>
            </a:r>
            <a:r>
              <a:rPr lang="en-US" altLang="ja-JP" smtClean="0"/>
              <a:t>x</a:t>
            </a:r>
            <a:r>
              <a:rPr lang="ja-JP" altLang="en-US" smtClean="0"/>
              <a:t>に対して</a:t>
            </a:r>
            <a:r>
              <a:rPr lang="en-US" altLang="ja-JP" smtClean="0"/>
              <a:t>f(x*)</a:t>
            </a:r>
            <a:r>
              <a:rPr lang="ja-JP" altLang="en-US" smtClean="0"/>
              <a:t>≧</a:t>
            </a:r>
            <a:r>
              <a:rPr lang="en-US" altLang="ja-JP" smtClean="0"/>
              <a:t>f(x)</a:t>
            </a:r>
          </a:p>
          <a:p>
            <a:pPr>
              <a:lnSpc>
                <a:spcPct val="130000"/>
              </a:lnSpc>
              <a:defRPr/>
            </a:pPr>
            <a:r>
              <a:rPr lang="ja-JP" altLang="en-US" smtClean="0"/>
              <a:t>です．この</a:t>
            </a:r>
            <a:r>
              <a:rPr lang="en-US" altLang="ja-JP" smtClean="0"/>
              <a:t>x*</a:t>
            </a:r>
            <a:r>
              <a:rPr lang="ja-JP" altLang="en-US" smtClean="0"/>
              <a:t>を</a:t>
            </a:r>
            <a:r>
              <a:rPr lang="ja-JP" altLang="en-US" u="sng" smtClean="0">
                <a:solidFill>
                  <a:srgbClr val="FF0000"/>
                </a:solidFill>
              </a:rPr>
              <a:t>最大点</a:t>
            </a:r>
            <a:r>
              <a:rPr lang="ja-JP" altLang="en-US" smtClean="0"/>
              <a:t>といいます</a:t>
            </a:r>
            <a:endParaRPr lang="en-US" altLang="ja-JP"/>
          </a:p>
          <a:p>
            <a:pPr>
              <a:lnSpc>
                <a:spcPct val="130000"/>
              </a:lnSpc>
              <a:defRPr/>
            </a:pPr>
            <a:endParaRPr lang="en-US" altLang="ja-JP" smtClean="0"/>
          </a:p>
        </p:txBody>
      </p:sp>
    </p:spTree>
    <p:extLst>
      <p:ext uri="{BB962C8B-B14F-4D97-AF65-F5344CB8AC3E}">
        <p14:creationId xmlns:p14="http://schemas.microsoft.com/office/powerpoint/2010/main" val="911081883"/>
      </p:ext>
    </p:extLst>
  </p:cSld>
  <p:clrMapOvr>
    <a:masterClrMapping/>
  </p:clrMapOvr>
  <p:transition advTm="132634"/>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14</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最大・最小の注意点</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集合</a:t>
            </a:r>
            <a:r>
              <a:rPr lang="en-US" altLang="ja-JP" smtClean="0"/>
              <a:t>X</a:t>
            </a:r>
            <a:r>
              <a:rPr lang="ja-JP" altLang="en-US" smtClean="0"/>
              <a:t>が実数の部分集合で，関数</a:t>
            </a:r>
            <a:r>
              <a:rPr lang="en-US" altLang="ja-JP" smtClean="0"/>
              <a:t>f:X</a:t>
            </a:r>
            <a:r>
              <a:rPr lang="ja-JP" altLang="en-US" smtClean="0"/>
              <a:t>→</a:t>
            </a:r>
            <a:r>
              <a:rPr lang="en-US" altLang="ja-JP" smtClean="0"/>
              <a:t>R</a:t>
            </a:r>
            <a:r>
              <a:rPr lang="ja-JP" altLang="en-US" smtClean="0"/>
              <a:t>の</a:t>
            </a:r>
            <a:r>
              <a:rPr lang="ja-JP" altLang="en-US" u="sng" smtClean="0">
                <a:solidFill>
                  <a:srgbClr val="FF0000"/>
                </a:solidFill>
              </a:rPr>
              <a:t>最小値</a:t>
            </a:r>
            <a:r>
              <a:rPr lang="ja-JP" altLang="en-US" smtClean="0"/>
              <a:t>は</a:t>
            </a:r>
            <a:endParaRPr lang="en-US" altLang="ja-JP" smtClean="0"/>
          </a:p>
          <a:p>
            <a:pPr marL="0" indent="0">
              <a:lnSpc>
                <a:spcPct val="130000"/>
              </a:lnSpc>
              <a:buNone/>
              <a:defRPr/>
            </a:pPr>
            <a:r>
              <a:rPr lang="en-US" altLang="ja-JP"/>
              <a:t>	</a:t>
            </a:r>
            <a:r>
              <a:rPr lang="en-US" altLang="ja-JP" smtClean="0"/>
              <a:t>f(x*)</a:t>
            </a:r>
            <a:r>
              <a:rPr lang="ja-JP" altLang="en-US" smtClean="0"/>
              <a:t>が最小値⇔すべての</a:t>
            </a:r>
            <a:r>
              <a:rPr lang="en-US" altLang="ja-JP" smtClean="0"/>
              <a:t>x</a:t>
            </a:r>
            <a:r>
              <a:rPr lang="ja-JP" altLang="en-US" smtClean="0"/>
              <a:t>に対して</a:t>
            </a:r>
            <a:r>
              <a:rPr lang="en-US" altLang="ja-JP" smtClean="0"/>
              <a:t>f(x*)</a:t>
            </a:r>
            <a:r>
              <a:rPr lang="ja-JP" altLang="en-US" smtClean="0"/>
              <a:t>≦</a:t>
            </a:r>
            <a:r>
              <a:rPr lang="en-US" altLang="ja-JP" smtClean="0"/>
              <a:t>f(x)</a:t>
            </a:r>
          </a:p>
          <a:p>
            <a:pPr>
              <a:lnSpc>
                <a:spcPct val="130000"/>
              </a:lnSpc>
              <a:defRPr/>
            </a:pPr>
            <a:r>
              <a:rPr lang="ja-JP" altLang="en-US" smtClean="0"/>
              <a:t>です．この</a:t>
            </a:r>
            <a:r>
              <a:rPr lang="en-US" altLang="ja-JP" smtClean="0"/>
              <a:t>x*</a:t>
            </a:r>
            <a:r>
              <a:rPr lang="ja-JP" altLang="en-US" smtClean="0"/>
              <a:t>を</a:t>
            </a:r>
            <a:r>
              <a:rPr lang="ja-JP" altLang="en-US" u="sng" smtClean="0">
                <a:solidFill>
                  <a:srgbClr val="FF0000"/>
                </a:solidFill>
              </a:rPr>
              <a:t>最小点</a:t>
            </a:r>
            <a:r>
              <a:rPr lang="ja-JP" altLang="en-US" smtClean="0"/>
              <a:t>といいます</a:t>
            </a:r>
            <a:endParaRPr lang="en-US" altLang="ja-JP" smtClean="0"/>
          </a:p>
          <a:p>
            <a:pPr>
              <a:lnSpc>
                <a:spcPct val="130000"/>
              </a:lnSpc>
              <a:defRPr/>
            </a:pPr>
            <a:r>
              <a:rPr lang="ja-JP" altLang="en-US" smtClean="0"/>
              <a:t>最大・最小について注意点があります</a:t>
            </a:r>
            <a:endParaRPr lang="en-US" altLang="ja-JP" smtClean="0"/>
          </a:p>
          <a:p>
            <a:pPr marL="514350" indent="-514350">
              <a:lnSpc>
                <a:spcPct val="130000"/>
              </a:lnSpc>
              <a:buFont typeface="+mj-lt"/>
              <a:buAutoNum type="arabicPeriod"/>
              <a:defRPr/>
            </a:pPr>
            <a:r>
              <a:rPr lang="ja-JP" altLang="en-US" smtClean="0"/>
              <a:t>最大値（最小値）が存在するとは限らない</a:t>
            </a:r>
            <a:endParaRPr lang="en-US" altLang="ja-JP" smtClean="0"/>
          </a:p>
          <a:p>
            <a:pPr marL="514350" indent="-514350">
              <a:lnSpc>
                <a:spcPct val="130000"/>
              </a:lnSpc>
              <a:buFont typeface="+mj-lt"/>
              <a:buAutoNum type="arabicPeriod"/>
              <a:defRPr/>
            </a:pPr>
            <a:r>
              <a:rPr lang="ja-JP" altLang="en-US"/>
              <a:t>最大値（最小値）が</a:t>
            </a:r>
            <a:r>
              <a:rPr lang="ja-JP" altLang="en-US" smtClean="0"/>
              <a:t>存在するならば，ただ一つ</a:t>
            </a:r>
            <a:endParaRPr lang="en-US" altLang="ja-JP" smtClean="0"/>
          </a:p>
          <a:p>
            <a:pPr marL="514350" indent="-514350">
              <a:lnSpc>
                <a:spcPct val="130000"/>
              </a:lnSpc>
              <a:buFont typeface="+mj-lt"/>
              <a:buAutoNum type="arabicPeriod"/>
              <a:defRPr/>
            </a:pPr>
            <a:r>
              <a:rPr lang="ja-JP" altLang="en-US"/>
              <a:t>最大値（最小値）が存在</a:t>
            </a:r>
            <a:r>
              <a:rPr lang="ja-JP" altLang="en-US" smtClean="0"/>
              <a:t>するならば，最大点（最小点）は一つとは限らない</a:t>
            </a:r>
            <a:endParaRPr lang="en-US" altLang="ja-JP"/>
          </a:p>
          <a:p>
            <a:pPr marL="514350" indent="-514350">
              <a:lnSpc>
                <a:spcPct val="130000"/>
              </a:lnSpc>
              <a:buFont typeface="+mj-lt"/>
              <a:buAutoNum type="arabicPeriod"/>
              <a:defRPr/>
            </a:pPr>
            <a:endParaRPr lang="en-US" altLang="ja-JP"/>
          </a:p>
          <a:p>
            <a:pPr>
              <a:lnSpc>
                <a:spcPct val="130000"/>
              </a:lnSpc>
              <a:defRPr/>
            </a:pPr>
            <a:endParaRPr lang="en-US" altLang="ja-JP" smtClean="0"/>
          </a:p>
        </p:txBody>
      </p:sp>
    </p:spTree>
    <p:extLst>
      <p:ext uri="{BB962C8B-B14F-4D97-AF65-F5344CB8AC3E}">
        <p14:creationId xmlns:p14="http://schemas.microsoft.com/office/powerpoint/2010/main" val="215868813"/>
      </p:ext>
    </p:extLst>
  </p:cSld>
  <p:clrMapOvr>
    <a:masterClrMapping/>
  </p:clrMapOvr>
  <p:transition advTm="140562"/>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収入の増加</a:t>
            </a:r>
            <a:endParaRPr lang="en-US" altLang="ja-JP" smtClean="0">
              <a:solidFill>
                <a:srgbClr val="000000"/>
              </a:solidFill>
            </a:endParaRPr>
          </a:p>
          <a:p>
            <a:pPr>
              <a:defRPr/>
            </a:pPr>
            <a:r>
              <a:rPr lang="ja-JP" altLang="en-US" smtClean="0">
                <a:solidFill>
                  <a:srgbClr val="000000"/>
                </a:solidFill>
              </a:rPr>
              <a:t>限界収入</a:t>
            </a:r>
            <a:endParaRPr lang="en-US" altLang="ja-JP">
              <a:solidFill>
                <a:srgbClr val="000000"/>
              </a:solidFill>
            </a:endParaRPr>
          </a:p>
          <a:p>
            <a:pPr>
              <a:defRPr/>
            </a:pPr>
            <a:r>
              <a:rPr lang="ja-JP" altLang="en-US" smtClean="0">
                <a:solidFill>
                  <a:srgbClr val="000000"/>
                </a:solidFill>
              </a:rPr>
              <a:t>限界収入の公式</a:t>
            </a:r>
            <a:endParaRPr lang="en-US" altLang="ja-JP" smtClean="0">
              <a:solidFill>
                <a:srgbClr val="000000"/>
              </a:solidFill>
            </a:endParaRPr>
          </a:p>
          <a:p>
            <a:pPr>
              <a:defRPr/>
            </a:pPr>
            <a:r>
              <a:rPr lang="ja-JP" altLang="en-US" smtClean="0">
                <a:solidFill>
                  <a:srgbClr val="000000"/>
                </a:solidFill>
              </a:rPr>
              <a:t>数量効果</a:t>
            </a:r>
            <a:r>
              <a:rPr lang="ja-JP" altLang="en-US">
                <a:solidFill>
                  <a:srgbClr val="000000"/>
                </a:solidFill>
              </a:rPr>
              <a:t>と</a:t>
            </a:r>
            <a:r>
              <a:rPr lang="ja-JP" altLang="en-US" smtClean="0">
                <a:solidFill>
                  <a:srgbClr val="000000"/>
                </a:solidFill>
              </a:rPr>
              <a:t>価格効果</a:t>
            </a:r>
            <a:endParaRPr lang="en-US" altLang="ja-JP" smtClean="0">
              <a:solidFill>
                <a:srgbClr val="000000"/>
              </a:solidFill>
            </a:endParaRPr>
          </a:p>
          <a:p>
            <a:pPr>
              <a:defRPr/>
            </a:pPr>
            <a:r>
              <a:rPr lang="ja-JP" altLang="en-US" smtClean="0">
                <a:solidFill>
                  <a:srgbClr val="000000"/>
                </a:solidFill>
              </a:rPr>
              <a:t>価格が一定のときの限界収入</a:t>
            </a:r>
            <a:endParaRPr lang="en-US" altLang="ja-JP" smtClean="0">
              <a:solidFill>
                <a:srgbClr val="000000"/>
              </a:solidFill>
            </a:endParaRPr>
          </a:p>
          <a:p>
            <a:pPr>
              <a:defRPr/>
            </a:pPr>
            <a:r>
              <a:rPr lang="ja-JP" altLang="en-US" smtClean="0">
                <a:solidFill>
                  <a:srgbClr val="000000"/>
                </a:solidFill>
              </a:rPr>
              <a:t>逆需要関数が</a:t>
            </a:r>
            <a:r>
              <a:rPr lang="en-US" altLang="ja-JP" smtClean="0">
                <a:solidFill>
                  <a:srgbClr val="000000"/>
                </a:solidFill>
              </a:rPr>
              <a:t>1</a:t>
            </a:r>
            <a:r>
              <a:rPr lang="ja-JP" altLang="en-US" smtClean="0">
                <a:solidFill>
                  <a:srgbClr val="000000"/>
                </a:solidFill>
              </a:rPr>
              <a:t>次関数の時の限界収入</a:t>
            </a:r>
            <a:endParaRPr lang="en-US" altLang="ja-JP" smtClean="0">
              <a:solidFill>
                <a:srgbClr val="000000"/>
              </a:solidFill>
            </a:endParaRPr>
          </a:p>
          <a:p>
            <a:pPr>
              <a:defRPr/>
            </a:pPr>
            <a:r>
              <a:rPr lang="ja-JP" altLang="en-US" smtClean="0">
                <a:solidFill>
                  <a:srgbClr val="000000"/>
                </a:solidFill>
              </a:rPr>
              <a:t>最大・最小化問題</a:t>
            </a:r>
            <a:endParaRPr lang="en-US" altLang="ja-JP" smtClean="0">
              <a:solidFill>
                <a:srgbClr val="000000"/>
              </a:solidFill>
            </a:endParaRPr>
          </a:p>
          <a:p>
            <a:pPr>
              <a:defRPr/>
            </a:pPr>
            <a:r>
              <a:rPr lang="ja-JP" altLang="en-US" smtClean="0">
                <a:solidFill>
                  <a:srgbClr val="000000"/>
                </a:solidFill>
              </a:rPr>
              <a:t>最大値・最小値，最大点・最小点</a:t>
            </a:r>
            <a:endParaRPr lang="en-US" altLang="ja-JP" smtClean="0">
              <a:solidFill>
                <a:srgbClr val="000000"/>
              </a:solidFill>
            </a:endParaRPr>
          </a:p>
          <a:p>
            <a:pPr>
              <a:defRPr/>
            </a:pPr>
            <a:endParaRPr lang="ja-JP" altLang="en-US" dirty="0" smtClean="0"/>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3F21929-9446-4B0D-82EB-475BB7A2A274}" type="slidenum">
              <a:rPr lang="ja-JP" altLang="en-US" sz="1400" smtClean="0">
                <a:latin typeface="Times New Roman" panose="02020603050405020304" pitchFamily="18" charset="0"/>
              </a:rPr>
              <a:pPr>
                <a:spcBef>
                  <a:spcPct val="0"/>
                </a:spcBef>
                <a:buFontTx/>
                <a:buNone/>
              </a:pPr>
              <a:t>15</a:t>
            </a:fld>
            <a:endParaRPr lang="en-US" altLang="ja-JP" sz="1400" dirty="0" smtClean="0">
              <a:latin typeface="Times New Roman" panose="02020603050405020304" pitchFamily="18" charset="0"/>
            </a:endParaRPr>
          </a:p>
        </p:txBody>
      </p:sp>
    </p:spTree>
  </p:cSld>
  <p:clrMapOvr>
    <a:masterClrMapping/>
  </p:clrMapOvr>
  <p:transition advTm="4873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46800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次のページに講義のスライドと音声の画面が出てきたら以下のように行ってください．カーソルを持って行き</a:t>
            </a:r>
            <a:r>
              <a:rPr kumimoji="1" lang="en-US" altLang="ja-JP" sz="2800" smtClean="0"/>
              <a:t>【</a:t>
            </a:r>
            <a:r>
              <a:rPr kumimoji="1" lang="ja-JP" altLang="en-US" sz="2800" smtClean="0"/>
              <a:t>再生</a:t>
            </a:r>
            <a:r>
              <a:rPr kumimoji="1" lang="en-US" altLang="ja-JP" sz="2800" smtClean="0"/>
              <a:t>】</a:t>
            </a:r>
            <a:r>
              <a:rPr kumimoji="1" lang="ja-JP" altLang="en-US" sz="2800" smtClean="0"/>
              <a:t>を押してスライドを閲覧し音声を聞いてください．問題演習の部分や教科書を参照する部分は</a:t>
            </a:r>
            <a:r>
              <a:rPr kumimoji="1" lang="en-US" altLang="ja-JP" sz="2800" smtClean="0"/>
              <a:t>【</a:t>
            </a:r>
            <a:r>
              <a:rPr kumimoji="1" lang="ja-JP" altLang="en-US" sz="2800" smtClean="0"/>
              <a:t>一時停止</a:t>
            </a:r>
            <a:r>
              <a:rPr kumimoji="1" lang="en-US" altLang="ja-JP" sz="2800" smtClean="0"/>
              <a:t>】</a:t>
            </a:r>
            <a:r>
              <a:rPr kumimoji="1" lang="ja-JP" altLang="en-US" sz="2800" smtClean="0"/>
              <a:t>を押してノートで問題を解いてください．</a:t>
            </a:r>
            <a:endParaRPr kumimoji="1" lang="en-US" altLang="ja-JP" sz="2800" smtClean="0"/>
          </a:p>
          <a:p>
            <a:pPr>
              <a:defRPr/>
            </a:pPr>
            <a:r>
              <a:rPr kumimoji="1" lang="ja-JP" altLang="en-US" sz="2800" smtClean="0"/>
              <a:t>アンケートと課題は</a:t>
            </a:r>
            <a:r>
              <a:rPr kumimoji="1" lang="en-US" altLang="ja-JP" sz="2800" u="sng" smtClean="0">
                <a:solidFill>
                  <a:srgbClr val="FF0000"/>
                </a:solidFill>
              </a:rPr>
              <a:t>Bb</a:t>
            </a:r>
            <a:r>
              <a:rPr kumimoji="1" lang="ja-JP" altLang="en-US" sz="2800" u="sng" smtClean="0">
                <a:solidFill>
                  <a:srgbClr val="FF0000"/>
                </a:solidFill>
              </a:rPr>
              <a:t>の課題機能で提出</a:t>
            </a:r>
            <a:r>
              <a:rPr kumimoji="1" lang="ja-JP" altLang="en-US" sz="2800" smtClean="0"/>
              <a:t>してください。一回で</a:t>
            </a:r>
            <a:r>
              <a:rPr kumimoji="1" lang="en-US" altLang="ja-JP" sz="2800" smtClean="0"/>
              <a:t>OK</a:t>
            </a:r>
            <a:r>
              <a:rPr kumimoji="1" lang="ja-JP" altLang="en-US" sz="2800" smtClean="0"/>
              <a:t>。これ以外の提出方法は認めません。</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55BC0BC-92AF-41B9-BBD7-DCACABCF7BFA}"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5628"/>
    </mc:Choice>
    <mc:Fallback xmlns="">
      <p:transition spd="slow" advTm="5628"/>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収入</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u="sng" smtClean="0">
                <a:solidFill>
                  <a:srgbClr val="FF0000"/>
                </a:solidFill>
              </a:rPr>
              <a:t>収入</a:t>
            </a:r>
            <a:r>
              <a:rPr lang="zh-CN" altLang="en-US" smtClean="0"/>
              <a:t>とは</a:t>
            </a:r>
            <a:r>
              <a:rPr lang="ja-JP" altLang="en-US" smtClean="0"/>
              <a:t>財を販売した対価として受け取る金銭</a:t>
            </a:r>
            <a:endParaRPr lang="en-US" altLang="ja-JP" smtClean="0"/>
          </a:p>
          <a:p>
            <a:pPr>
              <a:lnSpc>
                <a:spcPct val="130000"/>
              </a:lnSpc>
              <a:defRPr/>
            </a:pPr>
            <a:endParaRPr lang="en-US" altLang="ja-JP" smtClean="0"/>
          </a:p>
          <a:p>
            <a:pPr>
              <a:lnSpc>
                <a:spcPct val="130000"/>
              </a:lnSpc>
              <a:defRPr/>
            </a:pPr>
            <a:r>
              <a:rPr lang="ja-JP" altLang="en-US" smtClean="0"/>
              <a:t>価格の変化，生産量の変化，収入の変化</a:t>
            </a:r>
            <a:endParaRPr lang="en-US" altLang="ja-JP" smtClean="0"/>
          </a:p>
          <a:p>
            <a:pPr>
              <a:lnSpc>
                <a:spcPct val="130000"/>
              </a:lnSpc>
              <a:defRPr/>
            </a:pPr>
            <a:endParaRPr lang="en-US" altLang="ja-JP"/>
          </a:p>
          <a:p>
            <a:pPr>
              <a:spcBef>
                <a:spcPts val="1200"/>
              </a:spcBef>
              <a:spcAft>
                <a:spcPts val="0"/>
              </a:spcAft>
              <a:defRPr/>
            </a:pPr>
            <a:r>
              <a:rPr lang="ja-JP" altLang="en-US" smtClean="0"/>
              <a:t>当初</a:t>
            </a:r>
            <a:r>
              <a:rPr lang="ja-JP" altLang="en-US"/>
              <a:t>の価格と数量から</a:t>
            </a:r>
            <a:r>
              <a:rPr lang="en-US" altLang="ja-JP"/>
              <a:t>Δp</a:t>
            </a:r>
            <a:r>
              <a:rPr lang="ja-JP" altLang="en-US"/>
              <a:t>と</a:t>
            </a:r>
            <a:r>
              <a:rPr lang="en-US" altLang="ja-JP"/>
              <a:t>Δx</a:t>
            </a:r>
            <a:r>
              <a:rPr lang="ja-JP" altLang="en-US"/>
              <a:t>だけ変化したと</a:t>
            </a:r>
            <a:r>
              <a:rPr lang="ja-JP" altLang="en-US" smtClean="0"/>
              <a:t>する</a:t>
            </a:r>
            <a:endParaRPr lang="en-US" altLang="ja-JP" smtClean="0"/>
          </a:p>
          <a:p>
            <a:pPr>
              <a:spcBef>
                <a:spcPts val="1200"/>
              </a:spcBef>
              <a:spcAft>
                <a:spcPts val="0"/>
              </a:spcAft>
              <a:defRPr/>
            </a:pPr>
            <a:endParaRPr lang="en-US" altLang="ja-JP"/>
          </a:p>
          <a:p>
            <a:pPr>
              <a:spcBef>
                <a:spcPts val="1200"/>
              </a:spcBef>
              <a:spcAft>
                <a:spcPts val="0"/>
              </a:spcAft>
              <a:defRPr/>
            </a:pPr>
            <a:r>
              <a:rPr lang="ja-JP" altLang="en-US" smtClean="0"/>
              <a:t>変化後の収入はこのように表現できる</a:t>
            </a:r>
            <a:endParaRPr lang="en-US" altLang="ja-JP"/>
          </a:p>
          <a:p>
            <a:pPr>
              <a:spcBef>
                <a:spcPts val="1200"/>
              </a:spcBef>
              <a:spcAft>
                <a:spcPts val="0"/>
              </a:spcAft>
              <a:defRPr/>
            </a:pPr>
            <a:endParaRPr lang="en-US" altLang="ja-JP"/>
          </a:p>
          <a:p>
            <a:pPr>
              <a:lnSpc>
                <a:spcPct val="130000"/>
              </a:lnSpc>
              <a:defRPr/>
            </a:pPr>
            <a:endParaRPr lang="en-US" altLang="ja-JP" smtClean="0"/>
          </a:p>
        </p:txBody>
      </p:sp>
      <p:pic>
        <p:nvPicPr>
          <p:cNvPr id="3074" name="Picture 2" descr="\begin{align*}&#10;R=px&#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3390" y="1802076"/>
            <a:ext cx="1228725" cy="34290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begin{align*}&#10;\Delta x=x_2 - x_1&#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4827" y="3357489"/>
            <a:ext cx="2314575" cy="34290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begin{align*}&#10;\Delta R=R_2 - R_1&#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2753" y="3350971"/>
            <a:ext cx="2543175" cy="34290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begin{align*}&#10;R_1=p_1 x_1&#10;\end{align*}&#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1528" y="4827535"/>
            <a:ext cx="1733550" cy="34290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begin{align*}&#10;p_2=p_1 +\Delta p&#10;\end{align*}&#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73090" y="4774645"/>
            <a:ext cx="2314575" cy="36195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begin{align*}&#10;x_2=x_1 +\Delta x&#10;\end{align*}&#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66168" y="4746104"/>
            <a:ext cx="2343150" cy="34290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begin{align*}&#10;\Delta p=p_2-p_1&#10;\end{align*}"/>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5929" y="3338439"/>
            <a:ext cx="2238375" cy="36195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2" descr="\begin{align*}&#10;R_2=p_2 x_2=(p_1+\Delta p)(x_1+\Delta x)&#10;\end{align*}&#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77168" y="6208737"/>
            <a:ext cx="5715000" cy="40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400294"/>
      </p:ext>
    </p:extLst>
  </p:cSld>
  <p:clrMapOvr>
    <a:masterClrMapping/>
  </p:clrMapOvr>
  <p:transition advTm="134816"/>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a:t>収入</a:t>
            </a:r>
            <a:r>
              <a:rPr lang="ja-JP" altLang="en-US" smtClean="0"/>
              <a:t>の増加</a:t>
            </a:r>
          </a:p>
        </p:txBody>
      </p:sp>
      <p:sp>
        <p:nvSpPr>
          <p:cNvPr id="180227" name="Rectangle 3"/>
          <p:cNvSpPr>
            <a:spLocks noGrp="1" noChangeArrowheads="1"/>
          </p:cNvSpPr>
          <p:nvPr>
            <p:ph type="body" idx="1"/>
          </p:nvPr>
        </p:nvSpPr>
        <p:spPr>
          <a:xfrm>
            <a:off x="111448" y="1001713"/>
            <a:ext cx="9612000" cy="5940425"/>
          </a:xfrm>
        </p:spPr>
        <p:txBody>
          <a:bodyPr/>
          <a:lstStyle/>
          <a:p>
            <a:pPr>
              <a:lnSpc>
                <a:spcPts val="3500"/>
              </a:lnSpc>
              <a:spcAft>
                <a:spcPts val="1200"/>
              </a:spcAft>
              <a:defRPr/>
            </a:pPr>
            <a:r>
              <a:rPr lang="ja-JP" altLang="en-US" smtClean="0"/>
              <a:t>収入の増加は下になる</a:t>
            </a:r>
            <a:endParaRPr lang="en-US" altLang="ja-JP" smtClean="0"/>
          </a:p>
          <a:p>
            <a:pPr>
              <a:lnSpc>
                <a:spcPts val="3500"/>
              </a:lnSpc>
              <a:spcAft>
                <a:spcPts val="1200"/>
              </a:spcAft>
              <a:defRPr/>
            </a:pPr>
            <a:endParaRPr lang="en-US" altLang="ja-JP"/>
          </a:p>
          <a:p>
            <a:pPr>
              <a:lnSpc>
                <a:spcPts val="3500"/>
              </a:lnSpc>
              <a:spcAft>
                <a:spcPts val="1200"/>
              </a:spcAft>
              <a:defRPr/>
            </a:pPr>
            <a:endParaRPr lang="en-US" altLang="ja-JP" smtClean="0"/>
          </a:p>
          <a:p>
            <a:pPr>
              <a:lnSpc>
                <a:spcPts val="3500"/>
              </a:lnSpc>
              <a:spcAft>
                <a:spcPts val="1200"/>
              </a:spcAft>
              <a:defRPr/>
            </a:pPr>
            <a:r>
              <a:rPr lang="ja-JP" altLang="en-US" smtClean="0"/>
              <a:t>この</a:t>
            </a:r>
            <a:r>
              <a:rPr lang="en-US" altLang="ja-JP" smtClean="0"/>
              <a:t>Δx</a:t>
            </a:r>
            <a:r>
              <a:rPr lang="ja-JP" altLang="en-US" smtClean="0"/>
              <a:t>はゼロではない十分に小さい数</a:t>
            </a:r>
            <a:endParaRPr lang="en-US" altLang="ja-JP" smtClean="0"/>
          </a:p>
          <a:p>
            <a:pPr>
              <a:lnSpc>
                <a:spcPts val="3500"/>
              </a:lnSpc>
              <a:spcAft>
                <a:spcPts val="1200"/>
              </a:spcAft>
              <a:defRPr/>
            </a:pPr>
            <a:r>
              <a:rPr lang="ja-JP" altLang="en-US"/>
              <a:t>次の需要関数を考える</a:t>
            </a:r>
            <a:endParaRPr lang="en-US" altLang="ja-JP"/>
          </a:p>
          <a:p>
            <a:pPr>
              <a:lnSpc>
                <a:spcPts val="3500"/>
              </a:lnSpc>
              <a:spcAft>
                <a:spcPts val="1200"/>
              </a:spcAft>
              <a:defRPr/>
            </a:pPr>
            <a:endParaRPr lang="en-US" altLang="ja-JP" smtClean="0"/>
          </a:p>
          <a:p>
            <a:pPr>
              <a:lnSpc>
                <a:spcPts val="3500"/>
              </a:lnSpc>
              <a:spcAft>
                <a:spcPts val="1200"/>
              </a:spcAft>
              <a:defRPr/>
            </a:pPr>
            <a:r>
              <a:rPr lang="ja-JP" altLang="en-US" smtClean="0"/>
              <a:t>問</a:t>
            </a:r>
            <a:r>
              <a:rPr lang="en-US" altLang="ja-JP"/>
              <a:t>1</a:t>
            </a:r>
            <a:r>
              <a:rPr lang="ja-JP" altLang="en-US"/>
              <a:t> 数量</a:t>
            </a:r>
            <a:r>
              <a:rPr lang="ja-JP" altLang="en-US" smtClean="0"/>
              <a:t>が</a:t>
            </a:r>
            <a:r>
              <a:rPr lang="en-US" altLang="ja-JP" smtClean="0"/>
              <a:t>x=1</a:t>
            </a:r>
            <a:r>
              <a:rPr lang="ja-JP" altLang="en-US" smtClean="0"/>
              <a:t>から</a:t>
            </a:r>
            <a:r>
              <a:rPr lang="en-US" altLang="ja-JP" smtClean="0"/>
              <a:t>x=2</a:t>
            </a:r>
            <a:r>
              <a:rPr lang="ja-JP" altLang="en-US" smtClean="0"/>
              <a:t>に変化したときの</a:t>
            </a:r>
            <a:r>
              <a:rPr lang="en-US" altLang="ja-JP" smtClean="0"/>
              <a:t>Δx</a:t>
            </a:r>
            <a:r>
              <a:rPr lang="ja-JP" altLang="en-US" smtClean="0"/>
              <a:t>，</a:t>
            </a:r>
            <a:r>
              <a:rPr lang="en-US" altLang="ja-JP"/>
              <a:t> </a:t>
            </a:r>
            <a:r>
              <a:rPr lang="en-US" altLang="ja-JP" smtClean="0"/>
              <a:t>Δp</a:t>
            </a:r>
            <a:r>
              <a:rPr lang="ja-JP" altLang="en-US" smtClean="0"/>
              <a:t>，</a:t>
            </a:r>
            <a:r>
              <a:rPr lang="en-US" altLang="ja-JP"/>
              <a:t> </a:t>
            </a:r>
            <a:r>
              <a:rPr lang="en-US" altLang="ja-JP" smtClean="0"/>
              <a:t>ΔR</a:t>
            </a:r>
            <a:r>
              <a:rPr lang="ja-JP" altLang="en-US" smtClean="0"/>
              <a:t>を求めてください</a:t>
            </a:r>
            <a:endParaRPr lang="en-US" altLang="ja-JP"/>
          </a:p>
          <a:p>
            <a:pPr>
              <a:lnSpc>
                <a:spcPts val="3500"/>
              </a:lnSpc>
              <a:spcAft>
                <a:spcPts val="1200"/>
              </a:spcAft>
              <a:defRPr/>
            </a:pPr>
            <a:r>
              <a:rPr lang="ja-JP" altLang="en-US" smtClean="0"/>
              <a:t>問</a:t>
            </a:r>
            <a:r>
              <a:rPr lang="en-US" altLang="ja-JP"/>
              <a:t>2</a:t>
            </a:r>
            <a:r>
              <a:rPr lang="en-US" altLang="ja-JP" smtClean="0"/>
              <a:t> ΔR</a:t>
            </a:r>
            <a:r>
              <a:rPr lang="ja-JP" altLang="en-US" smtClean="0"/>
              <a:t>を</a:t>
            </a:r>
            <a:r>
              <a:rPr lang="en-US" altLang="ja-JP" smtClean="0"/>
              <a:t>p</a:t>
            </a:r>
            <a:r>
              <a:rPr lang="en-US" altLang="ja-JP" baseline="-25000" smtClean="0"/>
              <a:t>1</a:t>
            </a:r>
            <a:r>
              <a:rPr lang="en-US" altLang="ja-JP" smtClean="0"/>
              <a:t>Δx</a:t>
            </a:r>
            <a:r>
              <a:rPr lang="ja-JP" altLang="en-US" smtClean="0"/>
              <a:t>，</a:t>
            </a:r>
            <a:r>
              <a:rPr lang="en-US" altLang="ja-JP" smtClean="0"/>
              <a:t>Δpx</a:t>
            </a:r>
            <a:r>
              <a:rPr lang="en-US" altLang="ja-JP" baseline="-25000" smtClean="0"/>
              <a:t>1 </a:t>
            </a:r>
            <a:r>
              <a:rPr lang="ja-JP" altLang="en-US" smtClean="0"/>
              <a:t>，</a:t>
            </a:r>
            <a:r>
              <a:rPr lang="en-US" altLang="ja-JP" smtClean="0"/>
              <a:t>ΔpΔx</a:t>
            </a:r>
            <a:r>
              <a:rPr lang="ja-JP" altLang="en-US" smtClean="0"/>
              <a:t>に</a:t>
            </a:r>
            <a:r>
              <a:rPr lang="ja-JP" altLang="en-US" smtClean="0"/>
              <a:t>分けてください</a:t>
            </a:r>
            <a:endParaRPr lang="en-US" altLang="ja-JP" smtClean="0"/>
          </a:p>
        </p:txBody>
      </p:sp>
      <p:pic>
        <p:nvPicPr>
          <p:cNvPr id="2050" name="Picture 2" descr="\begin{align*}&#10;\Delta R &amp;=R_2-R_1=(p_1+\Delta p)(x_1+\Delta x)-p_1 x_1 \\&#10;&amp;=p_1\Delta x + \Delta p x_1 +\Delta p \Delta 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9560" y="1808162"/>
            <a:ext cx="7781925" cy="971551"/>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2" descr="\begin{align*}&#10;D(p)=10-p&#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0793" y="4451350"/>
            <a:ext cx="2438400" cy="40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499920"/>
      </p:ext>
    </p:extLst>
  </p:cSld>
  <p:clrMapOvr>
    <a:masterClrMapping/>
  </p:clrMapOvr>
  <p:transition advTm="11951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315" y="-316426"/>
            <a:ext cx="7634288" cy="1778000"/>
          </a:xfrm>
        </p:spPr>
        <p:txBody>
          <a:bodyPr/>
          <a:lstStyle/>
          <a:p>
            <a:r>
              <a:rPr lang="ja-JP" altLang="en-US" smtClean="0"/>
              <a:t>収入</a:t>
            </a:r>
            <a:r>
              <a:rPr lang="ja-JP" altLang="en-US"/>
              <a:t>変化</a:t>
            </a:r>
            <a:r>
              <a:rPr lang="ja-JP" altLang="en-US" smtClean="0"/>
              <a:t>の図解</a:t>
            </a:r>
          </a:p>
        </p:txBody>
      </p:sp>
      <p:sp>
        <p:nvSpPr>
          <p:cNvPr id="180227" name="Rectangle 3"/>
          <p:cNvSpPr>
            <a:spLocks noGrp="1" noChangeArrowheads="1"/>
          </p:cNvSpPr>
          <p:nvPr>
            <p:ph type="body" idx="1"/>
          </p:nvPr>
        </p:nvSpPr>
        <p:spPr>
          <a:xfrm>
            <a:off x="111448" y="1001713"/>
            <a:ext cx="9612000" cy="5940425"/>
          </a:xfrm>
        </p:spPr>
        <p:txBody>
          <a:bodyPr/>
          <a:lstStyle/>
          <a:p>
            <a:pPr marL="0" indent="0">
              <a:lnSpc>
                <a:spcPts val="3500"/>
              </a:lnSpc>
              <a:spcAft>
                <a:spcPts val="1200"/>
              </a:spcAft>
              <a:buNone/>
              <a:defRPr/>
            </a:pPr>
            <a:r>
              <a:rPr lang="ja-JP" altLang="en-US" smtClean="0"/>
              <a:t>　　　　　　　　　　　　　　　　　　　　　　　　</a:t>
            </a:r>
            <a:endParaRPr lang="en-US" altLang="ja-JP" smtClean="0"/>
          </a:p>
          <a:p>
            <a:pPr marL="0" indent="0">
              <a:lnSpc>
                <a:spcPts val="3500"/>
              </a:lnSpc>
              <a:spcAft>
                <a:spcPts val="1200"/>
              </a:spcAft>
              <a:buNone/>
              <a:defRPr/>
            </a:pPr>
            <a:endParaRPr lang="en-US" altLang="ja-JP"/>
          </a:p>
          <a:p>
            <a:pPr>
              <a:lnSpc>
                <a:spcPts val="3500"/>
              </a:lnSpc>
              <a:spcAft>
                <a:spcPts val="1200"/>
              </a:spcAft>
              <a:defRPr/>
            </a:pPr>
            <a:endParaRPr lang="en-US" altLang="ja-JP" smtClean="0"/>
          </a:p>
        </p:txBody>
      </p:sp>
      <p:sp>
        <p:nvSpPr>
          <p:cNvPr id="23" name="テキスト ボックス 22"/>
          <p:cNvSpPr txBox="1"/>
          <p:nvPr/>
        </p:nvSpPr>
        <p:spPr>
          <a:xfrm>
            <a:off x="5121281" y="920395"/>
            <a:ext cx="4701278" cy="1569660"/>
          </a:xfrm>
          <a:prstGeom prst="rect">
            <a:avLst/>
          </a:prstGeom>
          <a:noFill/>
        </p:spPr>
        <p:txBody>
          <a:bodyPr wrap="square" rtlCol="0">
            <a:spAutoFit/>
          </a:bodyPr>
          <a:lstStyle/>
          <a:p>
            <a:pPr marL="457200" indent="-457200">
              <a:buFont typeface="Arial" panose="020B0604020202020204" pitchFamily="34" charset="0"/>
              <a:buChar char="•"/>
            </a:pPr>
            <a:r>
              <a:rPr lang="ja-JP" altLang="en-US" sz="3200"/>
              <a:t>収入の増加は緑引く赤</a:t>
            </a:r>
            <a:endParaRPr lang="en-US" altLang="ja-JP" sz="3200"/>
          </a:p>
          <a:p>
            <a:pPr marL="457200" indent="-457200">
              <a:buFont typeface="Arial" panose="020B0604020202020204" pitchFamily="34" charset="0"/>
              <a:buChar char="•"/>
            </a:pPr>
            <a:r>
              <a:rPr kumimoji="1" lang="ja-JP" altLang="en-US" sz="3200" smtClean="0"/>
              <a:t>その残りは３つのパートに分かれる</a:t>
            </a:r>
            <a:endParaRPr kumimoji="1" lang="ja-JP" altLang="en-US" sz="3200"/>
          </a:p>
        </p:txBody>
      </p:sp>
      <p:sp>
        <p:nvSpPr>
          <p:cNvPr id="24" name="テキスト ボックス 23"/>
          <p:cNvSpPr txBox="1"/>
          <p:nvPr/>
        </p:nvSpPr>
        <p:spPr>
          <a:xfrm>
            <a:off x="4345339" y="4626098"/>
            <a:ext cx="5654518" cy="2062103"/>
          </a:xfrm>
          <a:prstGeom prst="rect">
            <a:avLst/>
          </a:prstGeom>
          <a:noFill/>
        </p:spPr>
        <p:txBody>
          <a:bodyPr wrap="square" rtlCol="0">
            <a:spAutoFit/>
          </a:bodyPr>
          <a:lstStyle/>
          <a:p>
            <a:pPr marL="457200" indent="-457200">
              <a:buFont typeface="Arial" panose="020B0604020202020204" pitchFamily="34" charset="0"/>
              <a:buChar char="•"/>
            </a:pPr>
            <a:r>
              <a:rPr lang="ja-JP" altLang="en-US" sz="3200"/>
              <a:t>縦の長い長方形の上の部分は小さな長方形と相殺</a:t>
            </a:r>
            <a:r>
              <a:rPr lang="ja-JP" altLang="en-US" sz="3200" smtClean="0"/>
              <a:t>される</a:t>
            </a:r>
            <a:endParaRPr lang="en-US" altLang="ja-JP" sz="3200" smtClean="0"/>
          </a:p>
          <a:p>
            <a:pPr marL="457200" indent="-457200">
              <a:buFont typeface="Arial" panose="020B0604020202020204" pitchFamily="34" charset="0"/>
              <a:buChar char="•"/>
            </a:pPr>
            <a:r>
              <a:rPr lang="ja-JP" altLang="en-US" sz="3200"/>
              <a:t>収入</a:t>
            </a:r>
            <a:r>
              <a:rPr lang="ja-JP" altLang="en-US" sz="3200" smtClean="0"/>
              <a:t>の</a:t>
            </a:r>
            <a:r>
              <a:rPr lang="ja-JP" altLang="en-US" sz="3200"/>
              <a:t>増加</a:t>
            </a:r>
            <a:r>
              <a:rPr lang="ja-JP" altLang="en-US" sz="3200" smtClean="0"/>
              <a:t>は</a:t>
            </a:r>
            <a:r>
              <a:rPr lang="en-US" altLang="ja-JP" sz="3200" kern="0" smtClean="0">
                <a:solidFill>
                  <a:srgbClr val="FF0000"/>
                </a:solidFill>
                <a:latin typeface="Calibri"/>
                <a:ea typeface="ＭＳ ゴシック" pitchFamily="49" charset="-128"/>
              </a:rPr>
              <a:t>p</a:t>
            </a:r>
            <a:r>
              <a:rPr lang="en-US" altLang="ja-JP" sz="3200" kern="0" baseline="-25000" smtClean="0">
                <a:solidFill>
                  <a:srgbClr val="FF0000"/>
                </a:solidFill>
                <a:latin typeface="Calibri"/>
                <a:ea typeface="ＭＳ ゴシック" pitchFamily="49" charset="-128"/>
              </a:rPr>
              <a:t>1</a:t>
            </a:r>
            <a:r>
              <a:rPr lang="en-US" altLang="ja-JP" sz="3200" kern="0" smtClean="0">
                <a:solidFill>
                  <a:srgbClr val="FF0000"/>
                </a:solidFill>
                <a:latin typeface="Calibri"/>
                <a:ea typeface="ＭＳ ゴシック" pitchFamily="49" charset="-128"/>
              </a:rPr>
              <a:t>Δx</a:t>
            </a:r>
            <a:r>
              <a:rPr lang="ja-JP" altLang="en-US" sz="3200" kern="0" smtClean="0">
                <a:solidFill>
                  <a:srgbClr val="000000"/>
                </a:solidFill>
                <a:latin typeface="Calibri"/>
                <a:ea typeface="ＭＳ ゴシック" pitchFamily="49" charset="-128"/>
              </a:rPr>
              <a:t>と</a:t>
            </a:r>
            <a:r>
              <a:rPr lang="en-US" altLang="ja-JP" sz="3200" kern="0" smtClean="0">
                <a:solidFill>
                  <a:srgbClr val="00B0F0"/>
                </a:solidFill>
                <a:latin typeface="Calibri"/>
                <a:ea typeface="ＭＳ ゴシック" pitchFamily="49" charset="-128"/>
              </a:rPr>
              <a:t>Δpx</a:t>
            </a:r>
            <a:r>
              <a:rPr lang="en-US" altLang="ja-JP" sz="3200" kern="0" baseline="-25000" smtClean="0">
                <a:solidFill>
                  <a:srgbClr val="00B0F0"/>
                </a:solidFill>
                <a:latin typeface="Calibri"/>
                <a:ea typeface="ＭＳ ゴシック" pitchFamily="49" charset="-128"/>
              </a:rPr>
              <a:t>1</a:t>
            </a:r>
            <a:r>
              <a:rPr kumimoji="1" lang="ja-JP" altLang="en-US" sz="3200" smtClean="0"/>
              <a:t>近似できる</a:t>
            </a:r>
            <a:endParaRPr kumimoji="1" lang="ja-JP" altLang="en-US" sz="3200"/>
          </a:p>
        </p:txBody>
      </p:sp>
      <p:grpSp>
        <p:nvGrpSpPr>
          <p:cNvPr id="27" name="グループ化 26"/>
          <p:cNvGrpSpPr/>
          <p:nvPr/>
        </p:nvGrpSpPr>
        <p:grpSpPr>
          <a:xfrm>
            <a:off x="767645" y="1433736"/>
            <a:ext cx="8565166" cy="4620471"/>
            <a:chOff x="767645" y="1433736"/>
            <a:chExt cx="8565166" cy="4620471"/>
          </a:xfrm>
        </p:grpSpPr>
        <p:sp>
          <p:nvSpPr>
            <p:cNvPr id="11" name="正方形/長方形 10"/>
            <p:cNvSpPr/>
            <p:nvPr/>
          </p:nvSpPr>
          <p:spPr bwMode="auto">
            <a:xfrm>
              <a:off x="835867" y="2623230"/>
              <a:ext cx="1440000" cy="1440160"/>
            </a:xfrm>
            <a:prstGeom prst="rect">
              <a:avLst/>
            </a:prstGeom>
            <a:noFill/>
            <a:ln w="254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77" name="正方形/長方形 76"/>
            <p:cNvSpPr/>
            <p:nvPr/>
          </p:nvSpPr>
          <p:spPr bwMode="auto">
            <a:xfrm>
              <a:off x="850071" y="3126333"/>
              <a:ext cx="2002020" cy="946228"/>
            </a:xfrm>
            <a:prstGeom prst="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15" name="直線コネクタ 14"/>
            <p:cNvCxnSpPr/>
            <p:nvPr/>
          </p:nvCxnSpPr>
          <p:spPr bwMode="auto">
            <a:xfrm>
              <a:off x="1915867" y="3127286"/>
              <a:ext cx="360000" cy="0"/>
            </a:xfrm>
            <a:prstGeom prst="line">
              <a:avLst/>
            </a:prstGeom>
            <a:solidFill>
              <a:schemeClr val="accent1"/>
            </a:solidFill>
            <a:ln w="9525" cap="flat" cmpd="sng" algn="ctr">
              <a:solidFill>
                <a:schemeClr val="tx1"/>
              </a:solidFill>
              <a:prstDash val="sysDot"/>
              <a:round/>
              <a:headEnd type="none" w="med" len="med"/>
              <a:tailEnd type="none" w="med" len="med"/>
            </a:ln>
            <a:effectLst/>
          </p:spPr>
        </p:cxnSp>
        <p:pic>
          <p:nvPicPr>
            <p:cNvPr id="4100" name="Picture 4" descr="\begin{align*}&#10;\Delta p x_1&#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2630" y="1996338"/>
              <a:ext cx="885825" cy="361951"/>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begin{align*}&#10;\Delta p \Delta x&#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82452" y="2207684"/>
              <a:ext cx="1066800" cy="361951"/>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begin{align*}&#10; p_1 \Delta x&#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0550" y="4542039"/>
              <a:ext cx="942975" cy="361951"/>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直線コネクタ 16"/>
            <p:cNvCxnSpPr/>
            <p:nvPr/>
          </p:nvCxnSpPr>
          <p:spPr bwMode="auto">
            <a:xfrm flipH="1">
              <a:off x="2668040" y="2466883"/>
              <a:ext cx="410663" cy="36558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直線コネクタ 18"/>
            <p:cNvCxnSpPr/>
            <p:nvPr/>
          </p:nvCxnSpPr>
          <p:spPr bwMode="auto">
            <a:xfrm flipH="1" flipV="1">
              <a:off x="2674072" y="3465246"/>
              <a:ext cx="508380" cy="97893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5" name="正方形/長方形 74"/>
            <p:cNvSpPr/>
            <p:nvPr/>
          </p:nvSpPr>
          <p:spPr bwMode="auto">
            <a:xfrm>
              <a:off x="835987" y="2614059"/>
              <a:ext cx="1432588" cy="504056"/>
            </a:xfrm>
            <a:prstGeom prst="rect">
              <a:avLst/>
            </a:prstGeom>
            <a:noFill/>
            <a:ln w="9525" cap="flat" cmpd="sng" algn="ctr">
              <a:solidFill>
                <a:srgbClr val="00B0F0">
                  <a:alpha val="6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76" name="正方形/長方形 75"/>
            <p:cNvSpPr/>
            <p:nvPr/>
          </p:nvSpPr>
          <p:spPr bwMode="auto">
            <a:xfrm>
              <a:off x="2276027" y="2625381"/>
              <a:ext cx="585107" cy="1447179"/>
            </a:xfrm>
            <a:prstGeom prst="rect">
              <a:avLst/>
            </a:prstGeom>
            <a:noFill/>
            <a:ln w="9525" cap="flat" cmpd="sng" algn="ctr">
              <a:solidFill>
                <a:srgbClr val="7030A0">
                  <a:alpha val="6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78" name="正方形/長方形 77"/>
            <p:cNvSpPr/>
            <p:nvPr/>
          </p:nvSpPr>
          <p:spPr bwMode="auto">
            <a:xfrm>
              <a:off x="2271688" y="2641345"/>
              <a:ext cx="589446" cy="475817"/>
            </a:xfrm>
            <a:prstGeom prst="rect">
              <a:avLst/>
            </a:prstGeom>
            <a:noFill/>
            <a:ln w="9525" cap="flat" cmpd="sng" algn="ctr">
              <a:solidFill>
                <a:srgbClr val="CCCC00">
                  <a:alpha val="6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86" name="正方形/長方形 85"/>
            <p:cNvSpPr/>
            <p:nvPr/>
          </p:nvSpPr>
          <p:spPr bwMode="auto">
            <a:xfrm>
              <a:off x="7330791" y="3117639"/>
              <a:ext cx="2002020" cy="946228"/>
            </a:xfrm>
            <a:prstGeom prst="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87" name="正方形/長方形 86"/>
            <p:cNvSpPr/>
            <p:nvPr/>
          </p:nvSpPr>
          <p:spPr bwMode="auto">
            <a:xfrm>
              <a:off x="4940323" y="2645405"/>
              <a:ext cx="1440000" cy="1440160"/>
            </a:xfrm>
            <a:prstGeom prst="rect">
              <a:avLst/>
            </a:prstGeom>
            <a:noFill/>
            <a:ln w="254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88" name="正方形/長方形 87"/>
            <p:cNvSpPr/>
            <p:nvPr/>
          </p:nvSpPr>
          <p:spPr bwMode="auto">
            <a:xfrm>
              <a:off x="767645" y="1433736"/>
              <a:ext cx="1432588" cy="504056"/>
            </a:xfrm>
            <a:prstGeom prst="rect">
              <a:avLst/>
            </a:prstGeom>
            <a:noFill/>
            <a:ln w="9525" cap="flat" cmpd="sng" algn="ctr">
              <a:solidFill>
                <a:srgbClr val="00B0F0">
                  <a:alpha val="6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89" name="直線コネクタ 88"/>
            <p:cNvCxnSpPr/>
            <p:nvPr/>
          </p:nvCxnSpPr>
          <p:spPr bwMode="auto">
            <a:xfrm flipH="1">
              <a:off x="1483939" y="2428932"/>
              <a:ext cx="367142" cy="45519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0" name="正方形/長方形 89"/>
            <p:cNvSpPr/>
            <p:nvPr/>
          </p:nvSpPr>
          <p:spPr bwMode="auto">
            <a:xfrm>
              <a:off x="2250519" y="4607028"/>
              <a:ext cx="585107" cy="1447179"/>
            </a:xfrm>
            <a:prstGeom prst="rect">
              <a:avLst/>
            </a:prstGeom>
            <a:noFill/>
            <a:ln w="9525" cap="flat" cmpd="sng" algn="ctr">
              <a:solidFill>
                <a:srgbClr val="7030A0">
                  <a:alpha val="6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91" name="正方形/長方形 90"/>
            <p:cNvSpPr/>
            <p:nvPr/>
          </p:nvSpPr>
          <p:spPr bwMode="auto">
            <a:xfrm>
              <a:off x="4170701" y="1447855"/>
              <a:ext cx="589446" cy="475817"/>
            </a:xfrm>
            <a:prstGeom prst="rect">
              <a:avLst/>
            </a:prstGeom>
            <a:noFill/>
            <a:ln w="9525" cap="flat" cmpd="sng" algn="ctr">
              <a:solidFill>
                <a:srgbClr val="CCCC00">
                  <a:alpha val="6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5" name="正方形/長方形 24"/>
            <p:cNvSpPr/>
            <p:nvPr/>
          </p:nvSpPr>
          <p:spPr bwMode="auto">
            <a:xfrm>
              <a:off x="4935984" y="2658825"/>
              <a:ext cx="1440000" cy="503103"/>
            </a:xfrm>
            <a:prstGeom prst="rect">
              <a:avLst/>
            </a:prstGeom>
            <a:noFill/>
            <a:ln w="9525" cap="flat" cmpd="sng" algn="ctr">
              <a:solidFill>
                <a:srgbClr val="00B05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6" name="正方形/長方形 25"/>
            <p:cNvSpPr/>
            <p:nvPr/>
          </p:nvSpPr>
          <p:spPr bwMode="auto">
            <a:xfrm>
              <a:off x="8768713" y="3117162"/>
              <a:ext cx="559759" cy="946228"/>
            </a:xfrm>
            <a:prstGeom prst="rect">
              <a:avLst/>
            </a:prstGeom>
            <a:noFill/>
            <a:ln w="952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846777651"/>
      </p:ext>
    </p:extLst>
  </p:cSld>
  <p:clrMapOvr>
    <a:masterClrMapping/>
  </p:clrMapOvr>
  <p:transition advTm="91096"/>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限界収入</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en-US" altLang="ja-JP" smtClean="0"/>
              <a:t>Δx</a:t>
            </a:r>
            <a:r>
              <a:rPr lang="ja-JP" altLang="en-US" smtClean="0"/>
              <a:t>が十分に小さい正の数だと</a:t>
            </a:r>
            <a:endParaRPr lang="en-US" altLang="ja-JP" smtClean="0"/>
          </a:p>
          <a:p>
            <a:pPr>
              <a:lnSpc>
                <a:spcPct val="130000"/>
              </a:lnSpc>
              <a:defRPr/>
            </a:pPr>
            <a:endParaRPr lang="en-US" altLang="ja-JP" smtClean="0"/>
          </a:p>
          <a:p>
            <a:pPr>
              <a:lnSpc>
                <a:spcPct val="130000"/>
              </a:lnSpc>
              <a:defRPr/>
            </a:pPr>
            <a:r>
              <a:rPr lang="ja-JP" altLang="en-US" smtClean="0"/>
              <a:t>問</a:t>
            </a:r>
            <a:r>
              <a:rPr lang="en-US" altLang="ja-JP" smtClean="0"/>
              <a:t>3</a:t>
            </a:r>
            <a:r>
              <a:rPr lang="ja-JP" altLang="en-US"/>
              <a:t> 数量</a:t>
            </a:r>
            <a:r>
              <a:rPr lang="ja-JP" altLang="en-US" smtClean="0"/>
              <a:t>が</a:t>
            </a:r>
            <a:r>
              <a:rPr lang="en-US" altLang="ja-JP" smtClean="0"/>
              <a:t>2</a:t>
            </a:r>
            <a:r>
              <a:rPr lang="ja-JP" altLang="en-US" smtClean="0"/>
              <a:t>から</a:t>
            </a:r>
            <a:r>
              <a:rPr lang="en-US" altLang="ja-JP" smtClean="0"/>
              <a:t>4</a:t>
            </a:r>
            <a:r>
              <a:rPr lang="ja-JP" altLang="en-US" smtClean="0"/>
              <a:t>まで変化したときの</a:t>
            </a:r>
            <a:r>
              <a:rPr lang="en-US" altLang="ja-JP" smtClean="0"/>
              <a:t>ΔR</a:t>
            </a:r>
            <a:r>
              <a:rPr lang="ja-JP" altLang="en-US" smtClean="0"/>
              <a:t>を求める</a:t>
            </a:r>
            <a:endParaRPr lang="en-US" altLang="ja-JP" smtClean="0"/>
          </a:p>
          <a:p>
            <a:pPr>
              <a:lnSpc>
                <a:spcPct val="130000"/>
              </a:lnSpc>
              <a:defRPr/>
            </a:pPr>
            <a:r>
              <a:rPr lang="ja-JP" altLang="en-US"/>
              <a:t>問</a:t>
            </a:r>
            <a:r>
              <a:rPr lang="en-US" altLang="ja-JP"/>
              <a:t>4</a:t>
            </a:r>
            <a:r>
              <a:rPr lang="ja-JP" altLang="en-US"/>
              <a:t> 問</a:t>
            </a:r>
            <a:r>
              <a:rPr lang="en-US" altLang="ja-JP"/>
              <a:t>3</a:t>
            </a:r>
            <a:r>
              <a:rPr lang="ja-JP" altLang="en-US"/>
              <a:t>で数量の変化が</a:t>
            </a:r>
            <a:r>
              <a:rPr lang="en-US" altLang="ja-JP"/>
              <a:t>1</a:t>
            </a:r>
            <a:r>
              <a:rPr lang="ja-JP" altLang="en-US"/>
              <a:t>の時の収入の変化は？</a:t>
            </a:r>
            <a:endParaRPr lang="en-US" altLang="ja-JP"/>
          </a:p>
          <a:p>
            <a:pPr>
              <a:lnSpc>
                <a:spcPct val="130000"/>
              </a:lnSpc>
              <a:defRPr/>
            </a:pPr>
            <a:r>
              <a:rPr lang="ja-JP" altLang="en-US" u="sng" smtClean="0">
                <a:solidFill>
                  <a:srgbClr val="FF0000"/>
                </a:solidFill>
              </a:rPr>
              <a:t>限界</a:t>
            </a:r>
            <a:r>
              <a:rPr lang="ja-JP" altLang="en-US" u="sng">
                <a:solidFill>
                  <a:srgbClr val="FF0000"/>
                </a:solidFill>
              </a:rPr>
              <a:t>収入</a:t>
            </a:r>
            <a:r>
              <a:rPr lang="ja-JP" altLang="en-US"/>
              <a:t>は生産量が</a:t>
            </a:r>
            <a:r>
              <a:rPr lang="en-US" altLang="ja-JP"/>
              <a:t>1</a:t>
            </a:r>
            <a:r>
              <a:rPr lang="ja-JP" altLang="en-US"/>
              <a:t>単位増加した際の収入増加</a:t>
            </a:r>
            <a:endParaRPr lang="en-US" altLang="ja-JP"/>
          </a:p>
          <a:p>
            <a:pPr>
              <a:lnSpc>
                <a:spcPct val="130000"/>
              </a:lnSpc>
              <a:defRPr/>
            </a:pPr>
            <a:endParaRPr lang="en-US" altLang="ja-JP" smtClean="0"/>
          </a:p>
          <a:p>
            <a:pPr>
              <a:lnSpc>
                <a:spcPct val="130000"/>
              </a:lnSpc>
              <a:defRPr/>
            </a:pPr>
            <a:r>
              <a:rPr lang="ja-JP" altLang="en-US" smtClean="0"/>
              <a:t>上の式から限界収入は次になる</a:t>
            </a:r>
            <a:endParaRPr lang="en-US" altLang="ja-JP" smtClean="0"/>
          </a:p>
          <a:p>
            <a:pPr>
              <a:lnSpc>
                <a:spcPct val="130000"/>
              </a:lnSpc>
              <a:defRPr/>
            </a:pPr>
            <a:endParaRPr lang="en-US" altLang="ja-JP" smtClean="0"/>
          </a:p>
          <a:p>
            <a:pPr>
              <a:lnSpc>
                <a:spcPct val="130000"/>
              </a:lnSpc>
              <a:defRPr/>
            </a:pPr>
            <a:endParaRPr lang="en-US" altLang="ja-JP" smtClean="0"/>
          </a:p>
        </p:txBody>
      </p:sp>
      <p:pic>
        <p:nvPicPr>
          <p:cNvPr id="1026" name="Picture 2" descr="\begin{align*}&#10;MR=\frac{\Delta R}{\Delta x}&#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5095" y="4568030"/>
            <a:ext cx="19335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begin{align*}&#10;MR=\frac{\Delta R}{\Delta x}= \frac{p_1 \Delta x_ +\Delta p x_1}{\Delta x}=p_1+x_1\frac{\Delta p}{\Delta x}&#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1113" y="6087193"/>
            <a:ext cx="71151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begin{align*}&#10;\Delta R &amp; \simeq p_1\Delta x + \Delta p x_1 &#10;\end{alig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48359" y="1895677"/>
            <a:ext cx="3457575" cy="361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1398305"/>
      </p:ext>
    </p:extLst>
  </p:cSld>
  <p:clrMapOvr>
    <a:masterClrMapping/>
  </p:clrMapOvr>
  <p:transition advTm="114123"/>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限界収入の公式</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ここで</a:t>
            </a:r>
            <a:r>
              <a:rPr lang="en-US" altLang="ja-JP" smtClean="0"/>
              <a:t>p</a:t>
            </a:r>
            <a:r>
              <a:rPr lang="en-US" altLang="ja-JP" baseline="-25000" smtClean="0"/>
              <a:t>1</a:t>
            </a:r>
            <a:r>
              <a:rPr lang="ja-JP" altLang="en-US" smtClean="0"/>
              <a:t>を</a:t>
            </a:r>
            <a:r>
              <a:rPr lang="en-US" altLang="ja-JP" smtClean="0"/>
              <a:t>p</a:t>
            </a:r>
            <a:r>
              <a:rPr lang="ja-JP" altLang="en-US" smtClean="0"/>
              <a:t>，</a:t>
            </a:r>
            <a:r>
              <a:rPr lang="en-US" altLang="ja-JP" smtClean="0"/>
              <a:t>x</a:t>
            </a:r>
            <a:r>
              <a:rPr lang="en-US" altLang="ja-JP" baseline="-25000" smtClean="0"/>
              <a:t>1</a:t>
            </a:r>
            <a:r>
              <a:rPr lang="ja-JP" altLang="en-US" smtClean="0"/>
              <a:t>を</a:t>
            </a:r>
            <a:r>
              <a:rPr lang="en-US" altLang="ja-JP" smtClean="0"/>
              <a:t>x</a:t>
            </a:r>
            <a:r>
              <a:rPr lang="ja-JP" altLang="en-US" smtClean="0"/>
              <a:t>に書き改める</a:t>
            </a:r>
            <a:endParaRPr lang="en-US" altLang="ja-JP" smtClean="0"/>
          </a:p>
          <a:p>
            <a:pPr>
              <a:lnSpc>
                <a:spcPct val="130000"/>
              </a:lnSpc>
              <a:defRPr/>
            </a:pPr>
            <a:endParaRPr lang="en-US" altLang="ja-JP" smtClean="0"/>
          </a:p>
          <a:p>
            <a:pPr>
              <a:lnSpc>
                <a:spcPct val="130000"/>
              </a:lnSpc>
              <a:defRPr/>
            </a:pPr>
            <a:endParaRPr lang="en-US" altLang="ja-JP"/>
          </a:p>
          <a:p>
            <a:pPr>
              <a:lnSpc>
                <a:spcPct val="130000"/>
              </a:lnSpc>
              <a:defRPr/>
            </a:pPr>
            <a:r>
              <a:rPr lang="en-US" altLang="ja-JP"/>
              <a:t>Δx</a:t>
            </a:r>
            <a:r>
              <a:rPr lang="ja-JP" altLang="en-US"/>
              <a:t>≠</a:t>
            </a:r>
            <a:r>
              <a:rPr lang="en-US" altLang="ja-JP"/>
              <a:t>0</a:t>
            </a:r>
            <a:r>
              <a:rPr lang="ja-JP" altLang="en-US"/>
              <a:t>に注意．</a:t>
            </a:r>
            <a:r>
              <a:rPr lang="en-US" altLang="ja-JP"/>
              <a:t>Δx</a:t>
            </a:r>
            <a:r>
              <a:rPr lang="ja-JP" altLang="en-US"/>
              <a:t>が大きいときは近似に注意</a:t>
            </a:r>
            <a:endParaRPr lang="en-US" altLang="ja-JP"/>
          </a:p>
          <a:p>
            <a:pPr>
              <a:lnSpc>
                <a:spcPct val="130000"/>
              </a:lnSpc>
              <a:defRPr/>
            </a:pPr>
            <a:r>
              <a:rPr lang="ja-JP" altLang="en-US" smtClean="0"/>
              <a:t>価格が一定の時の限界収入は？</a:t>
            </a:r>
            <a:endParaRPr lang="en-US" altLang="ja-JP" smtClean="0"/>
          </a:p>
          <a:p>
            <a:pPr>
              <a:lnSpc>
                <a:spcPct val="130000"/>
              </a:lnSpc>
              <a:defRPr/>
            </a:pPr>
            <a:r>
              <a:rPr lang="ja-JP" altLang="en-US" smtClean="0"/>
              <a:t>価格が一定</a:t>
            </a:r>
            <a:r>
              <a:rPr lang="en-US" altLang="ja-JP" smtClean="0"/>
              <a:t>Δp=0</a:t>
            </a:r>
            <a:r>
              <a:rPr lang="ja-JP" altLang="en-US" smtClean="0"/>
              <a:t>なので</a:t>
            </a:r>
            <a:endParaRPr lang="en-US" altLang="ja-JP" smtClean="0"/>
          </a:p>
          <a:p>
            <a:pPr>
              <a:lnSpc>
                <a:spcPct val="130000"/>
              </a:lnSpc>
              <a:defRPr/>
            </a:pPr>
            <a:endParaRPr lang="en-US" altLang="ja-JP" smtClean="0"/>
          </a:p>
          <a:p>
            <a:pPr>
              <a:lnSpc>
                <a:spcPct val="130000"/>
              </a:lnSpc>
              <a:defRPr/>
            </a:pPr>
            <a:r>
              <a:rPr lang="ja-JP" altLang="en-US"/>
              <a:t>価格一定のときの</a:t>
            </a:r>
            <a:r>
              <a:rPr lang="ja-JP" altLang="en-US" u="sng">
                <a:solidFill>
                  <a:srgbClr val="FF0000"/>
                </a:solidFill>
              </a:rPr>
              <a:t>限界収入</a:t>
            </a:r>
            <a:r>
              <a:rPr lang="ja-JP" altLang="en-US" smtClean="0"/>
              <a:t>は</a:t>
            </a:r>
            <a:endParaRPr lang="en-US" altLang="ja-JP" smtClean="0"/>
          </a:p>
        </p:txBody>
      </p:sp>
      <p:pic>
        <p:nvPicPr>
          <p:cNvPr id="1030" name="Picture 6" descr="\begin{align*}&#10;MR=\frac{\Delta R}{\Delta x}=\frac{p\Delta x}{\Delta x}=p&#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3534" y="5241466"/>
            <a:ext cx="4076700" cy="819151"/>
          </a:xfrm>
          <a:prstGeom prst="rect">
            <a:avLst/>
          </a:prstGeom>
          <a:noFill/>
          <a:extLst>
            <a:ext uri="{909E8E84-426E-40DD-AFC4-6F175D3DCCD1}">
              <a14:hiddenFill xmlns:a14="http://schemas.microsoft.com/office/drawing/2010/main">
                <a:solidFill>
                  <a:srgbClr val="FFFFFF"/>
                </a:solidFill>
              </a14:hiddenFill>
            </a:ext>
          </a:extLst>
        </p:spPr>
      </p:pic>
      <p:grpSp>
        <p:nvGrpSpPr>
          <p:cNvPr id="2" name="グループ化 1"/>
          <p:cNvGrpSpPr/>
          <p:nvPr/>
        </p:nvGrpSpPr>
        <p:grpSpPr>
          <a:xfrm>
            <a:off x="253309" y="1809141"/>
            <a:ext cx="9146279" cy="1077778"/>
            <a:chOff x="253309" y="1809141"/>
            <a:chExt cx="9146279" cy="1077778"/>
          </a:xfrm>
        </p:grpSpPr>
        <p:sp>
          <p:nvSpPr>
            <p:cNvPr id="12" name="角丸四角形 11"/>
            <p:cNvSpPr/>
            <p:nvPr/>
          </p:nvSpPr>
          <p:spPr bwMode="auto">
            <a:xfrm>
              <a:off x="253309" y="1809141"/>
              <a:ext cx="9146279" cy="1077778"/>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buClr>
                  <a:srgbClr val="262626"/>
                </a:buClr>
                <a:defRPr/>
              </a:pPr>
              <a:r>
                <a:rPr lang="ja-JP" altLang="en-US" sz="3600" smtClean="0">
                  <a:solidFill>
                    <a:schemeClr val="tx1"/>
                  </a:solidFill>
                </a:rPr>
                <a:t>限界収入：</a:t>
              </a:r>
              <a:endParaRPr lang="ja-JP" altLang="en-US" sz="3600" dirty="0">
                <a:solidFill>
                  <a:schemeClr val="tx1"/>
                </a:solidFill>
              </a:endParaRPr>
            </a:p>
          </p:txBody>
        </p:sp>
        <p:pic>
          <p:nvPicPr>
            <p:cNvPr id="5122" name="Picture 2" descr="\begin{align*}&#10;MR = p + x \frac{\Delta p}{\Delta x} &#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3776" y="1912986"/>
              <a:ext cx="2771775" cy="819151"/>
            </a:xfrm>
            <a:prstGeom prst="rect">
              <a:avLst/>
            </a:prstGeom>
            <a:noFill/>
            <a:extLst>
              <a:ext uri="{909E8E84-426E-40DD-AFC4-6F175D3DCCD1}">
                <a14:hiddenFill xmlns:a14="http://schemas.microsoft.com/office/drawing/2010/main">
                  <a:solidFill>
                    <a:srgbClr val="FFFFFF"/>
                  </a:solidFill>
                </a14:hiddenFill>
              </a:ext>
            </a:extLst>
          </p:spPr>
        </p:pic>
      </p:grpSp>
      <p:pic>
        <p:nvPicPr>
          <p:cNvPr id="15" name="Picture 2" descr="\begin{align*}&#10;MR=p&#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1648" y="6852122"/>
            <a:ext cx="1447800" cy="342901"/>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グループ化 15"/>
          <p:cNvGrpSpPr>
            <a:grpSpLocks noChangeAspect="1"/>
          </p:cNvGrpSpPr>
          <p:nvPr/>
        </p:nvGrpSpPr>
        <p:grpSpPr>
          <a:xfrm>
            <a:off x="6808192" y="4303344"/>
            <a:ext cx="2764531" cy="2520000"/>
            <a:chOff x="6109544" y="3314125"/>
            <a:chExt cx="3087301" cy="2814219"/>
          </a:xfrm>
        </p:grpSpPr>
        <p:cxnSp>
          <p:nvCxnSpPr>
            <p:cNvPr id="17" name="直線矢印コネクタ 16"/>
            <p:cNvCxnSpPr/>
            <p:nvPr/>
          </p:nvCxnSpPr>
          <p:spPr bwMode="auto">
            <a:xfrm flipV="1">
              <a:off x="6613600" y="3532529"/>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8" name="直線矢印コネクタ 17"/>
            <p:cNvCxnSpPr/>
            <p:nvPr/>
          </p:nvCxnSpPr>
          <p:spPr bwMode="auto">
            <a:xfrm flipV="1">
              <a:off x="6613600" y="5692529"/>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9" name="テキスト ボックス 18"/>
            <p:cNvSpPr txBox="1"/>
            <p:nvPr/>
          </p:nvSpPr>
          <p:spPr>
            <a:xfrm>
              <a:off x="8875277" y="5461696"/>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0" name="テキスト ボックス 19"/>
            <p:cNvSpPr txBox="1"/>
            <p:nvPr/>
          </p:nvSpPr>
          <p:spPr>
            <a:xfrm>
              <a:off x="6163544" y="3314125"/>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21" name="楕円 20"/>
            <p:cNvSpPr>
              <a:spLocks noChangeAspect="1"/>
            </p:cNvSpPr>
            <p:nvPr/>
          </p:nvSpPr>
          <p:spPr bwMode="auto">
            <a:xfrm>
              <a:off x="6573352" y="5638439"/>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253560" y="5614096"/>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23" name="楕円 22"/>
            <p:cNvSpPr>
              <a:spLocks noChangeAspect="1"/>
            </p:cNvSpPr>
            <p:nvPr/>
          </p:nvSpPr>
          <p:spPr bwMode="auto">
            <a:xfrm>
              <a:off x="6559600" y="4193203"/>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4" name="テキスト ボックス 23"/>
            <p:cNvSpPr txBox="1"/>
            <p:nvPr/>
          </p:nvSpPr>
          <p:spPr>
            <a:xfrm>
              <a:off x="6109544" y="4072830"/>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25" name="直線コネクタ 24"/>
            <p:cNvCxnSpPr/>
            <p:nvPr/>
          </p:nvCxnSpPr>
          <p:spPr bwMode="auto">
            <a:xfrm>
              <a:off x="6600357" y="4252367"/>
              <a:ext cx="2468646"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26" name="楕円 25"/>
            <p:cNvSpPr>
              <a:spLocks noChangeAspect="1"/>
            </p:cNvSpPr>
            <p:nvPr/>
          </p:nvSpPr>
          <p:spPr bwMode="auto">
            <a:xfrm>
              <a:off x="6828287" y="4198831"/>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7" name="テキスト ボックス 26"/>
            <p:cNvSpPr txBox="1"/>
            <p:nvPr/>
          </p:nvSpPr>
          <p:spPr>
            <a:xfrm>
              <a:off x="6677957" y="5641852"/>
              <a:ext cx="375407" cy="461665"/>
            </a:xfrm>
            <a:prstGeom prst="rect">
              <a:avLst/>
            </a:prstGeom>
            <a:noFill/>
          </p:spPr>
          <p:txBody>
            <a:bodyPr wrap="square" rtlCol="0">
              <a:spAutoFit/>
            </a:bodyPr>
            <a:lstStyle/>
            <a:p>
              <a:r>
                <a:rPr kumimoji="1" lang="en-US" altLang="ja-JP" smtClean="0">
                  <a:latin typeface="+mn-lt"/>
                </a:rPr>
                <a:t>1</a:t>
              </a:r>
              <a:endParaRPr kumimoji="1" lang="ja-JP" altLang="en-US">
                <a:latin typeface="+mn-lt"/>
              </a:endParaRPr>
            </a:p>
          </p:txBody>
        </p:sp>
        <p:sp>
          <p:nvSpPr>
            <p:cNvPr id="28" name="テキスト ボックス 27"/>
            <p:cNvSpPr txBox="1"/>
            <p:nvPr/>
          </p:nvSpPr>
          <p:spPr>
            <a:xfrm>
              <a:off x="6877091" y="3475206"/>
              <a:ext cx="2148905" cy="515566"/>
            </a:xfrm>
            <a:prstGeom prst="rect">
              <a:avLst/>
            </a:prstGeom>
            <a:noFill/>
          </p:spPr>
          <p:txBody>
            <a:bodyPr wrap="square" rtlCol="0">
              <a:spAutoFit/>
            </a:bodyPr>
            <a:lstStyle/>
            <a:p>
              <a:r>
                <a:rPr kumimoji="1" lang="ja-JP" altLang="en-US" smtClean="0">
                  <a:latin typeface="+mn-lt"/>
                </a:rPr>
                <a:t>逆需要曲線</a:t>
              </a:r>
              <a:r>
                <a:rPr kumimoji="1" lang="en-US" altLang="ja-JP">
                  <a:latin typeface="+mn-lt"/>
                </a:rPr>
                <a:t>P</a:t>
              </a:r>
              <a:endParaRPr kumimoji="1" lang="ja-JP" altLang="en-US">
                <a:latin typeface="+mn-lt"/>
              </a:endParaRPr>
            </a:p>
          </p:txBody>
        </p:sp>
        <p:cxnSp>
          <p:nvCxnSpPr>
            <p:cNvPr id="29" name="直線コネクタ 28"/>
            <p:cNvCxnSpPr/>
            <p:nvPr/>
          </p:nvCxnSpPr>
          <p:spPr bwMode="auto">
            <a:xfrm flipH="1">
              <a:off x="6888357" y="4252830"/>
              <a:ext cx="0" cy="144000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30" name="楕円 29"/>
            <p:cNvSpPr>
              <a:spLocks noChangeAspect="1"/>
            </p:cNvSpPr>
            <p:nvPr/>
          </p:nvSpPr>
          <p:spPr bwMode="auto">
            <a:xfrm>
              <a:off x="7144629" y="4210471"/>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31" name="直線コネクタ 30"/>
            <p:cNvCxnSpPr/>
            <p:nvPr/>
          </p:nvCxnSpPr>
          <p:spPr bwMode="auto">
            <a:xfrm flipH="1">
              <a:off x="7180621" y="4246463"/>
              <a:ext cx="0" cy="144000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32" name="楕円 31"/>
            <p:cNvSpPr>
              <a:spLocks noChangeAspect="1"/>
            </p:cNvSpPr>
            <p:nvPr/>
          </p:nvSpPr>
          <p:spPr bwMode="auto">
            <a:xfrm>
              <a:off x="7108613" y="5650631"/>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7130243" y="5666679"/>
              <a:ext cx="375407" cy="461665"/>
            </a:xfrm>
            <a:prstGeom prst="rect">
              <a:avLst/>
            </a:prstGeom>
            <a:noFill/>
          </p:spPr>
          <p:txBody>
            <a:bodyPr wrap="square" rtlCol="0">
              <a:spAutoFit/>
            </a:bodyPr>
            <a:lstStyle/>
            <a:p>
              <a:r>
                <a:rPr kumimoji="1" lang="en-US" altLang="ja-JP">
                  <a:latin typeface="+mn-lt"/>
                </a:rPr>
                <a:t>2</a:t>
              </a:r>
              <a:endParaRPr kumimoji="1" lang="ja-JP" altLang="en-US">
                <a:latin typeface="+mn-lt"/>
              </a:endParaRPr>
            </a:p>
          </p:txBody>
        </p:sp>
        <p:sp>
          <p:nvSpPr>
            <p:cNvPr id="34" name="正方形/長方形 33"/>
            <p:cNvSpPr/>
            <p:nvPr/>
          </p:nvSpPr>
          <p:spPr bwMode="auto">
            <a:xfrm>
              <a:off x="6888357" y="4282623"/>
              <a:ext cx="292264" cy="1404000"/>
            </a:xfrm>
            <a:prstGeom prst="rect">
              <a:avLst/>
            </a:prstGeom>
            <a:solidFill>
              <a:schemeClr val="accent1">
                <a:alpha val="42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35" name="直線矢印コネクタ 34"/>
            <p:cNvCxnSpPr>
              <a:endCxn id="36" idx="1"/>
            </p:cNvCxnSpPr>
            <p:nvPr/>
          </p:nvCxnSpPr>
          <p:spPr bwMode="auto">
            <a:xfrm>
              <a:off x="7053364" y="4822527"/>
              <a:ext cx="524816" cy="10339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6" name="テキスト ボックス 35"/>
            <p:cNvSpPr txBox="1"/>
            <p:nvPr/>
          </p:nvSpPr>
          <p:spPr>
            <a:xfrm>
              <a:off x="7578180" y="4461912"/>
              <a:ext cx="1434276" cy="928019"/>
            </a:xfrm>
            <a:prstGeom prst="rect">
              <a:avLst/>
            </a:prstGeom>
            <a:noFill/>
          </p:spPr>
          <p:txBody>
            <a:bodyPr wrap="none" rtlCol="0">
              <a:spAutoFit/>
            </a:bodyPr>
            <a:lstStyle/>
            <a:p>
              <a:r>
                <a:rPr kumimoji="1" lang="ja-JP" altLang="en-US" smtClean="0"/>
                <a:t>収入の</a:t>
              </a:r>
              <a:endParaRPr kumimoji="1" lang="en-US" altLang="ja-JP" smtClean="0"/>
            </a:p>
            <a:p>
              <a:r>
                <a:rPr kumimoji="1" lang="ja-JP" altLang="en-US" smtClean="0"/>
                <a:t>増加</a:t>
              </a:r>
              <a:r>
                <a:rPr kumimoji="1" lang="en-US" altLang="ja-JP" smtClean="0"/>
                <a:t>=</a:t>
              </a:r>
              <a:r>
                <a:rPr kumimoji="1" lang="en-US" altLang="ja-JP" smtClean="0">
                  <a:latin typeface="+mn-lt"/>
                </a:rPr>
                <a:t>10</a:t>
              </a:r>
              <a:endParaRPr kumimoji="1" lang="ja-JP" altLang="en-US"/>
            </a:p>
          </p:txBody>
        </p:sp>
        <p:sp>
          <p:nvSpPr>
            <p:cNvPr id="37" name="楕円 36"/>
            <p:cNvSpPr>
              <a:spLocks noChangeAspect="1"/>
            </p:cNvSpPr>
            <p:nvPr/>
          </p:nvSpPr>
          <p:spPr bwMode="auto">
            <a:xfrm>
              <a:off x="6844208" y="563212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3784588645"/>
      </p:ext>
    </p:extLst>
  </p:cSld>
  <p:clrMapOvr>
    <a:masterClrMapping/>
  </p:clrMapOvr>
  <p:transition advTm="96564"/>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2" name="スライド番号プレースホルダ 5" hidden="1"/>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限界収入の</a:t>
            </a:r>
            <a:r>
              <a:rPr lang="ja-JP" altLang="en-US"/>
              <a:t>図解</a:t>
            </a:r>
            <a:endParaRPr lang="ja-JP" altLang="en-US" smtClean="0"/>
          </a:p>
        </p:txBody>
      </p:sp>
      <p:sp>
        <p:nvSpPr>
          <p:cNvPr id="180227" name="Rectangle 3"/>
          <p:cNvSpPr>
            <a:spLocks noGrp="1" noChangeArrowheads="1"/>
          </p:cNvSpPr>
          <p:nvPr>
            <p:ph type="body" idx="1"/>
          </p:nvPr>
        </p:nvSpPr>
        <p:spPr>
          <a:xfrm>
            <a:off x="93488" y="1399893"/>
            <a:ext cx="9900000" cy="5940425"/>
          </a:xfrm>
        </p:spPr>
        <p:txBody>
          <a:bodyPr/>
          <a:lstStyle/>
          <a:p>
            <a:pPr>
              <a:lnSpc>
                <a:spcPts val="3500"/>
              </a:lnSpc>
              <a:spcAft>
                <a:spcPts val="1200"/>
              </a:spcAft>
              <a:defRPr/>
            </a:pPr>
            <a:r>
              <a:rPr lang="ja-JP" altLang="en-US" smtClean="0"/>
              <a:t>限界収入　　　　　　　　の二つの効果</a:t>
            </a:r>
            <a:endParaRPr lang="en-US" altLang="ja-JP" smtClean="0"/>
          </a:p>
          <a:p>
            <a:pPr>
              <a:lnSpc>
                <a:spcPts val="3500"/>
              </a:lnSpc>
              <a:spcAft>
                <a:spcPts val="1200"/>
              </a:spcAft>
              <a:defRPr/>
            </a:pPr>
            <a:r>
              <a:rPr lang="ja-JP" altLang="en-US" smtClean="0"/>
              <a:t>数量変化がプラスならば価格変化はマイナスに注意</a:t>
            </a:r>
            <a:endParaRPr lang="en-US" altLang="ja-JP" smtClean="0"/>
          </a:p>
          <a:p>
            <a:pPr>
              <a:lnSpc>
                <a:spcPts val="3500"/>
              </a:lnSpc>
              <a:spcAft>
                <a:spcPts val="1200"/>
              </a:spcAft>
              <a:defRPr/>
            </a:pPr>
            <a:r>
              <a:rPr lang="ja-JP" altLang="en-US" smtClean="0"/>
              <a:t>つまり一般の需要関数では</a:t>
            </a:r>
            <a:r>
              <a:rPr lang="en-US" altLang="ja-JP" smtClean="0">
                <a:solidFill>
                  <a:srgbClr val="00B0F0"/>
                </a:solidFill>
              </a:rPr>
              <a:t>Δp/Δx</a:t>
            </a:r>
            <a:r>
              <a:rPr lang="ja-JP" altLang="en-US" smtClean="0"/>
              <a:t>はマイナス</a:t>
            </a:r>
            <a:endParaRPr lang="en-US" altLang="ja-JP" smtClean="0"/>
          </a:p>
          <a:p>
            <a:pPr>
              <a:lnSpc>
                <a:spcPts val="3500"/>
              </a:lnSpc>
              <a:spcAft>
                <a:spcPts val="1200"/>
              </a:spcAft>
              <a:defRPr/>
            </a:pPr>
            <a:r>
              <a:rPr lang="en-US" altLang="ja-JP" smtClean="0">
                <a:solidFill>
                  <a:srgbClr val="FF0000"/>
                </a:solidFill>
              </a:rPr>
              <a:t>p</a:t>
            </a:r>
            <a:r>
              <a:rPr lang="ja-JP" altLang="en-US" smtClean="0"/>
              <a:t>は生産量を</a:t>
            </a:r>
            <a:r>
              <a:rPr lang="en-US" altLang="ja-JP" smtClean="0"/>
              <a:t>1</a:t>
            </a:r>
            <a:r>
              <a:rPr lang="ja-JP" altLang="en-US" smtClean="0"/>
              <a:t>単位増やせば</a:t>
            </a:r>
            <a:r>
              <a:rPr lang="ja-JP" altLang="en-US" u="sng" smtClean="0">
                <a:solidFill>
                  <a:srgbClr val="FF0000"/>
                </a:solidFill>
              </a:rPr>
              <a:t>変化後の価格</a:t>
            </a:r>
            <a:r>
              <a:rPr lang="ja-JP" altLang="en-US" smtClean="0"/>
              <a:t>だけ収入増加</a:t>
            </a:r>
            <a:endParaRPr lang="en-US" altLang="ja-JP" smtClean="0"/>
          </a:p>
          <a:p>
            <a:pPr>
              <a:lnSpc>
                <a:spcPts val="3500"/>
              </a:lnSpc>
              <a:spcAft>
                <a:spcPts val="1200"/>
              </a:spcAft>
              <a:defRPr/>
            </a:pPr>
            <a:r>
              <a:rPr lang="en-US" altLang="ja-JP" smtClean="0">
                <a:solidFill>
                  <a:srgbClr val="00B0F0"/>
                </a:solidFill>
              </a:rPr>
              <a:t>xΔp/Δx</a:t>
            </a:r>
            <a:r>
              <a:rPr lang="ja-JP" altLang="en-US" smtClean="0"/>
              <a:t>は生産量が増えると価格が下落する</a:t>
            </a:r>
            <a:r>
              <a:rPr lang="en-US" altLang="ja-JP" smtClean="0">
                <a:solidFill>
                  <a:srgbClr val="00B0F0"/>
                </a:solidFill>
              </a:rPr>
              <a:t>Δp/Δx</a:t>
            </a:r>
          </a:p>
          <a:p>
            <a:pPr>
              <a:lnSpc>
                <a:spcPts val="3500"/>
              </a:lnSpc>
              <a:spcAft>
                <a:spcPts val="1200"/>
              </a:spcAft>
              <a:defRPr/>
            </a:pPr>
            <a:r>
              <a:rPr lang="ja-JP" altLang="en-US" smtClean="0"/>
              <a:t>それに</a:t>
            </a:r>
            <a:r>
              <a:rPr lang="ja-JP" altLang="en-US" u="sng" smtClean="0">
                <a:solidFill>
                  <a:srgbClr val="00B0F0"/>
                </a:solidFill>
              </a:rPr>
              <a:t>当初の生産量</a:t>
            </a:r>
            <a:r>
              <a:rPr lang="ja-JP" altLang="en-US" smtClean="0"/>
              <a:t>を掛けた分</a:t>
            </a:r>
            <a:endParaRPr lang="en-US" altLang="ja-JP" smtClean="0"/>
          </a:p>
          <a:p>
            <a:pPr marL="0" indent="0">
              <a:lnSpc>
                <a:spcPts val="3500"/>
              </a:lnSpc>
              <a:spcAft>
                <a:spcPts val="1200"/>
              </a:spcAft>
              <a:buNone/>
              <a:defRPr/>
            </a:pPr>
            <a:r>
              <a:rPr lang="ja-JP" altLang="en-US" smtClean="0"/>
              <a:t>だけ収入が減少することを意味</a:t>
            </a:r>
            <a:endParaRPr lang="en-US" altLang="ja-JP"/>
          </a:p>
        </p:txBody>
      </p:sp>
      <p:grpSp>
        <p:nvGrpSpPr>
          <p:cNvPr id="46" name="グループ化 45" hidden="1"/>
          <p:cNvGrpSpPr/>
          <p:nvPr/>
        </p:nvGrpSpPr>
        <p:grpSpPr>
          <a:xfrm>
            <a:off x="6572761" y="3758050"/>
            <a:ext cx="3187759" cy="2788254"/>
            <a:chOff x="6664176" y="3758050"/>
            <a:chExt cx="3187759" cy="2788254"/>
          </a:xfrm>
        </p:grpSpPr>
        <p:cxnSp>
          <p:nvCxnSpPr>
            <p:cNvPr id="47" name="直線矢印コネクタ 46"/>
            <p:cNvCxnSpPr/>
            <p:nvPr/>
          </p:nvCxnSpPr>
          <p:spPr bwMode="auto">
            <a:xfrm flipV="1">
              <a:off x="7114232" y="3976454"/>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8" name="直線矢印コネクタ 47"/>
            <p:cNvCxnSpPr/>
            <p:nvPr/>
          </p:nvCxnSpPr>
          <p:spPr bwMode="auto">
            <a:xfrm flipV="1">
              <a:off x="7114232" y="6136454"/>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9" name="テキスト ボックス 48"/>
            <p:cNvSpPr txBox="1"/>
            <p:nvPr/>
          </p:nvSpPr>
          <p:spPr>
            <a:xfrm>
              <a:off x="9375909" y="5905621"/>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50" name="テキスト ボックス 49"/>
            <p:cNvSpPr txBox="1"/>
            <p:nvPr/>
          </p:nvSpPr>
          <p:spPr>
            <a:xfrm>
              <a:off x="6664176" y="3758050"/>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51" name="楕円 50"/>
            <p:cNvSpPr>
              <a:spLocks noChangeAspect="1"/>
            </p:cNvSpPr>
            <p:nvPr/>
          </p:nvSpPr>
          <p:spPr bwMode="auto">
            <a:xfrm>
              <a:off x="7073984" y="608236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2" name="テキスト ボックス 51"/>
            <p:cNvSpPr txBox="1"/>
            <p:nvPr/>
          </p:nvSpPr>
          <p:spPr>
            <a:xfrm>
              <a:off x="6754192" y="6058021"/>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53" name="楕円 52"/>
            <p:cNvSpPr>
              <a:spLocks noChangeAspect="1"/>
            </p:cNvSpPr>
            <p:nvPr/>
          </p:nvSpPr>
          <p:spPr bwMode="auto">
            <a:xfrm>
              <a:off x="7042224" y="426210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4" name="楕円 53"/>
            <p:cNvSpPr>
              <a:spLocks noChangeAspect="1"/>
            </p:cNvSpPr>
            <p:nvPr/>
          </p:nvSpPr>
          <p:spPr bwMode="auto">
            <a:xfrm>
              <a:off x="8904197" y="6083489"/>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55" name="直線コネクタ 54"/>
            <p:cNvCxnSpPr/>
            <p:nvPr/>
          </p:nvCxnSpPr>
          <p:spPr bwMode="auto">
            <a:xfrm>
              <a:off x="7057981" y="4290638"/>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6" name="楕円 55"/>
            <p:cNvSpPr>
              <a:spLocks noChangeAspect="1"/>
            </p:cNvSpPr>
            <p:nvPr/>
          </p:nvSpPr>
          <p:spPr bwMode="auto">
            <a:xfrm>
              <a:off x="7330256" y="454637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7" name="テキスト ボックス 56"/>
            <p:cNvSpPr txBox="1"/>
            <p:nvPr/>
          </p:nvSpPr>
          <p:spPr>
            <a:xfrm>
              <a:off x="7224874" y="6084639"/>
              <a:ext cx="539582" cy="461665"/>
            </a:xfrm>
            <a:prstGeom prst="rect">
              <a:avLst/>
            </a:prstGeom>
            <a:noFill/>
          </p:spPr>
          <p:txBody>
            <a:bodyPr wrap="square" rtlCol="0">
              <a:spAutoFit/>
            </a:bodyPr>
            <a:lstStyle/>
            <a:p>
              <a:r>
                <a:rPr kumimoji="1" lang="en-US" altLang="ja-JP" smtClean="0">
                  <a:solidFill>
                    <a:srgbClr val="00B0F0"/>
                  </a:solidFill>
                  <a:latin typeface="+mn-lt"/>
                </a:rPr>
                <a:t>x</a:t>
              </a:r>
              <a:r>
                <a:rPr kumimoji="1" lang="en-US" altLang="ja-JP" baseline="-25000" smtClean="0">
                  <a:solidFill>
                    <a:srgbClr val="00B0F0"/>
                  </a:solidFill>
                  <a:latin typeface="+mn-lt"/>
                </a:rPr>
                <a:t>1</a:t>
              </a:r>
              <a:endParaRPr kumimoji="1" lang="ja-JP" altLang="en-US" baseline="-25000">
                <a:solidFill>
                  <a:srgbClr val="00B0F0"/>
                </a:solidFill>
                <a:latin typeface="+mn-lt"/>
              </a:endParaRPr>
            </a:p>
          </p:txBody>
        </p:sp>
        <p:sp>
          <p:nvSpPr>
            <p:cNvPr id="58" name="テキスト ボックス 57"/>
            <p:cNvSpPr txBox="1"/>
            <p:nvPr/>
          </p:nvSpPr>
          <p:spPr>
            <a:xfrm flipH="1">
              <a:off x="6680610" y="4396472"/>
              <a:ext cx="645454" cy="461665"/>
            </a:xfrm>
            <a:prstGeom prst="rect">
              <a:avLst/>
            </a:prstGeom>
            <a:noFill/>
          </p:spPr>
          <p:txBody>
            <a:bodyPr wrap="square" rtlCol="0">
              <a:spAutoFit/>
            </a:bodyPr>
            <a:lstStyle/>
            <a:p>
              <a:r>
                <a:rPr kumimoji="1" lang="en-US" altLang="ja-JP" smtClean="0">
                  <a:solidFill>
                    <a:srgbClr val="00B0F0"/>
                  </a:solidFill>
                  <a:latin typeface="+mn-lt"/>
                </a:rPr>
                <a:t>p</a:t>
              </a:r>
              <a:r>
                <a:rPr kumimoji="1" lang="en-US" altLang="ja-JP" baseline="-25000" smtClean="0">
                  <a:solidFill>
                    <a:srgbClr val="00B0F0"/>
                  </a:solidFill>
                  <a:latin typeface="+mn-lt"/>
                </a:rPr>
                <a:t>1</a:t>
              </a:r>
              <a:endParaRPr kumimoji="1" lang="ja-JP" altLang="en-US" baseline="-25000">
                <a:solidFill>
                  <a:srgbClr val="00B0F0"/>
                </a:solidFill>
                <a:latin typeface="+mn-lt"/>
              </a:endParaRPr>
            </a:p>
          </p:txBody>
        </p:sp>
        <p:sp>
          <p:nvSpPr>
            <p:cNvPr id="59" name="テキスト ボックス 58"/>
            <p:cNvSpPr txBox="1"/>
            <p:nvPr/>
          </p:nvSpPr>
          <p:spPr>
            <a:xfrm>
              <a:off x="7957004" y="4285420"/>
              <a:ext cx="1894931" cy="461665"/>
            </a:xfrm>
            <a:prstGeom prst="rect">
              <a:avLst/>
            </a:prstGeom>
            <a:noFill/>
          </p:spPr>
          <p:txBody>
            <a:bodyPr wrap="square" rtlCol="0">
              <a:spAutoFit/>
            </a:bodyPr>
            <a:lstStyle/>
            <a:p>
              <a:r>
                <a:rPr kumimoji="1" lang="ja-JP" altLang="en-US" smtClean="0">
                  <a:latin typeface="+mn-lt"/>
                </a:rPr>
                <a:t>逆需要曲線</a:t>
              </a:r>
              <a:r>
                <a:rPr kumimoji="1" lang="en-US" altLang="ja-JP">
                  <a:latin typeface="+mn-lt"/>
                </a:rPr>
                <a:t>P</a:t>
              </a:r>
              <a:endParaRPr kumimoji="1" lang="ja-JP" altLang="en-US">
                <a:latin typeface="+mn-lt"/>
              </a:endParaRPr>
            </a:p>
          </p:txBody>
        </p:sp>
        <p:sp>
          <p:nvSpPr>
            <p:cNvPr id="60" name="楕円 59"/>
            <p:cNvSpPr>
              <a:spLocks noChangeAspect="1"/>
            </p:cNvSpPr>
            <p:nvPr/>
          </p:nvSpPr>
          <p:spPr bwMode="auto">
            <a:xfrm>
              <a:off x="7330256" y="6085801"/>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61" name="楕円 60"/>
            <p:cNvSpPr>
              <a:spLocks noChangeAspect="1"/>
            </p:cNvSpPr>
            <p:nvPr/>
          </p:nvSpPr>
          <p:spPr bwMode="auto">
            <a:xfrm>
              <a:off x="7042224" y="4531809"/>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62" name="直線コネクタ 61"/>
            <p:cNvCxnSpPr/>
            <p:nvPr/>
          </p:nvCxnSpPr>
          <p:spPr bwMode="auto">
            <a:xfrm>
              <a:off x="7134408" y="4608410"/>
              <a:ext cx="1916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 name="直線コネクタ 62"/>
            <p:cNvCxnSpPr>
              <a:stCxn id="56" idx="4"/>
              <a:endCxn id="60" idx="0"/>
            </p:cNvCxnSpPr>
            <p:nvPr/>
          </p:nvCxnSpPr>
          <p:spPr bwMode="auto">
            <a:xfrm>
              <a:off x="7384256" y="4654372"/>
              <a:ext cx="0" cy="143142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4" name="テキスト ボックス 63"/>
            <p:cNvSpPr txBox="1"/>
            <p:nvPr/>
          </p:nvSpPr>
          <p:spPr>
            <a:xfrm flipH="1">
              <a:off x="6680610" y="4818112"/>
              <a:ext cx="645454" cy="461665"/>
            </a:xfrm>
            <a:prstGeom prst="rect">
              <a:avLst/>
            </a:prstGeom>
            <a:noFill/>
          </p:spPr>
          <p:txBody>
            <a:bodyPr wrap="square" rtlCol="0">
              <a:spAutoFit/>
            </a:bodyPr>
            <a:lstStyle/>
            <a:p>
              <a:r>
                <a:rPr kumimoji="1" lang="en-US" altLang="ja-JP" smtClean="0">
                  <a:solidFill>
                    <a:srgbClr val="FF0000"/>
                  </a:solidFill>
                  <a:latin typeface="+mn-lt"/>
                </a:rPr>
                <a:t>p</a:t>
              </a:r>
              <a:r>
                <a:rPr kumimoji="1" lang="en-US" altLang="ja-JP" baseline="-25000" smtClean="0">
                  <a:solidFill>
                    <a:srgbClr val="FF0000"/>
                  </a:solidFill>
                  <a:latin typeface="+mn-lt"/>
                </a:rPr>
                <a:t>2</a:t>
              </a:r>
              <a:endParaRPr kumimoji="1" lang="ja-JP" altLang="en-US" baseline="-25000">
                <a:solidFill>
                  <a:srgbClr val="FF0000"/>
                </a:solidFill>
                <a:latin typeface="+mn-lt"/>
              </a:endParaRPr>
            </a:p>
          </p:txBody>
        </p:sp>
        <p:sp>
          <p:nvSpPr>
            <p:cNvPr id="65" name="テキスト ボックス 64"/>
            <p:cNvSpPr txBox="1"/>
            <p:nvPr/>
          </p:nvSpPr>
          <p:spPr>
            <a:xfrm>
              <a:off x="7672288" y="6080564"/>
              <a:ext cx="539582" cy="461665"/>
            </a:xfrm>
            <a:prstGeom prst="rect">
              <a:avLst/>
            </a:prstGeom>
            <a:noFill/>
          </p:spPr>
          <p:txBody>
            <a:bodyPr wrap="square" rtlCol="0">
              <a:spAutoFit/>
            </a:bodyPr>
            <a:lstStyle/>
            <a:p>
              <a:r>
                <a:rPr kumimoji="1" lang="en-US" altLang="ja-JP" smtClean="0">
                  <a:solidFill>
                    <a:srgbClr val="FF0000"/>
                  </a:solidFill>
                  <a:latin typeface="+mn-lt"/>
                </a:rPr>
                <a:t>x</a:t>
              </a:r>
              <a:r>
                <a:rPr kumimoji="1" lang="en-US" altLang="ja-JP" baseline="-25000" smtClean="0">
                  <a:solidFill>
                    <a:srgbClr val="FF0000"/>
                  </a:solidFill>
                  <a:latin typeface="+mn-lt"/>
                </a:rPr>
                <a:t>2</a:t>
              </a:r>
              <a:endParaRPr kumimoji="1" lang="ja-JP" altLang="en-US" baseline="-25000">
                <a:solidFill>
                  <a:srgbClr val="FF0000"/>
                </a:solidFill>
                <a:latin typeface="+mn-lt"/>
              </a:endParaRPr>
            </a:p>
          </p:txBody>
        </p:sp>
        <p:sp>
          <p:nvSpPr>
            <p:cNvPr id="66" name="楕円 65"/>
            <p:cNvSpPr>
              <a:spLocks noChangeAspect="1"/>
            </p:cNvSpPr>
            <p:nvPr/>
          </p:nvSpPr>
          <p:spPr bwMode="auto">
            <a:xfrm>
              <a:off x="7758780" y="6060353"/>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67" name="楕円 66"/>
            <p:cNvSpPr>
              <a:spLocks noChangeAspect="1"/>
            </p:cNvSpPr>
            <p:nvPr/>
          </p:nvSpPr>
          <p:spPr bwMode="auto">
            <a:xfrm>
              <a:off x="7042224" y="4978791"/>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68" name="楕円 67"/>
            <p:cNvSpPr>
              <a:spLocks noChangeAspect="1"/>
            </p:cNvSpPr>
            <p:nvPr/>
          </p:nvSpPr>
          <p:spPr bwMode="auto">
            <a:xfrm>
              <a:off x="7761628" y="498198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69" name="直線コネクタ 68"/>
            <p:cNvCxnSpPr>
              <a:endCxn id="68" idx="6"/>
            </p:cNvCxnSpPr>
            <p:nvPr/>
          </p:nvCxnSpPr>
          <p:spPr bwMode="auto">
            <a:xfrm>
              <a:off x="7151236" y="5032791"/>
              <a:ext cx="718392" cy="31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 name="直線コネクタ 69"/>
            <p:cNvCxnSpPr>
              <a:stCxn id="68" idx="4"/>
              <a:endCxn id="66" idx="4"/>
            </p:cNvCxnSpPr>
            <p:nvPr/>
          </p:nvCxnSpPr>
          <p:spPr bwMode="auto">
            <a:xfrm flipH="1">
              <a:off x="7812780" y="5089984"/>
              <a:ext cx="2848" cy="107836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1" name="テキスト ボックス 70"/>
            <p:cNvSpPr txBox="1"/>
            <p:nvPr/>
          </p:nvSpPr>
          <p:spPr>
            <a:xfrm>
              <a:off x="7374835" y="4184930"/>
              <a:ext cx="321568" cy="461665"/>
            </a:xfrm>
            <a:prstGeom prst="rect">
              <a:avLst/>
            </a:prstGeom>
            <a:noFill/>
          </p:spPr>
          <p:txBody>
            <a:bodyPr wrap="square" rtlCol="0">
              <a:spAutoFit/>
            </a:bodyPr>
            <a:lstStyle/>
            <a:p>
              <a:r>
                <a:rPr kumimoji="1" lang="en-US" altLang="ja-JP" smtClean="0">
                  <a:latin typeface="+mn-lt"/>
                </a:rPr>
                <a:t>A</a:t>
              </a:r>
              <a:endParaRPr kumimoji="1" lang="ja-JP" altLang="en-US">
                <a:latin typeface="+mn-lt"/>
              </a:endParaRPr>
            </a:p>
          </p:txBody>
        </p:sp>
        <p:sp>
          <p:nvSpPr>
            <p:cNvPr id="72" name="テキスト ボックス 71"/>
            <p:cNvSpPr txBox="1"/>
            <p:nvPr/>
          </p:nvSpPr>
          <p:spPr>
            <a:xfrm>
              <a:off x="7802417" y="4655351"/>
              <a:ext cx="321568" cy="461665"/>
            </a:xfrm>
            <a:prstGeom prst="rect">
              <a:avLst/>
            </a:prstGeom>
            <a:noFill/>
          </p:spPr>
          <p:txBody>
            <a:bodyPr wrap="square" rtlCol="0">
              <a:spAutoFit/>
            </a:bodyPr>
            <a:lstStyle/>
            <a:p>
              <a:r>
                <a:rPr kumimoji="1" lang="en-US" altLang="ja-JP">
                  <a:latin typeface="+mn-lt"/>
                </a:rPr>
                <a:t>B</a:t>
              </a:r>
              <a:endParaRPr kumimoji="1" lang="ja-JP" altLang="en-US">
                <a:latin typeface="+mn-lt"/>
              </a:endParaRPr>
            </a:p>
          </p:txBody>
        </p:sp>
      </p:grpSp>
      <p:pic>
        <p:nvPicPr>
          <p:cNvPr id="44" name="Picture 2" descr="\begin{align*}&#10;MR = p + x \frac{\Delta p}{\Delta x} &#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1713" y="1172128"/>
            <a:ext cx="2771775" cy="819151"/>
          </a:xfrm>
          <a:prstGeom prst="rect">
            <a:avLst/>
          </a:prstGeom>
          <a:noFill/>
          <a:extLst>
            <a:ext uri="{909E8E84-426E-40DD-AFC4-6F175D3DCCD1}">
              <a14:hiddenFill xmlns:a14="http://schemas.microsoft.com/office/drawing/2010/main">
                <a:solidFill>
                  <a:srgbClr val="FFFFFF"/>
                </a:solidFill>
              </a14:hiddenFill>
            </a:ext>
          </a:extLst>
        </p:spPr>
      </p:pic>
      <p:grpSp>
        <p:nvGrpSpPr>
          <p:cNvPr id="3" name="グループ化 2"/>
          <p:cNvGrpSpPr/>
          <p:nvPr/>
        </p:nvGrpSpPr>
        <p:grpSpPr>
          <a:xfrm>
            <a:off x="6463591" y="5359427"/>
            <a:ext cx="2700013" cy="1770098"/>
            <a:chOff x="6463592" y="5360184"/>
            <a:chExt cx="2424460" cy="1840024"/>
          </a:xfrm>
        </p:grpSpPr>
        <p:sp>
          <p:nvSpPr>
            <p:cNvPr id="82" name="正方形/長方形 81"/>
            <p:cNvSpPr/>
            <p:nvPr/>
          </p:nvSpPr>
          <p:spPr bwMode="auto">
            <a:xfrm>
              <a:off x="6474167" y="5360184"/>
              <a:ext cx="1381874" cy="1840023"/>
            </a:xfrm>
            <a:prstGeom prst="rect">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84" name="正方形/長方形 83"/>
            <p:cNvSpPr/>
            <p:nvPr/>
          </p:nvSpPr>
          <p:spPr bwMode="auto">
            <a:xfrm>
              <a:off x="6463592" y="6264104"/>
              <a:ext cx="2424460" cy="936104"/>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6146" name="Picture 2" descr="\begin{align*}&#10; x \frac{\Delta p}{\Delta x} &#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9950" y="5400533"/>
              <a:ext cx="8286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begin{align*}&#10;p&#10;\end{alig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48199" y="6530319"/>
              <a:ext cx="219075" cy="24765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87035571"/>
      </p:ext>
    </p:extLst>
  </p:cSld>
  <p:clrMapOvr>
    <a:masterClrMapping/>
  </p:clrMapOvr>
  <p:transition advTm="84471"/>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8</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限界収入の例</a:t>
            </a:r>
          </a:p>
        </p:txBody>
      </p:sp>
      <p:sp>
        <p:nvSpPr>
          <p:cNvPr id="180227" name="Rectangle 3"/>
          <p:cNvSpPr>
            <a:spLocks noGrp="1" noChangeArrowheads="1"/>
          </p:cNvSpPr>
          <p:nvPr>
            <p:ph type="body" idx="1"/>
          </p:nvPr>
        </p:nvSpPr>
        <p:spPr>
          <a:xfrm>
            <a:off x="111448" y="1001713"/>
            <a:ext cx="9612000" cy="5940425"/>
          </a:xfrm>
        </p:spPr>
        <p:txBody>
          <a:bodyPr/>
          <a:lstStyle/>
          <a:p>
            <a:pPr>
              <a:lnSpc>
                <a:spcPts val="3500"/>
              </a:lnSpc>
              <a:spcAft>
                <a:spcPts val="1200"/>
              </a:spcAft>
              <a:defRPr/>
            </a:pPr>
            <a:r>
              <a:rPr lang="en-US" altLang="ja-JP" smtClean="0">
                <a:solidFill>
                  <a:srgbClr val="FF0000"/>
                </a:solidFill>
              </a:rPr>
              <a:t>p</a:t>
            </a:r>
            <a:r>
              <a:rPr lang="ja-JP" altLang="en-US" smtClean="0"/>
              <a:t>の部分を</a:t>
            </a:r>
            <a:r>
              <a:rPr lang="ja-JP" altLang="en-US" u="sng" smtClean="0">
                <a:solidFill>
                  <a:srgbClr val="FF0000"/>
                </a:solidFill>
              </a:rPr>
              <a:t>数量効果</a:t>
            </a:r>
            <a:r>
              <a:rPr lang="ja-JP" altLang="en-US" smtClean="0"/>
              <a:t>だと呼ぶ</a:t>
            </a:r>
            <a:endParaRPr lang="en-US" altLang="ja-JP"/>
          </a:p>
          <a:p>
            <a:pPr>
              <a:lnSpc>
                <a:spcPts val="3500"/>
              </a:lnSpc>
              <a:spcAft>
                <a:spcPts val="1200"/>
              </a:spcAft>
              <a:defRPr/>
            </a:pPr>
            <a:r>
              <a:rPr lang="en-US" altLang="ja-JP" smtClean="0">
                <a:solidFill>
                  <a:srgbClr val="00B0F0"/>
                </a:solidFill>
              </a:rPr>
              <a:t>xΔp/Δx</a:t>
            </a:r>
            <a:r>
              <a:rPr lang="ja-JP" altLang="en-US" smtClean="0"/>
              <a:t>の部分を</a:t>
            </a:r>
            <a:r>
              <a:rPr lang="ja-JP" altLang="en-US" u="sng" smtClean="0">
                <a:solidFill>
                  <a:srgbClr val="00B0F0"/>
                </a:solidFill>
              </a:rPr>
              <a:t>価格効果</a:t>
            </a:r>
            <a:r>
              <a:rPr lang="ja-JP" altLang="en-US" smtClean="0"/>
              <a:t>と呼ぶ</a:t>
            </a:r>
            <a:endParaRPr lang="en-US" altLang="ja-JP"/>
          </a:p>
        </p:txBody>
      </p:sp>
      <p:grpSp>
        <p:nvGrpSpPr>
          <p:cNvPr id="4" name="グループ化 3"/>
          <p:cNvGrpSpPr/>
          <p:nvPr/>
        </p:nvGrpSpPr>
        <p:grpSpPr>
          <a:xfrm>
            <a:off x="6664176" y="1155026"/>
            <a:ext cx="3187759" cy="2788254"/>
            <a:chOff x="6664176" y="1155026"/>
            <a:chExt cx="3187759" cy="2788254"/>
          </a:xfrm>
        </p:grpSpPr>
        <p:cxnSp>
          <p:nvCxnSpPr>
            <p:cNvPr id="47" name="直線矢印コネクタ 46"/>
            <p:cNvCxnSpPr/>
            <p:nvPr/>
          </p:nvCxnSpPr>
          <p:spPr bwMode="auto">
            <a:xfrm flipV="1">
              <a:off x="7114232" y="1373430"/>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8" name="直線矢印コネクタ 47"/>
            <p:cNvCxnSpPr/>
            <p:nvPr/>
          </p:nvCxnSpPr>
          <p:spPr bwMode="auto">
            <a:xfrm flipV="1">
              <a:off x="7114232" y="3533430"/>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9" name="テキスト ボックス 48"/>
            <p:cNvSpPr txBox="1"/>
            <p:nvPr/>
          </p:nvSpPr>
          <p:spPr>
            <a:xfrm>
              <a:off x="9375909" y="3302597"/>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50" name="テキスト ボックス 49"/>
            <p:cNvSpPr txBox="1"/>
            <p:nvPr/>
          </p:nvSpPr>
          <p:spPr>
            <a:xfrm>
              <a:off x="6664176" y="1155026"/>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51" name="楕円 50"/>
            <p:cNvSpPr>
              <a:spLocks noChangeAspect="1"/>
            </p:cNvSpPr>
            <p:nvPr/>
          </p:nvSpPr>
          <p:spPr bwMode="auto">
            <a:xfrm>
              <a:off x="7073984" y="347934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2" name="テキスト ボックス 51"/>
            <p:cNvSpPr txBox="1"/>
            <p:nvPr/>
          </p:nvSpPr>
          <p:spPr>
            <a:xfrm>
              <a:off x="6754192" y="3454997"/>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53" name="楕円 52"/>
            <p:cNvSpPr>
              <a:spLocks noChangeAspect="1"/>
            </p:cNvSpPr>
            <p:nvPr/>
          </p:nvSpPr>
          <p:spPr bwMode="auto">
            <a:xfrm>
              <a:off x="7042224" y="165908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4" name="楕円 53"/>
            <p:cNvSpPr>
              <a:spLocks noChangeAspect="1"/>
            </p:cNvSpPr>
            <p:nvPr/>
          </p:nvSpPr>
          <p:spPr bwMode="auto">
            <a:xfrm>
              <a:off x="8904197" y="3480465"/>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55" name="直線コネクタ 54"/>
            <p:cNvCxnSpPr/>
            <p:nvPr/>
          </p:nvCxnSpPr>
          <p:spPr bwMode="auto">
            <a:xfrm>
              <a:off x="7057981" y="1687614"/>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6" name="楕円 55"/>
            <p:cNvSpPr>
              <a:spLocks noChangeAspect="1"/>
            </p:cNvSpPr>
            <p:nvPr/>
          </p:nvSpPr>
          <p:spPr bwMode="auto">
            <a:xfrm>
              <a:off x="7330256" y="194334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7" name="テキスト ボックス 56"/>
            <p:cNvSpPr txBox="1"/>
            <p:nvPr/>
          </p:nvSpPr>
          <p:spPr>
            <a:xfrm>
              <a:off x="7224874" y="3481615"/>
              <a:ext cx="539582" cy="461665"/>
            </a:xfrm>
            <a:prstGeom prst="rect">
              <a:avLst/>
            </a:prstGeom>
            <a:noFill/>
          </p:spPr>
          <p:txBody>
            <a:bodyPr wrap="square" rtlCol="0">
              <a:spAutoFit/>
            </a:bodyPr>
            <a:lstStyle/>
            <a:p>
              <a:r>
                <a:rPr kumimoji="1" lang="en-US" altLang="ja-JP" smtClean="0">
                  <a:solidFill>
                    <a:srgbClr val="00B0F0"/>
                  </a:solidFill>
                  <a:latin typeface="+mn-lt"/>
                </a:rPr>
                <a:t>x</a:t>
              </a:r>
              <a:r>
                <a:rPr kumimoji="1" lang="en-US" altLang="ja-JP" baseline="-25000" smtClean="0">
                  <a:solidFill>
                    <a:srgbClr val="00B0F0"/>
                  </a:solidFill>
                  <a:latin typeface="+mn-lt"/>
                </a:rPr>
                <a:t>1</a:t>
              </a:r>
              <a:endParaRPr kumimoji="1" lang="ja-JP" altLang="en-US" baseline="-25000">
                <a:solidFill>
                  <a:srgbClr val="00B0F0"/>
                </a:solidFill>
                <a:latin typeface="+mn-lt"/>
              </a:endParaRPr>
            </a:p>
          </p:txBody>
        </p:sp>
        <p:sp>
          <p:nvSpPr>
            <p:cNvPr id="58" name="テキスト ボックス 57"/>
            <p:cNvSpPr txBox="1"/>
            <p:nvPr/>
          </p:nvSpPr>
          <p:spPr>
            <a:xfrm flipH="1">
              <a:off x="6680610" y="1793448"/>
              <a:ext cx="645454" cy="461665"/>
            </a:xfrm>
            <a:prstGeom prst="rect">
              <a:avLst/>
            </a:prstGeom>
            <a:noFill/>
          </p:spPr>
          <p:txBody>
            <a:bodyPr wrap="square" rtlCol="0">
              <a:spAutoFit/>
            </a:bodyPr>
            <a:lstStyle/>
            <a:p>
              <a:r>
                <a:rPr kumimoji="1" lang="en-US" altLang="ja-JP" smtClean="0">
                  <a:solidFill>
                    <a:srgbClr val="00B0F0"/>
                  </a:solidFill>
                  <a:latin typeface="+mn-lt"/>
                </a:rPr>
                <a:t>p</a:t>
              </a:r>
              <a:r>
                <a:rPr kumimoji="1" lang="en-US" altLang="ja-JP" baseline="-25000" smtClean="0">
                  <a:solidFill>
                    <a:srgbClr val="00B0F0"/>
                  </a:solidFill>
                  <a:latin typeface="+mn-lt"/>
                </a:rPr>
                <a:t>1</a:t>
              </a:r>
              <a:endParaRPr kumimoji="1" lang="ja-JP" altLang="en-US" baseline="-25000">
                <a:solidFill>
                  <a:srgbClr val="00B0F0"/>
                </a:solidFill>
                <a:latin typeface="+mn-lt"/>
              </a:endParaRPr>
            </a:p>
          </p:txBody>
        </p:sp>
        <p:sp>
          <p:nvSpPr>
            <p:cNvPr id="59" name="テキスト ボックス 58"/>
            <p:cNvSpPr txBox="1"/>
            <p:nvPr/>
          </p:nvSpPr>
          <p:spPr>
            <a:xfrm>
              <a:off x="7957004" y="1682396"/>
              <a:ext cx="1894931" cy="461665"/>
            </a:xfrm>
            <a:prstGeom prst="rect">
              <a:avLst/>
            </a:prstGeom>
            <a:noFill/>
          </p:spPr>
          <p:txBody>
            <a:bodyPr wrap="square" rtlCol="0">
              <a:spAutoFit/>
            </a:bodyPr>
            <a:lstStyle/>
            <a:p>
              <a:r>
                <a:rPr kumimoji="1" lang="ja-JP" altLang="en-US" smtClean="0">
                  <a:latin typeface="+mn-lt"/>
                </a:rPr>
                <a:t>逆需要曲線</a:t>
              </a:r>
              <a:r>
                <a:rPr kumimoji="1" lang="en-US" altLang="ja-JP">
                  <a:latin typeface="+mn-lt"/>
                </a:rPr>
                <a:t>P</a:t>
              </a:r>
              <a:endParaRPr kumimoji="1" lang="ja-JP" altLang="en-US">
                <a:latin typeface="+mn-lt"/>
              </a:endParaRPr>
            </a:p>
          </p:txBody>
        </p:sp>
        <p:sp>
          <p:nvSpPr>
            <p:cNvPr id="60" name="楕円 59"/>
            <p:cNvSpPr>
              <a:spLocks noChangeAspect="1"/>
            </p:cNvSpPr>
            <p:nvPr/>
          </p:nvSpPr>
          <p:spPr bwMode="auto">
            <a:xfrm>
              <a:off x="7330256" y="3482777"/>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61" name="楕円 60"/>
            <p:cNvSpPr>
              <a:spLocks noChangeAspect="1"/>
            </p:cNvSpPr>
            <p:nvPr/>
          </p:nvSpPr>
          <p:spPr bwMode="auto">
            <a:xfrm>
              <a:off x="7042224" y="1928785"/>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62" name="直線コネクタ 61"/>
            <p:cNvCxnSpPr/>
            <p:nvPr/>
          </p:nvCxnSpPr>
          <p:spPr bwMode="auto">
            <a:xfrm>
              <a:off x="7134408" y="2005386"/>
              <a:ext cx="1916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 name="直線コネクタ 62"/>
            <p:cNvCxnSpPr>
              <a:stCxn id="56" idx="4"/>
              <a:endCxn id="60" idx="0"/>
            </p:cNvCxnSpPr>
            <p:nvPr/>
          </p:nvCxnSpPr>
          <p:spPr bwMode="auto">
            <a:xfrm>
              <a:off x="7384256" y="2051348"/>
              <a:ext cx="0" cy="143142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4" name="テキスト ボックス 63"/>
            <p:cNvSpPr txBox="1"/>
            <p:nvPr/>
          </p:nvSpPr>
          <p:spPr>
            <a:xfrm flipH="1">
              <a:off x="6680610" y="2215088"/>
              <a:ext cx="645454" cy="461665"/>
            </a:xfrm>
            <a:prstGeom prst="rect">
              <a:avLst/>
            </a:prstGeom>
            <a:noFill/>
          </p:spPr>
          <p:txBody>
            <a:bodyPr wrap="square" rtlCol="0">
              <a:spAutoFit/>
            </a:bodyPr>
            <a:lstStyle/>
            <a:p>
              <a:r>
                <a:rPr kumimoji="1" lang="en-US" altLang="ja-JP" smtClean="0">
                  <a:solidFill>
                    <a:srgbClr val="FF0000"/>
                  </a:solidFill>
                  <a:latin typeface="+mn-lt"/>
                </a:rPr>
                <a:t>p</a:t>
              </a:r>
              <a:r>
                <a:rPr kumimoji="1" lang="en-US" altLang="ja-JP" baseline="-25000" smtClean="0">
                  <a:solidFill>
                    <a:srgbClr val="FF0000"/>
                  </a:solidFill>
                  <a:latin typeface="+mn-lt"/>
                </a:rPr>
                <a:t>2</a:t>
              </a:r>
              <a:endParaRPr kumimoji="1" lang="ja-JP" altLang="en-US" baseline="-25000">
                <a:solidFill>
                  <a:srgbClr val="FF0000"/>
                </a:solidFill>
                <a:latin typeface="+mn-lt"/>
              </a:endParaRPr>
            </a:p>
          </p:txBody>
        </p:sp>
        <p:sp>
          <p:nvSpPr>
            <p:cNvPr id="65" name="テキスト ボックス 64"/>
            <p:cNvSpPr txBox="1"/>
            <p:nvPr/>
          </p:nvSpPr>
          <p:spPr>
            <a:xfrm>
              <a:off x="7672288" y="3477540"/>
              <a:ext cx="539582" cy="461665"/>
            </a:xfrm>
            <a:prstGeom prst="rect">
              <a:avLst/>
            </a:prstGeom>
            <a:noFill/>
          </p:spPr>
          <p:txBody>
            <a:bodyPr wrap="square" rtlCol="0">
              <a:spAutoFit/>
            </a:bodyPr>
            <a:lstStyle/>
            <a:p>
              <a:r>
                <a:rPr kumimoji="1" lang="en-US" altLang="ja-JP" smtClean="0">
                  <a:solidFill>
                    <a:srgbClr val="FF0000"/>
                  </a:solidFill>
                  <a:latin typeface="+mn-lt"/>
                </a:rPr>
                <a:t>x</a:t>
              </a:r>
              <a:r>
                <a:rPr kumimoji="1" lang="en-US" altLang="ja-JP" baseline="-25000" smtClean="0">
                  <a:solidFill>
                    <a:srgbClr val="FF0000"/>
                  </a:solidFill>
                  <a:latin typeface="+mn-lt"/>
                </a:rPr>
                <a:t>2</a:t>
              </a:r>
              <a:endParaRPr kumimoji="1" lang="ja-JP" altLang="en-US" baseline="-25000">
                <a:solidFill>
                  <a:srgbClr val="FF0000"/>
                </a:solidFill>
                <a:latin typeface="+mn-lt"/>
              </a:endParaRPr>
            </a:p>
          </p:txBody>
        </p:sp>
        <p:sp>
          <p:nvSpPr>
            <p:cNvPr id="66" name="楕円 65"/>
            <p:cNvSpPr>
              <a:spLocks noChangeAspect="1"/>
            </p:cNvSpPr>
            <p:nvPr/>
          </p:nvSpPr>
          <p:spPr bwMode="auto">
            <a:xfrm>
              <a:off x="7758780" y="3457329"/>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67" name="楕円 66"/>
            <p:cNvSpPr>
              <a:spLocks noChangeAspect="1"/>
            </p:cNvSpPr>
            <p:nvPr/>
          </p:nvSpPr>
          <p:spPr bwMode="auto">
            <a:xfrm>
              <a:off x="7042224" y="2375767"/>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68" name="楕円 67"/>
            <p:cNvSpPr>
              <a:spLocks noChangeAspect="1"/>
            </p:cNvSpPr>
            <p:nvPr/>
          </p:nvSpPr>
          <p:spPr bwMode="auto">
            <a:xfrm>
              <a:off x="7761628" y="237896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69" name="直線コネクタ 68"/>
            <p:cNvCxnSpPr>
              <a:endCxn id="68" idx="6"/>
            </p:cNvCxnSpPr>
            <p:nvPr/>
          </p:nvCxnSpPr>
          <p:spPr bwMode="auto">
            <a:xfrm>
              <a:off x="7151236" y="2429767"/>
              <a:ext cx="718392" cy="31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 name="直線コネクタ 69"/>
            <p:cNvCxnSpPr>
              <a:stCxn id="68" idx="4"/>
              <a:endCxn id="66" idx="4"/>
            </p:cNvCxnSpPr>
            <p:nvPr/>
          </p:nvCxnSpPr>
          <p:spPr bwMode="auto">
            <a:xfrm flipH="1">
              <a:off x="7812780" y="2486960"/>
              <a:ext cx="2848" cy="107836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1" name="テキスト ボックス 70"/>
            <p:cNvSpPr txBox="1"/>
            <p:nvPr/>
          </p:nvSpPr>
          <p:spPr>
            <a:xfrm>
              <a:off x="7374835" y="1581906"/>
              <a:ext cx="321568" cy="461665"/>
            </a:xfrm>
            <a:prstGeom prst="rect">
              <a:avLst/>
            </a:prstGeom>
            <a:noFill/>
          </p:spPr>
          <p:txBody>
            <a:bodyPr wrap="square" rtlCol="0">
              <a:spAutoFit/>
            </a:bodyPr>
            <a:lstStyle/>
            <a:p>
              <a:r>
                <a:rPr kumimoji="1" lang="en-US" altLang="ja-JP" smtClean="0">
                  <a:latin typeface="+mn-lt"/>
                </a:rPr>
                <a:t>A</a:t>
              </a:r>
              <a:endParaRPr kumimoji="1" lang="ja-JP" altLang="en-US">
                <a:latin typeface="+mn-lt"/>
              </a:endParaRPr>
            </a:p>
          </p:txBody>
        </p:sp>
        <p:sp>
          <p:nvSpPr>
            <p:cNvPr id="72" name="テキスト ボックス 71"/>
            <p:cNvSpPr txBox="1"/>
            <p:nvPr/>
          </p:nvSpPr>
          <p:spPr>
            <a:xfrm>
              <a:off x="7802417" y="2052327"/>
              <a:ext cx="321568" cy="461665"/>
            </a:xfrm>
            <a:prstGeom prst="rect">
              <a:avLst/>
            </a:prstGeom>
            <a:noFill/>
          </p:spPr>
          <p:txBody>
            <a:bodyPr wrap="square" rtlCol="0">
              <a:spAutoFit/>
            </a:bodyPr>
            <a:lstStyle/>
            <a:p>
              <a:r>
                <a:rPr kumimoji="1" lang="en-US" altLang="ja-JP">
                  <a:latin typeface="+mn-lt"/>
                </a:rPr>
                <a:t>B</a:t>
              </a:r>
              <a:endParaRPr kumimoji="1" lang="ja-JP" altLang="en-US">
                <a:latin typeface="+mn-lt"/>
              </a:endParaRPr>
            </a:p>
          </p:txBody>
        </p:sp>
        <p:sp>
          <p:nvSpPr>
            <p:cNvPr id="3" name="正方形/長方形 2"/>
            <p:cNvSpPr/>
            <p:nvPr/>
          </p:nvSpPr>
          <p:spPr bwMode="auto">
            <a:xfrm>
              <a:off x="7111043" y="2019568"/>
              <a:ext cx="283839" cy="401505"/>
            </a:xfrm>
            <a:prstGeom prst="rect">
              <a:avLst/>
            </a:prstGeom>
            <a:solidFill>
              <a:srgbClr val="00B0F0">
                <a:alpha val="48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73" name="正方形/長方形 72"/>
            <p:cNvSpPr/>
            <p:nvPr/>
          </p:nvSpPr>
          <p:spPr bwMode="auto">
            <a:xfrm>
              <a:off x="7385675" y="2440795"/>
              <a:ext cx="427105" cy="1088559"/>
            </a:xfrm>
            <a:prstGeom prst="rect">
              <a:avLst/>
            </a:prstGeom>
            <a:solidFill>
              <a:srgbClr val="FF0000">
                <a:alpha val="48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sp>
        <p:nvSpPr>
          <p:cNvPr id="75" name="角丸四角形 74"/>
          <p:cNvSpPr/>
          <p:nvPr/>
        </p:nvSpPr>
        <p:spPr bwMode="auto">
          <a:xfrm>
            <a:off x="390414" y="4111771"/>
            <a:ext cx="9146279" cy="2626601"/>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spcBef>
                <a:spcPts val="1800"/>
              </a:spcBef>
              <a:buClr>
                <a:srgbClr val="262626"/>
              </a:buClr>
              <a:defRPr/>
            </a:pPr>
            <a:r>
              <a:rPr lang="ja-JP" altLang="en-US" sz="3600" smtClean="0">
                <a:solidFill>
                  <a:schemeClr val="tx1"/>
                </a:solidFill>
              </a:rPr>
              <a:t>限界収入：</a:t>
            </a:r>
            <a:endParaRPr lang="en-US" altLang="ja-JP" sz="3600" smtClean="0">
              <a:solidFill>
                <a:schemeClr val="tx1"/>
              </a:solidFill>
            </a:endParaRPr>
          </a:p>
          <a:p>
            <a:pPr marL="107950">
              <a:lnSpc>
                <a:spcPct val="120000"/>
              </a:lnSpc>
              <a:spcBef>
                <a:spcPts val="1800"/>
              </a:spcBef>
              <a:buClr>
                <a:srgbClr val="262626"/>
              </a:buClr>
              <a:defRPr/>
            </a:pPr>
            <a:r>
              <a:rPr lang="ja-JP" altLang="en-US" sz="3600" smtClean="0">
                <a:solidFill>
                  <a:schemeClr val="tx1"/>
                </a:solidFill>
              </a:rPr>
              <a:t>限界</a:t>
            </a:r>
            <a:r>
              <a:rPr lang="ja-JP" altLang="en-US" sz="3600">
                <a:solidFill>
                  <a:schemeClr val="tx1"/>
                </a:solidFill>
              </a:rPr>
              <a:t>収入</a:t>
            </a:r>
            <a:r>
              <a:rPr lang="ja-JP" altLang="en-US" sz="3600" smtClean="0">
                <a:solidFill>
                  <a:schemeClr val="tx1"/>
                </a:solidFill>
              </a:rPr>
              <a:t>の公式：</a:t>
            </a:r>
            <a:endParaRPr lang="en-US" altLang="ja-JP" sz="3600" smtClean="0">
              <a:solidFill>
                <a:schemeClr val="tx1"/>
              </a:solidFill>
            </a:endParaRPr>
          </a:p>
          <a:p>
            <a:pPr marL="107950">
              <a:lnSpc>
                <a:spcPct val="120000"/>
              </a:lnSpc>
              <a:spcBef>
                <a:spcPts val="1800"/>
              </a:spcBef>
              <a:buClr>
                <a:srgbClr val="262626"/>
              </a:buClr>
              <a:defRPr/>
            </a:pPr>
            <a:r>
              <a:rPr lang="ja-JP" altLang="en-US" sz="3600" smtClean="0">
                <a:solidFill>
                  <a:schemeClr val="tx1"/>
                </a:solidFill>
              </a:rPr>
              <a:t>価格</a:t>
            </a:r>
            <a:r>
              <a:rPr lang="ja-JP" altLang="en-US" sz="3600">
                <a:solidFill>
                  <a:schemeClr val="tx1"/>
                </a:solidFill>
              </a:rPr>
              <a:t>一定</a:t>
            </a:r>
            <a:r>
              <a:rPr lang="ja-JP" altLang="en-US" sz="3600" smtClean="0">
                <a:solidFill>
                  <a:schemeClr val="tx1"/>
                </a:solidFill>
              </a:rPr>
              <a:t>の限界収入：</a:t>
            </a:r>
            <a:endParaRPr lang="en-US" altLang="ja-JP" sz="3600" smtClean="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ja-JP" altLang="en-US" sz="3600" dirty="0">
              <a:solidFill>
                <a:schemeClr val="tx1"/>
              </a:solidFill>
            </a:endParaRPr>
          </a:p>
        </p:txBody>
      </p:sp>
      <p:pic>
        <p:nvPicPr>
          <p:cNvPr id="76" name="Picture 2" descr="\begin{align*}&#10;MR = p + x \frac{\Delta p}{\Delta x} &#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3060" y="5146843"/>
            <a:ext cx="27717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2" descr="\begin{align*}&#10;MR=\frac{\Delta R}{\Delta x}&#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3873" y="4248149"/>
            <a:ext cx="19335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2" descr="\begin{align*}&#10;MR=p&#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8903" y="6196648"/>
            <a:ext cx="1447800" cy="342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8162859"/>
      </p:ext>
    </p:extLst>
  </p:cSld>
  <p:clrMapOvr>
    <a:masterClrMapping/>
  </p:clrMapOvr>
  <p:transition advTm="53344"/>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13021</TotalTime>
  <Words>994</Words>
  <Application>Microsoft Office PowerPoint</Application>
  <PresentationFormat>ユーザー設定</PresentationFormat>
  <Paragraphs>245</Paragraphs>
  <Slides>15</Slides>
  <Notes>14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15</vt:i4>
      </vt:variant>
    </vt:vector>
  </HeadingPairs>
  <TitlesOfParts>
    <vt:vector size="24" baseType="lpstr">
      <vt:lpstr>ＭＳ Ｐゴシック</vt:lpstr>
      <vt:lpstr>ＭＳ ゴシック</vt:lpstr>
      <vt:lpstr>新細明體</vt:lpstr>
      <vt:lpstr>Arial</vt:lpstr>
      <vt:lpstr>Calibri</vt:lpstr>
      <vt:lpstr>Times New Roman</vt:lpstr>
      <vt:lpstr>Wingdings</vt:lpstr>
      <vt:lpstr>Default Design</vt:lpstr>
      <vt:lpstr>デザインの設定</vt:lpstr>
      <vt:lpstr>産業組織論A  (8) 1次関数の限界収入</vt:lpstr>
      <vt:lpstr>講義の進め方．使い方</vt:lpstr>
      <vt:lpstr>収入</vt:lpstr>
      <vt:lpstr>収入の増加</vt:lpstr>
      <vt:lpstr>収入変化の図解</vt:lpstr>
      <vt:lpstr>限界収入</vt:lpstr>
      <vt:lpstr>限界収入の公式</vt:lpstr>
      <vt:lpstr>限界収入の図解</vt:lpstr>
      <vt:lpstr>限界収入の例</vt:lpstr>
      <vt:lpstr>1次関数の限界収入1</vt:lpstr>
      <vt:lpstr>1次関数の限界収入2</vt:lpstr>
      <vt:lpstr>関数の最大化</vt:lpstr>
      <vt:lpstr>関数の最大・最小</vt:lpstr>
      <vt:lpstr>最大・最小の注意点</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667</cp:revision>
  <cp:lastPrinted>2017-04-12T01:17:40Z</cp:lastPrinted>
  <dcterms:created xsi:type="dcterms:W3CDTF">2004-05-06T09:28:21Z</dcterms:created>
  <dcterms:modified xsi:type="dcterms:W3CDTF">2020-07-14T04:05:39Z</dcterms:modified>
</cp:coreProperties>
</file>