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3" r:id="rId2"/>
  </p:sldMasterIdLst>
  <p:notesMasterIdLst>
    <p:notesMasterId r:id="rId28"/>
  </p:notesMasterIdLst>
  <p:handoutMasterIdLst>
    <p:handoutMasterId r:id="rId29"/>
  </p:handoutMasterIdLst>
  <p:sldIdLst>
    <p:sldId id="413" r:id="rId3"/>
    <p:sldId id="474" r:id="rId4"/>
    <p:sldId id="488" r:id="rId5"/>
    <p:sldId id="512" r:id="rId6"/>
    <p:sldId id="514" r:id="rId7"/>
    <p:sldId id="517" r:id="rId8"/>
    <p:sldId id="524" r:id="rId9"/>
    <p:sldId id="523" r:id="rId10"/>
    <p:sldId id="525" r:id="rId11"/>
    <p:sldId id="518" r:id="rId12"/>
    <p:sldId id="526" r:id="rId13"/>
    <p:sldId id="516" r:id="rId14"/>
    <p:sldId id="527" r:id="rId15"/>
    <p:sldId id="528" r:id="rId16"/>
    <p:sldId id="530" r:id="rId17"/>
    <p:sldId id="529" r:id="rId18"/>
    <p:sldId id="519" r:id="rId19"/>
    <p:sldId id="520" r:id="rId20"/>
    <p:sldId id="531" r:id="rId21"/>
    <p:sldId id="521" r:id="rId22"/>
    <p:sldId id="532" r:id="rId23"/>
    <p:sldId id="533" r:id="rId24"/>
    <p:sldId id="534" r:id="rId25"/>
    <p:sldId id="535" r:id="rId26"/>
    <p:sldId id="469" r:id="rId27"/>
  </p:sldIdLst>
  <p:sldSz cx="10160000" cy="7620000"/>
  <p:notesSz cx="6735763" cy="9866313"/>
  <p:custDataLst>
    <p:tags r:id="rId30"/>
  </p:custDataLst>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00"/>
    <a:srgbClr val="D684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09" autoAdjust="0"/>
    <p:restoredTop sz="91560" autoAdjust="0"/>
  </p:normalViewPr>
  <p:slideViewPr>
    <p:cSldViewPr>
      <p:cViewPr varScale="1">
        <p:scale>
          <a:sx n="61" d="100"/>
          <a:sy n="61" d="100"/>
        </p:scale>
        <p:origin x="1216" y="92"/>
      </p:cViewPr>
      <p:guideLst>
        <p:guide orient="horz" pos="2160"/>
        <p:guide pos="2880"/>
      </p:guideLst>
    </p:cSldViewPr>
  </p:slideViewPr>
  <p:outlineViewPr>
    <p:cViewPr>
      <p:scale>
        <a:sx n="33" d="100"/>
        <a:sy n="33" d="100"/>
      </p:scale>
      <p:origin x="0" y="-11984"/>
    </p:cViewPr>
  </p:outlineViewPr>
  <p:notesTextViewPr>
    <p:cViewPr>
      <p:scale>
        <a:sx n="75" d="100"/>
        <a:sy n="75" d="100"/>
      </p:scale>
      <p:origin x="0" y="0"/>
    </p:cViewPr>
  </p:notesTextViewPr>
  <p:sorterViewPr>
    <p:cViewPr>
      <p:scale>
        <a:sx n="100" d="100"/>
        <a:sy n="100" d="100"/>
      </p:scale>
      <p:origin x="0" y="-3976"/>
    </p:cViewPr>
  </p:sorterViewPr>
  <p:notesViewPr>
    <p:cSldViewPr>
      <p:cViewPr varScale="1">
        <p:scale>
          <a:sx n="34" d="100"/>
          <a:sy n="34" d="100"/>
        </p:scale>
        <p:origin x="2624" y="68"/>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3863975"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a:lvl1pPr>
          </a:lstStyle>
          <a:p>
            <a:pPr>
              <a:defRPr/>
            </a:pPr>
            <a:r>
              <a:rPr lang="zh-TW" altLang="en-US" smtClean="0"/>
              <a:t>産業組織論</a:t>
            </a:r>
            <a:r>
              <a:rPr lang="en-US" altLang="zh-TW" smtClean="0"/>
              <a:t>A 9</a:t>
            </a:r>
            <a:endParaRPr lang="en-US" altLang="ja-JP" dirty="0"/>
          </a:p>
        </p:txBody>
      </p:sp>
      <p:sp>
        <p:nvSpPr>
          <p:cNvPr id="13315"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a:lvl1pPr>
          </a:lstStyle>
          <a:p>
            <a:pPr>
              <a:defRPr/>
            </a:pPr>
            <a:r>
              <a:rPr lang="en-US" altLang="ja-JP" smtClean="0"/>
              <a:t>2020/7/21</a:t>
            </a:r>
            <a:endParaRPr lang="en-US" altLang="ja-JP" dirty="0"/>
          </a:p>
        </p:txBody>
      </p:sp>
      <p:sp>
        <p:nvSpPr>
          <p:cNvPr id="13316"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dirty="0"/>
              <a:t>丹野忠晋</a:t>
            </a:r>
            <a:endParaRPr lang="en-US" altLang="ja-JP" dirty="0"/>
          </a:p>
        </p:txBody>
      </p:sp>
      <p:sp>
        <p:nvSpPr>
          <p:cNvPr id="13317"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AFFF7C6C-44F1-4A9C-AB4A-CE4298BA260F}" type="slidenum">
              <a:rPr lang="ja-JP" altLang="en-US"/>
              <a:pPr>
                <a:defRPr/>
              </a:pPr>
              <a:t>‹#›</a:t>
            </a:fld>
            <a:endParaRPr lang="en-US" altLang="ja-JP" dirty="0"/>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a:lvl1pPr>
          </a:lstStyle>
          <a:p>
            <a:pPr>
              <a:defRPr/>
            </a:pPr>
            <a:r>
              <a:rPr lang="zh-TW" altLang="en-US" smtClean="0"/>
              <a:t>産業組織論</a:t>
            </a:r>
            <a:r>
              <a:rPr lang="en-US" altLang="zh-TW" smtClean="0"/>
              <a:t>A 9</a:t>
            </a:r>
            <a:endParaRPr lang="en-US" altLang="ja-JP" dirty="0"/>
          </a:p>
        </p:txBody>
      </p:sp>
      <p:sp>
        <p:nvSpPr>
          <p:cNvPr id="12291" name="Rectangle 3"/>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a:lvl1pPr>
          </a:lstStyle>
          <a:p>
            <a:pPr>
              <a:defRPr/>
            </a:pPr>
            <a:r>
              <a:rPr lang="en-US" altLang="ja-JP" smtClean="0"/>
              <a:t>2020/7/21</a:t>
            </a:r>
            <a:endParaRPr lang="en-US" altLang="ja-JP" dirty="0"/>
          </a:p>
        </p:txBody>
      </p:sp>
      <p:sp>
        <p:nvSpPr>
          <p:cNvPr id="4100" name="Rectangle 4"/>
          <p:cNvSpPr>
            <a:spLocks noGrp="1" noRot="1" noChangeAspect="1" noChangeArrowheads="1" noTextEdit="1"/>
          </p:cNvSpPr>
          <p:nvPr>
            <p:ph type="sldImg" idx="2"/>
          </p:nvPr>
        </p:nvSpPr>
        <p:spPr bwMode="auto">
          <a:xfrm>
            <a:off x="901700" y="739775"/>
            <a:ext cx="4933950"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3" name="Rectangle 5"/>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2294" name="Rectangle 6"/>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dirty="0"/>
              <a:t>丹野忠晋</a:t>
            </a:r>
            <a:endParaRPr lang="en-US" altLang="ja-JP" dirty="0"/>
          </a:p>
        </p:txBody>
      </p:sp>
      <p:sp>
        <p:nvSpPr>
          <p:cNvPr id="12295"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DDDF0D2C-C7C1-4F70-B6EF-E7FCD1AAC825}" type="slidenum">
              <a:rPr lang="ja-JP" altLang="en-US"/>
              <a:pPr>
                <a:defRPr/>
              </a:pPr>
              <a:t>‹#›</a:t>
            </a:fld>
            <a:endParaRPr lang="en-US" altLang="ja-JP" dirty="0"/>
          </a:p>
        </p:txBody>
      </p:sp>
    </p:spTree>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9</a:t>
            </a:r>
            <a:endParaRPr lang="en-US" altLang="ja-JP" smtClean="0"/>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2020/7/21</a:t>
            </a:r>
          </a:p>
        </p:txBody>
      </p:sp>
      <p:sp>
        <p:nvSpPr>
          <p:cNvPr id="717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C226B32-B59F-4EBD-98F1-7B0CD48FBE2E}" type="slidenum">
              <a:rPr lang="ja-JP" altLang="en-US" smtClean="0"/>
              <a:pPr>
                <a:spcBef>
                  <a:spcPct val="0"/>
                </a:spcBef>
              </a:pPr>
              <a:t>1</a:t>
            </a:fld>
            <a:endParaRPr lang="en-US" altLang="ja-JP" smtClean="0"/>
          </a:p>
        </p:txBody>
      </p:sp>
      <p:sp>
        <p:nvSpPr>
          <p:cNvPr id="7173" name="Rectangle 2"/>
          <p:cNvSpPr>
            <a:spLocks noGrp="1" noRot="1" noChangeAspect="1" noChangeArrowheads="1" noTextEdit="1"/>
          </p:cNvSpPr>
          <p:nvPr>
            <p:ph type="sldImg"/>
          </p:nvPr>
        </p:nvSpPr>
        <p:spPr>
          <a:ln/>
        </p:spPr>
      </p:sp>
      <p:sp>
        <p:nvSpPr>
          <p:cNvPr id="71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9</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2020/7/21</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11</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10106761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9</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2020/7/21</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12</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6963145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9</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2020/7/21</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13</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0227851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産業組織論</a:t>
            </a:r>
            <a:r>
              <a:rPr lang="en-US" altLang="ja-JP" smtClean="0"/>
              <a:t>A 6</a:t>
            </a:r>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2020/6/30</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14</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3276662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産業組織論</a:t>
            </a:r>
            <a:r>
              <a:rPr lang="en-US" altLang="ja-JP" smtClean="0"/>
              <a:t>A 6</a:t>
            </a:r>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2020/6/30</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15</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32502627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産業組織論</a:t>
            </a:r>
            <a:r>
              <a:rPr lang="en-US" altLang="ja-JP" smtClean="0"/>
              <a:t>A 6</a:t>
            </a:r>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2020/6/30</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16</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18540119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9</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2020/7/21</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17</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11644778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9</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2020/7/21</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18</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37385386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9</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2020/7/21</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19</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4610971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9</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2020/7/21</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20</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4045895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9</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2020/7/21</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3</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9948055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9</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2020/7/21</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21</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15958839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9</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2020/7/21</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22</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17291692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9</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2020/7/21</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23</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67322290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9</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2020/7/21</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24</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36809281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9</a:t>
            </a:r>
            <a:endParaRPr lang="en-US" altLang="ja-JP" dirty="0" smtClean="0"/>
          </a:p>
        </p:txBody>
      </p:sp>
      <p:sp>
        <p:nvSpPr>
          <p:cNvPr id="2867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2020/7/21</a:t>
            </a:r>
            <a:endParaRPr lang="en-US" altLang="ja-JP" dirty="0" smtClean="0"/>
          </a:p>
        </p:txBody>
      </p:sp>
      <p:sp>
        <p:nvSpPr>
          <p:cNvPr id="2867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6AC27A3-44C6-441D-B2FD-4B0B5FD04047}" type="slidenum">
              <a:rPr lang="ja-JP" altLang="en-US" smtClean="0"/>
              <a:pPr>
                <a:spcBef>
                  <a:spcPct val="0"/>
                </a:spcBef>
              </a:pPr>
              <a:t>25</a:t>
            </a:fld>
            <a:endParaRPr lang="en-US" altLang="ja-JP" dirty="0" smtClean="0"/>
          </a:p>
        </p:txBody>
      </p:sp>
      <p:sp>
        <p:nvSpPr>
          <p:cNvPr id="28677" name="Rectangle 2"/>
          <p:cNvSpPr>
            <a:spLocks noGrp="1" noRot="1" noChangeAspect="1" noChangeArrowheads="1" noTextEdit="1"/>
          </p:cNvSpPr>
          <p:nvPr>
            <p:ph type="sldImg"/>
          </p:nvPr>
        </p:nvSpPr>
        <p:spPr>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9</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2020/7/21</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4</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7460361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9</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2020/7/21</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5</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9521866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9</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2020/7/21</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6</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5194243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9</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2020/7/21</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7</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664142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9</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2020/7/21</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8</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3415548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9</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2020/7/21</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9</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36938777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9</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2020/7/21</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10</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40139374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809604"/>
            <a:ext cx="8636000" cy="1633537"/>
          </a:xfrm>
        </p:spPr>
        <p:txBody>
          <a:bodyPr/>
          <a:lstStyle>
            <a:lvl1pPr>
              <a:defRPr sz="4400" baseline="0">
                <a:latin typeface="ＭＳ ゴシック" pitchFamily="49" charset="-128"/>
                <a:ea typeface="ＭＳ ゴシック" pitchFamily="49" charset="-128"/>
              </a:defRPr>
            </a:lvl1pPr>
          </a:lstStyle>
          <a:p>
            <a:r>
              <a:rPr lang="ja-JP" altLang="en-US" dirty="0" smtClean="0"/>
              <a:t>マスタ タイトルの書式設定</a:t>
            </a:r>
            <a:endParaRPr lang="ja-JP" altLang="en-US" dirty="0"/>
          </a:p>
        </p:txBody>
      </p:sp>
      <p:sp>
        <p:nvSpPr>
          <p:cNvPr id="3" name="サブタイトル 2"/>
          <p:cNvSpPr>
            <a:spLocks noGrp="1"/>
          </p:cNvSpPr>
          <p:nvPr>
            <p:ph type="subTitle" idx="1"/>
          </p:nvPr>
        </p:nvSpPr>
        <p:spPr>
          <a:xfrm>
            <a:off x="1524000" y="3238496"/>
            <a:ext cx="7112000" cy="3027367"/>
          </a:xfrm>
        </p:spPr>
        <p:txBody>
          <a:bodyPr/>
          <a:lstStyle>
            <a:lvl1pPr marL="0" indent="0" algn="ctr">
              <a:buNone/>
              <a:defRPr baseline="0">
                <a:latin typeface="ＭＳ ゴシック" pitchFamily="49" charset="-128"/>
                <a:ea typeface="ＭＳ ゴシック" pitchFamily="49" charset="-128"/>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smtClean="0"/>
              <a:t>マスタ サブタイトルの書式設定</a:t>
            </a:r>
            <a:endParaRPr lang="ja-JP" altLang="en-US" dirty="0"/>
          </a:p>
        </p:txBody>
      </p:sp>
      <p:sp>
        <p:nvSpPr>
          <p:cNvPr id="4" name="Rectangle 4"/>
          <p:cNvSpPr>
            <a:spLocks noGrp="1" noChangeArrowheads="1"/>
          </p:cNvSpPr>
          <p:nvPr>
            <p:ph type="dt" sz="half" idx="10"/>
          </p:nvPr>
        </p:nvSpPr>
        <p:spPr/>
        <p:txBody>
          <a:bodyPr/>
          <a:lstStyle>
            <a:lvl1pPr>
              <a:defRPr baseline="0">
                <a:ea typeface="ＭＳ ゴシック" pitchFamily="49" charset="-128"/>
              </a:defRPr>
            </a:lvl1pPr>
          </a:lstStyle>
          <a:p>
            <a:pPr>
              <a:defRPr/>
            </a:pPr>
            <a:r>
              <a:rPr lang="en-US" altLang="ja-JP" smtClean="0"/>
              <a:t>2020/7/21</a:t>
            </a:r>
            <a:endParaRPr lang="en-US" altLang="ja-JP" dirty="0"/>
          </a:p>
        </p:txBody>
      </p:sp>
      <p:sp>
        <p:nvSpPr>
          <p:cNvPr id="5" name="Rectangle 5"/>
          <p:cNvSpPr>
            <a:spLocks noGrp="1" noChangeArrowheads="1"/>
          </p:cNvSpPr>
          <p:nvPr>
            <p:ph type="ftr" sz="quarter" idx="11"/>
          </p:nvPr>
        </p:nvSpPr>
        <p:spPr/>
        <p:txBody>
          <a:bodyPr/>
          <a:lstStyle>
            <a:lvl1pPr>
              <a:defRPr baseline="0">
                <a:ea typeface="ＭＳ ゴシック" pitchFamily="49" charset="-128"/>
              </a:defRPr>
            </a:lvl1pPr>
          </a:lstStyle>
          <a:p>
            <a:pPr>
              <a:defRPr/>
            </a:pPr>
            <a:r>
              <a:rPr lang="zh-TW" altLang="en-US" smtClean="0"/>
              <a:t>産業組織論</a:t>
            </a:r>
            <a:r>
              <a:rPr lang="en-US" altLang="zh-TW" smtClean="0"/>
              <a:t>A 9</a:t>
            </a:r>
            <a:endParaRPr lang="en-US" altLang="ja-JP" dirty="0"/>
          </a:p>
        </p:txBody>
      </p:sp>
      <p:sp>
        <p:nvSpPr>
          <p:cNvPr id="6" name="Rectangle 6"/>
          <p:cNvSpPr>
            <a:spLocks noGrp="1" noChangeArrowheads="1"/>
          </p:cNvSpPr>
          <p:nvPr>
            <p:ph type="sldNum" sz="quarter" idx="12"/>
          </p:nvPr>
        </p:nvSpPr>
        <p:spPr/>
        <p:txBody>
          <a:bodyPr/>
          <a:lstStyle>
            <a:lvl1pPr>
              <a:defRPr>
                <a:ea typeface="ＭＳ ゴシック" panose="020B0609070205080204" pitchFamily="49" charset="-128"/>
              </a:defRPr>
            </a:lvl1pPr>
          </a:lstStyle>
          <a:p>
            <a:pPr>
              <a:defRPr/>
            </a:pPr>
            <a:fld id="{888CAC47-5CE7-4602-9341-A9F2140DE365}" type="slidenum">
              <a:rPr lang="ja-JP" altLang="en-US"/>
              <a:pPr>
                <a:defRPr/>
              </a:pPr>
              <a:t>‹#›</a:t>
            </a:fld>
            <a:endParaRPr lang="en-US" altLang="ja-JP" dirty="0"/>
          </a:p>
        </p:txBody>
      </p:sp>
    </p:spTree>
    <p:extLst>
      <p:ext uri="{BB962C8B-B14F-4D97-AF65-F5344CB8AC3E}">
        <p14:creationId xmlns:p14="http://schemas.microsoft.com/office/powerpoint/2010/main" val="3078881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2020/7/21</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zh-TW" altLang="en-US" smtClean="0"/>
              <a:t>産業組織論</a:t>
            </a:r>
            <a:r>
              <a:rPr lang="en-US" altLang="zh-TW" smtClean="0"/>
              <a:t>A 9</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97B3B8C2-C4FE-48C1-A6EA-AA81520B1757}" type="slidenum">
              <a:rPr lang="ja-JP" altLang="en-US"/>
              <a:pPr>
                <a:defRPr/>
              </a:pPr>
              <a:t>‹#›</a:t>
            </a:fld>
            <a:endParaRPr lang="en-US" altLang="ja-JP" dirty="0"/>
          </a:p>
        </p:txBody>
      </p:sp>
    </p:spTree>
    <p:extLst>
      <p:ext uri="{BB962C8B-B14F-4D97-AF65-F5344CB8AC3E}">
        <p14:creationId xmlns:p14="http://schemas.microsoft.com/office/powerpoint/2010/main" val="3062425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39000" y="676275"/>
            <a:ext cx="2159000" cy="6097588"/>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762000" y="676275"/>
            <a:ext cx="6324600" cy="6097588"/>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2020/7/21</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zh-TW" altLang="en-US" smtClean="0"/>
              <a:t>産業組織論</a:t>
            </a:r>
            <a:r>
              <a:rPr lang="en-US" altLang="zh-TW" smtClean="0"/>
              <a:t>A 9</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3DFEE1E0-B84D-4DE8-A33C-82950659811B}" type="slidenum">
              <a:rPr lang="ja-JP" altLang="en-US"/>
              <a:pPr>
                <a:defRPr/>
              </a:pPr>
              <a:t>‹#›</a:t>
            </a:fld>
            <a:endParaRPr lang="en-US" altLang="ja-JP" dirty="0"/>
          </a:p>
        </p:txBody>
      </p:sp>
    </p:spTree>
    <p:extLst>
      <p:ext uri="{BB962C8B-B14F-4D97-AF65-F5344CB8AC3E}">
        <p14:creationId xmlns:p14="http://schemas.microsoft.com/office/powerpoint/2010/main" val="473688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2366963"/>
            <a:ext cx="8636000" cy="1633537"/>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524000" y="4318000"/>
            <a:ext cx="7112000" cy="194786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2020/7/21</a:t>
            </a: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9</a:t>
            </a: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7E9110AA-36FD-4931-8A88-87FFDEF61995}" type="slidenum">
              <a:rPr lang="ja-JP" altLang="en-US"/>
              <a:pPr>
                <a:defRPr/>
              </a:pPr>
              <a:t>‹#›</a:t>
            </a:fld>
            <a:endParaRPr lang="ja-JP" altLang="en-US" dirty="0"/>
          </a:p>
        </p:txBody>
      </p:sp>
    </p:spTree>
    <p:extLst>
      <p:ext uri="{BB962C8B-B14F-4D97-AF65-F5344CB8AC3E}">
        <p14:creationId xmlns:p14="http://schemas.microsoft.com/office/powerpoint/2010/main" val="1310071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2020/7/21</a:t>
            </a: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9</a:t>
            </a: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50B4D362-7FCE-4E66-8742-78B09C2FFA16}" type="slidenum">
              <a:rPr lang="ja-JP" altLang="en-US"/>
              <a:pPr>
                <a:defRPr/>
              </a:pPr>
              <a:t>‹#›</a:t>
            </a:fld>
            <a:endParaRPr lang="ja-JP" altLang="en-US" dirty="0"/>
          </a:p>
        </p:txBody>
      </p:sp>
    </p:spTree>
    <p:extLst>
      <p:ext uri="{BB962C8B-B14F-4D97-AF65-F5344CB8AC3E}">
        <p14:creationId xmlns:p14="http://schemas.microsoft.com/office/powerpoint/2010/main" val="17786151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2020/7/21</a:t>
            </a: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9</a:t>
            </a: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FC071CCA-ACA0-4073-B4DF-6D1CE81B436D}" type="slidenum">
              <a:rPr lang="ja-JP" altLang="en-US"/>
              <a:pPr>
                <a:defRPr/>
              </a:pPr>
              <a:t>‹#›</a:t>
            </a:fld>
            <a:endParaRPr lang="ja-JP" altLang="en-US" dirty="0"/>
          </a:p>
        </p:txBody>
      </p:sp>
    </p:spTree>
    <p:extLst>
      <p:ext uri="{BB962C8B-B14F-4D97-AF65-F5344CB8AC3E}">
        <p14:creationId xmlns:p14="http://schemas.microsoft.com/office/powerpoint/2010/main" val="31485899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080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2020/7/21</a:t>
            </a: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9</a:t>
            </a: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2232FF6F-84F7-4F1D-BC0E-849DCD8694A5}" type="slidenum">
              <a:rPr lang="ja-JP" altLang="en-US"/>
              <a:pPr>
                <a:defRPr/>
              </a:pPr>
              <a:t>‹#›</a:t>
            </a:fld>
            <a:endParaRPr lang="ja-JP" altLang="en-US" dirty="0"/>
          </a:p>
        </p:txBody>
      </p:sp>
    </p:spTree>
    <p:extLst>
      <p:ext uri="{BB962C8B-B14F-4D97-AF65-F5344CB8AC3E}">
        <p14:creationId xmlns:p14="http://schemas.microsoft.com/office/powerpoint/2010/main" val="25838703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r>
              <a:rPr lang="en-US" altLang="ja-JP" smtClean="0"/>
              <a:t>2020/7/21</a:t>
            </a:r>
            <a:endParaRPr lang="ja-JP" altLang="en-US" dirty="0"/>
          </a:p>
        </p:txBody>
      </p:sp>
      <p:sp>
        <p:nvSpPr>
          <p:cNvPr id="8"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9</a:t>
            </a:r>
            <a:endParaRPr lang="ja-JP" altLang="en-US" dirty="0"/>
          </a:p>
        </p:txBody>
      </p:sp>
      <p:sp>
        <p:nvSpPr>
          <p:cNvPr id="9" name="スライド番号プレースホルダ 5"/>
          <p:cNvSpPr>
            <a:spLocks noGrp="1"/>
          </p:cNvSpPr>
          <p:nvPr>
            <p:ph type="sldNum" sz="quarter" idx="12"/>
          </p:nvPr>
        </p:nvSpPr>
        <p:spPr/>
        <p:txBody>
          <a:bodyPr/>
          <a:lstStyle>
            <a:lvl1pPr>
              <a:defRPr/>
            </a:lvl1pPr>
          </a:lstStyle>
          <a:p>
            <a:pPr>
              <a:defRPr/>
            </a:pPr>
            <a:fld id="{4B7CBD67-9561-4DCB-AA99-984411300330}" type="slidenum">
              <a:rPr lang="ja-JP" altLang="en-US"/>
              <a:pPr>
                <a:defRPr/>
              </a:pPr>
              <a:t>‹#›</a:t>
            </a:fld>
            <a:endParaRPr lang="ja-JP" altLang="en-US" dirty="0"/>
          </a:p>
        </p:txBody>
      </p:sp>
    </p:spTree>
    <p:extLst>
      <p:ext uri="{BB962C8B-B14F-4D97-AF65-F5344CB8AC3E}">
        <p14:creationId xmlns:p14="http://schemas.microsoft.com/office/powerpoint/2010/main" val="30793167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r>
              <a:rPr lang="en-US" altLang="ja-JP" smtClean="0"/>
              <a:t>2020/7/21</a:t>
            </a:r>
            <a:endParaRPr lang="ja-JP" altLang="en-US" dirty="0"/>
          </a:p>
        </p:txBody>
      </p:sp>
      <p:sp>
        <p:nvSpPr>
          <p:cNvPr id="4"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9</a:t>
            </a:r>
            <a:endParaRPr lang="ja-JP" altLang="en-US" dirty="0"/>
          </a:p>
        </p:txBody>
      </p:sp>
      <p:sp>
        <p:nvSpPr>
          <p:cNvPr id="5" name="スライド番号プレースホルダ 5"/>
          <p:cNvSpPr>
            <a:spLocks noGrp="1"/>
          </p:cNvSpPr>
          <p:nvPr>
            <p:ph type="sldNum" sz="quarter" idx="12"/>
          </p:nvPr>
        </p:nvSpPr>
        <p:spPr/>
        <p:txBody>
          <a:bodyPr/>
          <a:lstStyle>
            <a:lvl1pPr>
              <a:defRPr/>
            </a:lvl1pPr>
          </a:lstStyle>
          <a:p>
            <a:pPr>
              <a:defRPr/>
            </a:pPr>
            <a:fld id="{366B282F-867F-431E-BD30-486149E29D59}" type="slidenum">
              <a:rPr lang="ja-JP" altLang="en-US"/>
              <a:pPr>
                <a:defRPr/>
              </a:pPr>
              <a:t>‹#›</a:t>
            </a:fld>
            <a:endParaRPr lang="ja-JP" altLang="en-US" dirty="0"/>
          </a:p>
        </p:txBody>
      </p:sp>
    </p:spTree>
    <p:extLst>
      <p:ext uri="{BB962C8B-B14F-4D97-AF65-F5344CB8AC3E}">
        <p14:creationId xmlns:p14="http://schemas.microsoft.com/office/powerpoint/2010/main" val="1086841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r>
              <a:rPr lang="en-US" altLang="ja-JP" smtClean="0"/>
              <a:t>2020/7/21</a:t>
            </a:r>
            <a:endParaRPr lang="ja-JP" altLang="en-US" dirty="0"/>
          </a:p>
        </p:txBody>
      </p:sp>
      <p:sp>
        <p:nvSpPr>
          <p:cNvPr id="3"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9</a:t>
            </a:r>
            <a:endParaRPr lang="ja-JP" altLang="en-US" dirty="0"/>
          </a:p>
        </p:txBody>
      </p:sp>
      <p:sp>
        <p:nvSpPr>
          <p:cNvPr id="4" name="スライド番号プレースホルダ 5"/>
          <p:cNvSpPr>
            <a:spLocks noGrp="1"/>
          </p:cNvSpPr>
          <p:nvPr>
            <p:ph type="sldNum" sz="quarter" idx="12"/>
          </p:nvPr>
        </p:nvSpPr>
        <p:spPr/>
        <p:txBody>
          <a:bodyPr/>
          <a:lstStyle>
            <a:lvl1pPr>
              <a:defRPr/>
            </a:lvl1pPr>
          </a:lstStyle>
          <a:p>
            <a:pPr>
              <a:defRPr/>
            </a:pPr>
            <a:fld id="{5F09486C-BA51-4E0F-BDE1-50FB32B7B3D4}" type="slidenum">
              <a:rPr lang="ja-JP" altLang="en-US"/>
              <a:pPr>
                <a:defRPr/>
              </a:pPr>
              <a:t>‹#›</a:t>
            </a:fld>
            <a:endParaRPr lang="ja-JP" altLang="en-US" dirty="0"/>
          </a:p>
        </p:txBody>
      </p:sp>
    </p:spTree>
    <p:extLst>
      <p:ext uri="{BB962C8B-B14F-4D97-AF65-F5344CB8AC3E}">
        <p14:creationId xmlns:p14="http://schemas.microsoft.com/office/powerpoint/2010/main" val="28558009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2020/7/21</a:t>
            </a: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9</a:t>
            </a: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1E3AA0E1-6043-4EE0-AFFB-B6B830142EA3}" type="slidenum">
              <a:rPr lang="ja-JP" altLang="en-US"/>
              <a:pPr>
                <a:defRPr/>
              </a:pPr>
              <a:t>‹#›</a:t>
            </a:fld>
            <a:endParaRPr lang="ja-JP" altLang="en-US" dirty="0"/>
          </a:p>
        </p:txBody>
      </p:sp>
    </p:spTree>
    <p:extLst>
      <p:ext uri="{BB962C8B-B14F-4D97-AF65-F5344CB8AC3E}">
        <p14:creationId xmlns:p14="http://schemas.microsoft.com/office/powerpoint/2010/main" val="465508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22282" y="380976"/>
            <a:ext cx="8636000" cy="1271588"/>
          </a:xfrm>
        </p:spPr>
        <p:txBody>
          <a:bodyPr/>
          <a:lstStyle>
            <a:lvl1pPr>
              <a:defRPr sz="4400" baseline="0">
                <a:latin typeface="ＭＳ Ｐゴシック" pitchFamily="50" charset="-128"/>
                <a:ea typeface="ＭＳ Ｐゴシック" pitchFamily="50" charset="-128"/>
              </a:defRPr>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a:xfrm>
            <a:off x="650844" y="1738298"/>
            <a:ext cx="8636000" cy="5072098"/>
          </a:xfrm>
        </p:spPr>
        <p:txBody>
          <a:bodyPr/>
          <a:lstStyle>
            <a:lvl1pPr>
              <a:buClr>
                <a:schemeClr val="tx1">
                  <a:lumMod val="75000"/>
                  <a:lumOff val="25000"/>
                </a:schemeClr>
              </a:buClr>
              <a:buSzPct val="70000"/>
              <a:buFont typeface="Wingdings" pitchFamily="2" charset="2"/>
              <a:buChar char="p"/>
              <a:defRPr baseline="0">
                <a:ea typeface="ＭＳ ゴシック" pitchFamily="49" charset="-128"/>
              </a:defRPr>
            </a:lvl1pPr>
            <a:lvl2pPr>
              <a:buClr>
                <a:schemeClr val="tx1">
                  <a:lumMod val="85000"/>
                  <a:lumOff val="15000"/>
                </a:schemeClr>
              </a:buClr>
              <a:buSzPct val="90000"/>
              <a:buFont typeface="Wingdings" pitchFamily="2" charset="2"/>
              <a:buChar char="l"/>
              <a:defRPr/>
            </a:lvl2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2020/7/21</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zh-TW" altLang="en-US" smtClean="0"/>
              <a:t>産業組織論</a:t>
            </a:r>
            <a:r>
              <a:rPr lang="en-US" altLang="zh-TW" smtClean="0"/>
              <a:t>A 9</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15F3A1EB-CB21-4028-8BF4-F528F8C6FD53}" type="slidenum">
              <a:rPr lang="ja-JP" altLang="en-US"/>
              <a:pPr>
                <a:defRPr/>
              </a:pPr>
              <a:t>‹#›</a:t>
            </a:fld>
            <a:endParaRPr lang="en-US" altLang="ja-JP" dirty="0"/>
          </a:p>
        </p:txBody>
      </p:sp>
    </p:spTree>
    <p:extLst>
      <p:ext uri="{BB962C8B-B14F-4D97-AF65-F5344CB8AC3E}">
        <p14:creationId xmlns:p14="http://schemas.microsoft.com/office/powerpoint/2010/main" val="12735431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2020/7/21</a:t>
            </a: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9</a:t>
            </a: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CA399A21-B13B-4FDA-A1FC-CED2D32E4384}" type="slidenum">
              <a:rPr lang="ja-JP" altLang="en-US"/>
              <a:pPr>
                <a:defRPr/>
              </a:pPr>
              <a:t>‹#›</a:t>
            </a:fld>
            <a:endParaRPr lang="ja-JP" altLang="en-US" dirty="0"/>
          </a:p>
        </p:txBody>
      </p:sp>
    </p:spTree>
    <p:extLst>
      <p:ext uri="{BB962C8B-B14F-4D97-AF65-F5344CB8AC3E}">
        <p14:creationId xmlns:p14="http://schemas.microsoft.com/office/powerpoint/2010/main" val="167355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2020/7/21</a:t>
            </a: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9</a:t>
            </a: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DE935ED9-1F60-4F15-944A-3568793BD123}" type="slidenum">
              <a:rPr lang="ja-JP" altLang="en-US"/>
              <a:pPr>
                <a:defRPr/>
              </a:pPr>
              <a:t>‹#›</a:t>
            </a:fld>
            <a:endParaRPr lang="ja-JP" altLang="en-US" dirty="0"/>
          </a:p>
        </p:txBody>
      </p:sp>
    </p:spTree>
    <p:extLst>
      <p:ext uri="{BB962C8B-B14F-4D97-AF65-F5344CB8AC3E}">
        <p14:creationId xmlns:p14="http://schemas.microsoft.com/office/powerpoint/2010/main" val="30142683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6000" y="304800"/>
            <a:ext cx="2286000" cy="6502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08000" y="304800"/>
            <a:ext cx="6705600" cy="6502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2020/7/21</a:t>
            </a: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9</a:t>
            </a: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708B430C-4A30-4FBC-805E-ED00976DF1B3}" type="slidenum">
              <a:rPr lang="ja-JP" altLang="en-US"/>
              <a:pPr>
                <a:defRPr/>
              </a:pPr>
              <a:t>‹#›</a:t>
            </a:fld>
            <a:endParaRPr lang="ja-JP" altLang="en-US" dirty="0"/>
          </a:p>
        </p:txBody>
      </p:sp>
    </p:spTree>
    <p:extLst>
      <p:ext uri="{BB962C8B-B14F-4D97-AF65-F5344CB8AC3E}">
        <p14:creationId xmlns:p14="http://schemas.microsoft.com/office/powerpoint/2010/main" val="259602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2020/7/21</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zh-TW" altLang="en-US" smtClean="0"/>
              <a:t>産業組織論</a:t>
            </a:r>
            <a:r>
              <a:rPr lang="en-US" altLang="zh-TW" smtClean="0"/>
              <a:t>A 9</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A410C66E-A467-4191-9832-2ED88E1387FC}" type="slidenum">
              <a:rPr lang="ja-JP" altLang="en-US"/>
              <a:pPr>
                <a:defRPr/>
              </a:pPr>
              <a:t>‹#›</a:t>
            </a:fld>
            <a:endParaRPr lang="en-US" altLang="ja-JP" dirty="0"/>
          </a:p>
        </p:txBody>
      </p:sp>
    </p:spTree>
    <p:extLst>
      <p:ext uri="{BB962C8B-B14F-4D97-AF65-F5344CB8AC3E}">
        <p14:creationId xmlns:p14="http://schemas.microsoft.com/office/powerpoint/2010/main" val="92968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7620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2020/7/21</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zh-TW" altLang="en-US" smtClean="0"/>
              <a:t>産業組織論</a:t>
            </a:r>
            <a:r>
              <a:rPr lang="en-US" altLang="zh-TW" smtClean="0"/>
              <a:t>A 9</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fld id="{7163B41E-A582-4FE8-B783-3351BF4769B0}" type="slidenum">
              <a:rPr lang="ja-JP" altLang="en-US"/>
              <a:pPr>
                <a:defRPr/>
              </a:pPr>
              <a:t>‹#›</a:t>
            </a:fld>
            <a:endParaRPr lang="en-US" altLang="ja-JP" dirty="0"/>
          </a:p>
        </p:txBody>
      </p:sp>
    </p:spTree>
    <p:extLst>
      <p:ext uri="{BB962C8B-B14F-4D97-AF65-F5344CB8AC3E}">
        <p14:creationId xmlns:p14="http://schemas.microsoft.com/office/powerpoint/2010/main" val="2271807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4800"/>
            <a:ext cx="9144000" cy="1270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2020/7/21</a:t>
            </a: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r>
              <a:rPr lang="zh-TW" altLang="en-US" smtClean="0"/>
              <a:t>産業組織論</a:t>
            </a:r>
            <a:r>
              <a:rPr lang="en-US" altLang="zh-TW" smtClean="0"/>
              <a:t>A 9</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fld id="{E4B76335-D565-48A5-9C77-E956689886C6}" type="slidenum">
              <a:rPr lang="ja-JP" altLang="en-US"/>
              <a:pPr>
                <a:defRPr/>
              </a:pPr>
              <a:t>‹#›</a:t>
            </a:fld>
            <a:endParaRPr lang="en-US" altLang="ja-JP" dirty="0"/>
          </a:p>
        </p:txBody>
      </p:sp>
    </p:spTree>
    <p:extLst>
      <p:ext uri="{BB962C8B-B14F-4D97-AF65-F5344CB8AC3E}">
        <p14:creationId xmlns:p14="http://schemas.microsoft.com/office/powerpoint/2010/main" val="111838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2020/7/21</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r>
              <a:rPr lang="zh-TW" altLang="en-US" smtClean="0"/>
              <a:t>産業組織論</a:t>
            </a:r>
            <a:r>
              <a:rPr lang="en-US" altLang="zh-TW" smtClean="0"/>
              <a:t>A 9</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fld id="{D6AC2347-7D74-470B-B139-9A4089C622E9}" type="slidenum">
              <a:rPr lang="ja-JP" altLang="en-US"/>
              <a:pPr>
                <a:defRPr/>
              </a:pPr>
              <a:t>‹#›</a:t>
            </a:fld>
            <a:endParaRPr lang="en-US" altLang="ja-JP" dirty="0"/>
          </a:p>
        </p:txBody>
      </p:sp>
    </p:spTree>
    <p:extLst>
      <p:ext uri="{BB962C8B-B14F-4D97-AF65-F5344CB8AC3E}">
        <p14:creationId xmlns:p14="http://schemas.microsoft.com/office/powerpoint/2010/main" val="3526153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2020/7/21</a:t>
            </a: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r>
              <a:rPr lang="zh-TW" altLang="en-US" smtClean="0"/>
              <a:t>産業組織論</a:t>
            </a:r>
            <a:r>
              <a:rPr lang="en-US" altLang="zh-TW" smtClean="0"/>
              <a:t>A 9</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fld id="{7C4E0A4A-0007-444B-BA60-7C48F1825689}" type="slidenum">
              <a:rPr lang="ja-JP" altLang="en-US"/>
              <a:pPr>
                <a:defRPr/>
              </a:pPr>
              <a:t>‹#›</a:t>
            </a:fld>
            <a:endParaRPr lang="en-US" altLang="ja-JP" dirty="0"/>
          </a:p>
        </p:txBody>
      </p:sp>
    </p:spTree>
    <p:extLst>
      <p:ext uri="{BB962C8B-B14F-4D97-AF65-F5344CB8AC3E}">
        <p14:creationId xmlns:p14="http://schemas.microsoft.com/office/powerpoint/2010/main" val="3461189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2020/7/21</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zh-TW" altLang="en-US" smtClean="0"/>
              <a:t>産業組織論</a:t>
            </a:r>
            <a:r>
              <a:rPr lang="en-US" altLang="zh-TW" smtClean="0"/>
              <a:t>A 9</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fld id="{723490C1-AA6E-4D4A-97D8-F65AFD431038}" type="slidenum">
              <a:rPr lang="ja-JP" altLang="en-US"/>
              <a:pPr>
                <a:defRPr/>
              </a:pPr>
              <a:t>‹#›</a:t>
            </a:fld>
            <a:endParaRPr lang="en-US" altLang="ja-JP" dirty="0"/>
          </a:p>
        </p:txBody>
      </p:sp>
    </p:spTree>
    <p:extLst>
      <p:ext uri="{BB962C8B-B14F-4D97-AF65-F5344CB8AC3E}">
        <p14:creationId xmlns:p14="http://schemas.microsoft.com/office/powerpoint/2010/main" val="4093986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2020/7/21</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zh-TW" altLang="en-US" smtClean="0"/>
              <a:t>産業組織論</a:t>
            </a:r>
            <a:r>
              <a:rPr lang="en-US" altLang="zh-TW" smtClean="0"/>
              <a:t>A 9</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fld id="{60DA8EDB-AB49-4072-B6ED-5F50D9F87DD6}" type="slidenum">
              <a:rPr lang="ja-JP" altLang="en-US"/>
              <a:pPr>
                <a:defRPr/>
              </a:pPr>
              <a:t>‹#›</a:t>
            </a:fld>
            <a:endParaRPr lang="en-US" altLang="ja-JP" dirty="0"/>
          </a:p>
        </p:txBody>
      </p:sp>
    </p:spTree>
    <p:extLst>
      <p:ext uri="{BB962C8B-B14F-4D97-AF65-F5344CB8AC3E}">
        <p14:creationId xmlns:p14="http://schemas.microsoft.com/office/powerpoint/2010/main" val="4245431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76275"/>
            <a:ext cx="8636000" cy="127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762000" y="2200275"/>
            <a:ext cx="8636000" cy="457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762000" y="6942138"/>
            <a:ext cx="211772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ea typeface="ＭＳ Ｐゴシック" pitchFamily="50" charset="-128"/>
              </a:defRPr>
            </a:lvl1pPr>
          </a:lstStyle>
          <a:p>
            <a:pPr>
              <a:defRPr/>
            </a:pPr>
            <a:r>
              <a:rPr lang="en-US" altLang="ja-JP" smtClean="0"/>
              <a:t>2020/7/21</a:t>
            </a:r>
            <a:endParaRPr lang="en-US" altLang="ja-JP" dirty="0"/>
          </a:p>
        </p:txBody>
      </p:sp>
      <p:sp>
        <p:nvSpPr>
          <p:cNvPr id="1029" name="Rectangle 5"/>
          <p:cNvSpPr>
            <a:spLocks noGrp="1" noChangeArrowheads="1"/>
          </p:cNvSpPr>
          <p:nvPr>
            <p:ph type="ftr" sz="quarter" idx="3"/>
          </p:nvPr>
        </p:nvSpPr>
        <p:spPr bwMode="auto">
          <a:xfrm>
            <a:off x="2271713" y="6942138"/>
            <a:ext cx="521017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ea typeface="ＭＳ Ｐゴシック" pitchFamily="50" charset="-128"/>
              </a:defRPr>
            </a:lvl1pPr>
          </a:lstStyle>
          <a:p>
            <a:pPr>
              <a:defRPr/>
            </a:pPr>
            <a:r>
              <a:rPr lang="zh-TW" altLang="en-US" smtClean="0"/>
              <a:t>産業組織論</a:t>
            </a:r>
            <a:r>
              <a:rPr lang="en-US" altLang="zh-TW" smtClean="0"/>
              <a:t>A 9</a:t>
            </a:r>
            <a:endParaRPr lang="en-US" altLang="ja-JP" dirty="0"/>
          </a:p>
        </p:txBody>
      </p:sp>
      <p:sp>
        <p:nvSpPr>
          <p:cNvPr id="1030" name="Rectangle 6"/>
          <p:cNvSpPr>
            <a:spLocks noGrp="1" noChangeArrowheads="1"/>
          </p:cNvSpPr>
          <p:nvPr>
            <p:ph type="sldNum" sz="quarter" idx="4"/>
          </p:nvPr>
        </p:nvSpPr>
        <p:spPr bwMode="auto">
          <a:xfrm>
            <a:off x="7280275" y="6942138"/>
            <a:ext cx="2119313"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8E512BBA-13D2-4774-B37E-77A7C80B1F99}" type="slidenum">
              <a:rPr lang="ja-JP" altLang="en-US"/>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4674" r:id="rId1"/>
    <p:sldLayoutId id="2147484653" r:id="rId2"/>
    <p:sldLayoutId id="2147484654" r:id="rId3"/>
    <p:sldLayoutId id="2147484655" r:id="rId4"/>
    <p:sldLayoutId id="2147484656" r:id="rId5"/>
    <p:sldLayoutId id="2147484657" r:id="rId6"/>
    <p:sldLayoutId id="2147484658" r:id="rId7"/>
    <p:sldLayoutId id="2147484659" r:id="rId8"/>
    <p:sldLayoutId id="2147484660" r:id="rId9"/>
    <p:sldLayoutId id="2147484661" r:id="rId10"/>
    <p:sldLayoutId id="2147484662" r:id="rId11"/>
  </p:sldLayoutIdLst>
  <p:hf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Calibri" pitchFamily="34" charset="0"/>
        </a:defRPr>
      </a:lvl2pPr>
      <a:lvl3pPr algn="l" rtl="0" eaLnBrk="0" fontAlgn="base" hangingPunct="0">
        <a:spcBef>
          <a:spcPct val="0"/>
        </a:spcBef>
        <a:spcAft>
          <a:spcPct val="0"/>
        </a:spcAft>
        <a:defRPr sz="4400">
          <a:solidFill>
            <a:schemeClr val="tx2"/>
          </a:solidFill>
          <a:latin typeface="Calibri" pitchFamily="34" charset="0"/>
        </a:defRPr>
      </a:lvl3pPr>
      <a:lvl4pPr algn="l" rtl="0" eaLnBrk="0" fontAlgn="base" hangingPunct="0">
        <a:spcBef>
          <a:spcPct val="0"/>
        </a:spcBef>
        <a:spcAft>
          <a:spcPct val="0"/>
        </a:spcAft>
        <a:defRPr sz="4400">
          <a:solidFill>
            <a:schemeClr val="tx2"/>
          </a:solidFill>
          <a:latin typeface="Calibri" pitchFamily="34" charset="0"/>
        </a:defRPr>
      </a:lvl4pPr>
      <a:lvl5pPr algn="l" rtl="0" eaLnBrk="0" fontAlgn="base" hangingPunct="0">
        <a:spcBef>
          <a:spcPct val="0"/>
        </a:spcBef>
        <a:spcAft>
          <a:spcPct val="0"/>
        </a:spcAft>
        <a:defRPr sz="4400">
          <a:solidFill>
            <a:schemeClr val="tx2"/>
          </a:solidFill>
          <a:latin typeface="Calibri" pitchFamily="34"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Font typeface="Times New Roman" panose="02020603050405020304" pitchFamily="18"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p"/>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508000" y="304800"/>
            <a:ext cx="91440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051" name="テキスト プレースホルダ 2"/>
          <p:cNvSpPr>
            <a:spLocks noGrp="1"/>
          </p:cNvSpPr>
          <p:nvPr>
            <p:ph type="body" idx="1"/>
          </p:nvPr>
        </p:nvSpPr>
        <p:spPr bwMode="auto">
          <a:xfrm>
            <a:off x="508000" y="1778000"/>
            <a:ext cx="91440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508000" y="7062788"/>
            <a:ext cx="2370138" cy="404812"/>
          </a:xfrm>
          <a:prstGeom prst="rect">
            <a:avLst/>
          </a:prstGeom>
        </p:spPr>
        <p:txBody>
          <a:bodyPr vert="horz" lIns="91440" tIns="45720" rIns="91440" bIns="45720" rtlCol="0" anchor="ctr"/>
          <a:lstStyle>
            <a:lvl1pPr algn="l" eaLnBrk="1" hangingPunct="1">
              <a:defRPr kumimoji="1" sz="1200">
                <a:solidFill>
                  <a:schemeClr val="tx1">
                    <a:tint val="75000"/>
                  </a:schemeClr>
                </a:solidFill>
              </a:defRPr>
            </a:lvl1pPr>
          </a:lstStyle>
          <a:p>
            <a:pPr>
              <a:defRPr/>
            </a:pPr>
            <a:r>
              <a:rPr lang="en-US" altLang="ja-JP" smtClean="0"/>
              <a:t>2020/7/21</a:t>
            </a:r>
            <a:endParaRPr lang="ja-JP" altLang="en-US" dirty="0"/>
          </a:p>
        </p:txBody>
      </p:sp>
      <p:sp>
        <p:nvSpPr>
          <p:cNvPr id="5" name="フッター プレースホルダ 4"/>
          <p:cNvSpPr>
            <a:spLocks noGrp="1"/>
          </p:cNvSpPr>
          <p:nvPr>
            <p:ph type="ftr" sz="quarter" idx="3"/>
          </p:nvPr>
        </p:nvSpPr>
        <p:spPr>
          <a:xfrm>
            <a:off x="3471863" y="7062788"/>
            <a:ext cx="3216275" cy="404812"/>
          </a:xfrm>
          <a:prstGeom prst="rect">
            <a:avLst/>
          </a:prstGeom>
        </p:spPr>
        <p:txBody>
          <a:bodyPr vert="horz" lIns="91440" tIns="45720" rIns="91440" bIns="45720" rtlCol="0" anchor="ctr"/>
          <a:lstStyle>
            <a:lvl1pPr algn="ctr" eaLnBrk="1" hangingPunct="1">
              <a:defRPr kumimoji="1" sz="1200">
                <a:solidFill>
                  <a:schemeClr val="tx1">
                    <a:tint val="75000"/>
                  </a:schemeClr>
                </a:solidFill>
              </a:defRPr>
            </a:lvl1pPr>
          </a:lstStyle>
          <a:p>
            <a:pPr>
              <a:defRPr/>
            </a:pPr>
            <a:r>
              <a:rPr lang="zh-TW" altLang="en-US" smtClean="0"/>
              <a:t>産業組織論</a:t>
            </a:r>
            <a:r>
              <a:rPr lang="en-US" altLang="zh-TW" smtClean="0"/>
              <a:t>A 9</a:t>
            </a:r>
            <a:endParaRPr lang="ja-JP" altLang="en-US" dirty="0"/>
          </a:p>
        </p:txBody>
      </p:sp>
      <p:sp>
        <p:nvSpPr>
          <p:cNvPr id="6" name="スライド番号プレースホルダ 5"/>
          <p:cNvSpPr>
            <a:spLocks noGrp="1"/>
          </p:cNvSpPr>
          <p:nvPr>
            <p:ph type="sldNum" sz="quarter" idx="4"/>
          </p:nvPr>
        </p:nvSpPr>
        <p:spPr>
          <a:xfrm>
            <a:off x="7281863" y="7062788"/>
            <a:ext cx="2370137" cy="404812"/>
          </a:xfrm>
          <a:prstGeom prst="rect">
            <a:avLst/>
          </a:prstGeom>
        </p:spPr>
        <p:txBody>
          <a:bodyPr vert="horz" wrap="square" lIns="91440" tIns="45720" rIns="91440" bIns="45720" numCol="1" anchor="ctr" anchorCtr="0" compatLnSpc="1">
            <a:prstTxWarp prst="textNoShape">
              <a:avLst/>
            </a:prstTxWarp>
          </a:bodyPr>
          <a:lstStyle>
            <a:lvl1pPr algn="r" eaLnBrk="1" hangingPunct="1">
              <a:defRPr kumimoji="1" sz="1200">
                <a:solidFill>
                  <a:srgbClr val="898989"/>
                </a:solidFill>
              </a:defRPr>
            </a:lvl1pPr>
          </a:lstStyle>
          <a:p>
            <a:pPr>
              <a:defRPr/>
            </a:pPr>
            <a:fld id="{30789E61-01DA-4034-B2B7-7A55809DCEE2}" type="slidenum">
              <a:rPr lang="ja-JP" altLang="en-US"/>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4663" r:id="rId1"/>
    <p:sldLayoutId id="2147484664" r:id="rId2"/>
    <p:sldLayoutId id="2147484665" r:id="rId3"/>
    <p:sldLayoutId id="2147484666" r:id="rId4"/>
    <p:sldLayoutId id="2147484667" r:id="rId5"/>
    <p:sldLayoutId id="2147484668" r:id="rId6"/>
    <p:sldLayoutId id="2147484669" r:id="rId7"/>
    <p:sldLayoutId id="2147484670" r:id="rId8"/>
    <p:sldLayoutId id="2147484671" r:id="rId9"/>
    <p:sldLayoutId id="2147484672" r:id="rId10"/>
    <p:sldLayoutId id="2147484673" r:id="rId11"/>
  </p:sldLayoutIdLst>
  <p:hf hdr="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defRPr>
      </a:lvl2pPr>
      <a:lvl3pPr algn="ctr" rtl="0" eaLnBrk="0" fontAlgn="base" hangingPunct="0">
        <a:spcBef>
          <a:spcPct val="0"/>
        </a:spcBef>
        <a:spcAft>
          <a:spcPct val="0"/>
        </a:spcAft>
        <a:defRPr kumimoji="1" sz="4400">
          <a:solidFill>
            <a:schemeClr val="tx1"/>
          </a:solidFill>
          <a:latin typeface="Calibri" pitchFamily="34" charset="0"/>
        </a:defRPr>
      </a:lvl3pPr>
      <a:lvl4pPr algn="ctr" rtl="0" eaLnBrk="0" fontAlgn="base" hangingPunct="0">
        <a:spcBef>
          <a:spcPct val="0"/>
        </a:spcBef>
        <a:spcAft>
          <a:spcPct val="0"/>
        </a:spcAft>
        <a:defRPr kumimoji="1" sz="4400">
          <a:solidFill>
            <a:schemeClr val="tx1"/>
          </a:solidFill>
          <a:latin typeface="Calibri" pitchFamily="34" charset="0"/>
        </a:defRPr>
      </a:lvl4pPr>
      <a:lvl5pPr algn="ctr" rtl="0" eaLnBrk="0" fontAlgn="base" hangingPunct="0">
        <a:spcBef>
          <a:spcPct val="0"/>
        </a:spcBef>
        <a:spcAft>
          <a:spcPct val="0"/>
        </a:spcAft>
        <a:defRPr kumimoji="1" sz="4400">
          <a:solidFill>
            <a:schemeClr val="tx1"/>
          </a:solidFill>
          <a:latin typeface="Calibri" pitchFamily="34" charset="0"/>
        </a:defRPr>
      </a:lvl5pPr>
      <a:lvl6pPr marL="457200" algn="ctr" rtl="0" fontAlgn="base">
        <a:spcBef>
          <a:spcPct val="0"/>
        </a:spcBef>
        <a:spcAft>
          <a:spcPct val="0"/>
        </a:spcAft>
        <a:defRPr kumimoji="1" sz="4400">
          <a:solidFill>
            <a:schemeClr val="tx1"/>
          </a:solidFill>
          <a:latin typeface="Calibri" pitchFamily="34" charset="0"/>
        </a:defRPr>
      </a:lvl6pPr>
      <a:lvl7pPr marL="914400" algn="ctr" rtl="0" fontAlgn="base">
        <a:spcBef>
          <a:spcPct val="0"/>
        </a:spcBef>
        <a:spcAft>
          <a:spcPct val="0"/>
        </a:spcAft>
        <a:defRPr kumimoji="1" sz="4400">
          <a:solidFill>
            <a:schemeClr val="tx1"/>
          </a:solidFill>
          <a:latin typeface="Calibri" pitchFamily="34" charset="0"/>
        </a:defRPr>
      </a:lvl7pPr>
      <a:lvl8pPr marL="1371600" algn="ctr" rtl="0" fontAlgn="base">
        <a:spcBef>
          <a:spcPct val="0"/>
        </a:spcBef>
        <a:spcAft>
          <a:spcPct val="0"/>
        </a:spcAft>
        <a:defRPr kumimoji="1" sz="4400">
          <a:solidFill>
            <a:schemeClr val="tx1"/>
          </a:solidFill>
          <a:latin typeface="Calibri" pitchFamily="34" charset="0"/>
        </a:defRPr>
      </a:lvl8pPr>
      <a:lvl9pPr marL="1828800" algn="ctr" rtl="0" fontAlgn="base">
        <a:spcBef>
          <a:spcPct val="0"/>
        </a:spcBef>
        <a:spcAft>
          <a:spcPct val="0"/>
        </a:spcAft>
        <a:defRPr kumimoji="1"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24.png"/><Relationship Id="rId4" Type="http://schemas.openxmlformats.org/officeDocument/2006/relationships/image" Target="../media/image23.png"/></Relationships>
</file>

<file path=ppt/slides/_rels/slide1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25.png"/><Relationship Id="rId4" Type="http://schemas.openxmlformats.org/officeDocument/2006/relationships/image" Target="../media/image17.png"/></Relationships>
</file>

<file path=ppt/slides/_rels/slide13.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7.png"/></Relationships>
</file>

<file path=ppt/slides/_rels/slide14.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9.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31.png"/><Relationship Id="rId4" Type="http://schemas.openxmlformats.org/officeDocument/2006/relationships/image" Target="../media/image30.png"/></Relationships>
</file>

<file path=ppt/slides/_rels/slide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2.png"/></Relationships>
</file>

<file path=ppt/slides/_rels/slide19.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36.png"/><Relationship Id="rId5" Type="http://schemas.openxmlformats.org/officeDocument/2006/relationships/image" Target="../media/image35.png"/><Relationship Id="rId4" Type="http://schemas.openxmlformats.org/officeDocument/2006/relationships/image" Target="../media/image3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8.png"/></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760413" y="1625600"/>
            <a:ext cx="8397875" cy="2327275"/>
          </a:xfrm>
        </p:spPr>
        <p:txBody>
          <a:bodyPr/>
          <a:lstStyle/>
          <a:p>
            <a:pPr algn="ctr"/>
            <a:r>
              <a:rPr lang="ja-JP" altLang="en-US" smtClean="0"/>
              <a:t>産業組織論</a:t>
            </a:r>
            <a:r>
              <a:rPr lang="en-US" altLang="ja-JP" smtClean="0"/>
              <a:t>A</a:t>
            </a:r>
            <a:r>
              <a:rPr lang="en-US" altLang="ja-JP" dirty="0" smtClean="0"/>
              <a:t/>
            </a:r>
            <a:br>
              <a:rPr lang="en-US" altLang="ja-JP" dirty="0" smtClean="0"/>
            </a:br>
            <a:r>
              <a:rPr lang="en-US" altLang="ja-JP" smtClean="0"/>
              <a:t/>
            </a:r>
            <a:br>
              <a:rPr lang="en-US" altLang="ja-JP" smtClean="0"/>
            </a:br>
            <a:r>
              <a:rPr lang="en-US" altLang="ja-JP" sz="3200" smtClean="0"/>
              <a:t>(9) </a:t>
            </a:r>
            <a:r>
              <a:rPr lang="ja-JP" altLang="en-US" sz="3200" smtClean="0"/>
              <a:t>限界収入と最大値の存在</a:t>
            </a:r>
            <a:endParaRPr lang="en-US" altLang="ja-JP" smtClean="0"/>
          </a:p>
        </p:txBody>
      </p:sp>
      <p:sp>
        <p:nvSpPr>
          <p:cNvPr id="6147" name="Rectangle 3"/>
          <p:cNvSpPr>
            <a:spLocks noGrp="1" noChangeArrowheads="1"/>
          </p:cNvSpPr>
          <p:nvPr>
            <p:ph type="subTitle" idx="1"/>
          </p:nvPr>
        </p:nvSpPr>
        <p:spPr>
          <a:xfrm>
            <a:off x="1524000" y="4318000"/>
            <a:ext cx="7112000" cy="2773363"/>
          </a:xfrm>
        </p:spPr>
        <p:txBody>
          <a:bodyPr/>
          <a:lstStyle/>
          <a:p>
            <a:pPr>
              <a:lnSpc>
                <a:spcPct val="90000"/>
              </a:lnSpc>
            </a:pPr>
            <a:endParaRPr lang="ja-JP" altLang="en-US" sz="3100" smtClean="0"/>
          </a:p>
          <a:p>
            <a:pPr>
              <a:lnSpc>
                <a:spcPct val="90000"/>
              </a:lnSpc>
            </a:pPr>
            <a:r>
              <a:rPr lang="ja-JP" altLang="en-US" sz="3100" smtClean="0"/>
              <a:t>丹野忠晋</a:t>
            </a:r>
          </a:p>
          <a:p>
            <a:pPr>
              <a:lnSpc>
                <a:spcPct val="90000"/>
              </a:lnSpc>
            </a:pPr>
            <a:r>
              <a:rPr lang="ja-JP" altLang="en-US" sz="3100" smtClean="0"/>
              <a:t>拓殖大学政経学部</a:t>
            </a:r>
          </a:p>
          <a:p>
            <a:pPr>
              <a:lnSpc>
                <a:spcPct val="90000"/>
              </a:lnSpc>
            </a:pPr>
            <a:r>
              <a:rPr lang="en-US" altLang="ja-JP" sz="3100" smtClean="0"/>
              <a:t>2020</a:t>
            </a:r>
            <a:r>
              <a:rPr lang="ja-JP" altLang="en-US" sz="3100" smtClean="0"/>
              <a:t>年</a:t>
            </a:r>
            <a:r>
              <a:rPr lang="en-US" altLang="ja-JP" sz="3100" smtClean="0"/>
              <a:t>7</a:t>
            </a:r>
            <a:r>
              <a:rPr lang="ja-JP" altLang="en-US" sz="3100" smtClean="0"/>
              <a:t>月</a:t>
            </a:r>
            <a:r>
              <a:rPr lang="en-US" altLang="ja-JP" sz="3100" smtClean="0"/>
              <a:t>21</a:t>
            </a:r>
            <a:r>
              <a:rPr lang="ja-JP" altLang="en-US" sz="3100" smtClean="0"/>
              <a:t>日</a:t>
            </a:r>
          </a:p>
        </p:txBody>
      </p:sp>
    </p:spTree>
  </p:cSld>
  <p:clrMapOvr>
    <a:masterClrMapping/>
  </p:clrMapOvr>
  <p:transition advTm="12675"/>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hidden="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2020/7/21</a:t>
            </a:r>
          </a:p>
        </p:txBody>
      </p:sp>
      <p:sp>
        <p:nvSpPr>
          <p:cNvPr id="9219" name="フッター プレースホルダ 4" hidden="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9</a:t>
            </a:r>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限界収入の公式</a:t>
            </a: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10</a:t>
            </a:fld>
            <a:endParaRPr lang="en-US" altLang="ja-JP" sz="1400" smtClean="0">
              <a:latin typeface="Times New Roman" panose="02020603050405020304" pitchFamily="18" charset="0"/>
            </a:endParaRPr>
          </a:p>
        </p:txBody>
      </p:sp>
      <p:sp>
        <p:nvSpPr>
          <p:cNvPr id="180227" name="Rectangle 3"/>
          <p:cNvSpPr>
            <a:spLocks noGrp="1" noChangeArrowheads="1"/>
          </p:cNvSpPr>
          <p:nvPr>
            <p:ph type="body" idx="1"/>
          </p:nvPr>
        </p:nvSpPr>
        <p:spPr>
          <a:xfrm>
            <a:off x="183456" y="1001713"/>
            <a:ext cx="9900000" cy="5940425"/>
          </a:xfrm>
        </p:spPr>
        <p:txBody>
          <a:bodyPr/>
          <a:lstStyle/>
          <a:p>
            <a:pPr>
              <a:lnSpc>
                <a:spcPct val="130000"/>
              </a:lnSpc>
              <a:defRPr/>
            </a:pPr>
            <a:r>
              <a:rPr lang="ja-JP" altLang="en-US" smtClean="0"/>
              <a:t>価格は変化後を用いて，数量は変化前を用いている</a:t>
            </a:r>
            <a:endParaRPr lang="en-US" altLang="ja-JP" smtClean="0"/>
          </a:p>
          <a:p>
            <a:pPr>
              <a:lnSpc>
                <a:spcPct val="130000"/>
              </a:lnSpc>
              <a:defRPr/>
            </a:pPr>
            <a:r>
              <a:rPr lang="ja-JP" altLang="en-US" smtClean="0"/>
              <a:t>少し面倒です．価格や数量の変化が小さいと変化前の価格と数量を用いても差し支えない</a:t>
            </a:r>
            <a:endParaRPr lang="en-US" altLang="ja-JP" smtClean="0"/>
          </a:p>
          <a:p>
            <a:pPr>
              <a:lnSpc>
                <a:spcPct val="130000"/>
              </a:lnSpc>
              <a:defRPr/>
            </a:pPr>
            <a:r>
              <a:rPr lang="ja-JP" altLang="en-US" smtClean="0"/>
              <a:t>ここで</a:t>
            </a:r>
            <a:r>
              <a:rPr lang="en-US" altLang="ja-JP" smtClean="0"/>
              <a:t>p</a:t>
            </a:r>
            <a:r>
              <a:rPr lang="en-US" altLang="ja-JP" baseline="-25000" smtClean="0"/>
              <a:t>2</a:t>
            </a:r>
            <a:r>
              <a:rPr lang="ja-JP" altLang="en-US" smtClean="0"/>
              <a:t>を</a:t>
            </a:r>
            <a:r>
              <a:rPr lang="en-US" altLang="ja-JP" smtClean="0"/>
              <a:t>p</a:t>
            </a:r>
            <a:r>
              <a:rPr lang="ja-JP" altLang="en-US" smtClean="0"/>
              <a:t>，</a:t>
            </a:r>
            <a:r>
              <a:rPr lang="en-US" altLang="ja-JP" smtClean="0"/>
              <a:t>x</a:t>
            </a:r>
            <a:r>
              <a:rPr lang="en-US" altLang="ja-JP" baseline="-25000" smtClean="0"/>
              <a:t>1</a:t>
            </a:r>
            <a:r>
              <a:rPr lang="ja-JP" altLang="en-US" smtClean="0"/>
              <a:t>を</a:t>
            </a:r>
            <a:r>
              <a:rPr lang="en-US" altLang="ja-JP" smtClean="0"/>
              <a:t>x</a:t>
            </a:r>
            <a:r>
              <a:rPr lang="ja-JP" altLang="en-US" smtClean="0"/>
              <a:t>に書き改める</a:t>
            </a:r>
            <a:endParaRPr lang="en-US" altLang="ja-JP" smtClean="0"/>
          </a:p>
          <a:p>
            <a:pPr>
              <a:lnSpc>
                <a:spcPct val="130000"/>
              </a:lnSpc>
              <a:defRPr/>
            </a:pPr>
            <a:endParaRPr lang="en-US" altLang="ja-JP"/>
          </a:p>
          <a:p>
            <a:pPr>
              <a:lnSpc>
                <a:spcPct val="130000"/>
              </a:lnSpc>
              <a:defRPr/>
            </a:pPr>
            <a:endParaRPr lang="en-US" altLang="ja-JP" smtClean="0"/>
          </a:p>
          <a:p>
            <a:pPr>
              <a:lnSpc>
                <a:spcPct val="130000"/>
              </a:lnSpc>
              <a:defRPr/>
            </a:pPr>
            <a:r>
              <a:rPr lang="en-US" altLang="ja-JP" smtClean="0"/>
              <a:t>Δx</a:t>
            </a:r>
            <a:r>
              <a:rPr lang="ja-JP" altLang="en-US"/>
              <a:t>≠</a:t>
            </a:r>
            <a:r>
              <a:rPr lang="en-US" altLang="ja-JP"/>
              <a:t>0</a:t>
            </a:r>
            <a:r>
              <a:rPr lang="ja-JP" altLang="en-US"/>
              <a:t>に注意．</a:t>
            </a:r>
            <a:r>
              <a:rPr lang="en-US" altLang="ja-JP"/>
              <a:t>Δx</a:t>
            </a:r>
            <a:r>
              <a:rPr lang="ja-JP" altLang="en-US"/>
              <a:t>が大きいときは近似に</a:t>
            </a:r>
            <a:r>
              <a:rPr lang="ja-JP" altLang="en-US" smtClean="0"/>
              <a:t>注意</a:t>
            </a:r>
            <a:endParaRPr lang="en-US" altLang="ja-JP" smtClean="0"/>
          </a:p>
          <a:p>
            <a:pPr>
              <a:lnSpc>
                <a:spcPct val="130000"/>
              </a:lnSpc>
              <a:defRPr/>
            </a:pPr>
            <a:endParaRPr lang="en-US" altLang="ja-JP" smtClean="0"/>
          </a:p>
        </p:txBody>
      </p:sp>
      <p:grpSp>
        <p:nvGrpSpPr>
          <p:cNvPr id="2" name="グループ化 1"/>
          <p:cNvGrpSpPr/>
          <p:nvPr/>
        </p:nvGrpSpPr>
        <p:grpSpPr>
          <a:xfrm>
            <a:off x="539917" y="3963991"/>
            <a:ext cx="9146279" cy="1077778"/>
            <a:chOff x="253309" y="1809141"/>
            <a:chExt cx="9146279" cy="1077778"/>
          </a:xfrm>
        </p:grpSpPr>
        <p:sp>
          <p:nvSpPr>
            <p:cNvPr id="12" name="角丸四角形 11"/>
            <p:cNvSpPr/>
            <p:nvPr/>
          </p:nvSpPr>
          <p:spPr bwMode="auto">
            <a:xfrm>
              <a:off x="253309" y="1809141"/>
              <a:ext cx="9146279" cy="1077778"/>
            </a:xfrm>
            <a:prstGeom prst="roundRect">
              <a:avLst/>
            </a:prstGeom>
            <a:noFill/>
            <a:ln w="66675">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headEnd type="none" w="med" len="med"/>
              <a:tailEnd type="none" w="med" len="med"/>
            </a:ln>
            <a:effectLst/>
          </p:spPr>
          <p:style>
            <a:lnRef idx="2">
              <a:schemeClr val="accent1"/>
            </a:lnRef>
            <a:fillRef idx="1">
              <a:schemeClr val="lt1"/>
            </a:fillRef>
            <a:effectRef idx="0">
              <a:schemeClr val="accent1"/>
            </a:effectRef>
            <a:fontRef idx="minor">
              <a:schemeClr val="dk1"/>
            </a:fontRef>
          </p:style>
          <p:txBody>
            <a:bodyPr/>
            <a:lstStyle/>
            <a:p>
              <a:pPr marL="107950">
                <a:lnSpc>
                  <a:spcPct val="120000"/>
                </a:lnSpc>
                <a:buClr>
                  <a:srgbClr val="262626"/>
                </a:buClr>
                <a:defRPr/>
              </a:pPr>
              <a:r>
                <a:rPr lang="ja-JP" altLang="en-US" sz="3600" smtClean="0">
                  <a:solidFill>
                    <a:schemeClr val="tx1"/>
                  </a:solidFill>
                </a:rPr>
                <a:t>限界収入：</a:t>
              </a:r>
              <a:endParaRPr lang="ja-JP" altLang="en-US" sz="3600" dirty="0">
                <a:solidFill>
                  <a:schemeClr val="tx1"/>
                </a:solidFill>
              </a:endParaRPr>
            </a:p>
          </p:txBody>
        </p:sp>
        <p:pic>
          <p:nvPicPr>
            <p:cNvPr id="5122" name="Picture 2" descr="\begin{align*}&#10;MR = p + x \frac{\Delta p}{\Delta x} &#10;\end{alig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63776" y="1912986"/>
              <a:ext cx="2771775" cy="81915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784588645"/>
      </p:ext>
    </p:extLst>
  </p:cSld>
  <p:clrMapOvr>
    <a:masterClrMapping/>
  </p:clrMapOvr>
  <p:transition advTm="55624"/>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2020/7/21</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9</a:t>
            </a:r>
            <a:endParaRPr lang="en-US" altLang="ja-JP" sz="1400" smtClean="0">
              <a:latin typeface="Times New Roman" panose="02020603050405020304" pitchFamily="18" charset="0"/>
            </a:endParaRPr>
          </a:p>
        </p:txBody>
      </p:sp>
      <p:sp>
        <p:nvSpPr>
          <p:cNvPr id="9222" name="スライド番号プレースホルダ 5"/>
          <p:cNvSpPr>
            <a:spLocks noGrp="1"/>
          </p:cNvSpPr>
          <p:nvPr>
            <p:ph type="sldNum" sz="quarter" idx="12"/>
          </p:nvPr>
        </p:nvSpPr>
        <p:spPr>
          <a:xfrm>
            <a:off x="7276244" y="6884847"/>
            <a:ext cx="2119313" cy="5095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11</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315" y="-316426"/>
            <a:ext cx="7634288" cy="1778000"/>
          </a:xfrm>
        </p:spPr>
        <p:txBody>
          <a:bodyPr/>
          <a:lstStyle/>
          <a:p>
            <a:r>
              <a:rPr lang="ja-JP" altLang="en-US" smtClean="0"/>
              <a:t>限界収入の図解</a:t>
            </a:r>
            <a:r>
              <a:rPr lang="en-US" altLang="ja-JP" smtClean="0"/>
              <a:t>2</a:t>
            </a:r>
            <a:endParaRPr lang="ja-JP" altLang="en-US" smtClean="0"/>
          </a:p>
        </p:txBody>
      </p:sp>
      <p:sp>
        <p:nvSpPr>
          <p:cNvPr id="31" name="Rectangle 3"/>
          <p:cNvSpPr txBox="1">
            <a:spLocks noChangeArrowheads="1"/>
          </p:cNvSpPr>
          <p:nvPr/>
        </p:nvSpPr>
        <p:spPr bwMode="auto">
          <a:xfrm>
            <a:off x="183456" y="1001713"/>
            <a:ext cx="9537700" cy="594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ja-JP" altLang="en-US" smtClean="0"/>
              <a:t>点</a:t>
            </a:r>
            <a:r>
              <a:rPr lang="en-US" altLang="ja-JP" smtClean="0"/>
              <a:t>A</a:t>
            </a:r>
            <a:r>
              <a:rPr lang="ja-JP" altLang="en-US" smtClean="0"/>
              <a:t>が当初の生産量と価格</a:t>
            </a:r>
            <a:endParaRPr lang="en-US" altLang="ja-JP" smtClean="0"/>
          </a:p>
          <a:p>
            <a:r>
              <a:rPr lang="ja-JP" altLang="en-US" smtClean="0"/>
              <a:t>収入</a:t>
            </a:r>
            <a:r>
              <a:rPr lang="ja-JP" altLang="en-US"/>
              <a:t>の変化</a:t>
            </a:r>
            <a:r>
              <a:rPr lang="ja-JP" altLang="en-US" smtClean="0"/>
              <a:t>は赤と水色</a:t>
            </a:r>
            <a:endParaRPr lang="en-US" altLang="ja-JP"/>
          </a:p>
          <a:p>
            <a:r>
              <a:rPr lang="ja-JP" altLang="en-US"/>
              <a:t>収入の変化は</a:t>
            </a:r>
            <a:r>
              <a:rPr lang="en-US" altLang="ja-JP" kern="0" smtClean="0">
                <a:solidFill>
                  <a:srgbClr val="FF0000"/>
                </a:solidFill>
              </a:rPr>
              <a:t>p</a:t>
            </a:r>
            <a:r>
              <a:rPr lang="ja-JP" altLang="en-US" kern="0" smtClean="0">
                <a:solidFill>
                  <a:srgbClr val="000000"/>
                </a:solidFill>
              </a:rPr>
              <a:t>と</a:t>
            </a:r>
            <a:r>
              <a:rPr lang="en-US" altLang="ja-JP" kern="0" smtClean="0">
                <a:solidFill>
                  <a:srgbClr val="00B0F0"/>
                </a:solidFill>
              </a:rPr>
              <a:t>xΔp/Δx</a:t>
            </a:r>
            <a:r>
              <a:rPr kumimoji="1" lang="ja-JP" altLang="en-US" smtClean="0"/>
              <a:t>の効果</a:t>
            </a:r>
            <a:endParaRPr kumimoji="1" lang="en-US" altLang="ja-JP"/>
          </a:p>
          <a:p>
            <a:r>
              <a:rPr kumimoji="1" lang="ja-JP" altLang="en-US" smtClean="0"/>
              <a:t> </a:t>
            </a:r>
            <a:r>
              <a:rPr lang="en-US" altLang="ja-JP" kern="0" smtClean="0">
                <a:solidFill>
                  <a:srgbClr val="FF0000"/>
                </a:solidFill>
              </a:rPr>
              <a:t> p</a:t>
            </a:r>
            <a:r>
              <a:rPr lang="ja-JP" altLang="en-US" kern="0" smtClean="0">
                <a:solidFill>
                  <a:srgbClr val="000000"/>
                </a:solidFill>
              </a:rPr>
              <a:t>の部分は生産量を</a:t>
            </a:r>
            <a:r>
              <a:rPr lang="en-US" altLang="ja-JP" u="sng" kern="0" smtClean="0">
                <a:solidFill>
                  <a:srgbClr val="FF0000"/>
                </a:solidFill>
              </a:rPr>
              <a:t>1</a:t>
            </a:r>
            <a:r>
              <a:rPr lang="ja-JP" altLang="en-US" u="sng" kern="0" smtClean="0">
                <a:solidFill>
                  <a:srgbClr val="FF0000"/>
                </a:solidFill>
              </a:rPr>
              <a:t>単位</a:t>
            </a:r>
            <a:r>
              <a:rPr lang="ja-JP" altLang="en-US" kern="0" smtClean="0">
                <a:solidFill>
                  <a:srgbClr val="000000"/>
                </a:solidFill>
              </a:rPr>
              <a:t>増やせば，</a:t>
            </a:r>
            <a:endParaRPr lang="en-US" altLang="ja-JP" kern="0" smtClean="0">
              <a:solidFill>
                <a:srgbClr val="000000"/>
              </a:solidFill>
            </a:endParaRPr>
          </a:p>
          <a:p>
            <a:pPr marL="0" indent="0">
              <a:buNone/>
            </a:pPr>
            <a:r>
              <a:rPr lang="ja-JP" altLang="en-US" u="sng" kern="0" smtClean="0">
                <a:solidFill>
                  <a:srgbClr val="FF0000"/>
                </a:solidFill>
              </a:rPr>
              <a:t>変化後</a:t>
            </a:r>
            <a:r>
              <a:rPr lang="ja-JP" altLang="en-US" u="sng" kern="0">
                <a:solidFill>
                  <a:srgbClr val="FF0000"/>
                </a:solidFill>
              </a:rPr>
              <a:t>の</a:t>
            </a:r>
            <a:r>
              <a:rPr lang="ja-JP" altLang="en-US" u="sng" kern="0" smtClean="0">
                <a:solidFill>
                  <a:srgbClr val="FF0000"/>
                </a:solidFill>
              </a:rPr>
              <a:t>価格</a:t>
            </a:r>
            <a:r>
              <a:rPr lang="ja-JP" altLang="en-US" kern="0" smtClean="0">
                <a:solidFill>
                  <a:srgbClr val="000000"/>
                </a:solidFill>
              </a:rPr>
              <a:t>が収入を増加させる</a:t>
            </a:r>
            <a:endParaRPr lang="en-US" altLang="ja-JP" kern="0">
              <a:solidFill>
                <a:srgbClr val="000000"/>
              </a:solidFill>
            </a:endParaRPr>
          </a:p>
          <a:p>
            <a:r>
              <a:rPr lang="ja-JP" altLang="en-US" kern="0">
                <a:solidFill>
                  <a:srgbClr val="000000"/>
                </a:solidFill>
              </a:rPr>
              <a:t> </a:t>
            </a:r>
            <a:r>
              <a:rPr lang="en-US" altLang="ja-JP" kern="0" smtClean="0">
                <a:solidFill>
                  <a:srgbClr val="00B0F0"/>
                </a:solidFill>
              </a:rPr>
              <a:t>xΔp/Δx </a:t>
            </a:r>
            <a:r>
              <a:rPr lang="ja-JP" altLang="en-US" kern="0" smtClean="0">
                <a:solidFill>
                  <a:srgbClr val="000000"/>
                </a:solidFill>
              </a:rPr>
              <a:t>の部分は生産量が</a:t>
            </a:r>
            <a:r>
              <a:rPr lang="en-US" altLang="ja-JP" u="sng" kern="0">
                <a:solidFill>
                  <a:srgbClr val="FF0000"/>
                </a:solidFill>
              </a:rPr>
              <a:t>1</a:t>
            </a:r>
            <a:r>
              <a:rPr lang="ja-JP" altLang="en-US" u="sng" kern="0">
                <a:solidFill>
                  <a:srgbClr val="FF0000"/>
                </a:solidFill>
              </a:rPr>
              <a:t>単位</a:t>
            </a:r>
            <a:r>
              <a:rPr lang="ja-JP" altLang="en-US" kern="0" smtClean="0">
                <a:solidFill>
                  <a:srgbClr val="000000"/>
                </a:solidFill>
              </a:rPr>
              <a:t>増え</a:t>
            </a:r>
            <a:endParaRPr lang="en-US" altLang="ja-JP" kern="0" smtClean="0">
              <a:solidFill>
                <a:srgbClr val="000000"/>
              </a:solidFill>
            </a:endParaRPr>
          </a:p>
          <a:p>
            <a:pPr marL="0" indent="0">
              <a:buNone/>
            </a:pPr>
            <a:r>
              <a:rPr lang="ja-JP" altLang="en-US" kern="0" smtClean="0">
                <a:solidFill>
                  <a:srgbClr val="000000"/>
                </a:solidFill>
              </a:rPr>
              <a:t>ると</a:t>
            </a:r>
            <a:r>
              <a:rPr lang="ja-JP" altLang="en-US" kern="0">
                <a:solidFill>
                  <a:srgbClr val="000000"/>
                </a:solidFill>
              </a:rPr>
              <a:t>価格</a:t>
            </a:r>
            <a:r>
              <a:rPr lang="ja-JP" altLang="en-US" kern="0" smtClean="0">
                <a:solidFill>
                  <a:srgbClr val="000000"/>
                </a:solidFill>
              </a:rPr>
              <a:t>が</a:t>
            </a:r>
            <a:r>
              <a:rPr lang="en-US" altLang="ja-JP" kern="0" smtClean="0">
                <a:solidFill>
                  <a:srgbClr val="00B0F0"/>
                </a:solidFill>
              </a:rPr>
              <a:t>Δp/Δx</a:t>
            </a:r>
            <a:r>
              <a:rPr lang="ja-JP" altLang="en-US" kern="0" smtClean="0">
                <a:solidFill>
                  <a:srgbClr val="000000"/>
                </a:solidFill>
              </a:rPr>
              <a:t>だけ下落</a:t>
            </a:r>
            <a:endParaRPr lang="en-US" altLang="ja-JP" kern="0">
              <a:solidFill>
                <a:srgbClr val="000000"/>
              </a:solidFill>
            </a:endParaRPr>
          </a:p>
          <a:p>
            <a:r>
              <a:rPr lang="ja-JP" altLang="en-US" kern="0" smtClean="0">
                <a:solidFill>
                  <a:srgbClr val="000000"/>
                </a:solidFill>
              </a:rPr>
              <a:t>それに</a:t>
            </a:r>
            <a:r>
              <a:rPr lang="ja-JP" altLang="en-US" u="sng" kern="0">
                <a:solidFill>
                  <a:srgbClr val="00B0F0"/>
                </a:solidFill>
              </a:rPr>
              <a:t>当初の生産量</a:t>
            </a:r>
            <a:r>
              <a:rPr lang="ja-JP" altLang="en-US" kern="0">
                <a:solidFill>
                  <a:srgbClr val="000000"/>
                </a:solidFill>
              </a:rPr>
              <a:t>を掛けた分だけ収入が</a:t>
            </a:r>
            <a:r>
              <a:rPr lang="ja-JP" altLang="en-US" kern="0" smtClean="0">
                <a:solidFill>
                  <a:srgbClr val="000000"/>
                </a:solidFill>
              </a:rPr>
              <a:t>減少</a:t>
            </a:r>
            <a:endParaRPr lang="en-US" altLang="ja-JP" kern="0">
              <a:solidFill>
                <a:srgbClr val="000000"/>
              </a:solidFill>
            </a:endParaRPr>
          </a:p>
          <a:p>
            <a:r>
              <a:rPr lang="ja-JP" altLang="en-US" kern="0" smtClean="0">
                <a:solidFill>
                  <a:srgbClr val="000000"/>
                </a:solidFill>
              </a:rPr>
              <a:t>変化が微少でなければ赤点線の部分の</a:t>
            </a:r>
            <a:r>
              <a:rPr lang="ja-JP" altLang="en-US" u="sng" kern="0" smtClean="0">
                <a:solidFill>
                  <a:srgbClr val="FF0000"/>
                </a:solidFill>
              </a:rPr>
              <a:t>誤差</a:t>
            </a:r>
            <a:r>
              <a:rPr lang="ja-JP" altLang="en-US" kern="0" smtClean="0">
                <a:solidFill>
                  <a:srgbClr val="000000"/>
                </a:solidFill>
              </a:rPr>
              <a:t>が出る</a:t>
            </a:r>
            <a:endParaRPr lang="en-US" altLang="ja-JP" kern="0" smtClean="0">
              <a:solidFill>
                <a:srgbClr val="000000"/>
              </a:solidFill>
            </a:endParaRPr>
          </a:p>
          <a:p>
            <a:endParaRPr lang="en-US" altLang="ja-JP" kern="0" smtClean="0"/>
          </a:p>
        </p:txBody>
      </p:sp>
      <p:grpSp>
        <p:nvGrpSpPr>
          <p:cNvPr id="10" name="グループ化 9"/>
          <p:cNvGrpSpPr/>
          <p:nvPr/>
        </p:nvGrpSpPr>
        <p:grpSpPr>
          <a:xfrm>
            <a:off x="6736184" y="750846"/>
            <a:ext cx="3176483" cy="3634978"/>
            <a:chOff x="6736184" y="750846"/>
            <a:chExt cx="3176483" cy="3634978"/>
          </a:xfrm>
        </p:grpSpPr>
        <p:sp>
          <p:nvSpPr>
            <p:cNvPr id="77" name="正方形/長方形 76"/>
            <p:cNvSpPr/>
            <p:nvPr/>
          </p:nvSpPr>
          <p:spPr bwMode="auto">
            <a:xfrm>
              <a:off x="8180200" y="2225824"/>
              <a:ext cx="540000" cy="2160000"/>
            </a:xfrm>
            <a:prstGeom prst="rect">
              <a:avLst/>
            </a:prstGeom>
            <a:noFill/>
            <a:ln w="254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88" name="正方形/長方形 87"/>
            <p:cNvSpPr/>
            <p:nvPr/>
          </p:nvSpPr>
          <p:spPr bwMode="auto">
            <a:xfrm>
              <a:off x="6736184" y="1298155"/>
              <a:ext cx="1440000" cy="936000"/>
            </a:xfrm>
            <a:prstGeom prst="rect">
              <a:avLst/>
            </a:prstGeom>
            <a:noFill/>
            <a:ln w="25400" cap="flat" cmpd="sng" algn="ctr">
              <a:solidFill>
                <a:srgbClr val="00B0F0">
                  <a:alpha val="60000"/>
                </a:srgb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pic>
          <p:nvPicPr>
            <p:cNvPr id="6146" name="Picture 2" descr="\begin{align*}&#10;x\frac{\Delta p}{\Delta x}&#10;\end{alig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01527" y="1356579"/>
              <a:ext cx="828675" cy="819151"/>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begin{align*}&#10;p&#10;\end{alig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35900" y="3181999"/>
              <a:ext cx="219075" cy="247650"/>
            </a:xfrm>
            <a:prstGeom prst="rect">
              <a:avLst/>
            </a:prstGeom>
            <a:noFill/>
            <a:extLst>
              <a:ext uri="{909E8E84-426E-40DD-AFC4-6F175D3DCCD1}">
                <a14:hiddenFill xmlns:a14="http://schemas.microsoft.com/office/drawing/2010/main">
                  <a:solidFill>
                    <a:srgbClr val="FFFFFF"/>
                  </a:solidFill>
                </a14:hiddenFill>
              </a:ext>
            </a:extLst>
          </p:spPr>
        </p:pic>
        <p:pic>
          <p:nvPicPr>
            <p:cNvPr id="6150" name="Picture 6" descr="\begin{align*}&#10;A(x,p)&#10;\end{alig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76184" y="750846"/>
              <a:ext cx="1152525" cy="409575"/>
            </a:xfrm>
            <a:prstGeom prst="rect">
              <a:avLst/>
            </a:prstGeom>
            <a:noFill/>
            <a:extLst>
              <a:ext uri="{909E8E84-426E-40DD-AFC4-6F175D3DCCD1}">
                <a14:hiddenFill xmlns:a14="http://schemas.microsoft.com/office/drawing/2010/main">
                  <a:solidFill>
                    <a:srgbClr val="FFFFFF"/>
                  </a:solidFill>
                </a14:hiddenFill>
              </a:ext>
            </a:extLst>
          </p:spPr>
        </p:pic>
        <p:sp>
          <p:nvSpPr>
            <p:cNvPr id="21" name="正方形/長方形 20"/>
            <p:cNvSpPr/>
            <p:nvPr/>
          </p:nvSpPr>
          <p:spPr bwMode="auto">
            <a:xfrm>
              <a:off x="8181273" y="1319501"/>
              <a:ext cx="540000" cy="914654"/>
            </a:xfrm>
            <a:prstGeom prst="rect">
              <a:avLst/>
            </a:prstGeom>
            <a:noFill/>
            <a:ln w="25400" cap="flat" cmpd="sng" algn="ctr">
              <a:solidFill>
                <a:srgbClr val="FF0000">
                  <a:alpha val="70000"/>
                </a:srgbClr>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cxnSp>
          <p:nvCxnSpPr>
            <p:cNvPr id="8" name="直線コネクタ 7"/>
            <p:cNvCxnSpPr/>
            <p:nvPr/>
          </p:nvCxnSpPr>
          <p:spPr bwMode="auto">
            <a:xfrm>
              <a:off x="8554975" y="1721768"/>
              <a:ext cx="413457"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 name="テキスト ボックス 8"/>
            <p:cNvSpPr txBox="1"/>
            <p:nvPr/>
          </p:nvSpPr>
          <p:spPr>
            <a:xfrm>
              <a:off x="9112448" y="1924671"/>
              <a:ext cx="800219" cy="461665"/>
            </a:xfrm>
            <a:prstGeom prst="rect">
              <a:avLst/>
            </a:prstGeom>
            <a:noFill/>
          </p:spPr>
          <p:txBody>
            <a:bodyPr wrap="none" rtlCol="0">
              <a:spAutoFit/>
            </a:bodyPr>
            <a:lstStyle/>
            <a:p>
              <a:r>
                <a:rPr kumimoji="1" lang="ja-JP" altLang="en-US" smtClean="0"/>
                <a:t>誤差</a:t>
              </a:r>
              <a:endParaRPr kumimoji="1" lang="ja-JP" altLang="en-US"/>
            </a:p>
          </p:txBody>
        </p:sp>
        <p:sp>
          <p:nvSpPr>
            <p:cNvPr id="12" name="楕円 11"/>
            <p:cNvSpPr>
              <a:spLocks noChangeAspect="1"/>
            </p:cNvSpPr>
            <p:nvPr/>
          </p:nvSpPr>
          <p:spPr bwMode="auto">
            <a:xfrm>
              <a:off x="8075984" y="1217712"/>
              <a:ext cx="172908" cy="17290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3139582770"/>
      </p:ext>
    </p:extLst>
  </p:cSld>
  <p:clrMapOvr>
    <a:masterClrMapping/>
  </p:clrMapOvr>
  <p:transition advTm="66524"/>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2020/7/21</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9</a:t>
            </a:r>
            <a:endParaRPr lang="en-US" altLang="ja-JP" sz="1400" smtClean="0">
              <a:latin typeface="Times New Roman" panose="02020603050405020304" pitchFamily="18" charset="0"/>
            </a:endParaRPr>
          </a:p>
        </p:txBody>
      </p:sp>
      <p:sp>
        <p:nvSpPr>
          <p:cNvPr id="9222" name="スライド番号プレースホルダ 5"/>
          <p:cNvSpPr>
            <a:spLocks noGrp="1"/>
          </p:cNvSpPr>
          <p:nvPr>
            <p:ph type="sldNum" sz="quarter" idx="12"/>
          </p:nvPr>
        </p:nvSpPr>
        <p:spPr>
          <a:xfrm>
            <a:off x="7276244" y="6884847"/>
            <a:ext cx="2119313" cy="5095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12</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92000" y="-252000"/>
            <a:ext cx="7634288" cy="1778000"/>
          </a:xfrm>
        </p:spPr>
        <p:txBody>
          <a:bodyPr/>
          <a:lstStyle/>
          <a:p>
            <a:r>
              <a:rPr lang="ja-JP" altLang="en-US" smtClean="0"/>
              <a:t>限界収入の公式</a:t>
            </a:r>
          </a:p>
        </p:txBody>
      </p:sp>
      <p:sp>
        <p:nvSpPr>
          <p:cNvPr id="180227" name="Rectangle 3"/>
          <p:cNvSpPr>
            <a:spLocks noGrp="1" noChangeArrowheads="1"/>
          </p:cNvSpPr>
          <p:nvPr>
            <p:ph type="body" idx="1"/>
          </p:nvPr>
        </p:nvSpPr>
        <p:spPr>
          <a:xfrm>
            <a:off x="111448" y="1001713"/>
            <a:ext cx="9612000" cy="5940425"/>
          </a:xfrm>
        </p:spPr>
        <p:txBody>
          <a:bodyPr/>
          <a:lstStyle/>
          <a:p>
            <a:pPr>
              <a:lnSpc>
                <a:spcPts val="3500"/>
              </a:lnSpc>
              <a:spcAft>
                <a:spcPts val="1200"/>
              </a:spcAft>
              <a:defRPr/>
            </a:pPr>
            <a:r>
              <a:rPr lang="en-US" altLang="ja-JP" smtClean="0">
                <a:solidFill>
                  <a:srgbClr val="FF0000"/>
                </a:solidFill>
              </a:rPr>
              <a:t>p</a:t>
            </a:r>
            <a:r>
              <a:rPr lang="ja-JP" altLang="en-US" smtClean="0"/>
              <a:t>の部分を</a:t>
            </a:r>
            <a:r>
              <a:rPr lang="ja-JP" altLang="en-US" u="sng" smtClean="0">
                <a:solidFill>
                  <a:srgbClr val="FF0000"/>
                </a:solidFill>
              </a:rPr>
              <a:t>数量効果</a:t>
            </a:r>
            <a:r>
              <a:rPr lang="ja-JP" altLang="en-US" smtClean="0"/>
              <a:t>と呼ぶ</a:t>
            </a:r>
            <a:endParaRPr lang="en-US" altLang="ja-JP"/>
          </a:p>
          <a:p>
            <a:pPr>
              <a:lnSpc>
                <a:spcPts val="3500"/>
              </a:lnSpc>
              <a:spcAft>
                <a:spcPts val="1200"/>
              </a:spcAft>
              <a:defRPr/>
            </a:pPr>
            <a:r>
              <a:rPr lang="en-US" altLang="ja-JP" smtClean="0">
                <a:solidFill>
                  <a:srgbClr val="00B0F0"/>
                </a:solidFill>
              </a:rPr>
              <a:t>xΔp/Δx</a:t>
            </a:r>
            <a:r>
              <a:rPr lang="ja-JP" altLang="en-US" smtClean="0"/>
              <a:t>の部分を</a:t>
            </a:r>
            <a:r>
              <a:rPr lang="ja-JP" altLang="en-US" u="sng" smtClean="0">
                <a:solidFill>
                  <a:srgbClr val="00B0F0"/>
                </a:solidFill>
              </a:rPr>
              <a:t>価格効果</a:t>
            </a:r>
            <a:r>
              <a:rPr lang="ja-JP" altLang="en-US" smtClean="0"/>
              <a:t>と呼ぶ</a:t>
            </a:r>
            <a:endParaRPr lang="en-US" altLang="ja-JP"/>
          </a:p>
        </p:txBody>
      </p:sp>
      <p:grpSp>
        <p:nvGrpSpPr>
          <p:cNvPr id="2" name="グループ化 1"/>
          <p:cNvGrpSpPr/>
          <p:nvPr/>
        </p:nvGrpSpPr>
        <p:grpSpPr>
          <a:xfrm>
            <a:off x="390414" y="2657872"/>
            <a:ext cx="9146279" cy="2626601"/>
            <a:chOff x="390414" y="4111771"/>
            <a:chExt cx="9146279" cy="2626601"/>
          </a:xfrm>
        </p:grpSpPr>
        <p:sp>
          <p:nvSpPr>
            <p:cNvPr id="75" name="角丸四角形 74"/>
            <p:cNvSpPr/>
            <p:nvPr/>
          </p:nvSpPr>
          <p:spPr bwMode="auto">
            <a:xfrm>
              <a:off x="390414" y="4111771"/>
              <a:ext cx="9146279" cy="2626601"/>
            </a:xfrm>
            <a:prstGeom prst="roundRect">
              <a:avLst/>
            </a:prstGeom>
            <a:noFill/>
            <a:ln w="66675">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headEnd type="none" w="med" len="med"/>
              <a:tailEnd type="none" w="med" len="med"/>
            </a:ln>
            <a:effectLst/>
          </p:spPr>
          <p:style>
            <a:lnRef idx="2">
              <a:schemeClr val="accent1"/>
            </a:lnRef>
            <a:fillRef idx="1">
              <a:schemeClr val="lt1"/>
            </a:fillRef>
            <a:effectRef idx="0">
              <a:schemeClr val="accent1"/>
            </a:effectRef>
            <a:fontRef idx="minor">
              <a:schemeClr val="dk1"/>
            </a:fontRef>
          </p:style>
          <p:txBody>
            <a:bodyPr/>
            <a:lstStyle/>
            <a:p>
              <a:pPr marL="107950">
                <a:lnSpc>
                  <a:spcPct val="120000"/>
                </a:lnSpc>
                <a:spcBef>
                  <a:spcPts val="1800"/>
                </a:spcBef>
                <a:buClr>
                  <a:srgbClr val="262626"/>
                </a:buClr>
                <a:defRPr/>
              </a:pPr>
              <a:r>
                <a:rPr lang="ja-JP" altLang="en-US" sz="3600" smtClean="0">
                  <a:solidFill>
                    <a:schemeClr val="tx1"/>
                  </a:solidFill>
                </a:rPr>
                <a:t>限界収入：</a:t>
              </a:r>
              <a:endParaRPr lang="en-US" altLang="ja-JP" sz="3600" smtClean="0">
                <a:solidFill>
                  <a:schemeClr val="tx1"/>
                </a:solidFill>
              </a:endParaRPr>
            </a:p>
            <a:p>
              <a:pPr marL="107950">
                <a:lnSpc>
                  <a:spcPct val="120000"/>
                </a:lnSpc>
                <a:spcBef>
                  <a:spcPts val="1800"/>
                </a:spcBef>
                <a:buClr>
                  <a:srgbClr val="262626"/>
                </a:buClr>
                <a:defRPr/>
              </a:pPr>
              <a:r>
                <a:rPr lang="ja-JP" altLang="en-US" sz="3600" smtClean="0">
                  <a:solidFill>
                    <a:schemeClr val="tx1"/>
                  </a:solidFill>
                </a:rPr>
                <a:t>限界</a:t>
              </a:r>
              <a:r>
                <a:rPr lang="ja-JP" altLang="en-US" sz="3600">
                  <a:solidFill>
                    <a:schemeClr val="tx1"/>
                  </a:solidFill>
                </a:rPr>
                <a:t>収入</a:t>
              </a:r>
              <a:r>
                <a:rPr lang="ja-JP" altLang="en-US" sz="3600" smtClean="0">
                  <a:solidFill>
                    <a:schemeClr val="tx1"/>
                  </a:solidFill>
                </a:rPr>
                <a:t>の公式：</a:t>
              </a:r>
              <a:endParaRPr lang="en-US" altLang="ja-JP" sz="3600" smtClean="0">
                <a:solidFill>
                  <a:schemeClr val="tx1"/>
                </a:solidFill>
              </a:endParaRPr>
            </a:p>
            <a:p>
              <a:pPr marL="107950">
                <a:lnSpc>
                  <a:spcPct val="120000"/>
                </a:lnSpc>
                <a:spcBef>
                  <a:spcPts val="1800"/>
                </a:spcBef>
                <a:buClr>
                  <a:srgbClr val="262626"/>
                </a:buClr>
                <a:defRPr/>
              </a:pPr>
              <a:r>
                <a:rPr lang="ja-JP" altLang="en-US" sz="3600" smtClean="0">
                  <a:solidFill>
                    <a:schemeClr val="tx1"/>
                  </a:solidFill>
                </a:rPr>
                <a:t>価格</a:t>
              </a:r>
              <a:r>
                <a:rPr lang="ja-JP" altLang="en-US" sz="3600">
                  <a:solidFill>
                    <a:schemeClr val="tx1"/>
                  </a:solidFill>
                </a:rPr>
                <a:t>一定</a:t>
              </a:r>
              <a:r>
                <a:rPr lang="ja-JP" altLang="en-US" sz="3600" smtClean="0">
                  <a:solidFill>
                    <a:schemeClr val="tx1"/>
                  </a:solidFill>
                </a:rPr>
                <a:t>の限界収入：</a:t>
              </a:r>
              <a:endParaRPr lang="en-US" altLang="ja-JP" sz="3600" smtClean="0">
                <a:solidFill>
                  <a:schemeClr val="tx1"/>
                </a:solidFill>
              </a:endParaRPr>
            </a:p>
            <a:p>
              <a:pPr marL="107950">
                <a:lnSpc>
                  <a:spcPct val="120000"/>
                </a:lnSpc>
                <a:spcBef>
                  <a:spcPts val="1800"/>
                </a:spcBef>
                <a:buClr>
                  <a:srgbClr val="262626"/>
                </a:buClr>
                <a:defRPr/>
              </a:pPr>
              <a:endParaRPr lang="en-US" altLang="ja-JP" sz="3600">
                <a:solidFill>
                  <a:schemeClr val="tx1"/>
                </a:solidFill>
              </a:endParaRPr>
            </a:p>
            <a:p>
              <a:pPr marL="107950">
                <a:lnSpc>
                  <a:spcPct val="120000"/>
                </a:lnSpc>
                <a:spcBef>
                  <a:spcPts val="1800"/>
                </a:spcBef>
                <a:buClr>
                  <a:srgbClr val="262626"/>
                </a:buClr>
                <a:defRPr/>
              </a:pPr>
              <a:endParaRPr lang="ja-JP" altLang="en-US" sz="3600" dirty="0">
                <a:solidFill>
                  <a:schemeClr val="tx1"/>
                </a:solidFill>
              </a:endParaRPr>
            </a:p>
          </p:txBody>
        </p:sp>
        <p:pic>
          <p:nvPicPr>
            <p:cNvPr id="76" name="Picture 2" descr="\begin{align*}&#10;MR = p + x \frac{\Delta p}{\Delta x} &#10;\end{alig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3060" y="5146843"/>
              <a:ext cx="2771775" cy="819151"/>
            </a:xfrm>
            <a:prstGeom prst="rect">
              <a:avLst/>
            </a:prstGeom>
            <a:noFill/>
            <a:extLst>
              <a:ext uri="{909E8E84-426E-40DD-AFC4-6F175D3DCCD1}">
                <a14:hiddenFill xmlns:a14="http://schemas.microsoft.com/office/drawing/2010/main">
                  <a:solidFill>
                    <a:srgbClr val="FFFFFF"/>
                  </a:solidFill>
                </a14:hiddenFill>
              </a:ext>
            </a:extLst>
          </p:spPr>
        </p:pic>
        <p:pic>
          <p:nvPicPr>
            <p:cNvPr id="77" name="Picture 2" descr="\begin{align*}&#10;MR=\frac{\Delta R}{\Delta x}&#10;\end{align*}&#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83873" y="4248149"/>
              <a:ext cx="1933575" cy="819151"/>
            </a:xfrm>
            <a:prstGeom prst="rect">
              <a:avLst/>
            </a:prstGeom>
            <a:noFill/>
            <a:extLst>
              <a:ext uri="{909E8E84-426E-40DD-AFC4-6F175D3DCCD1}">
                <a14:hiddenFill xmlns:a14="http://schemas.microsoft.com/office/drawing/2010/main">
                  <a:solidFill>
                    <a:srgbClr val="FFFFFF"/>
                  </a:solidFill>
                </a14:hiddenFill>
              </a:ext>
            </a:extLst>
          </p:spPr>
        </p:pic>
        <p:pic>
          <p:nvPicPr>
            <p:cNvPr id="78" name="Picture 2" descr="\begin{align*}&#10;MR=p&#10;\end{align*}&#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98903" y="6196648"/>
              <a:ext cx="1447800" cy="34290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058162859"/>
      </p:ext>
    </p:extLst>
  </p:cSld>
  <p:clrMapOvr>
    <a:masterClrMapping/>
  </p:clrMapOvr>
  <p:transition advTm="42741"/>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2020/7/21</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9</a:t>
            </a:r>
            <a:endParaRPr lang="en-US" altLang="ja-JP" sz="1400" smtClean="0">
              <a:latin typeface="Times New Roman" panose="02020603050405020304" pitchFamily="18" charset="0"/>
            </a:endParaRPr>
          </a:p>
        </p:txBody>
      </p:sp>
      <p:sp>
        <p:nvSpPr>
          <p:cNvPr id="9222" name="スライド番号プレースホルダ 5"/>
          <p:cNvSpPr>
            <a:spLocks noGrp="1"/>
          </p:cNvSpPr>
          <p:nvPr>
            <p:ph type="sldNum" sz="quarter" idx="12"/>
          </p:nvPr>
        </p:nvSpPr>
        <p:spPr>
          <a:xfrm>
            <a:off x="7276244" y="6884847"/>
            <a:ext cx="2119313" cy="5095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13</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315" y="-316426"/>
            <a:ext cx="7634288" cy="1778000"/>
          </a:xfrm>
        </p:spPr>
        <p:txBody>
          <a:bodyPr/>
          <a:lstStyle/>
          <a:p>
            <a:r>
              <a:rPr lang="en-US" altLang="ja-JP" smtClean="0"/>
              <a:t>1</a:t>
            </a:r>
            <a:r>
              <a:rPr lang="ja-JP" altLang="en-US" smtClean="0"/>
              <a:t>次式と変化</a:t>
            </a:r>
          </a:p>
        </p:txBody>
      </p:sp>
      <p:sp>
        <p:nvSpPr>
          <p:cNvPr id="31" name="Rectangle 3"/>
          <p:cNvSpPr txBox="1">
            <a:spLocks noChangeArrowheads="1"/>
          </p:cNvSpPr>
          <p:nvPr/>
        </p:nvSpPr>
        <p:spPr bwMode="auto">
          <a:xfrm>
            <a:off x="183456" y="1001713"/>
            <a:ext cx="9537700" cy="594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ja-JP" altLang="en-US" smtClean="0"/>
              <a:t>変数</a:t>
            </a:r>
            <a:r>
              <a:rPr lang="en-US" altLang="ja-JP" smtClean="0"/>
              <a:t>x</a:t>
            </a:r>
            <a:r>
              <a:rPr lang="ja-JP" altLang="en-US" smtClean="0"/>
              <a:t>と</a:t>
            </a:r>
            <a:r>
              <a:rPr lang="en-US" altLang="ja-JP" smtClean="0"/>
              <a:t>y</a:t>
            </a:r>
            <a:r>
              <a:rPr lang="ja-JP" altLang="en-US" smtClean="0"/>
              <a:t>を含む</a:t>
            </a:r>
            <a:r>
              <a:rPr lang="en-US" altLang="ja-JP" smtClean="0"/>
              <a:t>1</a:t>
            </a:r>
            <a:r>
              <a:rPr lang="ja-JP" altLang="en-US" smtClean="0"/>
              <a:t>次式と変化を考えましょう</a:t>
            </a:r>
            <a:endParaRPr lang="en-US" altLang="ja-JP" smtClean="0"/>
          </a:p>
          <a:p>
            <a:r>
              <a:rPr lang="ja-JP" altLang="en-US" smtClean="0"/>
              <a:t>式</a:t>
            </a:r>
            <a:r>
              <a:rPr lang="en-US" altLang="ja-JP" smtClean="0"/>
              <a:t>y=10-x</a:t>
            </a:r>
            <a:r>
              <a:rPr lang="ja-JP" altLang="en-US" smtClean="0"/>
              <a:t>を考えます</a:t>
            </a:r>
            <a:endParaRPr lang="en-US" altLang="ja-JP" smtClean="0"/>
          </a:p>
          <a:p>
            <a:r>
              <a:rPr lang="ja-JP" altLang="en-US" smtClean="0"/>
              <a:t>変化前が</a:t>
            </a:r>
            <a:r>
              <a:rPr lang="en-US" altLang="ja-JP" smtClean="0"/>
              <a:t>(x</a:t>
            </a:r>
            <a:r>
              <a:rPr lang="en-US" altLang="ja-JP" baseline="-25000" smtClean="0"/>
              <a:t>1</a:t>
            </a:r>
            <a:r>
              <a:rPr lang="en-US" altLang="ja-JP" smtClean="0"/>
              <a:t>,y</a:t>
            </a:r>
            <a:r>
              <a:rPr lang="en-US" altLang="ja-JP" baseline="-25000" smtClean="0"/>
              <a:t>1</a:t>
            </a:r>
            <a:r>
              <a:rPr lang="en-US" altLang="ja-JP" smtClean="0"/>
              <a:t>)</a:t>
            </a:r>
            <a:r>
              <a:rPr lang="ja-JP" altLang="en-US" smtClean="0"/>
              <a:t>であり，変化後が</a:t>
            </a:r>
            <a:r>
              <a:rPr lang="en-US" altLang="ja-JP" smtClean="0"/>
              <a:t>(x</a:t>
            </a:r>
            <a:r>
              <a:rPr lang="en-US" altLang="ja-JP" baseline="-25000" smtClean="0"/>
              <a:t>2</a:t>
            </a:r>
            <a:r>
              <a:rPr lang="en-US" altLang="ja-JP" smtClean="0"/>
              <a:t>,y</a:t>
            </a:r>
            <a:r>
              <a:rPr lang="en-US" altLang="ja-JP" baseline="-25000" smtClean="0"/>
              <a:t>2</a:t>
            </a:r>
            <a:r>
              <a:rPr lang="en-US" altLang="ja-JP" smtClean="0"/>
              <a:t>)</a:t>
            </a:r>
            <a:r>
              <a:rPr lang="ja-JP" altLang="en-US" smtClean="0"/>
              <a:t>とします</a:t>
            </a:r>
            <a:endParaRPr lang="en-US" altLang="ja-JP" smtClean="0"/>
          </a:p>
          <a:p>
            <a:endParaRPr lang="en-US" altLang="ja-JP" smtClean="0"/>
          </a:p>
          <a:p>
            <a:endParaRPr lang="en-US" altLang="ja-JP" smtClean="0"/>
          </a:p>
          <a:p>
            <a:r>
              <a:rPr lang="ja-JP" altLang="en-US" smtClean="0"/>
              <a:t>よって，</a:t>
            </a:r>
            <a:endParaRPr lang="en-US" altLang="ja-JP" smtClean="0"/>
          </a:p>
          <a:p>
            <a:endParaRPr lang="en-US" altLang="ja-JP"/>
          </a:p>
          <a:p>
            <a:endParaRPr lang="en-US" altLang="ja-JP" smtClean="0"/>
          </a:p>
          <a:p>
            <a:r>
              <a:rPr lang="ja-JP" altLang="en-US" smtClean="0"/>
              <a:t>答えは</a:t>
            </a:r>
            <a:r>
              <a:rPr lang="en-US" altLang="ja-JP" smtClean="0"/>
              <a:t>Δy=-Δx</a:t>
            </a:r>
            <a:r>
              <a:rPr lang="ja-JP" altLang="en-US" smtClean="0"/>
              <a:t>です</a:t>
            </a:r>
            <a:endParaRPr lang="en-US" altLang="ja-JP" smtClean="0"/>
          </a:p>
          <a:p>
            <a:r>
              <a:rPr lang="ja-JP" altLang="en-US" smtClean="0"/>
              <a:t>これは</a:t>
            </a:r>
            <a:r>
              <a:rPr lang="en-US" altLang="ja-JP" smtClean="0"/>
              <a:t>Δy/Δx=-1</a:t>
            </a:r>
            <a:r>
              <a:rPr lang="ja-JP" altLang="en-US" smtClean="0"/>
              <a:t>となります．傾きの式ですね</a:t>
            </a:r>
            <a:endParaRPr lang="en-US" altLang="ja-JP" smtClean="0"/>
          </a:p>
          <a:p>
            <a:endParaRPr lang="en-US" altLang="ja-JP" kern="0" smtClean="0"/>
          </a:p>
        </p:txBody>
      </p:sp>
      <p:pic>
        <p:nvPicPr>
          <p:cNvPr id="8196" name="Picture 4" descr="\begin{align*}&#10;y_1 &amp;=10-x_1 \qquad y_2=10-x_2 \\&#10;\Delta y &amp;=y_2-y_1 \qquad \Delta x =x_2-x_1&#10;\end{alig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86210" y="2811141"/>
            <a:ext cx="5400675" cy="942976"/>
          </a:xfrm>
          <a:prstGeom prst="rect">
            <a:avLst/>
          </a:prstGeom>
          <a:noFill/>
          <a:extLst>
            <a:ext uri="{909E8E84-426E-40DD-AFC4-6F175D3DCCD1}">
              <a14:hiddenFill xmlns:a14="http://schemas.microsoft.com/office/drawing/2010/main">
                <a:solidFill>
                  <a:srgbClr val="FFFFFF"/>
                </a:solidFill>
              </a14:hiddenFill>
            </a:ext>
          </a:extLst>
        </p:spPr>
      </p:pic>
      <p:pic>
        <p:nvPicPr>
          <p:cNvPr id="8198" name="Picture 6" descr="\begin{align*}&#10;\Delta y &amp;=y_2-y_1=(10-x_2)-(10-x_1)=-(x_2-x_1) \\&#10;&amp;=-\Delta x&#10;\end{alig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4656008"/>
            <a:ext cx="8867775" cy="8953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3587515"/>
      </p:ext>
    </p:extLst>
  </p:cSld>
  <p:clrMapOvr>
    <a:masterClrMapping/>
  </p:clrMapOvr>
  <p:transition advTm="70662"/>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2020/7/21</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9</a:t>
            </a:r>
            <a:endParaRPr lang="en-US" altLang="ja-JP" sz="1400" smtClean="0">
              <a:latin typeface="Times New Roman" panose="02020603050405020304" pitchFamily="18" charset="0"/>
            </a:endParaRP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14</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en-US" altLang="ja-JP" smtClean="0"/>
              <a:t>1</a:t>
            </a:r>
            <a:r>
              <a:rPr lang="ja-JP" altLang="en-US" smtClean="0"/>
              <a:t>次関数の傾き</a:t>
            </a:r>
          </a:p>
        </p:txBody>
      </p:sp>
      <p:sp>
        <p:nvSpPr>
          <p:cNvPr id="180227" name="Rectangle 3"/>
          <p:cNvSpPr>
            <a:spLocks noGrp="1" noChangeArrowheads="1"/>
          </p:cNvSpPr>
          <p:nvPr>
            <p:ph type="body" idx="1"/>
          </p:nvPr>
        </p:nvSpPr>
        <p:spPr>
          <a:xfrm>
            <a:off x="183456" y="1001713"/>
            <a:ext cx="9537700" cy="5940425"/>
          </a:xfrm>
        </p:spPr>
        <p:txBody>
          <a:bodyPr/>
          <a:lstStyle/>
          <a:p>
            <a:pPr>
              <a:lnSpc>
                <a:spcPct val="130000"/>
              </a:lnSpc>
              <a:defRPr/>
            </a:pPr>
            <a:r>
              <a:rPr lang="ja-JP" altLang="en-US" smtClean="0"/>
              <a:t>一般的な</a:t>
            </a:r>
            <a:r>
              <a:rPr lang="en-US" altLang="ja-JP" u="sng" smtClean="0">
                <a:solidFill>
                  <a:srgbClr val="FF0000"/>
                </a:solidFill>
              </a:rPr>
              <a:t>1</a:t>
            </a:r>
            <a:r>
              <a:rPr lang="ja-JP" altLang="en-US" u="sng" smtClean="0">
                <a:solidFill>
                  <a:srgbClr val="FF0000"/>
                </a:solidFill>
              </a:rPr>
              <a:t>次関数</a:t>
            </a:r>
            <a:r>
              <a:rPr lang="en-US" altLang="ja-JP" smtClean="0"/>
              <a:t>f(x)</a:t>
            </a:r>
            <a:r>
              <a:rPr lang="ja-JP" altLang="en-US" smtClean="0"/>
              <a:t>はある定数</a:t>
            </a:r>
            <a:r>
              <a:rPr lang="en-US" altLang="ja-JP" smtClean="0"/>
              <a:t>a</a:t>
            </a:r>
            <a:r>
              <a:rPr lang="ja-JP" altLang="en-US" smtClean="0"/>
              <a:t>≠</a:t>
            </a:r>
            <a:r>
              <a:rPr lang="en-US" altLang="ja-JP" smtClean="0"/>
              <a:t>0</a:t>
            </a:r>
            <a:r>
              <a:rPr lang="ja-JP" altLang="en-US" smtClean="0"/>
              <a:t>と</a:t>
            </a:r>
            <a:r>
              <a:rPr lang="en-US" altLang="ja-JP" smtClean="0"/>
              <a:t>b</a:t>
            </a:r>
            <a:r>
              <a:rPr lang="ja-JP" altLang="en-US" smtClean="0"/>
              <a:t>を用いて</a:t>
            </a:r>
            <a:endParaRPr lang="en-US" altLang="ja-JP" smtClean="0"/>
          </a:p>
          <a:p>
            <a:pPr>
              <a:lnSpc>
                <a:spcPct val="130000"/>
              </a:lnSpc>
              <a:defRPr/>
            </a:pPr>
            <a:endParaRPr lang="en-US" altLang="ja-JP"/>
          </a:p>
          <a:p>
            <a:pPr>
              <a:lnSpc>
                <a:spcPct val="130000"/>
              </a:lnSpc>
              <a:defRPr/>
            </a:pPr>
            <a:r>
              <a:rPr lang="ja-JP" altLang="en-US" smtClean="0"/>
              <a:t>と表されます．</a:t>
            </a:r>
            <a:r>
              <a:rPr lang="en-US" altLang="ja-JP" smtClean="0"/>
              <a:t>a</a:t>
            </a:r>
            <a:r>
              <a:rPr lang="ja-JP" altLang="en-US" smtClean="0"/>
              <a:t>を</a:t>
            </a:r>
            <a:r>
              <a:rPr lang="ja-JP" altLang="en-US" u="sng" smtClean="0">
                <a:solidFill>
                  <a:srgbClr val="FF0000"/>
                </a:solidFill>
              </a:rPr>
              <a:t>傾き</a:t>
            </a:r>
            <a:r>
              <a:rPr lang="ja-JP" altLang="en-US" smtClean="0"/>
              <a:t>，</a:t>
            </a:r>
            <a:r>
              <a:rPr lang="en-US" altLang="ja-JP" smtClean="0"/>
              <a:t>b</a:t>
            </a:r>
            <a:r>
              <a:rPr lang="ja-JP" altLang="en-US" smtClean="0"/>
              <a:t>を</a:t>
            </a:r>
            <a:r>
              <a:rPr lang="en-US" altLang="ja-JP" u="sng" smtClean="0">
                <a:solidFill>
                  <a:srgbClr val="FF0000"/>
                </a:solidFill>
              </a:rPr>
              <a:t>y</a:t>
            </a:r>
            <a:r>
              <a:rPr lang="ja-JP" altLang="en-US" u="sng" smtClean="0">
                <a:solidFill>
                  <a:srgbClr val="FF0000"/>
                </a:solidFill>
              </a:rPr>
              <a:t>切片</a:t>
            </a:r>
            <a:r>
              <a:rPr lang="ja-JP" altLang="en-US" smtClean="0"/>
              <a:t>といいます</a:t>
            </a:r>
            <a:endParaRPr lang="en-US" altLang="ja-JP" smtClean="0"/>
          </a:p>
          <a:p>
            <a:pPr>
              <a:lnSpc>
                <a:spcPct val="130000"/>
              </a:lnSpc>
              <a:defRPr/>
            </a:pPr>
            <a:r>
              <a:rPr lang="ja-JP" altLang="en-US" smtClean="0"/>
              <a:t>直線の</a:t>
            </a:r>
            <a:r>
              <a:rPr lang="ja-JP" altLang="en-US" u="sng" smtClean="0">
                <a:solidFill>
                  <a:srgbClr val="FF0000"/>
                </a:solidFill>
              </a:rPr>
              <a:t>傾き</a:t>
            </a:r>
            <a:r>
              <a:rPr lang="ja-JP" altLang="en-US" smtClean="0"/>
              <a:t>は</a:t>
            </a:r>
            <a:r>
              <a:rPr lang="en-US" altLang="ja-JP" smtClean="0"/>
              <a:t>x</a:t>
            </a:r>
            <a:r>
              <a:rPr lang="ja-JP" altLang="en-US" smtClean="0"/>
              <a:t>の変化で</a:t>
            </a:r>
            <a:r>
              <a:rPr lang="en-US" altLang="ja-JP" smtClean="0"/>
              <a:t>y</a:t>
            </a:r>
            <a:r>
              <a:rPr lang="ja-JP" altLang="en-US" smtClean="0"/>
              <a:t>の変化を割った値です</a:t>
            </a:r>
            <a:endParaRPr lang="en-US" altLang="ja-JP" smtClean="0"/>
          </a:p>
          <a:p>
            <a:pPr>
              <a:lnSpc>
                <a:spcPct val="130000"/>
              </a:lnSpc>
              <a:defRPr/>
            </a:pPr>
            <a:r>
              <a:rPr lang="ja-JP" altLang="en-US" smtClean="0"/>
              <a:t>つまり</a:t>
            </a:r>
            <a:r>
              <a:rPr lang="en-US" altLang="ja-JP"/>
              <a:t>Δy/Δx</a:t>
            </a:r>
            <a:r>
              <a:rPr lang="ja-JP" altLang="en-US" smtClean="0"/>
              <a:t>です</a:t>
            </a:r>
            <a:endParaRPr lang="en-US" altLang="ja-JP" smtClean="0"/>
          </a:p>
          <a:p>
            <a:pPr>
              <a:lnSpc>
                <a:spcPct val="130000"/>
              </a:lnSpc>
              <a:defRPr/>
            </a:pPr>
            <a:endParaRPr lang="en-US" altLang="ja-JP"/>
          </a:p>
          <a:p>
            <a:pPr>
              <a:lnSpc>
                <a:spcPct val="130000"/>
              </a:lnSpc>
              <a:defRPr/>
            </a:pPr>
            <a:r>
              <a:rPr lang="ja-JP" altLang="en-US"/>
              <a:t>式</a:t>
            </a:r>
            <a:r>
              <a:rPr lang="en-US" altLang="ja-JP" smtClean="0"/>
              <a:t>y=10-x</a:t>
            </a:r>
            <a:r>
              <a:rPr lang="ja-JP" altLang="en-US" smtClean="0"/>
              <a:t>の例では</a:t>
            </a:r>
            <a:r>
              <a:rPr lang="en-US" altLang="ja-JP" smtClean="0"/>
              <a:t>Δy/Δx</a:t>
            </a:r>
            <a:r>
              <a:rPr lang="en-US" altLang="ja-JP"/>
              <a:t>=-</a:t>
            </a:r>
            <a:r>
              <a:rPr lang="en-US" altLang="ja-JP" smtClean="0"/>
              <a:t>1</a:t>
            </a:r>
            <a:r>
              <a:rPr lang="ja-JP" altLang="en-US" smtClean="0"/>
              <a:t>です</a:t>
            </a:r>
            <a:endParaRPr lang="en-US" altLang="ja-JP"/>
          </a:p>
          <a:p>
            <a:pPr>
              <a:lnSpc>
                <a:spcPct val="130000"/>
              </a:lnSpc>
              <a:defRPr/>
            </a:pPr>
            <a:endParaRPr lang="en-US" altLang="ja-JP" smtClean="0"/>
          </a:p>
        </p:txBody>
      </p:sp>
      <p:pic>
        <p:nvPicPr>
          <p:cNvPr id="5122" name="Picture 2" descr="\begin{align*}&#10;f:\mathbb{R}\to\mathbb{R}, \quad f(x)=ax+b&#10;\end{align*}&#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71713" y="1816249"/>
            <a:ext cx="4686300" cy="40957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begin{align*}&#10;\text{傾き}=\frac{\Delta y}{\Delta x}&#10;\end{align*}&#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71713" y="4674096"/>
            <a:ext cx="1857375" cy="819151"/>
          </a:xfrm>
          <a:prstGeom prst="rect">
            <a:avLst/>
          </a:prstGeom>
          <a:noFill/>
          <a:extLst>
            <a:ext uri="{909E8E84-426E-40DD-AFC4-6F175D3DCCD1}">
              <a14:hiddenFill xmlns:a14="http://schemas.microsoft.com/office/drawing/2010/main">
                <a:solidFill>
                  <a:srgbClr val="FFFFFF"/>
                </a:solidFill>
              </a14:hiddenFill>
            </a:ext>
          </a:extLst>
        </p:spPr>
      </p:pic>
      <p:grpSp>
        <p:nvGrpSpPr>
          <p:cNvPr id="11" name="グループ化 10"/>
          <p:cNvGrpSpPr/>
          <p:nvPr/>
        </p:nvGrpSpPr>
        <p:grpSpPr>
          <a:xfrm>
            <a:off x="6448152" y="4044544"/>
            <a:ext cx="3436252" cy="2789792"/>
            <a:chOff x="6160120" y="857672"/>
            <a:chExt cx="3436252" cy="2789792"/>
          </a:xfrm>
        </p:grpSpPr>
        <p:cxnSp>
          <p:nvCxnSpPr>
            <p:cNvPr id="12" name="直線矢印コネクタ 11"/>
            <p:cNvCxnSpPr/>
            <p:nvPr/>
          </p:nvCxnSpPr>
          <p:spPr bwMode="auto">
            <a:xfrm flipV="1">
              <a:off x="6610176" y="1076076"/>
              <a:ext cx="0" cy="216000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13" name="直線矢印コネクタ 12"/>
            <p:cNvCxnSpPr/>
            <p:nvPr/>
          </p:nvCxnSpPr>
          <p:spPr bwMode="auto">
            <a:xfrm flipV="1">
              <a:off x="6610176" y="3236076"/>
              <a:ext cx="2140787"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4" name="テキスト ボックス 13"/>
            <p:cNvSpPr txBox="1"/>
            <p:nvPr/>
          </p:nvSpPr>
          <p:spPr>
            <a:xfrm>
              <a:off x="8871853" y="3005243"/>
              <a:ext cx="321568" cy="461665"/>
            </a:xfrm>
            <a:prstGeom prst="rect">
              <a:avLst/>
            </a:prstGeom>
            <a:noFill/>
          </p:spPr>
          <p:txBody>
            <a:bodyPr wrap="square" rtlCol="0">
              <a:spAutoFit/>
            </a:bodyPr>
            <a:lstStyle/>
            <a:p>
              <a:r>
                <a:rPr kumimoji="1" lang="en-US" altLang="ja-JP" smtClean="0">
                  <a:latin typeface="+mn-lt"/>
                </a:rPr>
                <a:t>x</a:t>
              </a:r>
              <a:endParaRPr kumimoji="1" lang="ja-JP" altLang="en-US">
                <a:latin typeface="+mn-lt"/>
              </a:endParaRPr>
            </a:p>
          </p:txBody>
        </p:sp>
        <p:sp>
          <p:nvSpPr>
            <p:cNvPr id="15" name="テキスト ボックス 14"/>
            <p:cNvSpPr txBox="1"/>
            <p:nvPr/>
          </p:nvSpPr>
          <p:spPr>
            <a:xfrm>
              <a:off x="6160120" y="857672"/>
              <a:ext cx="321568" cy="461665"/>
            </a:xfrm>
            <a:prstGeom prst="rect">
              <a:avLst/>
            </a:prstGeom>
            <a:noFill/>
          </p:spPr>
          <p:txBody>
            <a:bodyPr wrap="square" rtlCol="0">
              <a:spAutoFit/>
            </a:bodyPr>
            <a:lstStyle/>
            <a:p>
              <a:r>
                <a:rPr kumimoji="1" lang="en-US" altLang="ja-JP">
                  <a:latin typeface="+mn-lt"/>
                </a:rPr>
                <a:t>y</a:t>
              </a:r>
              <a:endParaRPr kumimoji="1" lang="ja-JP" altLang="en-US">
                <a:latin typeface="+mn-lt"/>
              </a:endParaRPr>
            </a:p>
          </p:txBody>
        </p:sp>
        <p:sp>
          <p:nvSpPr>
            <p:cNvPr id="16" name="楕円 15"/>
            <p:cNvSpPr>
              <a:spLocks noChangeAspect="1"/>
            </p:cNvSpPr>
            <p:nvPr/>
          </p:nvSpPr>
          <p:spPr bwMode="auto">
            <a:xfrm>
              <a:off x="6574184" y="3161928"/>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17" name="テキスト ボックス 16"/>
            <p:cNvSpPr txBox="1"/>
            <p:nvPr/>
          </p:nvSpPr>
          <p:spPr>
            <a:xfrm>
              <a:off x="6250136" y="3157643"/>
              <a:ext cx="321568" cy="461665"/>
            </a:xfrm>
            <a:prstGeom prst="rect">
              <a:avLst/>
            </a:prstGeom>
            <a:noFill/>
          </p:spPr>
          <p:txBody>
            <a:bodyPr wrap="square" rtlCol="0">
              <a:spAutoFit/>
            </a:bodyPr>
            <a:lstStyle/>
            <a:p>
              <a:r>
                <a:rPr kumimoji="1" lang="en-US" altLang="ja-JP" smtClean="0">
                  <a:latin typeface="+mn-lt"/>
                </a:rPr>
                <a:t>O</a:t>
              </a:r>
              <a:endParaRPr kumimoji="1" lang="ja-JP" altLang="en-US">
                <a:latin typeface="+mn-lt"/>
              </a:endParaRPr>
            </a:p>
          </p:txBody>
        </p:sp>
        <p:sp>
          <p:nvSpPr>
            <p:cNvPr id="18" name="楕円 17"/>
            <p:cNvSpPr>
              <a:spLocks noChangeAspect="1"/>
            </p:cNvSpPr>
            <p:nvPr/>
          </p:nvSpPr>
          <p:spPr bwMode="auto">
            <a:xfrm>
              <a:off x="6826200" y="2549872"/>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cxnSp>
          <p:nvCxnSpPr>
            <p:cNvPr id="19" name="直線コネクタ 18"/>
            <p:cNvCxnSpPr/>
            <p:nvPr/>
          </p:nvCxnSpPr>
          <p:spPr bwMode="auto">
            <a:xfrm>
              <a:off x="6880200" y="2621992"/>
              <a:ext cx="0" cy="612000"/>
            </a:xfrm>
            <a:prstGeom prst="line">
              <a:avLst/>
            </a:prstGeom>
            <a:solidFill>
              <a:schemeClr val="accent1"/>
            </a:solidFill>
            <a:ln w="9525" cap="flat" cmpd="sng" algn="ctr">
              <a:solidFill>
                <a:schemeClr val="tx1"/>
              </a:solidFill>
              <a:prstDash val="sysDash"/>
              <a:round/>
              <a:headEnd type="none" w="med" len="med"/>
              <a:tailEnd type="none" w="med" len="med"/>
            </a:ln>
            <a:effectLst/>
          </p:spPr>
        </p:cxnSp>
        <p:sp>
          <p:nvSpPr>
            <p:cNvPr id="20" name="テキスト ボックス 19"/>
            <p:cNvSpPr txBox="1"/>
            <p:nvPr/>
          </p:nvSpPr>
          <p:spPr>
            <a:xfrm>
              <a:off x="6723318" y="3164783"/>
              <a:ext cx="493797" cy="461665"/>
            </a:xfrm>
            <a:prstGeom prst="rect">
              <a:avLst/>
            </a:prstGeom>
            <a:noFill/>
          </p:spPr>
          <p:txBody>
            <a:bodyPr wrap="square" rtlCol="0">
              <a:spAutoFit/>
            </a:bodyPr>
            <a:lstStyle/>
            <a:p>
              <a:r>
                <a:rPr kumimoji="1" lang="en-US" altLang="ja-JP" smtClean="0">
                  <a:latin typeface="+mn-lt"/>
                </a:rPr>
                <a:t>x</a:t>
              </a:r>
              <a:r>
                <a:rPr kumimoji="1" lang="en-US" altLang="ja-JP" baseline="-25000" smtClean="0">
                  <a:latin typeface="+mn-lt"/>
                </a:rPr>
                <a:t>1</a:t>
              </a:r>
              <a:endParaRPr kumimoji="1" lang="ja-JP" altLang="en-US" baseline="-25000">
                <a:latin typeface="+mn-lt"/>
              </a:endParaRPr>
            </a:p>
          </p:txBody>
        </p:sp>
        <p:cxnSp>
          <p:nvCxnSpPr>
            <p:cNvPr id="21" name="直線コネクタ 20"/>
            <p:cNvCxnSpPr/>
            <p:nvPr/>
          </p:nvCxnSpPr>
          <p:spPr bwMode="auto">
            <a:xfrm flipH="1">
              <a:off x="6609552" y="2585864"/>
              <a:ext cx="972000" cy="0"/>
            </a:xfrm>
            <a:prstGeom prst="line">
              <a:avLst/>
            </a:prstGeom>
            <a:solidFill>
              <a:schemeClr val="accent1"/>
            </a:solidFill>
            <a:ln w="9525" cap="flat" cmpd="sng" algn="ctr">
              <a:solidFill>
                <a:schemeClr val="tx1"/>
              </a:solidFill>
              <a:prstDash val="sysDash"/>
              <a:round/>
              <a:headEnd type="none" w="med" len="med"/>
              <a:tailEnd type="none" w="med" len="med"/>
            </a:ln>
            <a:effectLst/>
          </p:spPr>
        </p:cxnSp>
        <p:cxnSp>
          <p:nvCxnSpPr>
            <p:cNvPr id="22" name="直線コネクタ 21"/>
            <p:cNvCxnSpPr/>
            <p:nvPr/>
          </p:nvCxnSpPr>
          <p:spPr bwMode="auto">
            <a:xfrm>
              <a:off x="7577952" y="1809473"/>
              <a:ext cx="0" cy="1440000"/>
            </a:xfrm>
            <a:prstGeom prst="line">
              <a:avLst/>
            </a:prstGeom>
            <a:solidFill>
              <a:schemeClr val="accent1"/>
            </a:solidFill>
            <a:ln w="9525" cap="flat" cmpd="sng" algn="ctr">
              <a:solidFill>
                <a:schemeClr val="tx1"/>
              </a:solidFill>
              <a:prstDash val="sysDash"/>
              <a:round/>
              <a:headEnd type="none" w="med" len="med"/>
              <a:tailEnd type="none" w="med" len="med"/>
            </a:ln>
            <a:effectLst/>
          </p:spPr>
        </p:cxnSp>
        <p:sp>
          <p:nvSpPr>
            <p:cNvPr id="23" name="楕円 22"/>
            <p:cNvSpPr>
              <a:spLocks noChangeAspect="1"/>
            </p:cNvSpPr>
            <p:nvPr/>
          </p:nvSpPr>
          <p:spPr bwMode="auto">
            <a:xfrm>
              <a:off x="7528272" y="1757784"/>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cxnSp>
          <p:nvCxnSpPr>
            <p:cNvPr id="24" name="直線コネクタ 23"/>
            <p:cNvCxnSpPr/>
            <p:nvPr/>
          </p:nvCxnSpPr>
          <p:spPr bwMode="auto">
            <a:xfrm flipH="1">
              <a:off x="6592280" y="1809473"/>
              <a:ext cx="1008000" cy="0"/>
            </a:xfrm>
            <a:prstGeom prst="line">
              <a:avLst/>
            </a:prstGeom>
            <a:solidFill>
              <a:schemeClr val="accent1"/>
            </a:solidFill>
            <a:ln w="9525" cap="flat" cmpd="sng" algn="ctr">
              <a:solidFill>
                <a:schemeClr val="tx1"/>
              </a:solidFill>
              <a:prstDash val="sysDash"/>
              <a:round/>
              <a:headEnd type="none" w="med" len="med"/>
              <a:tailEnd type="none" w="med" len="med"/>
            </a:ln>
            <a:effectLst/>
          </p:spPr>
        </p:cxnSp>
        <p:cxnSp>
          <p:nvCxnSpPr>
            <p:cNvPr id="25" name="直線コネクタ 24"/>
            <p:cNvCxnSpPr>
              <a:stCxn id="17" idx="1"/>
            </p:cNvCxnSpPr>
            <p:nvPr/>
          </p:nvCxnSpPr>
          <p:spPr bwMode="auto">
            <a:xfrm flipV="1">
              <a:off x="6250136" y="1076076"/>
              <a:ext cx="1926208" cy="231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6" name="テキスト ボックス 25"/>
            <p:cNvSpPr txBox="1"/>
            <p:nvPr/>
          </p:nvSpPr>
          <p:spPr>
            <a:xfrm>
              <a:off x="7414086" y="3185799"/>
              <a:ext cx="493797" cy="461665"/>
            </a:xfrm>
            <a:prstGeom prst="rect">
              <a:avLst/>
            </a:prstGeom>
            <a:noFill/>
          </p:spPr>
          <p:txBody>
            <a:bodyPr wrap="square" rtlCol="0">
              <a:spAutoFit/>
            </a:bodyPr>
            <a:lstStyle/>
            <a:p>
              <a:r>
                <a:rPr kumimoji="1" lang="en-US" altLang="ja-JP" smtClean="0">
                  <a:latin typeface="+mn-lt"/>
                </a:rPr>
                <a:t>x</a:t>
              </a:r>
              <a:r>
                <a:rPr kumimoji="1" lang="en-US" altLang="ja-JP" baseline="-25000" smtClean="0">
                  <a:latin typeface="+mn-lt"/>
                </a:rPr>
                <a:t>2</a:t>
              </a:r>
              <a:endParaRPr kumimoji="1" lang="ja-JP" altLang="en-US" baseline="-25000">
                <a:latin typeface="+mn-lt"/>
              </a:endParaRPr>
            </a:p>
          </p:txBody>
        </p:sp>
        <p:sp>
          <p:nvSpPr>
            <p:cNvPr id="27" name="テキスト ボックス 26"/>
            <p:cNvSpPr txBox="1"/>
            <p:nvPr/>
          </p:nvSpPr>
          <p:spPr>
            <a:xfrm>
              <a:off x="6224391" y="2298640"/>
              <a:ext cx="493797" cy="461665"/>
            </a:xfrm>
            <a:prstGeom prst="rect">
              <a:avLst/>
            </a:prstGeom>
            <a:noFill/>
          </p:spPr>
          <p:txBody>
            <a:bodyPr wrap="square" rtlCol="0">
              <a:spAutoFit/>
            </a:bodyPr>
            <a:lstStyle/>
            <a:p>
              <a:r>
                <a:rPr kumimoji="1" lang="en-US" altLang="ja-JP" smtClean="0">
                  <a:latin typeface="+mn-lt"/>
                </a:rPr>
                <a:t>y</a:t>
              </a:r>
              <a:r>
                <a:rPr kumimoji="1" lang="en-US" altLang="ja-JP" baseline="-25000" smtClean="0">
                  <a:latin typeface="+mn-lt"/>
                </a:rPr>
                <a:t>1</a:t>
              </a:r>
              <a:endParaRPr kumimoji="1" lang="ja-JP" altLang="en-US" baseline="-25000">
                <a:latin typeface="+mn-lt"/>
              </a:endParaRPr>
            </a:p>
          </p:txBody>
        </p:sp>
        <p:sp>
          <p:nvSpPr>
            <p:cNvPr id="28" name="テキスト ボックス 27"/>
            <p:cNvSpPr txBox="1"/>
            <p:nvPr/>
          </p:nvSpPr>
          <p:spPr>
            <a:xfrm>
              <a:off x="6223214" y="1552696"/>
              <a:ext cx="493797" cy="461665"/>
            </a:xfrm>
            <a:prstGeom prst="rect">
              <a:avLst/>
            </a:prstGeom>
            <a:noFill/>
          </p:spPr>
          <p:txBody>
            <a:bodyPr wrap="square" rtlCol="0">
              <a:spAutoFit/>
            </a:bodyPr>
            <a:lstStyle/>
            <a:p>
              <a:r>
                <a:rPr kumimoji="1" lang="en-US" altLang="ja-JP" smtClean="0">
                  <a:latin typeface="+mn-lt"/>
                </a:rPr>
                <a:t>y</a:t>
              </a:r>
              <a:r>
                <a:rPr kumimoji="1" lang="en-US" altLang="ja-JP" baseline="-25000" smtClean="0">
                  <a:latin typeface="+mn-lt"/>
                </a:rPr>
                <a:t>2</a:t>
              </a:r>
              <a:endParaRPr kumimoji="1" lang="ja-JP" altLang="en-US" baseline="-25000">
                <a:latin typeface="+mn-lt"/>
              </a:endParaRPr>
            </a:p>
          </p:txBody>
        </p:sp>
        <p:sp>
          <p:nvSpPr>
            <p:cNvPr id="29" name="テキスト ボックス 28"/>
            <p:cNvSpPr txBox="1"/>
            <p:nvPr/>
          </p:nvSpPr>
          <p:spPr>
            <a:xfrm>
              <a:off x="7022677" y="2643601"/>
              <a:ext cx="493797" cy="461665"/>
            </a:xfrm>
            <a:prstGeom prst="rect">
              <a:avLst/>
            </a:prstGeom>
            <a:noFill/>
          </p:spPr>
          <p:txBody>
            <a:bodyPr wrap="square" rtlCol="0">
              <a:spAutoFit/>
            </a:bodyPr>
            <a:lstStyle/>
            <a:p>
              <a:r>
                <a:rPr kumimoji="1" lang="en-US" altLang="ja-JP" smtClean="0">
                  <a:latin typeface="+mn-lt"/>
                </a:rPr>
                <a:t>Δx</a:t>
              </a:r>
              <a:endParaRPr kumimoji="1" lang="ja-JP" altLang="en-US" baseline="-25000">
                <a:latin typeface="+mn-lt"/>
              </a:endParaRPr>
            </a:p>
          </p:txBody>
        </p:sp>
        <p:sp>
          <p:nvSpPr>
            <p:cNvPr id="30" name="テキスト ボックス 29"/>
            <p:cNvSpPr txBox="1"/>
            <p:nvPr/>
          </p:nvSpPr>
          <p:spPr>
            <a:xfrm>
              <a:off x="7584068" y="1966836"/>
              <a:ext cx="493797" cy="461665"/>
            </a:xfrm>
            <a:prstGeom prst="rect">
              <a:avLst/>
            </a:prstGeom>
            <a:noFill/>
          </p:spPr>
          <p:txBody>
            <a:bodyPr wrap="square" rtlCol="0">
              <a:spAutoFit/>
            </a:bodyPr>
            <a:lstStyle/>
            <a:p>
              <a:r>
                <a:rPr kumimoji="1" lang="en-US" altLang="ja-JP" smtClean="0">
                  <a:latin typeface="+mn-lt"/>
                </a:rPr>
                <a:t>Δy</a:t>
              </a:r>
              <a:endParaRPr kumimoji="1" lang="ja-JP" altLang="en-US" baseline="-25000">
                <a:latin typeface="+mn-lt"/>
              </a:endParaRPr>
            </a:p>
          </p:txBody>
        </p:sp>
        <p:sp>
          <p:nvSpPr>
            <p:cNvPr id="31" name="円弧 30"/>
            <p:cNvSpPr/>
            <p:nvPr/>
          </p:nvSpPr>
          <p:spPr bwMode="auto">
            <a:xfrm>
              <a:off x="6947952" y="2412000"/>
              <a:ext cx="220768" cy="360000"/>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cxnSp>
          <p:nvCxnSpPr>
            <p:cNvPr id="32" name="直線矢印コネクタ 31"/>
            <p:cNvCxnSpPr/>
            <p:nvPr/>
          </p:nvCxnSpPr>
          <p:spPr bwMode="auto">
            <a:xfrm flipV="1">
              <a:off x="7180126" y="1809150"/>
              <a:ext cx="924210" cy="669628"/>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pic>
          <p:nvPicPr>
            <p:cNvPr id="33" name="Picture 2" descr="\begin{align*}&#10;\text{傾き}=\frac{\Delta y}{\Delta x}&#10;\end{align*}&#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08700" y="1503150"/>
              <a:ext cx="1387672" cy="612000"/>
            </a:xfrm>
            <a:prstGeom prst="rect">
              <a:avLst/>
            </a:prstGeom>
            <a:noFill/>
            <a:extLst>
              <a:ext uri="{909E8E84-426E-40DD-AFC4-6F175D3DCCD1}">
                <a14:hiddenFill xmlns:a14="http://schemas.microsoft.com/office/drawing/2010/main">
                  <a:solidFill>
                    <a:srgbClr val="FFFFFF"/>
                  </a:solidFill>
                </a14:hiddenFill>
              </a:ext>
            </a:extLst>
          </p:spPr>
        </p:pic>
        <p:sp>
          <p:nvSpPr>
            <p:cNvPr id="34" name="円弧 33"/>
            <p:cNvSpPr/>
            <p:nvPr/>
          </p:nvSpPr>
          <p:spPr bwMode="auto">
            <a:xfrm>
              <a:off x="7525623" y="1837955"/>
              <a:ext cx="216024" cy="422803"/>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5" name="楕円 34"/>
            <p:cNvSpPr>
              <a:spLocks noChangeAspect="1"/>
            </p:cNvSpPr>
            <p:nvPr/>
          </p:nvSpPr>
          <p:spPr bwMode="auto">
            <a:xfrm>
              <a:off x="7528272" y="2513856"/>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6" name="円弧 35"/>
            <p:cNvSpPr/>
            <p:nvPr/>
          </p:nvSpPr>
          <p:spPr bwMode="auto">
            <a:xfrm rot="5400000">
              <a:off x="7348793" y="2187099"/>
              <a:ext cx="504056" cy="289114"/>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7" name="円弧 36"/>
            <p:cNvSpPr/>
            <p:nvPr/>
          </p:nvSpPr>
          <p:spPr bwMode="auto">
            <a:xfrm rot="11165806">
              <a:off x="6894409" y="2511751"/>
              <a:ext cx="405027" cy="339258"/>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8" name="円弧 37"/>
            <p:cNvSpPr/>
            <p:nvPr/>
          </p:nvSpPr>
          <p:spPr bwMode="auto">
            <a:xfrm rot="10800000" flipH="1">
              <a:off x="7316911" y="2377357"/>
              <a:ext cx="228685" cy="496538"/>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2672146312"/>
      </p:ext>
    </p:extLst>
  </p:cSld>
  <p:clrMapOvr>
    <a:masterClrMapping/>
  </p:clrMapOvr>
  <p:transition advTm="50739"/>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2020/7/21</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9</a:t>
            </a:r>
            <a:endParaRPr lang="en-US" altLang="ja-JP" sz="1400" smtClean="0">
              <a:latin typeface="Times New Roman" panose="02020603050405020304" pitchFamily="18" charset="0"/>
            </a:endParaRP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15</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傾きの性質</a:t>
            </a:r>
          </a:p>
        </p:txBody>
      </p:sp>
      <p:sp>
        <p:nvSpPr>
          <p:cNvPr id="180227" name="Rectangle 3"/>
          <p:cNvSpPr>
            <a:spLocks noGrp="1" noChangeArrowheads="1"/>
          </p:cNvSpPr>
          <p:nvPr>
            <p:ph type="body" idx="1"/>
          </p:nvPr>
        </p:nvSpPr>
        <p:spPr>
          <a:xfrm>
            <a:off x="122768" y="1253951"/>
            <a:ext cx="9537700" cy="5940425"/>
          </a:xfrm>
        </p:spPr>
        <p:txBody>
          <a:bodyPr/>
          <a:lstStyle/>
          <a:p>
            <a:pPr>
              <a:lnSpc>
                <a:spcPts val="3500"/>
              </a:lnSpc>
              <a:spcAft>
                <a:spcPts val="600"/>
              </a:spcAft>
              <a:defRPr/>
            </a:pPr>
            <a:r>
              <a:rPr lang="ja-JP" altLang="en-US" smtClean="0"/>
              <a:t>傾きの性質を述べておきます</a:t>
            </a:r>
            <a:endParaRPr lang="en-US" altLang="ja-JP" smtClean="0"/>
          </a:p>
          <a:p>
            <a:pPr marL="514350" indent="-514350">
              <a:lnSpc>
                <a:spcPts val="3500"/>
              </a:lnSpc>
              <a:spcAft>
                <a:spcPts val="600"/>
              </a:spcAft>
              <a:buFont typeface="+mj-lt"/>
              <a:buAutoNum type="arabicPeriod"/>
              <a:defRPr/>
            </a:pPr>
            <a:r>
              <a:rPr lang="ja-JP" altLang="en-US" smtClean="0"/>
              <a:t>傾きが</a:t>
            </a:r>
            <a:r>
              <a:rPr lang="ja-JP" altLang="en-US" smtClean="0">
                <a:solidFill>
                  <a:srgbClr val="00B0F0"/>
                </a:solidFill>
              </a:rPr>
              <a:t>正</a:t>
            </a:r>
            <a:r>
              <a:rPr lang="ja-JP" altLang="en-US" smtClean="0"/>
              <a:t>→右上がり</a:t>
            </a:r>
            <a:endParaRPr lang="en-US" altLang="ja-JP" smtClean="0"/>
          </a:p>
          <a:p>
            <a:pPr marL="514350" indent="-514350">
              <a:lnSpc>
                <a:spcPts val="3500"/>
              </a:lnSpc>
              <a:spcAft>
                <a:spcPts val="600"/>
              </a:spcAft>
              <a:buFont typeface="+mj-lt"/>
              <a:buAutoNum type="arabicPeriod"/>
              <a:defRPr/>
            </a:pPr>
            <a:r>
              <a:rPr lang="ja-JP" altLang="en-US" smtClean="0"/>
              <a:t>傾きが</a:t>
            </a:r>
            <a:r>
              <a:rPr lang="en-US" altLang="ja-JP" smtClean="0">
                <a:solidFill>
                  <a:srgbClr val="CCCC00"/>
                </a:solidFill>
              </a:rPr>
              <a:t>0</a:t>
            </a:r>
            <a:r>
              <a:rPr lang="ja-JP" altLang="en-US" smtClean="0"/>
              <a:t>→水平</a:t>
            </a:r>
            <a:endParaRPr lang="en-US" altLang="ja-JP" smtClean="0"/>
          </a:p>
          <a:p>
            <a:pPr marL="514350" indent="-514350">
              <a:lnSpc>
                <a:spcPts val="3500"/>
              </a:lnSpc>
              <a:spcAft>
                <a:spcPts val="600"/>
              </a:spcAft>
              <a:buFont typeface="+mj-lt"/>
              <a:buAutoNum type="arabicPeriod"/>
              <a:defRPr/>
            </a:pPr>
            <a:r>
              <a:rPr lang="ja-JP" altLang="en-US" smtClean="0"/>
              <a:t>傾きが</a:t>
            </a:r>
            <a:r>
              <a:rPr lang="ja-JP" altLang="en-US" smtClean="0">
                <a:solidFill>
                  <a:srgbClr val="FF0000"/>
                </a:solidFill>
              </a:rPr>
              <a:t>負</a:t>
            </a:r>
            <a:r>
              <a:rPr lang="ja-JP" altLang="en-US" smtClean="0"/>
              <a:t>→右下がり</a:t>
            </a:r>
            <a:endParaRPr lang="en-US" altLang="ja-JP" smtClean="0"/>
          </a:p>
          <a:p>
            <a:pPr>
              <a:lnSpc>
                <a:spcPts val="3500"/>
              </a:lnSpc>
              <a:spcAft>
                <a:spcPts val="600"/>
              </a:spcAft>
              <a:defRPr/>
            </a:pPr>
            <a:r>
              <a:rPr lang="ja-JP" altLang="en-US" smtClean="0"/>
              <a:t>問</a:t>
            </a:r>
            <a:r>
              <a:rPr lang="en-US" altLang="ja-JP" smtClean="0"/>
              <a:t>5 (1)</a:t>
            </a:r>
            <a:r>
              <a:rPr lang="ja-JP" altLang="en-US" smtClean="0"/>
              <a:t> </a:t>
            </a:r>
            <a:r>
              <a:rPr lang="en-US" altLang="ja-JP" smtClean="0"/>
              <a:t>y=3x+1, (2)y=0,</a:t>
            </a:r>
          </a:p>
          <a:p>
            <a:pPr marL="0" indent="0">
              <a:lnSpc>
                <a:spcPts val="3500"/>
              </a:lnSpc>
              <a:spcAft>
                <a:spcPts val="600"/>
              </a:spcAft>
              <a:buNone/>
              <a:defRPr/>
            </a:pPr>
            <a:r>
              <a:rPr lang="en-US" altLang="ja-JP" smtClean="0"/>
              <a:t> (3)y=-3x+1</a:t>
            </a:r>
            <a:r>
              <a:rPr lang="ja-JP" altLang="en-US" smtClean="0"/>
              <a:t>の傾きを求めてください</a:t>
            </a:r>
            <a:endParaRPr lang="en-US" altLang="ja-JP" smtClean="0"/>
          </a:p>
          <a:p>
            <a:pPr marL="0" indent="0">
              <a:lnSpc>
                <a:spcPts val="3500"/>
              </a:lnSpc>
              <a:spcAft>
                <a:spcPts val="600"/>
              </a:spcAft>
              <a:buNone/>
              <a:defRPr/>
            </a:pPr>
            <a:endParaRPr lang="en-US" altLang="ja-JP" smtClean="0"/>
          </a:p>
          <a:p>
            <a:pPr>
              <a:lnSpc>
                <a:spcPts val="3500"/>
              </a:lnSpc>
              <a:spcAft>
                <a:spcPts val="600"/>
              </a:spcAft>
              <a:defRPr/>
            </a:pPr>
            <a:endParaRPr lang="ja-JP" altLang="en-US"/>
          </a:p>
        </p:txBody>
      </p:sp>
      <p:grpSp>
        <p:nvGrpSpPr>
          <p:cNvPr id="9" name="グループ化 8"/>
          <p:cNvGrpSpPr/>
          <p:nvPr/>
        </p:nvGrpSpPr>
        <p:grpSpPr>
          <a:xfrm>
            <a:off x="5913301" y="1002588"/>
            <a:ext cx="3747167" cy="3294772"/>
            <a:chOff x="6448152" y="270982"/>
            <a:chExt cx="3747167" cy="3294772"/>
          </a:xfrm>
        </p:grpSpPr>
        <p:cxnSp>
          <p:nvCxnSpPr>
            <p:cNvPr id="4" name="直線矢印コネクタ 3"/>
            <p:cNvCxnSpPr/>
            <p:nvPr/>
          </p:nvCxnSpPr>
          <p:spPr bwMode="auto">
            <a:xfrm flipV="1">
              <a:off x="6898208" y="594811"/>
              <a:ext cx="0" cy="216000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10" name="直線矢印コネクタ 9"/>
            <p:cNvCxnSpPr/>
            <p:nvPr/>
          </p:nvCxnSpPr>
          <p:spPr bwMode="auto">
            <a:xfrm flipV="1">
              <a:off x="6898208" y="2754811"/>
              <a:ext cx="2140787"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8" name="テキスト ボックス 7"/>
            <p:cNvSpPr txBox="1"/>
            <p:nvPr/>
          </p:nvSpPr>
          <p:spPr>
            <a:xfrm>
              <a:off x="9159885" y="2523978"/>
              <a:ext cx="321568" cy="461665"/>
            </a:xfrm>
            <a:prstGeom prst="rect">
              <a:avLst/>
            </a:prstGeom>
            <a:noFill/>
          </p:spPr>
          <p:txBody>
            <a:bodyPr wrap="square" rtlCol="0">
              <a:spAutoFit/>
            </a:bodyPr>
            <a:lstStyle/>
            <a:p>
              <a:r>
                <a:rPr kumimoji="1" lang="en-US" altLang="ja-JP" smtClean="0">
                  <a:latin typeface="+mn-lt"/>
                </a:rPr>
                <a:t>x</a:t>
              </a:r>
              <a:endParaRPr kumimoji="1" lang="ja-JP" altLang="en-US">
                <a:latin typeface="+mn-lt"/>
              </a:endParaRPr>
            </a:p>
          </p:txBody>
        </p:sp>
        <p:sp>
          <p:nvSpPr>
            <p:cNvPr id="20" name="テキスト ボックス 19"/>
            <p:cNvSpPr txBox="1"/>
            <p:nvPr/>
          </p:nvSpPr>
          <p:spPr>
            <a:xfrm>
              <a:off x="6448152" y="376407"/>
              <a:ext cx="321568" cy="461665"/>
            </a:xfrm>
            <a:prstGeom prst="rect">
              <a:avLst/>
            </a:prstGeom>
            <a:noFill/>
          </p:spPr>
          <p:txBody>
            <a:bodyPr wrap="square" rtlCol="0">
              <a:spAutoFit/>
            </a:bodyPr>
            <a:lstStyle/>
            <a:p>
              <a:r>
                <a:rPr kumimoji="1" lang="en-US" altLang="ja-JP">
                  <a:latin typeface="+mn-lt"/>
                </a:rPr>
                <a:t>y</a:t>
              </a:r>
              <a:endParaRPr kumimoji="1" lang="ja-JP" altLang="en-US">
                <a:latin typeface="+mn-lt"/>
              </a:endParaRPr>
            </a:p>
          </p:txBody>
        </p:sp>
        <p:sp>
          <p:nvSpPr>
            <p:cNvPr id="11" name="楕円 10"/>
            <p:cNvSpPr>
              <a:spLocks noChangeAspect="1"/>
            </p:cNvSpPr>
            <p:nvPr/>
          </p:nvSpPr>
          <p:spPr bwMode="auto">
            <a:xfrm>
              <a:off x="6862216" y="2680663"/>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22" name="テキスト ボックス 21"/>
            <p:cNvSpPr txBox="1"/>
            <p:nvPr/>
          </p:nvSpPr>
          <p:spPr>
            <a:xfrm>
              <a:off x="6538168" y="2676378"/>
              <a:ext cx="321568" cy="461665"/>
            </a:xfrm>
            <a:prstGeom prst="rect">
              <a:avLst/>
            </a:prstGeom>
            <a:noFill/>
          </p:spPr>
          <p:txBody>
            <a:bodyPr wrap="square" rtlCol="0">
              <a:spAutoFit/>
            </a:bodyPr>
            <a:lstStyle/>
            <a:p>
              <a:r>
                <a:rPr kumimoji="1" lang="en-US" altLang="ja-JP" smtClean="0">
                  <a:latin typeface="+mn-lt"/>
                </a:rPr>
                <a:t>O</a:t>
              </a:r>
              <a:endParaRPr kumimoji="1" lang="ja-JP" altLang="en-US">
                <a:latin typeface="+mn-lt"/>
              </a:endParaRPr>
            </a:p>
          </p:txBody>
        </p:sp>
        <p:cxnSp>
          <p:nvCxnSpPr>
            <p:cNvPr id="28" name="直線コネクタ 27"/>
            <p:cNvCxnSpPr/>
            <p:nvPr/>
          </p:nvCxnSpPr>
          <p:spPr bwMode="auto">
            <a:xfrm flipH="1">
              <a:off x="6592168" y="2104599"/>
              <a:ext cx="1872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 name="直線コネクタ 6"/>
            <p:cNvCxnSpPr>
              <a:stCxn id="22" idx="1"/>
            </p:cNvCxnSpPr>
            <p:nvPr/>
          </p:nvCxnSpPr>
          <p:spPr bwMode="auto">
            <a:xfrm flipV="1">
              <a:off x="6538168" y="594811"/>
              <a:ext cx="1926208" cy="231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 name="テキスト ボックス 1"/>
            <p:cNvSpPr txBox="1"/>
            <p:nvPr/>
          </p:nvSpPr>
          <p:spPr>
            <a:xfrm>
              <a:off x="8532177" y="270982"/>
              <a:ext cx="954107" cy="461665"/>
            </a:xfrm>
            <a:prstGeom prst="rect">
              <a:avLst/>
            </a:prstGeom>
            <a:noFill/>
          </p:spPr>
          <p:txBody>
            <a:bodyPr wrap="none" rtlCol="0">
              <a:spAutoFit/>
            </a:bodyPr>
            <a:lstStyle/>
            <a:p>
              <a:r>
                <a:rPr kumimoji="1" lang="ja-JP" altLang="en-US" smtClean="0"/>
                <a:t>直線</a:t>
              </a:r>
              <a:r>
                <a:rPr kumimoji="1" lang="en-US" altLang="ja-JP" smtClean="0">
                  <a:latin typeface="+mn-lt"/>
                </a:rPr>
                <a:t>1</a:t>
              </a:r>
              <a:endParaRPr kumimoji="1" lang="ja-JP" altLang="en-US">
                <a:latin typeface="+mn-lt"/>
              </a:endParaRPr>
            </a:p>
          </p:txBody>
        </p:sp>
        <p:sp>
          <p:nvSpPr>
            <p:cNvPr id="37" name="テキスト ボックス 36"/>
            <p:cNvSpPr txBox="1"/>
            <p:nvPr/>
          </p:nvSpPr>
          <p:spPr>
            <a:xfrm>
              <a:off x="8563598" y="1520178"/>
              <a:ext cx="954107" cy="461665"/>
            </a:xfrm>
            <a:prstGeom prst="rect">
              <a:avLst/>
            </a:prstGeom>
            <a:noFill/>
          </p:spPr>
          <p:txBody>
            <a:bodyPr wrap="none" rtlCol="0">
              <a:spAutoFit/>
            </a:bodyPr>
            <a:lstStyle/>
            <a:p>
              <a:r>
                <a:rPr kumimoji="1" lang="ja-JP" altLang="en-US" smtClean="0"/>
                <a:t>直線</a:t>
              </a:r>
              <a:r>
                <a:rPr kumimoji="1" lang="en-US" altLang="ja-JP" smtClean="0">
                  <a:latin typeface="+mn-lt"/>
                </a:rPr>
                <a:t>2</a:t>
              </a:r>
              <a:endParaRPr kumimoji="1" lang="ja-JP" altLang="en-US">
                <a:latin typeface="+mn-lt"/>
              </a:endParaRPr>
            </a:p>
          </p:txBody>
        </p:sp>
        <p:sp>
          <p:nvSpPr>
            <p:cNvPr id="38" name="テキスト ボックス 37"/>
            <p:cNvSpPr txBox="1"/>
            <p:nvPr/>
          </p:nvSpPr>
          <p:spPr>
            <a:xfrm>
              <a:off x="8563598" y="718543"/>
              <a:ext cx="1367682" cy="461665"/>
            </a:xfrm>
            <a:prstGeom prst="rect">
              <a:avLst/>
            </a:prstGeom>
            <a:noFill/>
          </p:spPr>
          <p:txBody>
            <a:bodyPr wrap="none" rtlCol="0">
              <a:spAutoFit/>
            </a:bodyPr>
            <a:lstStyle/>
            <a:p>
              <a:r>
                <a:rPr kumimoji="1" lang="ja-JP" altLang="en-US" smtClean="0"/>
                <a:t>傾きは</a:t>
              </a:r>
              <a:r>
                <a:rPr kumimoji="1" lang="ja-JP" altLang="en-US" smtClean="0">
                  <a:solidFill>
                    <a:srgbClr val="00B0F0"/>
                  </a:solidFill>
                </a:rPr>
                <a:t>正</a:t>
              </a:r>
              <a:endParaRPr kumimoji="1" lang="ja-JP" altLang="en-US">
                <a:solidFill>
                  <a:srgbClr val="00B0F0"/>
                </a:solidFill>
                <a:latin typeface="+mn-lt"/>
              </a:endParaRPr>
            </a:p>
          </p:txBody>
        </p:sp>
        <p:cxnSp>
          <p:nvCxnSpPr>
            <p:cNvPr id="39" name="直線コネクタ 38"/>
            <p:cNvCxnSpPr/>
            <p:nvPr/>
          </p:nvCxnSpPr>
          <p:spPr bwMode="auto">
            <a:xfrm>
              <a:off x="6499696" y="1528536"/>
              <a:ext cx="1892672" cy="1540395"/>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2" name="テキスト ボックス 41"/>
            <p:cNvSpPr txBox="1"/>
            <p:nvPr/>
          </p:nvSpPr>
          <p:spPr>
            <a:xfrm>
              <a:off x="8563598" y="2750500"/>
              <a:ext cx="955711" cy="461665"/>
            </a:xfrm>
            <a:prstGeom prst="rect">
              <a:avLst/>
            </a:prstGeom>
            <a:noFill/>
          </p:spPr>
          <p:txBody>
            <a:bodyPr wrap="none" rtlCol="0">
              <a:spAutoFit/>
            </a:bodyPr>
            <a:lstStyle/>
            <a:p>
              <a:r>
                <a:rPr kumimoji="1" lang="ja-JP" altLang="en-US" smtClean="0"/>
                <a:t>直線</a:t>
              </a:r>
              <a:r>
                <a:rPr kumimoji="1" lang="en-US" altLang="ja-JP" smtClean="0">
                  <a:latin typeface="+mn-lt"/>
                </a:rPr>
                <a:t>3</a:t>
              </a:r>
              <a:endParaRPr kumimoji="1" lang="ja-JP" altLang="en-US">
                <a:latin typeface="+mn-lt"/>
              </a:endParaRPr>
            </a:p>
          </p:txBody>
        </p:sp>
        <p:sp>
          <p:nvSpPr>
            <p:cNvPr id="51" name="テキスト ボックス 50"/>
            <p:cNvSpPr txBox="1"/>
            <p:nvPr/>
          </p:nvSpPr>
          <p:spPr>
            <a:xfrm>
              <a:off x="8567950" y="1929395"/>
              <a:ext cx="1627369" cy="461665"/>
            </a:xfrm>
            <a:prstGeom prst="rect">
              <a:avLst/>
            </a:prstGeom>
            <a:noFill/>
          </p:spPr>
          <p:txBody>
            <a:bodyPr wrap="none" rtlCol="0">
              <a:spAutoFit/>
            </a:bodyPr>
            <a:lstStyle/>
            <a:p>
              <a:r>
                <a:rPr kumimoji="1" lang="ja-JP" altLang="en-US" smtClean="0"/>
                <a:t>傾きは</a:t>
              </a:r>
              <a:r>
                <a:rPr kumimoji="1" lang="ja-JP" altLang="en-US" smtClean="0">
                  <a:solidFill>
                    <a:srgbClr val="CCCC00"/>
                  </a:solidFill>
                </a:rPr>
                <a:t>ゼロ</a:t>
              </a:r>
              <a:endParaRPr kumimoji="1" lang="ja-JP" altLang="en-US">
                <a:solidFill>
                  <a:srgbClr val="CCCC00"/>
                </a:solidFill>
                <a:latin typeface="+mn-lt"/>
              </a:endParaRPr>
            </a:p>
          </p:txBody>
        </p:sp>
        <p:sp>
          <p:nvSpPr>
            <p:cNvPr id="52" name="テキスト ボックス 51"/>
            <p:cNvSpPr txBox="1"/>
            <p:nvPr/>
          </p:nvSpPr>
          <p:spPr>
            <a:xfrm>
              <a:off x="8532631" y="3104089"/>
              <a:ext cx="1367682" cy="461665"/>
            </a:xfrm>
            <a:prstGeom prst="rect">
              <a:avLst/>
            </a:prstGeom>
            <a:noFill/>
          </p:spPr>
          <p:txBody>
            <a:bodyPr wrap="none" rtlCol="0">
              <a:spAutoFit/>
            </a:bodyPr>
            <a:lstStyle/>
            <a:p>
              <a:r>
                <a:rPr kumimoji="1" lang="ja-JP" altLang="en-US" smtClean="0"/>
                <a:t>傾きは</a:t>
              </a:r>
              <a:r>
                <a:rPr kumimoji="1" lang="ja-JP" altLang="en-US" smtClean="0">
                  <a:solidFill>
                    <a:srgbClr val="FF0000"/>
                  </a:solidFill>
                </a:rPr>
                <a:t>負</a:t>
              </a:r>
              <a:endParaRPr kumimoji="1" lang="ja-JP" altLang="en-US">
                <a:solidFill>
                  <a:srgbClr val="FF0000"/>
                </a:solidFill>
                <a:latin typeface="+mn-lt"/>
              </a:endParaRPr>
            </a:p>
          </p:txBody>
        </p:sp>
      </p:grpSp>
    </p:spTree>
    <p:extLst>
      <p:ext uri="{BB962C8B-B14F-4D97-AF65-F5344CB8AC3E}">
        <p14:creationId xmlns:p14="http://schemas.microsoft.com/office/powerpoint/2010/main" val="2325455986"/>
      </p:ext>
    </p:extLst>
  </p:cSld>
  <p:clrMapOvr>
    <a:masterClrMapping/>
  </p:clrMapOvr>
  <p:transition advTm="30219"/>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2020/7/21</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9</a:t>
            </a:r>
            <a:endParaRPr lang="en-US" altLang="ja-JP" sz="1400" smtClean="0">
              <a:latin typeface="Times New Roman" panose="02020603050405020304" pitchFamily="18" charset="0"/>
            </a:endParaRP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16</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傾きの性質</a:t>
            </a:r>
          </a:p>
        </p:txBody>
      </p:sp>
      <p:sp>
        <p:nvSpPr>
          <p:cNvPr id="180227" name="Rectangle 3"/>
          <p:cNvSpPr>
            <a:spLocks noGrp="1" noChangeArrowheads="1"/>
          </p:cNvSpPr>
          <p:nvPr>
            <p:ph type="body" idx="1"/>
          </p:nvPr>
        </p:nvSpPr>
        <p:spPr>
          <a:xfrm>
            <a:off x="356370" y="1039987"/>
            <a:ext cx="9537700" cy="5940425"/>
          </a:xfrm>
        </p:spPr>
        <p:txBody>
          <a:bodyPr/>
          <a:lstStyle/>
          <a:p>
            <a:pPr>
              <a:lnSpc>
                <a:spcPts val="3500"/>
              </a:lnSpc>
              <a:spcAft>
                <a:spcPts val="600"/>
              </a:spcAft>
              <a:defRPr/>
            </a:pPr>
            <a:r>
              <a:rPr lang="ja-JP" altLang="en-US" smtClean="0"/>
              <a:t>傾きのきつさに関して次の性質があります</a:t>
            </a:r>
            <a:endParaRPr lang="en-US" altLang="ja-JP" smtClean="0"/>
          </a:p>
          <a:p>
            <a:pPr marL="514350" indent="-514350">
              <a:lnSpc>
                <a:spcPts val="3500"/>
              </a:lnSpc>
              <a:spcAft>
                <a:spcPts val="600"/>
              </a:spcAft>
              <a:buFont typeface="+mj-lt"/>
              <a:buAutoNum type="arabicPeriod" startAt="4"/>
              <a:defRPr/>
            </a:pPr>
            <a:r>
              <a:rPr lang="ja-JP" altLang="en-US" smtClean="0"/>
              <a:t>傾きの絶対値が大きい→傾斜が急</a:t>
            </a:r>
            <a:endParaRPr lang="en-US" altLang="ja-JP" smtClean="0"/>
          </a:p>
          <a:p>
            <a:pPr marL="514350" indent="-514350">
              <a:lnSpc>
                <a:spcPts val="3500"/>
              </a:lnSpc>
              <a:spcAft>
                <a:spcPts val="600"/>
              </a:spcAft>
              <a:buFont typeface="+mj-lt"/>
              <a:buAutoNum type="arabicPeriod" startAt="4"/>
              <a:defRPr/>
            </a:pPr>
            <a:endParaRPr lang="en-US" altLang="ja-JP"/>
          </a:p>
          <a:p>
            <a:pPr marL="514350" indent="-514350">
              <a:lnSpc>
                <a:spcPts val="3500"/>
              </a:lnSpc>
              <a:spcAft>
                <a:spcPts val="600"/>
              </a:spcAft>
              <a:buFont typeface="+mj-lt"/>
              <a:buAutoNum type="arabicPeriod" startAt="4"/>
              <a:defRPr/>
            </a:pPr>
            <a:endParaRPr lang="en-US" altLang="ja-JP" smtClean="0"/>
          </a:p>
          <a:p>
            <a:pPr marL="514350" indent="-514350">
              <a:lnSpc>
                <a:spcPts val="3500"/>
              </a:lnSpc>
              <a:spcAft>
                <a:spcPts val="600"/>
              </a:spcAft>
              <a:buFont typeface="+mj-lt"/>
              <a:buAutoNum type="arabicPeriod" startAt="4"/>
              <a:defRPr/>
            </a:pPr>
            <a:endParaRPr lang="en-US" altLang="ja-JP"/>
          </a:p>
          <a:p>
            <a:pPr marL="514350" indent="-514350">
              <a:lnSpc>
                <a:spcPts val="3500"/>
              </a:lnSpc>
              <a:spcAft>
                <a:spcPts val="600"/>
              </a:spcAft>
              <a:buFont typeface="+mj-lt"/>
              <a:buAutoNum type="arabicPeriod" startAt="4"/>
              <a:defRPr/>
            </a:pPr>
            <a:endParaRPr lang="en-US" altLang="ja-JP" smtClean="0"/>
          </a:p>
          <a:p>
            <a:pPr marL="514350" indent="-514350">
              <a:lnSpc>
                <a:spcPts val="3500"/>
              </a:lnSpc>
              <a:spcAft>
                <a:spcPts val="600"/>
              </a:spcAft>
              <a:buFont typeface="+mj-lt"/>
              <a:buAutoNum type="arabicPeriod" startAt="4"/>
              <a:defRPr/>
            </a:pPr>
            <a:endParaRPr lang="en-US" altLang="ja-JP"/>
          </a:p>
          <a:p>
            <a:pPr>
              <a:lnSpc>
                <a:spcPts val="3500"/>
              </a:lnSpc>
              <a:spcAft>
                <a:spcPts val="600"/>
              </a:spcAft>
              <a:defRPr/>
            </a:pPr>
            <a:r>
              <a:rPr lang="ja-JP" altLang="en-US" smtClean="0"/>
              <a:t>問</a:t>
            </a:r>
            <a:r>
              <a:rPr lang="en-US" altLang="ja-JP" smtClean="0"/>
              <a:t>6 </a:t>
            </a:r>
            <a:r>
              <a:rPr lang="en-US" altLang="ja-JP"/>
              <a:t>(1</a:t>
            </a:r>
            <a:r>
              <a:rPr lang="en-US" altLang="ja-JP" smtClean="0"/>
              <a:t>)</a:t>
            </a:r>
            <a:r>
              <a:rPr lang="ja-JP" altLang="en-US" smtClean="0"/>
              <a:t> </a:t>
            </a:r>
            <a:r>
              <a:rPr lang="en-US" altLang="ja-JP"/>
              <a:t>y=3x+1, (</a:t>
            </a:r>
            <a:r>
              <a:rPr lang="en-US" altLang="ja-JP" smtClean="0"/>
              <a:t>2)y=4x+1, </a:t>
            </a:r>
            <a:r>
              <a:rPr lang="en-US" altLang="ja-JP"/>
              <a:t>(3)y=-</a:t>
            </a:r>
            <a:r>
              <a:rPr lang="en-US" altLang="ja-JP" smtClean="0"/>
              <a:t>3x+1,(4)y=-4x+1</a:t>
            </a:r>
            <a:r>
              <a:rPr lang="ja-JP" altLang="en-US" smtClean="0"/>
              <a:t>の</a:t>
            </a:r>
            <a:r>
              <a:rPr lang="ja-JP" altLang="en-US"/>
              <a:t>傾きを</a:t>
            </a:r>
            <a:r>
              <a:rPr lang="ja-JP" altLang="en-US" smtClean="0"/>
              <a:t>求めて，そのグラフを描いてください</a:t>
            </a:r>
            <a:endParaRPr lang="en-US" altLang="ja-JP" smtClean="0"/>
          </a:p>
          <a:p>
            <a:pPr>
              <a:lnSpc>
                <a:spcPts val="3500"/>
              </a:lnSpc>
              <a:spcAft>
                <a:spcPts val="600"/>
              </a:spcAft>
              <a:defRPr/>
            </a:pPr>
            <a:r>
              <a:rPr lang="ja-JP" altLang="en-US" smtClean="0"/>
              <a:t>問</a:t>
            </a:r>
            <a:r>
              <a:rPr lang="en-US" altLang="ja-JP" smtClean="0"/>
              <a:t>7</a:t>
            </a:r>
            <a:r>
              <a:rPr lang="ja-JP" altLang="en-US" smtClean="0"/>
              <a:t> 関数</a:t>
            </a:r>
            <a:r>
              <a:rPr lang="en-US" altLang="ja-JP" smtClean="0"/>
              <a:t>y=ax+b</a:t>
            </a:r>
            <a:r>
              <a:rPr lang="ja-JP" altLang="en-US" smtClean="0"/>
              <a:t>の</a:t>
            </a:r>
            <a:r>
              <a:rPr lang="en-US" altLang="ja-JP" smtClean="0"/>
              <a:t>Δx</a:t>
            </a:r>
            <a:r>
              <a:rPr lang="ja-JP" altLang="en-US" smtClean="0"/>
              <a:t>と</a:t>
            </a:r>
            <a:r>
              <a:rPr lang="en-US" altLang="ja-JP" smtClean="0"/>
              <a:t>Δy</a:t>
            </a:r>
            <a:r>
              <a:rPr lang="ja-JP" altLang="en-US" smtClean="0"/>
              <a:t>の関係を示してください</a:t>
            </a:r>
            <a:endParaRPr lang="en-US" altLang="ja-JP"/>
          </a:p>
          <a:p>
            <a:pPr>
              <a:lnSpc>
                <a:spcPts val="3500"/>
              </a:lnSpc>
              <a:spcAft>
                <a:spcPts val="600"/>
              </a:spcAft>
              <a:defRPr/>
            </a:pPr>
            <a:endParaRPr lang="en-US" altLang="ja-JP" smtClean="0"/>
          </a:p>
          <a:p>
            <a:pPr marL="0" indent="0">
              <a:lnSpc>
                <a:spcPts val="3500"/>
              </a:lnSpc>
              <a:spcAft>
                <a:spcPts val="600"/>
              </a:spcAft>
              <a:buNone/>
              <a:defRPr/>
            </a:pPr>
            <a:endParaRPr lang="en-US" altLang="ja-JP" smtClean="0"/>
          </a:p>
          <a:p>
            <a:pPr>
              <a:lnSpc>
                <a:spcPts val="3500"/>
              </a:lnSpc>
              <a:spcAft>
                <a:spcPts val="600"/>
              </a:spcAft>
              <a:defRPr/>
            </a:pPr>
            <a:endParaRPr lang="ja-JP" altLang="en-US"/>
          </a:p>
        </p:txBody>
      </p:sp>
      <p:grpSp>
        <p:nvGrpSpPr>
          <p:cNvPr id="24" name="グループ化 23"/>
          <p:cNvGrpSpPr/>
          <p:nvPr/>
        </p:nvGrpSpPr>
        <p:grpSpPr>
          <a:xfrm>
            <a:off x="420392" y="2374006"/>
            <a:ext cx="3964331" cy="2824565"/>
            <a:chOff x="529698" y="2582016"/>
            <a:chExt cx="3964331" cy="2824565"/>
          </a:xfrm>
        </p:grpSpPr>
        <p:cxnSp>
          <p:nvCxnSpPr>
            <p:cNvPr id="28" name="直線コネクタ 27"/>
            <p:cNvCxnSpPr/>
            <p:nvPr/>
          </p:nvCxnSpPr>
          <p:spPr bwMode="auto">
            <a:xfrm flipH="1">
              <a:off x="529698" y="3871025"/>
              <a:ext cx="877894" cy="11265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 name="直線コネクタ 6"/>
            <p:cNvCxnSpPr/>
            <p:nvPr/>
          </p:nvCxnSpPr>
          <p:spPr bwMode="auto">
            <a:xfrm flipV="1">
              <a:off x="615504" y="3264257"/>
              <a:ext cx="648072" cy="13402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 name="テキスト ボックス 1"/>
            <p:cNvSpPr txBox="1"/>
            <p:nvPr/>
          </p:nvSpPr>
          <p:spPr>
            <a:xfrm>
              <a:off x="1343808" y="2582016"/>
              <a:ext cx="954107" cy="461665"/>
            </a:xfrm>
            <a:prstGeom prst="rect">
              <a:avLst/>
            </a:prstGeom>
            <a:noFill/>
          </p:spPr>
          <p:txBody>
            <a:bodyPr wrap="none" rtlCol="0">
              <a:spAutoFit/>
            </a:bodyPr>
            <a:lstStyle/>
            <a:p>
              <a:r>
                <a:rPr kumimoji="1" lang="ja-JP" altLang="en-US" smtClean="0"/>
                <a:t>直線</a:t>
              </a:r>
              <a:r>
                <a:rPr kumimoji="1" lang="en-US" altLang="ja-JP" smtClean="0">
                  <a:latin typeface="+mn-lt"/>
                </a:rPr>
                <a:t>1</a:t>
              </a:r>
              <a:endParaRPr kumimoji="1" lang="ja-JP" altLang="en-US">
                <a:latin typeface="+mn-lt"/>
              </a:endParaRPr>
            </a:p>
          </p:txBody>
        </p:sp>
        <p:sp>
          <p:nvSpPr>
            <p:cNvPr id="37" name="テキスト ボックス 36"/>
            <p:cNvSpPr txBox="1"/>
            <p:nvPr/>
          </p:nvSpPr>
          <p:spPr>
            <a:xfrm>
              <a:off x="1390511" y="3762498"/>
              <a:ext cx="954107" cy="461665"/>
            </a:xfrm>
            <a:prstGeom prst="rect">
              <a:avLst/>
            </a:prstGeom>
            <a:noFill/>
          </p:spPr>
          <p:txBody>
            <a:bodyPr wrap="none" rtlCol="0">
              <a:spAutoFit/>
            </a:bodyPr>
            <a:lstStyle/>
            <a:p>
              <a:r>
                <a:rPr kumimoji="1" lang="ja-JP" altLang="en-US" smtClean="0"/>
                <a:t>直線</a:t>
              </a:r>
              <a:r>
                <a:rPr kumimoji="1" lang="en-US" altLang="ja-JP" smtClean="0">
                  <a:latin typeface="+mn-lt"/>
                </a:rPr>
                <a:t>2</a:t>
              </a:r>
              <a:endParaRPr kumimoji="1" lang="ja-JP" altLang="en-US">
                <a:latin typeface="+mn-lt"/>
              </a:endParaRPr>
            </a:p>
          </p:txBody>
        </p:sp>
        <p:sp>
          <p:nvSpPr>
            <p:cNvPr id="38" name="テキスト ボックス 37"/>
            <p:cNvSpPr txBox="1"/>
            <p:nvPr/>
          </p:nvSpPr>
          <p:spPr>
            <a:xfrm>
              <a:off x="1343808" y="3098860"/>
              <a:ext cx="3150221" cy="461665"/>
            </a:xfrm>
            <a:prstGeom prst="rect">
              <a:avLst/>
            </a:prstGeom>
            <a:noFill/>
          </p:spPr>
          <p:txBody>
            <a:bodyPr wrap="none" rtlCol="0">
              <a:spAutoFit/>
            </a:bodyPr>
            <a:lstStyle/>
            <a:p>
              <a:r>
                <a:rPr kumimoji="1" lang="ja-JP" altLang="en-US" smtClean="0"/>
                <a:t>傾きの</a:t>
              </a:r>
              <a:r>
                <a:rPr kumimoji="1" lang="ja-JP" altLang="en-US" smtClean="0">
                  <a:solidFill>
                    <a:srgbClr val="00B0F0"/>
                  </a:solidFill>
                </a:rPr>
                <a:t>絶対値が大きい</a:t>
              </a:r>
              <a:endParaRPr kumimoji="1" lang="ja-JP" altLang="en-US">
                <a:solidFill>
                  <a:srgbClr val="00B0F0"/>
                </a:solidFill>
                <a:latin typeface="+mn-lt"/>
              </a:endParaRPr>
            </a:p>
          </p:txBody>
        </p:sp>
        <p:sp>
          <p:nvSpPr>
            <p:cNvPr id="51" name="テキスト ボックス 50"/>
            <p:cNvSpPr txBox="1"/>
            <p:nvPr/>
          </p:nvSpPr>
          <p:spPr>
            <a:xfrm>
              <a:off x="1316636" y="4241033"/>
              <a:ext cx="3126177" cy="461665"/>
            </a:xfrm>
            <a:prstGeom prst="rect">
              <a:avLst/>
            </a:prstGeom>
            <a:noFill/>
          </p:spPr>
          <p:txBody>
            <a:bodyPr wrap="none" rtlCol="0">
              <a:spAutoFit/>
            </a:bodyPr>
            <a:lstStyle/>
            <a:p>
              <a:r>
                <a:rPr kumimoji="1" lang="ja-JP" altLang="en-US" smtClean="0"/>
                <a:t>傾きの</a:t>
              </a:r>
              <a:r>
                <a:rPr kumimoji="1" lang="ja-JP" altLang="en-US" smtClean="0">
                  <a:solidFill>
                    <a:srgbClr val="FF0000"/>
                  </a:solidFill>
                </a:rPr>
                <a:t>絶対値は小さい</a:t>
              </a:r>
              <a:endParaRPr kumimoji="1" lang="ja-JP" altLang="en-US">
                <a:solidFill>
                  <a:srgbClr val="FF0000"/>
                </a:solidFill>
                <a:latin typeface="+mn-lt"/>
              </a:endParaRPr>
            </a:p>
          </p:txBody>
        </p:sp>
        <p:sp>
          <p:nvSpPr>
            <p:cNvPr id="21" name="テキスト ボックス 20"/>
            <p:cNvSpPr txBox="1"/>
            <p:nvPr/>
          </p:nvSpPr>
          <p:spPr>
            <a:xfrm>
              <a:off x="529698" y="4944916"/>
              <a:ext cx="2675732" cy="461665"/>
            </a:xfrm>
            <a:prstGeom prst="rect">
              <a:avLst/>
            </a:prstGeom>
            <a:noFill/>
          </p:spPr>
          <p:txBody>
            <a:bodyPr wrap="none" rtlCol="0">
              <a:spAutoFit/>
            </a:bodyPr>
            <a:lstStyle/>
            <a:p>
              <a:r>
                <a:rPr kumimoji="1" lang="ja-JP" altLang="en-US" smtClean="0"/>
                <a:t>直線</a:t>
              </a:r>
              <a:r>
                <a:rPr kumimoji="1" lang="en-US" altLang="ja-JP" smtClean="0">
                  <a:latin typeface="+mn-lt"/>
                </a:rPr>
                <a:t>1,2</a:t>
              </a:r>
              <a:r>
                <a:rPr kumimoji="1" lang="ja-JP" altLang="en-US" smtClean="0"/>
                <a:t>の傾きは正</a:t>
              </a:r>
              <a:endParaRPr kumimoji="1" lang="ja-JP" altLang="en-US"/>
            </a:p>
          </p:txBody>
        </p:sp>
      </p:grpSp>
      <p:grpSp>
        <p:nvGrpSpPr>
          <p:cNvPr id="55" name="グループ化 54"/>
          <p:cNvGrpSpPr/>
          <p:nvPr/>
        </p:nvGrpSpPr>
        <p:grpSpPr>
          <a:xfrm>
            <a:off x="5389357" y="2374006"/>
            <a:ext cx="4185061" cy="2824339"/>
            <a:chOff x="331628" y="2835826"/>
            <a:chExt cx="4185061" cy="2824339"/>
          </a:xfrm>
        </p:grpSpPr>
        <p:cxnSp>
          <p:nvCxnSpPr>
            <p:cNvPr id="56" name="直線コネクタ 55"/>
            <p:cNvCxnSpPr/>
            <p:nvPr/>
          </p:nvCxnSpPr>
          <p:spPr bwMode="auto">
            <a:xfrm flipH="1" flipV="1">
              <a:off x="331628" y="3533362"/>
              <a:ext cx="1058884" cy="22913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 name="直線コネクタ 56"/>
            <p:cNvCxnSpPr/>
            <p:nvPr/>
          </p:nvCxnSpPr>
          <p:spPr bwMode="auto">
            <a:xfrm>
              <a:off x="331628" y="3043681"/>
              <a:ext cx="812407" cy="140059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8" name="テキスト ボックス 57"/>
            <p:cNvSpPr txBox="1"/>
            <p:nvPr/>
          </p:nvSpPr>
          <p:spPr>
            <a:xfrm>
              <a:off x="1343808" y="4133474"/>
              <a:ext cx="955711" cy="461665"/>
            </a:xfrm>
            <a:prstGeom prst="rect">
              <a:avLst/>
            </a:prstGeom>
            <a:noFill/>
          </p:spPr>
          <p:txBody>
            <a:bodyPr wrap="none" rtlCol="0">
              <a:spAutoFit/>
            </a:bodyPr>
            <a:lstStyle/>
            <a:p>
              <a:r>
                <a:rPr kumimoji="1" lang="ja-JP" altLang="en-US" smtClean="0"/>
                <a:t>直線</a:t>
              </a:r>
              <a:r>
                <a:rPr kumimoji="1" lang="en-US" altLang="ja-JP" smtClean="0">
                  <a:latin typeface="+mn-lt"/>
                </a:rPr>
                <a:t>4</a:t>
              </a:r>
              <a:endParaRPr kumimoji="1" lang="ja-JP" altLang="en-US">
                <a:latin typeface="+mn-lt"/>
              </a:endParaRPr>
            </a:p>
          </p:txBody>
        </p:sp>
        <p:sp>
          <p:nvSpPr>
            <p:cNvPr id="60" name="テキスト ボックス 59"/>
            <p:cNvSpPr txBox="1"/>
            <p:nvPr/>
          </p:nvSpPr>
          <p:spPr>
            <a:xfrm>
              <a:off x="1343808" y="2835826"/>
              <a:ext cx="955711" cy="461665"/>
            </a:xfrm>
            <a:prstGeom prst="rect">
              <a:avLst/>
            </a:prstGeom>
            <a:noFill/>
          </p:spPr>
          <p:txBody>
            <a:bodyPr wrap="none" rtlCol="0">
              <a:spAutoFit/>
            </a:bodyPr>
            <a:lstStyle/>
            <a:p>
              <a:r>
                <a:rPr kumimoji="1" lang="ja-JP" altLang="en-US" smtClean="0"/>
                <a:t>直線</a:t>
              </a:r>
              <a:r>
                <a:rPr kumimoji="1" lang="en-US" altLang="ja-JP" smtClean="0">
                  <a:latin typeface="+mn-lt"/>
                </a:rPr>
                <a:t>3</a:t>
              </a:r>
              <a:endParaRPr kumimoji="1" lang="ja-JP" altLang="en-US">
                <a:latin typeface="+mn-lt"/>
              </a:endParaRPr>
            </a:p>
          </p:txBody>
        </p:sp>
        <p:sp>
          <p:nvSpPr>
            <p:cNvPr id="61" name="テキスト ボックス 60"/>
            <p:cNvSpPr txBox="1"/>
            <p:nvPr/>
          </p:nvSpPr>
          <p:spPr>
            <a:xfrm>
              <a:off x="1343808" y="4509633"/>
              <a:ext cx="3150221" cy="461665"/>
            </a:xfrm>
            <a:prstGeom prst="rect">
              <a:avLst/>
            </a:prstGeom>
            <a:noFill/>
          </p:spPr>
          <p:txBody>
            <a:bodyPr wrap="none" rtlCol="0">
              <a:spAutoFit/>
            </a:bodyPr>
            <a:lstStyle/>
            <a:p>
              <a:r>
                <a:rPr kumimoji="1" lang="ja-JP" altLang="en-US" smtClean="0"/>
                <a:t>傾きの</a:t>
              </a:r>
              <a:r>
                <a:rPr kumimoji="1" lang="ja-JP" altLang="en-US" smtClean="0">
                  <a:solidFill>
                    <a:srgbClr val="00B0F0"/>
                  </a:solidFill>
                </a:rPr>
                <a:t>絶対値が大きい</a:t>
              </a:r>
              <a:endParaRPr kumimoji="1" lang="ja-JP" altLang="en-US">
                <a:solidFill>
                  <a:srgbClr val="00B0F0"/>
                </a:solidFill>
                <a:latin typeface="+mn-lt"/>
              </a:endParaRPr>
            </a:p>
          </p:txBody>
        </p:sp>
        <p:sp>
          <p:nvSpPr>
            <p:cNvPr id="62" name="テキスト ボックス 61"/>
            <p:cNvSpPr txBox="1"/>
            <p:nvPr/>
          </p:nvSpPr>
          <p:spPr>
            <a:xfrm>
              <a:off x="1390512" y="3416435"/>
              <a:ext cx="3126177" cy="461665"/>
            </a:xfrm>
            <a:prstGeom prst="rect">
              <a:avLst/>
            </a:prstGeom>
            <a:noFill/>
          </p:spPr>
          <p:txBody>
            <a:bodyPr wrap="none" rtlCol="0">
              <a:spAutoFit/>
            </a:bodyPr>
            <a:lstStyle/>
            <a:p>
              <a:r>
                <a:rPr kumimoji="1" lang="ja-JP" altLang="en-US" smtClean="0"/>
                <a:t>傾きの</a:t>
              </a:r>
              <a:r>
                <a:rPr kumimoji="1" lang="ja-JP" altLang="en-US" smtClean="0">
                  <a:solidFill>
                    <a:srgbClr val="FF0000"/>
                  </a:solidFill>
                </a:rPr>
                <a:t>絶対値は小さい</a:t>
              </a:r>
              <a:endParaRPr kumimoji="1" lang="ja-JP" altLang="en-US">
                <a:solidFill>
                  <a:srgbClr val="FF0000"/>
                </a:solidFill>
                <a:latin typeface="+mn-lt"/>
              </a:endParaRPr>
            </a:p>
          </p:txBody>
        </p:sp>
        <p:sp>
          <p:nvSpPr>
            <p:cNvPr id="63" name="テキスト ボックス 62"/>
            <p:cNvSpPr txBox="1"/>
            <p:nvPr/>
          </p:nvSpPr>
          <p:spPr>
            <a:xfrm>
              <a:off x="603264" y="5198500"/>
              <a:ext cx="2678938" cy="461665"/>
            </a:xfrm>
            <a:prstGeom prst="rect">
              <a:avLst/>
            </a:prstGeom>
            <a:noFill/>
          </p:spPr>
          <p:txBody>
            <a:bodyPr wrap="none" rtlCol="0">
              <a:spAutoFit/>
            </a:bodyPr>
            <a:lstStyle/>
            <a:p>
              <a:r>
                <a:rPr kumimoji="1" lang="ja-JP" altLang="en-US" smtClean="0"/>
                <a:t>直線</a:t>
              </a:r>
              <a:r>
                <a:rPr kumimoji="1" lang="en-US" altLang="ja-JP" smtClean="0">
                  <a:latin typeface="+mn-lt"/>
                </a:rPr>
                <a:t>3,4</a:t>
              </a:r>
              <a:r>
                <a:rPr kumimoji="1" lang="ja-JP" altLang="en-US" smtClean="0"/>
                <a:t>の傾きは負</a:t>
              </a:r>
              <a:endParaRPr kumimoji="1" lang="ja-JP" altLang="en-US"/>
            </a:p>
          </p:txBody>
        </p:sp>
      </p:grpSp>
    </p:spTree>
    <p:extLst>
      <p:ext uri="{BB962C8B-B14F-4D97-AF65-F5344CB8AC3E}">
        <p14:creationId xmlns:p14="http://schemas.microsoft.com/office/powerpoint/2010/main" val="3695391119"/>
      </p:ext>
    </p:extLst>
  </p:cSld>
  <p:clrMapOvr>
    <a:masterClrMapping/>
  </p:clrMapOvr>
  <p:transition advTm="85317"/>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2020/7/21</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9</a:t>
            </a:r>
            <a:endParaRPr lang="en-US" altLang="ja-JP" sz="1400" smtClean="0">
              <a:latin typeface="Times New Roman" panose="02020603050405020304" pitchFamily="18" charset="0"/>
            </a:endParaRPr>
          </a:p>
        </p:txBody>
      </p:sp>
      <p:sp>
        <p:nvSpPr>
          <p:cNvPr id="9222" name="スライド番号プレースホルダ 5"/>
          <p:cNvSpPr>
            <a:spLocks noGrp="1"/>
          </p:cNvSpPr>
          <p:nvPr>
            <p:ph type="sldNum" sz="quarter" idx="12"/>
          </p:nvPr>
        </p:nvSpPr>
        <p:spPr>
          <a:xfrm>
            <a:off x="7276244" y="6884847"/>
            <a:ext cx="2119313" cy="5095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17</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92000" y="-252000"/>
            <a:ext cx="7634288" cy="1778000"/>
          </a:xfrm>
        </p:spPr>
        <p:txBody>
          <a:bodyPr/>
          <a:lstStyle/>
          <a:p>
            <a:r>
              <a:rPr lang="en-US" altLang="ja-JP" smtClean="0"/>
              <a:t>1</a:t>
            </a:r>
            <a:r>
              <a:rPr lang="ja-JP" altLang="en-US" smtClean="0"/>
              <a:t>次関数の限界収入</a:t>
            </a:r>
            <a:r>
              <a:rPr lang="en-US" altLang="ja-JP" smtClean="0"/>
              <a:t>1</a:t>
            </a:r>
            <a:endParaRPr lang="ja-JP" altLang="en-US" smtClean="0"/>
          </a:p>
        </p:txBody>
      </p:sp>
      <p:sp>
        <p:nvSpPr>
          <p:cNvPr id="180227" name="Rectangle 3"/>
          <p:cNvSpPr>
            <a:spLocks noGrp="1" noChangeArrowheads="1"/>
          </p:cNvSpPr>
          <p:nvPr>
            <p:ph type="body" idx="1"/>
          </p:nvPr>
        </p:nvSpPr>
        <p:spPr>
          <a:xfrm>
            <a:off x="111448" y="1001713"/>
            <a:ext cx="9612000" cy="5940425"/>
          </a:xfrm>
        </p:spPr>
        <p:txBody>
          <a:bodyPr/>
          <a:lstStyle/>
          <a:p>
            <a:pPr>
              <a:lnSpc>
                <a:spcPts val="3500"/>
              </a:lnSpc>
              <a:spcAft>
                <a:spcPts val="1200"/>
              </a:spcAft>
              <a:defRPr/>
            </a:pPr>
            <a:r>
              <a:rPr lang="ja-JP" altLang="en-US" smtClean="0"/>
              <a:t>次の逆需要関数を考える</a:t>
            </a:r>
            <a:endParaRPr lang="en-US" altLang="ja-JP" smtClean="0"/>
          </a:p>
          <a:p>
            <a:pPr>
              <a:lnSpc>
                <a:spcPts val="3500"/>
              </a:lnSpc>
              <a:spcAft>
                <a:spcPts val="1200"/>
              </a:spcAft>
              <a:defRPr/>
            </a:pPr>
            <a:endParaRPr lang="en-US" altLang="ja-JP" smtClean="0"/>
          </a:p>
          <a:p>
            <a:pPr>
              <a:lnSpc>
                <a:spcPts val="3500"/>
              </a:lnSpc>
              <a:spcAft>
                <a:spcPts val="1200"/>
              </a:spcAft>
              <a:defRPr/>
            </a:pPr>
            <a:r>
              <a:rPr lang="ja-JP" altLang="en-US" smtClean="0"/>
              <a:t>この限界収入を生産量</a:t>
            </a:r>
            <a:r>
              <a:rPr lang="en-US" altLang="ja-JP" smtClean="0"/>
              <a:t>x</a:t>
            </a:r>
            <a:r>
              <a:rPr lang="ja-JP" altLang="en-US" smtClean="0"/>
              <a:t>から</a:t>
            </a:r>
            <a:endParaRPr lang="en-US" altLang="ja-JP" smtClean="0"/>
          </a:p>
          <a:p>
            <a:pPr marL="0" indent="0">
              <a:lnSpc>
                <a:spcPts val="3500"/>
              </a:lnSpc>
              <a:spcAft>
                <a:spcPts val="1200"/>
              </a:spcAft>
              <a:buNone/>
              <a:defRPr/>
            </a:pPr>
            <a:r>
              <a:rPr lang="ja-JP" altLang="en-US" smtClean="0"/>
              <a:t>限界収入の関数として表現するとどうなるか？</a:t>
            </a:r>
            <a:endParaRPr lang="en-US" altLang="ja-JP" smtClean="0"/>
          </a:p>
          <a:p>
            <a:pPr>
              <a:lnSpc>
                <a:spcPts val="3500"/>
              </a:lnSpc>
              <a:spcAft>
                <a:spcPts val="1200"/>
              </a:spcAft>
              <a:defRPr/>
            </a:pPr>
            <a:r>
              <a:rPr lang="ja-JP" altLang="en-US"/>
              <a:t>式</a:t>
            </a:r>
            <a:r>
              <a:rPr lang="ja-JP" altLang="en-US" smtClean="0"/>
              <a:t>より</a:t>
            </a:r>
            <a:r>
              <a:rPr lang="en-US" altLang="ja-JP" smtClean="0"/>
              <a:t>p=10-x</a:t>
            </a:r>
            <a:r>
              <a:rPr lang="ja-JP" altLang="en-US" smtClean="0"/>
              <a:t>は</a:t>
            </a:r>
            <a:r>
              <a:rPr lang="en-US" altLang="ja-JP" smtClean="0">
                <a:solidFill>
                  <a:srgbClr val="FF0000"/>
                </a:solidFill>
              </a:rPr>
              <a:t>Δp=-Δx</a:t>
            </a:r>
            <a:r>
              <a:rPr lang="ja-JP" altLang="en-US" smtClean="0"/>
              <a:t>だから</a:t>
            </a:r>
            <a:endParaRPr lang="en-US" altLang="ja-JP" smtClean="0"/>
          </a:p>
          <a:p>
            <a:pPr>
              <a:lnSpc>
                <a:spcPts val="3500"/>
              </a:lnSpc>
              <a:spcAft>
                <a:spcPts val="1200"/>
              </a:spcAft>
              <a:defRPr/>
            </a:pPr>
            <a:endParaRPr lang="en-US" altLang="ja-JP"/>
          </a:p>
          <a:p>
            <a:pPr>
              <a:lnSpc>
                <a:spcPts val="3500"/>
              </a:lnSpc>
              <a:spcAft>
                <a:spcPts val="1200"/>
              </a:spcAft>
              <a:defRPr/>
            </a:pPr>
            <a:r>
              <a:rPr lang="ja-JP" altLang="en-US" smtClean="0"/>
              <a:t>よって，</a:t>
            </a:r>
            <a:r>
              <a:rPr lang="en-US" altLang="ja-JP" smtClean="0"/>
              <a:t>MR=p+</a:t>
            </a:r>
            <a:r>
              <a:rPr lang="en-US" altLang="ja-JP" smtClean="0">
                <a:solidFill>
                  <a:srgbClr val="00B0F0"/>
                </a:solidFill>
              </a:rPr>
              <a:t> </a:t>
            </a:r>
            <a:r>
              <a:rPr lang="en-US" altLang="ja-JP" smtClean="0"/>
              <a:t>xΔp/Δx</a:t>
            </a:r>
            <a:r>
              <a:rPr lang="ja-JP" altLang="en-US" smtClean="0"/>
              <a:t>から</a:t>
            </a:r>
            <a:endParaRPr lang="en-US" altLang="ja-JP" smtClean="0"/>
          </a:p>
          <a:p>
            <a:pPr>
              <a:lnSpc>
                <a:spcPts val="3500"/>
              </a:lnSpc>
              <a:spcAft>
                <a:spcPts val="1200"/>
              </a:spcAft>
              <a:defRPr/>
            </a:pPr>
            <a:endParaRPr lang="en-US" altLang="ja-JP" smtClean="0"/>
          </a:p>
        </p:txBody>
      </p:sp>
      <p:grpSp>
        <p:nvGrpSpPr>
          <p:cNvPr id="2" name="グループ化 1"/>
          <p:cNvGrpSpPr/>
          <p:nvPr/>
        </p:nvGrpSpPr>
        <p:grpSpPr>
          <a:xfrm>
            <a:off x="6792249" y="305461"/>
            <a:ext cx="3087301" cy="2876554"/>
            <a:chOff x="6745227" y="357382"/>
            <a:chExt cx="3087301" cy="2876554"/>
          </a:xfrm>
        </p:grpSpPr>
        <p:cxnSp>
          <p:nvCxnSpPr>
            <p:cNvPr id="22" name="直線矢印コネクタ 21"/>
            <p:cNvCxnSpPr/>
            <p:nvPr/>
          </p:nvCxnSpPr>
          <p:spPr bwMode="auto">
            <a:xfrm flipV="1">
              <a:off x="7249283" y="575786"/>
              <a:ext cx="0" cy="216000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23" name="直線矢印コネクタ 22"/>
            <p:cNvCxnSpPr/>
            <p:nvPr/>
          </p:nvCxnSpPr>
          <p:spPr bwMode="auto">
            <a:xfrm flipV="1">
              <a:off x="7249283" y="2735786"/>
              <a:ext cx="2140787"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25" name="テキスト ボックス 24"/>
            <p:cNvSpPr txBox="1"/>
            <p:nvPr/>
          </p:nvSpPr>
          <p:spPr>
            <a:xfrm>
              <a:off x="9510960" y="2504953"/>
              <a:ext cx="321568" cy="461665"/>
            </a:xfrm>
            <a:prstGeom prst="rect">
              <a:avLst/>
            </a:prstGeom>
            <a:noFill/>
          </p:spPr>
          <p:txBody>
            <a:bodyPr wrap="square" rtlCol="0">
              <a:spAutoFit/>
            </a:bodyPr>
            <a:lstStyle/>
            <a:p>
              <a:r>
                <a:rPr kumimoji="1" lang="en-US" altLang="ja-JP" smtClean="0">
                  <a:latin typeface="+mn-lt"/>
                </a:rPr>
                <a:t>x</a:t>
              </a:r>
              <a:endParaRPr kumimoji="1" lang="ja-JP" altLang="en-US">
                <a:latin typeface="+mn-lt"/>
              </a:endParaRPr>
            </a:p>
          </p:txBody>
        </p:sp>
        <p:sp>
          <p:nvSpPr>
            <p:cNvPr id="29" name="テキスト ボックス 28"/>
            <p:cNvSpPr txBox="1"/>
            <p:nvPr/>
          </p:nvSpPr>
          <p:spPr>
            <a:xfrm>
              <a:off x="6799227" y="357382"/>
              <a:ext cx="321568" cy="461665"/>
            </a:xfrm>
            <a:prstGeom prst="rect">
              <a:avLst/>
            </a:prstGeom>
            <a:noFill/>
          </p:spPr>
          <p:txBody>
            <a:bodyPr wrap="square" rtlCol="0">
              <a:spAutoFit/>
            </a:bodyPr>
            <a:lstStyle/>
            <a:p>
              <a:r>
                <a:rPr kumimoji="1" lang="en-US" altLang="ja-JP" smtClean="0">
                  <a:latin typeface="+mn-lt"/>
                </a:rPr>
                <a:t>p</a:t>
              </a:r>
              <a:endParaRPr kumimoji="1" lang="ja-JP" altLang="en-US">
                <a:latin typeface="+mn-lt"/>
              </a:endParaRPr>
            </a:p>
          </p:txBody>
        </p:sp>
        <p:sp>
          <p:nvSpPr>
            <p:cNvPr id="30" name="楕円 29"/>
            <p:cNvSpPr>
              <a:spLocks noChangeAspect="1"/>
            </p:cNvSpPr>
            <p:nvPr/>
          </p:nvSpPr>
          <p:spPr bwMode="auto">
            <a:xfrm>
              <a:off x="7209035" y="2681696"/>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1" name="テキスト ボックス 30"/>
            <p:cNvSpPr txBox="1"/>
            <p:nvPr/>
          </p:nvSpPr>
          <p:spPr>
            <a:xfrm>
              <a:off x="6889243" y="2657353"/>
              <a:ext cx="321568" cy="461665"/>
            </a:xfrm>
            <a:prstGeom prst="rect">
              <a:avLst/>
            </a:prstGeom>
            <a:noFill/>
          </p:spPr>
          <p:txBody>
            <a:bodyPr wrap="square" rtlCol="0">
              <a:spAutoFit/>
            </a:bodyPr>
            <a:lstStyle/>
            <a:p>
              <a:r>
                <a:rPr kumimoji="1" lang="en-US" altLang="ja-JP" smtClean="0">
                  <a:latin typeface="+mn-lt"/>
                </a:rPr>
                <a:t>O</a:t>
              </a:r>
              <a:endParaRPr kumimoji="1" lang="ja-JP" altLang="en-US">
                <a:latin typeface="+mn-lt"/>
              </a:endParaRPr>
            </a:p>
          </p:txBody>
        </p:sp>
        <p:sp>
          <p:nvSpPr>
            <p:cNvPr id="32" name="楕円 31"/>
            <p:cNvSpPr>
              <a:spLocks noChangeAspect="1"/>
            </p:cNvSpPr>
            <p:nvPr/>
          </p:nvSpPr>
          <p:spPr bwMode="auto">
            <a:xfrm>
              <a:off x="7177275" y="861438"/>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3" name="テキスト ボックス 32"/>
            <p:cNvSpPr txBox="1"/>
            <p:nvPr/>
          </p:nvSpPr>
          <p:spPr>
            <a:xfrm>
              <a:off x="6745227" y="717422"/>
              <a:ext cx="609600" cy="461665"/>
            </a:xfrm>
            <a:prstGeom prst="rect">
              <a:avLst/>
            </a:prstGeom>
            <a:noFill/>
          </p:spPr>
          <p:txBody>
            <a:bodyPr wrap="square" rtlCol="0">
              <a:spAutoFit/>
            </a:bodyPr>
            <a:lstStyle/>
            <a:p>
              <a:r>
                <a:rPr kumimoji="1" lang="en-US" altLang="ja-JP" smtClean="0">
                  <a:latin typeface="+mn-lt"/>
                </a:rPr>
                <a:t>10</a:t>
              </a:r>
              <a:endParaRPr kumimoji="1" lang="ja-JP" altLang="en-US">
                <a:latin typeface="+mn-lt"/>
              </a:endParaRPr>
            </a:p>
          </p:txBody>
        </p:sp>
        <p:sp>
          <p:nvSpPr>
            <p:cNvPr id="34" name="楕円 33"/>
            <p:cNvSpPr>
              <a:spLocks noChangeAspect="1"/>
            </p:cNvSpPr>
            <p:nvPr/>
          </p:nvSpPr>
          <p:spPr bwMode="auto">
            <a:xfrm>
              <a:off x="9026375" y="2682821"/>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5" name="テキスト ボックス 34"/>
            <p:cNvSpPr txBox="1"/>
            <p:nvPr/>
          </p:nvSpPr>
          <p:spPr>
            <a:xfrm>
              <a:off x="8901360" y="2772271"/>
              <a:ext cx="609600" cy="461665"/>
            </a:xfrm>
            <a:prstGeom prst="rect">
              <a:avLst/>
            </a:prstGeom>
            <a:noFill/>
          </p:spPr>
          <p:txBody>
            <a:bodyPr wrap="square" rtlCol="0">
              <a:spAutoFit/>
            </a:bodyPr>
            <a:lstStyle/>
            <a:p>
              <a:r>
                <a:rPr kumimoji="1" lang="en-US" altLang="ja-JP" smtClean="0">
                  <a:latin typeface="+mn-lt"/>
                </a:rPr>
                <a:t>10</a:t>
              </a:r>
              <a:endParaRPr kumimoji="1" lang="ja-JP" altLang="en-US">
                <a:latin typeface="+mn-lt"/>
              </a:endParaRPr>
            </a:p>
          </p:txBody>
        </p:sp>
        <p:cxnSp>
          <p:nvCxnSpPr>
            <p:cNvPr id="36" name="直線コネクタ 35"/>
            <p:cNvCxnSpPr/>
            <p:nvPr/>
          </p:nvCxnSpPr>
          <p:spPr bwMode="auto">
            <a:xfrm>
              <a:off x="7193032" y="889970"/>
              <a:ext cx="1941343" cy="1846851"/>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3" name="テキスト ボックス 42"/>
            <p:cNvSpPr txBox="1"/>
            <p:nvPr/>
          </p:nvSpPr>
          <p:spPr>
            <a:xfrm>
              <a:off x="8070799" y="1332111"/>
              <a:ext cx="1567631" cy="461665"/>
            </a:xfrm>
            <a:prstGeom prst="rect">
              <a:avLst/>
            </a:prstGeom>
            <a:noFill/>
          </p:spPr>
          <p:txBody>
            <a:bodyPr wrap="square" rtlCol="0">
              <a:spAutoFit/>
            </a:bodyPr>
            <a:lstStyle/>
            <a:p>
              <a:r>
                <a:rPr kumimoji="1" lang="en-US" altLang="ja-JP" smtClean="0">
                  <a:latin typeface="+mn-lt"/>
                </a:rPr>
                <a:t>P=10-x</a:t>
              </a:r>
              <a:endParaRPr kumimoji="1" lang="ja-JP" altLang="en-US">
                <a:latin typeface="+mn-lt"/>
              </a:endParaRPr>
            </a:p>
          </p:txBody>
        </p:sp>
      </p:grpSp>
      <p:pic>
        <p:nvPicPr>
          <p:cNvPr id="7170" name="Picture 2" descr="\begin{align*}&#10;P(x)=10-x&#10;\end{alig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44030" y="1743738"/>
            <a:ext cx="2447925" cy="490538"/>
          </a:xfrm>
          <a:prstGeom prst="rect">
            <a:avLst/>
          </a:prstGeom>
          <a:noFill/>
          <a:extLst>
            <a:ext uri="{909E8E84-426E-40DD-AFC4-6F175D3DCCD1}">
              <a14:hiddenFill xmlns:a14="http://schemas.microsoft.com/office/drawing/2010/main">
                <a:solidFill>
                  <a:srgbClr val="FFFFFF"/>
                </a:solidFill>
              </a14:hiddenFill>
            </a:ext>
          </a:extLst>
        </p:spPr>
      </p:pic>
      <p:pic>
        <p:nvPicPr>
          <p:cNvPr id="7172" name="Picture 4" descr="\begin{align*}&#10;\frac{\Delta p} {\Delta x}=-1&#10;\end{alig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71688" y="4359001"/>
            <a:ext cx="1600200" cy="819151"/>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begin{align*}&#10;MR=p+x\frac{\Delta p}{\Delta x}=(10-x)+x(-1)=10-2x&#10;\end{alig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03536" y="5826224"/>
            <a:ext cx="8077200" cy="819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0205298"/>
      </p:ext>
    </p:extLst>
  </p:cSld>
  <p:clrMapOvr>
    <a:masterClrMapping/>
  </p:clrMapOvr>
  <p:transition advTm="48962"/>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2020/7/21</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9</a:t>
            </a:r>
            <a:endParaRPr lang="en-US" altLang="ja-JP" sz="1400" smtClean="0">
              <a:latin typeface="Times New Roman" panose="02020603050405020304" pitchFamily="18" charset="0"/>
            </a:endParaRPr>
          </a:p>
        </p:txBody>
      </p:sp>
      <p:sp>
        <p:nvSpPr>
          <p:cNvPr id="9222" name="スライド番号プレースホルダ 5"/>
          <p:cNvSpPr>
            <a:spLocks noGrp="1"/>
          </p:cNvSpPr>
          <p:nvPr>
            <p:ph type="sldNum" sz="quarter" idx="12"/>
          </p:nvPr>
        </p:nvSpPr>
        <p:spPr>
          <a:xfrm>
            <a:off x="7276244" y="6884847"/>
            <a:ext cx="2119313" cy="5095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18</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92000" y="-252000"/>
            <a:ext cx="7634288" cy="1778000"/>
          </a:xfrm>
        </p:spPr>
        <p:txBody>
          <a:bodyPr/>
          <a:lstStyle/>
          <a:p>
            <a:r>
              <a:rPr lang="en-US" altLang="ja-JP" smtClean="0"/>
              <a:t>1</a:t>
            </a:r>
            <a:r>
              <a:rPr lang="ja-JP" altLang="en-US" smtClean="0"/>
              <a:t>次関数の限界収入</a:t>
            </a:r>
            <a:r>
              <a:rPr lang="en-US" altLang="ja-JP"/>
              <a:t>2</a:t>
            </a:r>
            <a:endParaRPr lang="ja-JP" altLang="en-US" smtClean="0"/>
          </a:p>
        </p:txBody>
      </p:sp>
      <p:sp>
        <p:nvSpPr>
          <p:cNvPr id="180227" name="Rectangle 3"/>
          <p:cNvSpPr>
            <a:spLocks noGrp="1" noChangeArrowheads="1"/>
          </p:cNvSpPr>
          <p:nvPr>
            <p:ph type="body" idx="1"/>
          </p:nvPr>
        </p:nvSpPr>
        <p:spPr>
          <a:xfrm>
            <a:off x="111448" y="1001713"/>
            <a:ext cx="9612000" cy="5940425"/>
          </a:xfrm>
        </p:spPr>
        <p:txBody>
          <a:bodyPr/>
          <a:lstStyle/>
          <a:p>
            <a:pPr>
              <a:lnSpc>
                <a:spcPts val="3500"/>
              </a:lnSpc>
              <a:spcAft>
                <a:spcPts val="1200"/>
              </a:spcAft>
              <a:defRPr/>
            </a:pPr>
            <a:r>
              <a:rPr lang="ja-JP" altLang="en-US" smtClean="0"/>
              <a:t>よって，逆需要関数</a:t>
            </a:r>
            <a:endParaRPr lang="en-US" altLang="ja-JP" smtClean="0"/>
          </a:p>
          <a:p>
            <a:pPr>
              <a:lnSpc>
                <a:spcPts val="3500"/>
              </a:lnSpc>
              <a:spcAft>
                <a:spcPts val="1200"/>
              </a:spcAft>
              <a:defRPr/>
            </a:pPr>
            <a:endParaRPr lang="en-US" altLang="ja-JP" smtClean="0"/>
          </a:p>
          <a:p>
            <a:pPr>
              <a:lnSpc>
                <a:spcPts val="3500"/>
              </a:lnSpc>
              <a:spcAft>
                <a:spcPts val="1200"/>
              </a:spcAft>
              <a:defRPr/>
            </a:pPr>
            <a:r>
              <a:rPr lang="ja-JP" altLang="en-US" smtClean="0"/>
              <a:t>の</a:t>
            </a:r>
            <a:r>
              <a:rPr lang="ja-JP" altLang="en-US" u="sng" smtClean="0">
                <a:solidFill>
                  <a:srgbClr val="FF0000"/>
                </a:solidFill>
              </a:rPr>
              <a:t>限界収入関数</a:t>
            </a:r>
            <a:r>
              <a:rPr lang="ja-JP" altLang="en-US" smtClean="0"/>
              <a:t>は下になる</a:t>
            </a:r>
            <a:endParaRPr lang="en-US" altLang="ja-JP" smtClean="0"/>
          </a:p>
          <a:p>
            <a:pPr>
              <a:lnSpc>
                <a:spcPts val="3500"/>
              </a:lnSpc>
              <a:spcAft>
                <a:spcPts val="1200"/>
              </a:spcAft>
              <a:defRPr/>
            </a:pPr>
            <a:endParaRPr lang="en-US" altLang="ja-JP"/>
          </a:p>
          <a:p>
            <a:pPr>
              <a:lnSpc>
                <a:spcPts val="3500"/>
              </a:lnSpc>
              <a:spcAft>
                <a:spcPts val="1200"/>
              </a:spcAft>
              <a:defRPr/>
            </a:pPr>
            <a:r>
              <a:rPr lang="ja-JP" altLang="en-US" smtClean="0"/>
              <a:t>そのグラフの限界収入曲線は図に示されている</a:t>
            </a:r>
            <a:endParaRPr lang="en-US" altLang="ja-JP" smtClean="0"/>
          </a:p>
          <a:p>
            <a:pPr>
              <a:lnSpc>
                <a:spcPts val="3500"/>
              </a:lnSpc>
              <a:spcAft>
                <a:spcPts val="1200"/>
              </a:spcAft>
              <a:defRPr/>
            </a:pPr>
            <a:r>
              <a:rPr lang="ja-JP" altLang="en-US" u="sng">
                <a:solidFill>
                  <a:srgbClr val="FF0000"/>
                </a:solidFill>
              </a:rPr>
              <a:t>限界収入関数</a:t>
            </a:r>
            <a:r>
              <a:rPr lang="ja-JP" altLang="en-US" smtClean="0"/>
              <a:t>は企業の生産量からその限界収入への関数です．そのグラフを</a:t>
            </a:r>
            <a:r>
              <a:rPr lang="ja-JP" altLang="en-US" u="sng" smtClean="0">
                <a:solidFill>
                  <a:srgbClr val="FF0000"/>
                </a:solidFill>
              </a:rPr>
              <a:t>限界収入曲線</a:t>
            </a:r>
            <a:r>
              <a:rPr lang="ja-JP" altLang="en-US" smtClean="0"/>
              <a:t>という</a:t>
            </a:r>
            <a:endParaRPr lang="en-US" altLang="ja-JP" smtClean="0"/>
          </a:p>
          <a:p>
            <a:pPr>
              <a:lnSpc>
                <a:spcPts val="3500"/>
              </a:lnSpc>
              <a:spcAft>
                <a:spcPts val="1200"/>
              </a:spcAft>
              <a:defRPr/>
            </a:pPr>
            <a:r>
              <a:rPr lang="ja-JP" altLang="en-US" smtClean="0"/>
              <a:t>問</a:t>
            </a:r>
            <a:r>
              <a:rPr lang="en-US" altLang="ja-JP" smtClean="0"/>
              <a:t>8</a:t>
            </a:r>
            <a:r>
              <a:rPr lang="ja-JP" altLang="en-US" smtClean="0"/>
              <a:t> </a:t>
            </a:r>
            <a:r>
              <a:rPr lang="ja-JP" altLang="en-US" smtClean="0"/>
              <a:t>逆需要関数</a:t>
            </a:r>
            <a:r>
              <a:rPr lang="en-US" altLang="ja-JP" smtClean="0"/>
              <a:t>P(x)=16-2x</a:t>
            </a:r>
            <a:r>
              <a:rPr lang="ja-JP" altLang="en-US" smtClean="0"/>
              <a:t>の限界収入関数を求めてください．逆需要曲線と限界収入曲線を描いてください</a:t>
            </a:r>
            <a:endParaRPr lang="en-US" altLang="ja-JP"/>
          </a:p>
          <a:p>
            <a:pPr>
              <a:lnSpc>
                <a:spcPts val="3500"/>
              </a:lnSpc>
              <a:spcAft>
                <a:spcPts val="1200"/>
              </a:spcAft>
              <a:defRPr/>
            </a:pPr>
            <a:endParaRPr lang="en-US" altLang="ja-JP" smtClean="0"/>
          </a:p>
        </p:txBody>
      </p:sp>
      <p:pic>
        <p:nvPicPr>
          <p:cNvPr id="7170" name="Picture 2" descr="\begin{align*}&#10;P(x)=10-x&#10;\end{alig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44030" y="1743738"/>
            <a:ext cx="2447925" cy="490538"/>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begin{align*}&#10;MR(x)=10-2x&#10;\end{alig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41856" y="3132854"/>
            <a:ext cx="3067050" cy="409575"/>
          </a:xfrm>
          <a:prstGeom prst="rect">
            <a:avLst/>
          </a:prstGeom>
          <a:noFill/>
          <a:extLst>
            <a:ext uri="{909E8E84-426E-40DD-AFC4-6F175D3DCCD1}">
              <a14:hiddenFill xmlns:a14="http://schemas.microsoft.com/office/drawing/2010/main">
                <a:solidFill>
                  <a:srgbClr val="FFFFFF"/>
                </a:solidFill>
              </a14:hiddenFill>
            </a:ext>
          </a:extLst>
        </p:spPr>
      </p:pic>
      <p:grpSp>
        <p:nvGrpSpPr>
          <p:cNvPr id="13" name="グループ化 12"/>
          <p:cNvGrpSpPr/>
          <p:nvPr/>
        </p:nvGrpSpPr>
        <p:grpSpPr>
          <a:xfrm>
            <a:off x="6376144" y="857672"/>
            <a:ext cx="3492755" cy="2893035"/>
            <a:chOff x="6792249" y="305461"/>
            <a:chExt cx="3492755" cy="2893035"/>
          </a:xfrm>
        </p:grpSpPr>
        <p:cxnSp>
          <p:nvCxnSpPr>
            <p:cNvPr id="24" name="直線コネクタ 23"/>
            <p:cNvCxnSpPr/>
            <p:nvPr/>
          </p:nvCxnSpPr>
          <p:spPr bwMode="auto">
            <a:xfrm>
              <a:off x="7256057" y="838049"/>
              <a:ext cx="1170231" cy="2294805"/>
            </a:xfrm>
            <a:prstGeom prst="line">
              <a:avLst/>
            </a:prstGeom>
            <a:solidFill>
              <a:schemeClr val="accent1"/>
            </a:solidFill>
            <a:ln w="25400" cap="flat" cmpd="sng" algn="ctr">
              <a:solidFill>
                <a:srgbClr val="FF0000"/>
              </a:solidFill>
              <a:prstDash val="solid"/>
              <a:round/>
              <a:headEnd type="none" w="med" len="med"/>
              <a:tailEnd type="none" w="med" len="med"/>
            </a:ln>
            <a:effectLst/>
          </p:spPr>
        </p:cxnSp>
        <p:cxnSp>
          <p:nvCxnSpPr>
            <p:cNvPr id="22" name="直線矢印コネクタ 21"/>
            <p:cNvCxnSpPr/>
            <p:nvPr/>
          </p:nvCxnSpPr>
          <p:spPr bwMode="auto">
            <a:xfrm flipV="1">
              <a:off x="7296305" y="523865"/>
              <a:ext cx="0" cy="216000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23" name="直線矢印コネクタ 22"/>
            <p:cNvCxnSpPr/>
            <p:nvPr/>
          </p:nvCxnSpPr>
          <p:spPr bwMode="auto">
            <a:xfrm flipV="1">
              <a:off x="7296305" y="2683865"/>
              <a:ext cx="2140787"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25" name="テキスト ボックス 24"/>
            <p:cNvSpPr txBox="1"/>
            <p:nvPr/>
          </p:nvSpPr>
          <p:spPr>
            <a:xfrm>
              <a:off x="9557982" y="2453032"/>
              <a:ext cx="321568" cy="461665"/>
            </a:xfrm>
            <a:prstGeom prst="rect">
              <a:avLst/>
            </a:prstGeom>
            <a:noFill/>
          </p:spPr>
          <p:txBody>
            <a:bodyPr wrap="square" rtlCol="0">
              <a:spAutoFit/>
            </a:bodyPr>
            <a:lstStyle/>
            <a:p>
              <a:r>
                <a:rPr kumimoji="1" lang="en-US" altLang="ja-JP" smtClean="0">
                  <a:latin typeface="+mn-lt"/>
                </a:rPr>
                <a:t>x</a:t>
              </a:r>
              <a:endParaRPr kumimoji="1" lang="ja-JP" altLang="en-US">
                <a:latin typeface="+mn-lt"/>
              </a:endParaRPr>
            </a:p>
          </p:txBody>
        </p:sp>
        <p:sp>
          <p:nvSpPr>
            <p:cNvPr id="29" name="テキスト ボックス 28"/>
            <p:cNvSpPr txBox="1"/>
            <p:nvPr/>
          </p:nvSpPr>
          <p:spPr>
            <a:xfrm>
              <a:off x="6846249" y="305461"/>
              <a:ext cx="321568" cy="461665"/>
            </a:xfrm>
            <a:prstGeom prst="rect">
              <a:avLst/>
            </a:prstGeom>
            <a:noFill/>
          </p:spPr>
          <p:txBody>
            <a:bodyPr wrap="square" rtlCol="0">
              <a:spAutoFit/>
            </a:bodyPr>
            <a:lstStyle/>
            <a:p>
              <a:r>
                <a:rPr kumimoji="1" lang="en-US" altLang="ja-JP" smtClean="0">
                  <a:latin typeface="+mn-lt"/>
                </a:rPr>
                <a:t>p</a:t>
              </a:r>
              <a:endParaRPr kumimoji="1" lang="ja-JP" altLang="en-US">
                <a:latin typeface="+mn-lt"/>
              </a:endParaRPr>
            </a:p>
          </p:txBody>
        </p:sp>
        <p:sp>
          <p:nvSpPr>
            <p:cNvPr id="30" name="楕円 29"/>
            <p:cNvSpPr>
              <a:spLocks noChangeAspect="1"/>
            </p:cNvSpPr>
            <p:nvPr/>
          </p:nvSpPr>
          <p:spPr bwMode="auto">
            <a:xfrm>
              <a:off x="7256057" y="2629775"/>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1" name="テキスト ボックス 30"/>
            <p:cNvSpPr txBox="1"/>
            <p:nvPr/>
          </p:nvSpPr>
          <p:spPr>
            <a:xfrm>
              <a:off x="6936265" y="2605432"/>
              <a:ext cx="321568" cy="461665"/>
            </a:xfrm>
            <a:prstGeom prst="rect">
              <a:avLst/>
            </a:prstGeom>
            <a:noFill/>
          </p:spPr>
          <p:txBody>
            <a:bodyPr wrap="square" rtlCol="0">
              <a:spAutoFit/>
            </a:bodyPr>
            <a:lstStyle/>
            <a:p>
              <a:r>
                <a:rPr kumimoji="1" lang="en-US" altLang="ja-JP" smtClean="0">
                  <a:latin typeface="+mn-lt"/>
                </a:rPr>
                <a:t>O</a:t>
              </a:r>
              <a:endParaRPr kumimoji="1" lang="ja-JP" altLang="en-US">
                <a:latin typeface="+mn-lt"/>
              </a:endParaRPr>
            </a:p>
          </p:txBody>
        </p:sp>
        <p:sp>
          <p:nvSpPr>
            <p:cNvPr id="32" name="楕円 31"/>
            <p:cNvSpPr>
              <a:spLocks noChangeAspect="1"/>
            </p:cNvSpPr>
            <p:nvPr/>
          </p:nvSpPr>
          <p:spPr bwMode="auto">
            <a:xfrm>
              <a:off x="7224297" y="809517"/>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3" name="テキスト ボックス 32"/>
            <p:cNvSpPr txBox="1"/>
            <p:nvPr/>
          </p:nvSpPr>
          <p:spPr>
            <a:xfrm>
              <a:off x="6792249" y="665501"/>
              <a:ext cx="609600" cy="461665"/>
            </a:xfrm>
            <a:prstGeom prst="rect">
              <a:avLst/>
            </a:prstGeom>
            <a:noFill/>
          </p:spPr>
          <p:txBody>
            <a:bodyPr wrap="square" rtlCol="0">
              <a:spAutoFit/>
            </a:bodyPr>
            <a:lstStyle/>
            <a:p>
              <a:r>
                <a:rPr kumimoji="1" lang="en-US" altLang="ja-JP" smtClean="0">
                  <a:latin typeface="+mn-lt"/>
                </a:rPr>
                <a:t>10</a:t>
              </a:r>
              <a:endParaRPr kumimoji="1" lang="ja-JP" altLang="en-US">
                <a:latin typeface="+mn-lt"/>
              </a:endParaRPr>
            </a:p>
          </p:txBody>
        </p:sp>
        <p:sp>
          <p:nvSpPr>
            <p:cNvPr id="34" name="楕円 33"/>
            <p:cNvSpPr>
              <a:spLocks noChangeAspect="1"/>
            </p:cNvSpPr>
            <p:nvPr/>
          </p:nvSpPr>
          <p:spPr bwMode="auto">
            <a:xfrm>
              <a:off x="9073397" y="2630900"/>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5" name="テキスト ボックス 34"/>
            <p:cNvSpPr txBox="1"/>
            <p:nvPr/>
          </p:nvSpPr>
          <p:spPr>
            <a:xfrm>
              <a:off x="8948382" y="2720350"/>
              <a:ext cx="609600" cy="461665"/>
            </a:xfrm>
            <a:prstGeom prst="rect">
              <a:avLst/>
            </a:prstGeom>
            <a:noFill/>
          </p:spPr>
          <p:txBody>
            <a:bodyPr wrap="square" rtlCol="0">
              <a:spAutoFit/>
            </a:bodyPr>
            <a:lstStyle/>
            <a:p>
              <a:r>
                <a:rPr kumimoji="1" lang="en-US" altLang="ja-JP" smtClean="0">
                  <a:latin typeface="+mn-lt"/>
                </a:rPr>
                <a:t>10</a:t>
              </a:r>
              <a:endParaRPr kumimoji="1" lang="ja-JP" altLang="en-US">
                <a:latin typeface="+mn-lt"/>
              </a:endParaRPr>
            </a:p>
          </p:txBody>
        </p:sp>
        <p:cxnSp>
          <p:nvCxnSpPr>
            <p:cNvPr id="36" name="直線コネクタ 35"/>
            <p:cNvCxnSpPr/>
            <p:nvPr/>
          </p:nvCxnSpPr>
          <p:spPr bwMode="auto">
            <a:xfrm>
              <a:off x="7240054" y="838049"/>
              <a:ext cx="1941343" cy="1846851"/>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3" name="テキスト ボックス 42"/>
            <p:cNvSpPr txBox="1"/>
            <p:nvPr/>
          </p:nvSpPr>
          <p:spPr>
            <a:xfrm>
              <a:off x="8117821" y="1280190"/>
              <a:ext cx="1567631" cy="461665"/>
            </a:xfrm>
            <a:prstGeom prst="rect">
              <a:avLst/>
            </a:prstGeom>
            <a:noFill/>
          </p:spPr>
          <p:txBody>
            <a:bodyPr wrap="square" rtlCol="0">
              <a:spAutoFit/>
            </a:bodyPr>
            <a:lstStyle/>
            <a:p>
              <a:r>
                <a:rPr kumimoji="1" lang="en-US" altLang="ja-JP" smtClean="0">
                  <a:latin typeface="+mn-lt"/>
                </a:rPr>
                <a:t>P=10-x</a:t>
              </a:r>
              <a:endParaRPr kumimoji="1" lang="ja-JP" altLang="en-US">
                <a:latin typeface="+mn-lt"/>
              </a:endParaRPr>
            </a:p>
          </p:txBody>
        </p:sp>
        <p:sp>
          <p:nvSpPr>
            <p:cNvPr id="37" name="楕円 36"/>
            <p:cNvSpPr>
              <a:spLocks noChangeAspect="1"/>
            </p:cNvSpPr>
            <p:nvPr/>
          </p:nvSpPr>
          <p:spPr bwMode="auto">
            <a:xfrm>
              <a:off x="8156725" y="2650492"/>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8" name="テキスト ボックス 37"/>
            <p:cNvSpPr txBox="1"/>
            <p:nvPr/>
          </p:nvSpPr>
          <p:spPr>
            <a:xfrm>
              <a:off x="7867433" y="2736831"/>
              <a:ext cx="609600" cy="461665"/>
            </a:xfrm>
            <a:prstGeom prst="rect">
              <a:avLst/>
            </a:prstGeom>
            <a:noFill/>
          </p:spPr>
          <p:txBody>
            <a:bodyPr wrap="square" rtlCol="0">
              <a:spAutoFit/>
            </a:bodyPr>
            <a:lstStyle/>
            <a:p>
              <a:r>
                <a:rPr kumimoji="1" lang="en-US" altLang="ja-JP">
                  <a:latin typeface="+mn-lt"/>
                </a:rPr>
                <a:t>5</a:t>
              </a:r>
              <a:endParaRPr kumimoji="1" lang="ja-JP" altLang="en-US">
                <a:latin typeface="+mn-lt"/>
              </a:endParaRPr>
            </a:p>
          </p:txBody>
        </p:sp>
        <p:sp>
          <p:nvSpPr>
            <p:cNvPr id="39" name="テキスト ボックス 38"/>
            <p:cNvSpPr txBox="1"/>
            <p:nvPr/>
          </p:nvSpPr>
          <p:spPr>
            <a:xfrm>
              <a:off x="8717373" y="1832789"/>
              <a:ext cx="1567631" cy="461665"/>
            </a:xfrm>
            <a:prstGeom prst="rect">
              <a:avLst/>
            </a:prstGeom>
            <a:noFill/>
          </p:spPr>
          <p:txBody>
            <a:bodyPr wrap="square" rtlCol="0">
              <a:spAutoFit/>
            </a:bodyPr>
            <a:lstStyle/>
            <a:p>
              <a:r>
                <a:rPr kumimoji="1" lang="en-US" altLang="ja-JP" smtClean="0">
                  <a:latin typeface="+mn-lt"/>
                </a:rPr>
                <a:t>MR=10-2x</a:t>
              </a:r>
              <a:endParaRPr kumimoji="1" lang="ja-JP" altLang="en-US">
                <a:latin typeface="+mn-lt"/>
              </a:endParaRPr>
            </a:p>
          </p:txBody>
        </p:sp>
        <p:cxnSp>
          <p:nvCxnSpPr>
            <p:cNvPr id="10" name="直線矢印コネクタ 9"/>
            <p:cNvCxnSpPr>
              <a:stCxn id="39" idx="1"/>
            </p:cNvCxnSpPr>
            <p:nvPr/>
          </p:nvCxnSpPr>
          <p:spPr bwMode="auto">
            <a:xfrm flipH="1">
              <a:off x="8128737" y="2063622"/>
              <a:ext cx="588636" cy="259364"/>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grpSp>
    </p:spTree>
    <p:extLst>
      <p:ext uri="{BB962C8B-B14F-4D97-AF65-F5344CB8AC3E}">
        <p14:creationId xmlns:p14="http://schemas.microsoft.com/office/powerpoint/2010/main" val="3676891822"/>
      </p:ext>
    </p:extLst>
  </p:cSld>
  <p:clrMapOvr>
    <a:masterClrMapping/>
  </p:clrMapOvr>
  <p:transition advTm="46803"/>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hidden="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2020/7/21</a:t>
            </a:r>
          </a:p>
        </p:txBody>
      </p:sp>
      <p:sp>
        <p:nvSpPr>
          <p:cNvPr id="9219" name="フッター プレースホルダ 4" hidden="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9</a:t>
            </a:r>
            <a:endParaRPr lang="en-US" altLang="ja-JP" sz="1400" smtClean="0">
              <a:latin typeface="Times New Roman" panose="02020603050405020304" pitchFamily="18" charset="0"/>
            </a:endParaRPr>
          </a:p>
        </p:txBody>
      </p:sp>
      <p:sp>
        <p:nvSpPr>
          <p:cNvPr id="9222" name="スライド番号プレースホルダ 5" hidden="1"/>
          <p:cNvSpPr>
            <a:spLocks noGrp="1"/>
          </p:cNvSpPr>
          <p:nvPr>
            <p:ph type="sldNum" sz="quarter" idx="12"/>
          </p:nvPr>
        </p:nvSpPr>
        <p:spPr>
          <a:xfrm>
            <a:off x="7276244" y="6884847"/>
            <a:ext cx="2119313" cy="5095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19</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92000" y="-252000"/>
            <a:ext cx="7634288" cy="1778000"/>
          </a:xfrm>
        </p:spPr>
        <p:txBody>
          <a:bodyPr/>
          <a:lstStyle/>
          <a:p>
            <a:r>
              <a:rPr lang="ja-JP" altLang="en-US" smtClean="0"/>
              <a:t>一般の</a:t>
            </a:r>
            <a:r>
              <a:rPr lang="en-US" altLang="ja-JP" smtClean="0"/>
              <a:t>1</a:t>
            </a:r>
            <a:r>
              <a:rPr lang="ja-JP" altLang="en-US" smtClean="0"/>
              <a:t>次関数の限界収入</a:t>
            </a:r>
          </a:p>
        </p:txBody>
      </p:sp>
      <p:sp>
        <p:nvSpPr>
          <p:cNvPr id="180227" name="Rectangle 3"/>
          <p:cNvSpPr>
            <a:spLocks noGrp="1" noChangeArrowheads="1"/>
          </p:cNvSpPr>
          <p:nvPr>
            <p:ph type="body" idx="1"/>
          </p:nvPr>
        </p:nvSpPr>
        <p:spPr>
          <a:xfrm>
            <a:off x="111448" y="1001713"/>
            <a:ext cx="9792000" cy="5940425"/>
          </a:xfrm>
        </p:spPr>
        <p:txBody>
          <a:bodyPr/>
          <a:lstStyle/>
          <a:p>
            <a:pPr>
              <a:lnSpc>
                <a:spcPts val="3500"/>
              </a:lnSpc>
              <a:spcAft>
                <a:spcPts val="1200"/>
              </a:spcAft>
              <a:defRPr/>
            </a:pPr>
            <a:r>
              <a:rPr lang="ja-JP" altLang="en-US" smtClean="0"/>
              <a:t>一般の逆需要関数</a:t>
            </a:r>
            <a:r>
              <a:rPr lang="en-US" altLang="ja-JP" smtClean="0"/>
              <a:t>(a&gt;0,b&gt;0)</a:t>
            </a:r>
          </a:p>
          <a:p>
            <a:pPr>
              <a:lnSpc>
                <a:spcPts val="3500"/>
              </a:lnSpc>
              <a:spcAft>
                <a:spcPts val="1200"/>
              </a:spcAft>
              <a:defRPr/>
            </a:pPr>
            <a:endParaRPr lang="en-US" altLang="ja-JP" smtClean="0"/>
          </a:p>
          <a:p>
            <a:pPr>
              <a:lnSpc>
                <a:spcPts val="3500"/>
              </a:lnSpc>
              <a:spcAft>
                <a:spcPts val="1200"/>
              </a:spcAft>
              <a:defRPr/>
            </a:pPr>
            <a:r>
              <a:rPr lang="ja-JP" altLang="en-US" smtClean="0"/>
              <a:t>を考える．</a:t>
            </a:r>
            <a:r>
              <a:rPr lang="en-US" altLang="ja-JP" smtClean="0"/>
              <a:t>Δp=-bΔx</a:t>
            </a:r>
            <a:r>
              <a:rPr lang="ja-JP" altLang="en-US" smtClean="0"/>
              <a:t>になる</a:t>
            </a:r>
            <a:endParaRPr lang="en-US" altLang="ja-JP" smtClean="0"/>
          </a:p>
          <a:p>
            <a:pPr>
              <a:lnSpc>
                <a:spcPts val="3500"/>
              </a:lnSpc>
              <a:spcAft>
                <a:spcPts val="1200"/>
              </a:spcAft>
              <a:defRPr/>
            </a:pPr>
            <a:r>
              <a:rPr lang="en-US" altLang="ja-JP"/>
              <a:t>MR=p+</a:t>
            </a:r>
            <a:r>
              <a:rPr lang="en-US" altLang="ja-JP">
                <a:solidFill>
                  <a:srgbClr val="00B0F0"/>
                </a:solidFill>
              </a:rPr>
              <a:t> </a:t>
            </a:r>
            <a:r>
              <a:rPr lang="en-US" altLang="ja-JP"/>
              <a:t>xΔp/Δx</a:t>
            </a:r>
            <a:r>
              <a:rPr lang="ja-JP" altLang="en-US"/>
              <a:t>から</a:t>
            </a:r>
            <a:endParaRPr lang="en-US" altLang="ja-JP"/>
          </a:p>
          <a:p>
            <a:pPr marL="0" indent="0">
              <a:lnSpc>
                <a:spcPts val="3500"/>
              </a:lnSpc>
              <a:spcAft>
                <a:spcPts val="1200"/>
              </a:spcAft>
              <a:buNone/>
              <a:defRPr/>
            </a:pPr>
            <a:endParaRPr lang="en-US" altLang="ja-JP" smtClean="0"/>
          </a:p>
          <a:p>
            <a:pPr>
              <a:lnSpc>
                <a:spcPts val="3500"/>
              </a:lnSpc>
              <a:spcAft>
                <a:spcPts val="1200"/>
              </a:spcAft>
              <a:defRPr/>
            </a:pPr>
            <a:r>
              <a:rPr lang="ja-JP" altLang="en-US" smtClean="0"/>
              <a:t>よって</a:t>
            </a:r>
            <a:r>
              <a:rPr lang="ja-JP" altLang="en-US" u="sng" smtClean="0">
                <a:solidFill>
                  <a:srgbClr val="FF0000"/>
                </a:solidFill>
              </a:rPr>
              <a:t>限界収入関数</a:t>
            </a:r>
            <a:r>
              <a:rPr lang="ja-JP" altLang="en-US" smtClean="0"/>
              <a:t>は下になり，グラフは右上に</a:t>
            </a:r>
            <a:endParaRPr lang="en-US" altLang="ja-JP" smtClean="0"/>
          </a:p>
        </p:txBody>
      </p:sp>
      <p:grpSp>
        <p:nvGrpSpPr>
          <p:cNvPr id="13" name="グループ化 12"/>
          <p:cNvGrpSpPr/>
          <p:nvPr/>
        </p:nvGrpSpPr>
        <p:grpSpPr>
          <a:xfrm>
            <a:off x="6376144" y="857672"/>
            <a:ext cx="3492755" cy="2893035"/>
            <a:chOff x="6792249" y="305461"/>
            <a:chExt cx="3492755" cy="2893035"/>
          </a:xfrm>
        </p:grpSpPr>
        <p:cxnSp>
          <p:nvCxnSpPr>
            <p:cNvPr id="24" name="直線コネクタ 23"/>
            <p:cNvCxnSpPr/>
            <p:nvPr/>
          </p:nvCxnSpPr>
          <p:spPr bwMode="auto">
            <a:xfrm>
              <a:off x="7256057" y="838049"/>
              <a:ext cx="1170231" cy="2294805"/>
            </a:xfrm>
            <a:prstGeom prst="line">
              <a:avLst/>
            </a:prstGeom>
            <a:solidFill>
              <a:schemeClr val="accent1"/>
            </a:solidFill>
            <a:ln w="25400" cap="flat" cmpd="sng" algn="ctr">
              <a:solidFill>
                <a:srgbClr val="FF0000"/>
              </a:solidFill>
              <a:prstDash val="solid"/>
              <a:round/>
              <a:headEnd type="none" w="med" len="med"/>
              <a:tailEnd type="none" w="med" len="med"/>
            </a:ln>
            <a:effectLst/>
          </p:spPr>
        </p:cxnSp>
        <p:cxnSp>
          <p:nvCxnSpPr>
            <p:cNvPr id="22" name="直線矢印コネクタ 21"/>
            <p:cNvCxnSpPr/>
            <p:nvPr/>
          </p:nvCxnSpPr>
          <p:spPr bwMode="auto">
            <a:xfrm flipV="1">
              <a:off x="7296305" y="523865"/>
              <a:ext cx="0" cy="216000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23" name="直線矢印コネクタ 22"/>
            <p:cNvCxnSpPr/>
            <p:nvPr/>
          </p:nvCxnSpPr>
          <p:spPr bwMode="auto">
            <a:xfrm flipV="1">
              <a:off x="7296305" y="2683865"/>
              <a:ext cx="2140787"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25" name="テキスト ボックス 24"/>
            <p:cNvSpPr txBox="1"/>
            <p:nvPr/>
          </p:nvSpPr>
          <p:spPr>
            <a:xfrm>
              <a:off x="9557982" y="2453032"/>
              <a:ext cx="321568" cy="461665"/>
            </a:xfrm>
            <a:prstGeom prst="rect">
              <a:avLst/>
            </a:prstGeom>
            <a:noFill/>
          </p:spPr>
          <p:txBody>
            <a:bodyPr wrap="square" rtlCol="0">
              <a:spAutoFit/>
            </a:bodyPr>
            <a:lstStyle/>
            <a:p>
              <a:r>
                <a:rPr kumimoji="1" lang="en-US" altLang="ja-JP" smtClean="0">
                  <a:latin typeface="+mn-lt"/>
                </a:rPr>
                <a:t>x</a:t>
              </a:r>
              <a:endParaRPr kumimoji="1" lang="ja-JP" altLang="en-US">
                <a:latin typeface="+mn-lt"/>
              </a:endParaRPr>
            </a:p>
          </p:txBody>
        </p:sp>
        <p:sp>
          <p:nvSpPr>
            <p:cNvPr id="29" name="テキスト ボックス 28"/>
            <p:cNvSpPr txBox="1"/>
            <p:nvPr/>
          </p:nvSpPr>
          <p:spPr>
            <a:xfrm>
              <a:off x="6846249" y="305461"/>
              <a:ext cx="321568" cy="461665"/>
            </a:xfrm>
            <a:prstGeom prst="rect">
              <a:avLst/>
            </a:prstGeom>
            <a:noFill/>
          </p:spPr>
          <p:txBody>
            <a:bodyPr wrap="square" rtlCol="0">
              <a:spAutoFit/>
            </a:bodyPr>
            <a:lstStyle/>
            <a:p>
              <a:r>
                <a:rPr kumimoji="1" lang="en-US" altLang="ja-JP" smtClean="0">
                  <a:latin typeface="+mn-lt"/>
                </a:rPr>
                <a:t>p</a:t>
              </a:r>
              <a:endParaRPr kumimoji="1" lang="ja-JP" altLang="en-US">
                <a:latin typeface="+mn-lt"/>
              </a:endParaRPr>
            </a:p>
          </p:txBody>
        </p:sp>
        <p:sp>
          <p:nvSpPr>
            <p:cNvPr id="30" name="楕円 29"/>
            <p:cNvSpPr>
              <a:spLocks noChangeAspect="1"/>
            </p:cNvSpPr>
            <p:nvPr/>
          </p:nvSpPr>
          <p:spPr bwMode="auto">
            <a:xfrm>
              <a:off x="7256057" y="2629775"/>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1" name="テキスト ボックス 30"/>
            <p:cNvSpPr txBox="1"/>
            <p:nvPr/>
          </p:nvSpPr>
          <p:spPr>
            <a:xfrm>
              <a:off x="6936265" y="2605432"/>
              <a:ext cx="321568" cy="461665"/>
            </a:xfrm>
            <a:prstGeom prst="rect">
              <a:avLst/>
            </a:prstGeom>
            <a:noFill/>
          </p:spPr>
          <p:txBody>
            <a:bodyPr wrap="square" rtlCol="0">
              <a:spAutoFit/>
            </a:bodyPr>
            <a:lstStyle/>
            <a:p>
              <a:r>
                <a:rPr kumimoji="1" lang="en-US" altLang="ja-JP" smtClean="0">
                  <a:latin typeface="+mn-lt"/>
                </a:rPr>
                <a:t>O</a:t>
              </a:r>
              <a:endParaRPr kumimoji="1" lang="ja-JP" altLang="en-US">
                <a:latin typeface="+mn-lt"/>
              </a:endParaRPr>
            </a:p>
          </p:txBody>
        </p:sp>
        <p:sp>
          <p:nvSpPr>
            <p:cNvPr id="32" name="楕円 31"/>
            <p:cNvSpPr>
              <a:spLocks noChangeAspect="1"/>
            </p:cNvSpPr>
            <p:nvPr/>
          </p:nvSpPr>
          <p:spPr bwMode="auto">
            <a:xfrm>
              <a:off x="7224297" y="809517"/>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3" name="テキスト ボックス 32"/>
            <p:cNvSpPr txBox="1"/>
            <p:nvPr/>
          </p:nvSpPr>
          <p:spPr>
            <a:xfrm>
              <a:off x="6792249" y="665501"/>
              <a:ext cx="609600" cy="461665"/>
            </a:xfrm>
            <a:prstGeom prst="rect">
              <a:avLst/>
            </a:prstGeom>
            <a:noFill/>
          </p:spPr>
          <p:txBody>
            <a:bodyPr wrap="square" rtlCol="0">
              <a:spAutoFit/>
            </a:bodyPr>
            <a:lstStyle/>
            <a:p>
              <a:r>
                <a:rPr kumimoji="1" lang="en-US" altLang="ja-JP" smtClean="0">
                  <a:latin typeface="+mn-lt"/>
                </a:rPr>
                <a:t>a</a:t>
              </a:r>
              <a:endParaRPr kumimoji="1" lang="ja-JP" altLang="en-US">
                <a:latin typeface="+mn-lt"/>
              </a:endParaRPr>
            </a:p>
          </p:txBody>
        </p:sp>
        <p:sp>
          <p:nvSpPr>
            <p:cNvPr id="34" name="楕円 33"/>
            <p:cNvSpPr>
              <a:spLocks noChangeAspect="1"/>
            </p:cNvSpPr>
            <p:nvPr/>
          </p:nvSpPr>
          <p:spPr bwMode="auto">
            <a:xfrm>
              <a:off x="9073397" y="2630900"/>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5" name="テキスト ボックス 34"/>
            <p:cNvSpPr txBox="1"/>
            <p:nvPr/>
          </p:nvSpPr>
          <p:spPr>
            <a:xfrm>
              <a:off x="8948382" y="2720350"/>
              <a:ext cx="609600" cy="461665"/>
            </a:xfrm>
            <a:prstGeom prst="rect">
              <a:avLst/>
            </a:prstGeom>
            <a:noFill/>
          </p:spPr>
          <p:txBody>
            <a:bodyPr wrap="square" rtlCol="0">
              <a:spAutoFit/>
            </a:bodyPr>
            <a:lstStyle/>
            <a:p>
              <a:r>
                <a:rPr kumimoji="1" lang="en-US" altLang="ja-JP" smtClean="0">
                  <a:latin typeface="+mn-lt"/>
                </a:rPr>
                <a:t>a/b</a:t>
              </a:r>
              <a:endParaRPr kumimoji="1" lang="ja-JP" altLang="en-US">
                <a:latin typeface="+mn-lt"/>
              </a:endParaRPr>
            </a:p>
          </p:txBody>
        </p:sp>
        <p:cxnSp>
          <p:nvCxnSpPr>
            <p:cNvPr id="36" name="直線コネクタ 35"/>
            <p:cNvCxnSpPr/>
            <p:nvPr/>
          </p:nvCxnSpPr>
          <p:spPr bwMode="auto">
            <a:xfrm>
              <a:off x="7240054" y="838049"/>
              <a:ext cx="1941343" cy="1846851"/>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3" name="テキスト ボックス 42"/>
            <p:cNvSpPr txBox="1"/>
            <p:nvPr/>
          </p:nvSpPr>
          <p:spPr>
            <a:xfrm>
              <a:off x="8117821" y="1280190"/>
              <a:ext cx="1567631" cy="461665"/>
            </a:xfrm>
            <a:prstGeom prst="rect">
              <a:avLst/>
            </a:prstGeom>
            <a:noFill/>
          </p:spPr>
          <p:txBody>
            <a:bodyPr wrap="square" rtlCol="0">
              <a:spAutoFit/>
            </a:bodyPr>
            <a:lstStyle/>
            <a:p>
              <a:r>
                <a:rPr kumimoji="1" lang="en-US" altLang="ja-JP" smtClean="0">
                  <a:latin typeface="+mn-lt"/>
                </a:rPr>
                <a:t>P=a-bx</a:t>
              </a:r>
              <a:endParaRPr kumimoji="1" lang="ja-JP" altLang="en-US">
                <a:latin typeface="+mn-lt"/>
              </a:endParaRPr>
            </a:p>
          </p:txBody>
        </p:sp>
        <p:sp>
          <p:nvSpPr>
            <p:cNvPr id="37" name="楕円 36"/>
            <p:cNvSpPr>
              <a:spLocks noChangeAspect="1"/>
            </p:cNvSpPr>
            <p:nvPr/>
          </p:nvSpPr>
          <p:spPr bwMode="auto">
            <a:xfrm>
              <a:off x="8156725" y="2650492"/>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8" name="テキスト ボックス 37"/>
            <p:cNvSpPr txBox="1"/>
            <p:nvPr/>
          </p:nvSpPr>
          <p:spPr>
            <a:xfrm>
              <a:off x="7634418" y="2736831"/>
              <a:ext cx="842615" cy="461665"/>
            </a:xfrm>
            <a:prstGeom prst="rect">
              <a:avLst/>
            </a:prstGeom>
            <a:noFill/>
          </p:spPr>
          <p:txBody>
            <a:bodyPr wrap="square" rtlCol="0">
              <a:spAutoFit/>
            </a:bodyPr>
            <a:lstStyle/>
            <a:p>
              <a:r>
                <a:rPr kumimoji="1" lang="en-US" altLang="ja-JP" smtClean="0">
                  <a:latin typeface="+mn-lt"/>
                </a:rPr>
                <a:t>a/2b</a:t>
              </a:r>
              <a:endParaRPr kumimoji="1" lang="ja-JP" altLang="en-US">
                <a:latin typeface="+mn-lt"/>
              </a:endParaRPr>
            </a:p>
          </p:txBody>
        </p:sp>
        <p:sp>
          <p:nvSpPr>
            <p:cNvPr id="39" name="テキスト ボックス 38"/>
            <p:cNvSpPr txBox="1"/>
            <p:nvPr/>
          </p:nvSpPr>
          <p:spPr>
            <a:xfrm>
              <a:off x="8717373" y="1832789"/>
              <a:ext cx="1567631" cy="461665"/>
            </a:xfrm>
            <a:prstGeom prst="rect">
              <a:avLst/>
            </a:prstGeom>
            <a:noFill/>
          </p:spPr>
          <p:txBody>
            <a:bodyPr wrap="square" rtlCol="0">
              <a:spAutoFit/>
            </a:bodyPr>
            <a:lstStyle/>
            <a:p>
              <a:r>
                <a:rPr kumimoji="1" lang="en-US" altLang="ja-JP" smtClean="0">
                  <a:latin typeface="+mn-lt"/>
                </a:rPr>
                <a:t>MR=a-2bx</a:t>
              </a:r>
              <a:endParaRPr kumimoji="1" lang="ja-JP" altLang="en-US">
                <a:latin typeface="+mn-lt"/>
              </a:endParaRPr>
            </a:p>
          </p:txBody>
        </p:sp>
        <p:cxnSp>
          <p:nvCxnSpPr>
            <p:cNvPr id="10" name="直線矢印コネクタ 9"/>
            <p:cNvCxnSpPr>
              <a:stCxn id="39" idx="1"/>
            </p:cNvCxnSpPr>
            <p:nvPr/>
          </p:nvCxnSpPr>
          <p:spPr bwMode="auto">
            <a:xfrm flipH="1">
              <a:off x="8128737" y="2063622"/>
              <a:ext cx="588636" cy="259364"/>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grpSp>
      <p:pic>
        <p:nvPicPr>
          <p:cNvPr id="2" name="Picture 2" descr="\begin{align*}&#10;P(x)=a-bx&#10;\end{alig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52217" y="1679377"/>
            <a:ext cx="2438400" cy="409575"/>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4" descr="\begin{align*}&#10;MR=p+x\frac{\Delta p}{\Delta x}=(a-bx)+x(-b)=a-2bx&#10;\end{alig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2000" y="3584786"/>
            <a:ext cx="8020050" cy="81915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6" descr="\begin{align*}&#10;MR=a-2bx&#10;\end{alig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92000" y="5106144"/>
            <a:ext cx="2514600" cy="276225"/>
          </a:xfrm>
          <a:prstGeom prst="rect">
            <a:avLst/>
          </a:prstGeom>
          <a:noFill/>
          <a:extLst>
            <a:ext uri="{909E8E84-426E-40DD-AFC4-6F175D3DCCD1}">
              <a14:hiddenFill xmlns:a14="http://schemas.microsoft.com/office/drawing/2010/main">
                <a:solidFill>
                  <a:srgbClr val="FFFFFF"/>
                </a:solidFill>
              </a14:hiddenFill>
            </a:ext>
          </a:extLst>
        </p:spPr>
      </p:pic>
      <p:grpSp>
        <p:nvGrpSpPr>
          <p:cNvPr id="8" name="グループ化 7"/>
          <p:cNvGrpSpPr/>
          <p:nvPr/>
        </p:nvGrpSpPr>
        <p:grpSpPr>
          <a:xfrm>
            <a:off x="228884" y="5633790"/>
            <a:ext cx="9288000" cy="1463741"/>
            <a:chOff x="228884" y="5633790"/>
            <a:chExt cx="9288000" cy="1463741"/>
          </a:xfrm>
        </p:grpSpPr>
        <p:sp>
          <p:nvSpPr>
            <p:cNvPr id="41" name="角丸四角形 40"/>
            <p:cNvSpPr/>
            <p:nvPr/>
          </p:nvSpPr>
          <p:spPr bwMode="auto">
            <a:xfrm>
              <a:off x="228884" y="5633790"/>
              <a:ext cx="9288000" cy="1463741"/>
            </a:xfrm>
            <a:prstGeom prst="roundRect">
              <a:avLst/>
            </a:prstGeom>
            <a:noFill/>
            <a:ln w="66675">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headEnd type="none" w="med" len="med"/>
              <a:tailEnd type="none" w="med" len="med"/>
            </a:ln>
            <a:effectLst/>
          </p:spPr>
          <p:style>
            <a:lnRef idx="2">
              <a:schemeClr val="accent1"/>
            </a:lnRef>
            <a:fillRef idx="1">
              <a:schemeClr val="lt1"/>
            </a:fillRef>
            <a:effectRef idx="0">
              <a:schemeClr val="accent1"/>
            </a:effectRef>
            <a:fontRef idx="minor">
              <a:schemeClr val="dk1"/>
            </a:fontRef>
          </p:style>
          <p:txBody>
            <a:bodyPr/>
            <a:lstStyle/>
            <a:p>
              <a:pPr marL="107950">
                <a:lnSpc>
                  <a:spcPct val="120000"/>
                </a:lnSpc>
                <a:spcBef>
                  <a:spcPts val="1800"/>
                </a:spcBef>
                <a:buClr>
                  <a:srgbClr val="262626"/>
                </a:buClr>
                <a:defRPr/>
              </a:pPr>
              <a:r>
                <a:rPr lang="ja-JP" altLang="en-US" sz="3600" smtClean="0">
                  <a:solidFill>
                    <a:schemeClr val="tx1"/>
                  </a:solidFill>
                </a:rPr>
                <a:t>線形の逆需要関数</a:t>
              </a:r>
              <a:r>
                <a:rPr lang="en-US" altLang="ja-JP" sz="3600" smtClean="0">
                  <a:solidFill>
                    <a:schemeClr val="tx1"/>
                  </a:solidFill>
                </a:rPr>
                <a:t>P(x)=a-bx</a:t>
              </a:r>
              <a:r>
                <a:rPr lang="ja-JP" altLang="en-US" sz="3600" smtClean="0">
                  <a:solidFill>
                    <a:schemeClr val="tx1"/>
                  </a:solidFill>
                </a:rPr>
                <a:t>の限界収入関数：</a:t>
              </a:r>
              <a:endParaRPr lang="en-US" altLang="ja-JP" sz="3600" smtClean="0">
                <a:solidFill>
                  <a:schemeClr val="tx1"/>
                </a:solidFill>
              </a:endParaRPr>
            </a:p>
            <a:p>
              <a:pPr marL="107950">
                <a:lnSpc>
                  <a:spcPct val="120000"/>
                </a:lnSpc>
                <a:spcBef>
                  <a:spcPts val="1800"/>
                </a:spcBef>
                <a:buClr>
                  <a:srgbClr val="262626"/>
                </a:buClr>
                <a:defRPr/>
              </a:pPr>
              <a:endParaRPr lang="en-US" altLang="ja-JP" sz="3600" smtClean="0">
                <a:solidFill>
                  <a:schemeClr val="tx1"/>
                </a:solidFill>
              </a:endParaRPr>
            </a:p>
            <a:p>
              <a:pPr marL="107950">
                <a:lnSpc>
                  <a:spcPct val="120000"/>
                </a:lnSpc>
                <a:spcBef>
                  <a:spcPts val="1800"/>
                </a:spcBef>
                <a:buClr>
                  <a:srgbClr val="262626"/>
                </a:buClr>
                <a:defRPr/>
              </a:pPr>
              <a:endParaRPr lang="ja-JP" altLang="en-US" sz="3600" dirty="0">
                <a:solidFill>
                  <a:schemeClr val="tx1"/>
                </a:solidFill>
              </a:endParaRPr>
            </a:p>
          </p:txBody>
        </p:sp>
        <p:pic>
          <p:nvPicPr>
            <p:cNvPr id="9226" name="Picture 10" descr="\begin{align*}&#10;MR(x)=a-2bx&#10;\end{align*}"/>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66617" y="6453486"/>
              <a:ext cx="3048000" cy="409575"/>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652026379"/>
      </p:ext>
    </p:extLst>
  </p:cSld>
  <p:clrMapOvr>
    <a:masterClrMapping/>
  </p:clrMapOvr>
  <p:transition advTm="83784"/>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762000" y="209550"/>
            <a:ext cx="8636000" cy="1271588"/>
          </a:xfrm>
        </p:spPr>
        <p:txBody>
          <a:bodyPr/>
          <a:lstStyle/>
          <a:p>
            <a:r>
              <a:rPr kumimoji="1" lang="ja-JP" altLang="en-US" smtClean="0"/>
              <a:t>講義の進め方．使い方</a:t>
            </a:r>
          </a:p>
        </p:txBody>
      </p:sp>
      <p:sp>
        <p:nvSpPr>
          <p:cNvPr id="3" name="コンテンツ プレースホルダー 2"/>
          <p:cNvSpPr>
            <a:spLocks noGrp="1"/>
          </p:cNvSpPr>
          <p:nvPr>
            <p:ph idx="1"/>
          </p:nvPr>
        </p:nvSpPr>
        <p:spPr>
          <a:xfrm>
            <a:off x="542925" y="1217613"/>
            <a:ext cx="9468000" cy="5508625"/>
          </a:xfrm>
        </p:spPr>
        <p:txBody>
          <a:bodyPr/>
          <a:lstStyle/>
          <a:p>
            <a:pPr>
              <a:defRPr/>
            </a:pPr>
            <a:r>
              <a:rPr kumimoji="1" lang="ja-JP" altLang="en-US" sz="2800" smtClean="0"/>
              <a:t>シラバスにある教科書を用意してください．自分のノートと筆記用具を用意してください</a:t>
            </a:r>
            <a:endParaRPr kumimoji="1" lang="en-US" altLang="ja-JP" sz="2800" smtClean="0"/>
          </a:p>
          <a:p>
            <a:pPr>
              <a:defRPr/>
            </a:pPr>
            <a:r>
              <a:rPr kumimoji="1" lang="ja-JP" altLang="en-US" sz="2800" smtClean="0"/>
              <a:t>どちらの講義を受けても</a:t>
            </a:r>
            <a:r>
              <a:rPr kumimoji="1" lang="en-US" altLang="ja-JP" sz="2800" smtClean="0"/>
              <a:t>OK</a:t>
            </a:r>
            <a:r>
              <a:rPr kumimoji="1" lang="ja-JP" altLang="en-US" sz="2800" smtClean="0"/>
              <a:t>です．</a:t>
            </a:r>
            <a:r>
              <a:rPr kumimoji="1" lang="en-US" altLang="ja-JP" sz="2800" smtClean="0"/>
              <a:t>teams</a:t>
            </a:r>
            <a:r>
              <a:rPr kumimoji="1" lang="ja-JP" altLang="en-US" sz="2800" smtClean="0"/>
              <a:t>の会議に参加できないオンデマンド型の受講者の資料を解説します</a:t>
            </a:r>
            <a:endParaRPr kumimoji="1" lang="en-US" altLang="ja-JP" sz="2800" smtClean="0"/>
          </a:p>
          <a:p>
            <a:pPr>
              <a:defRPr/>
            </a:pPr>
            <a:r>
              <a:rPr kumimoji="1" lang="ja-JP" altLang="en-US" sz="2800" smtClean="0"/>
              <a:t>次のページに講義のスライドと音声の画面が出てきたら以下のように行ってください．カーソルを持って行き</a:t>
            </a:r>
            <a:r>
              <a:rPr kumimoji="1" lang="en-US" altLang="ja-JP" sz="2800" smtClean="0"/>
              <a:t>【</a:t>
            </a:r>
            <a:r>
              <a:rPr kumimoji="1" lang="ja-JP" altLang="en-US" sz="2800" smtClean="0"/>
              <a:t>再生</a:t>
            </a:r>
            <a:r>
              <a:rPr kumimoji="1" lang="en-US" altLang="ja-JP" sz="2800" smtClean="0"/>
              <a:t>】</a:t>
            </a:r>
            <a:r>
              <a:rPr kumimoji="1" lang="ja-JP" altLang="en-US" sz="2800" smtClean="0"/>
              <a:t>を押してスライドを閲覧し音声を聞いてください．問題演習の部分や教科書を参照する部分は</a:t>
            </a:r>
            <a:r>
              <a:rPr kumimoji="1" lang="en-US" altLang="ja-JP" sz="2800" smtClean="0"/>
              <a:t>【</a:t>
            </a:r>
            <a:r>
              <a:rPr kumimoji="1" lang="ja-JP" altLang="en-US" sz="2800" smtClean="0"/>
              <a:t>一時停止</a:t>
            </a:r>
            <a:r>
              <a:rPr kumimoji="1" lang="en-US" altLang="ja-JP" sz="2800" smtClean="0"/>
              <a:t>】</a:t>
            </a:r>
            <a:r>
              <a:rPr kumimoji="1" lang="ja-JP" altLang="en-US" sz="2800" smtClean="0"/>
              <a:t>を押してノートで問題を解いてください．</a:t>
            </a:r>
            <a:endParaRPr kumimoji="1" lang="en-US" altLang="ja-JP" sz="2800" smtClean="0"/>
          </a:p>
          <a:p>
            <a:pPr>
              <a:defRPr/>
            </a:pPr>
            <a:r>
              <a:rPr kumimoji="1" lang="ja-JP" altLang="en-US" sz="2800" smtClean="0"/>
              <a:t>アンケートと課題は</a:t>
            </a:r>
            <a:r>
              <a:rPr kumimoji="1" lang="en-US" altLang="ja-JP" sz="2800" u="sng" smtClean="0">
                <a:solidFill>
                  <a:srgbClr val="FF0000"/>
                </a:solidFill>
              </a:rPr>
              <a:t>Bb</a:t>
            </a:r>
            <a:r>
              <a:rPr kumimoji="1" lang="ja-JP" altLang="en-US" sz="2800" u="sng" smtClean="0">
                <a:solidFill>
                  <a:srgbClr val="FF0000"/>
                </a:solidFill>
              </a:rPr>
              <a:t>の課題機能で提出</a:t>
            </a:r>
            <a:r>
              <a:rPr kumimoji="1" lang="ja-JP" altLang="en-US" sz="2800" smtClean="0"/>
              <a:t>してください。一回で</a:t>
            </a:r>
            <a:r>
              <a:rPr kumimoji="1" lang="en-US" altLang="ja-JP" sz="2800" smtClean="0"/>
              <a:t>OK</a:t>
            </a:r>
            <a:r>
              <a:rPr kumimoji="1" lang="ja-JP" altLang="en-US" sz="2800" smtClean="0"/>
              <a:t>。これ以外の提出方法は認めません。</a:t>
            </a:r>
            <a:endParaRPr kumimoji="1" lang="ja-JP" altLang="en-US" sz="2800"/>
          </a:p>
        </p:txBody>
      </p:sp>
      <p:sp>
        <p:nvSpPr>
          <p:cNvPr id="8196" name="日付プレースホルダー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2020/7/21</a:t>
            </a:r>
          </a:p>
        </p:txBody>
      </p:sp>
      <p:sp>
        <p:nvSpPr>
          <p:cNvPr id="8197" name="フッター プレースホルダー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9</a:t>
            </a:r>
            <a:endParaRPr lang="en-US" altLang="ja-JP" sz="1400" smtClean="0">
              <a:latin typeface="Times New Roman" panose="02020603050405020304" pitchFamily="18" charset="0"/>
            </a:endParaRPr>
          </a:p>
        </p:txBody>
      </p:sp>
      <p:sp>
        <p:nvSpPr>
          <p:cNvPr id="8198" name="スライド番号プレースホルダー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B55BC0BC-92AF-41B9-BBD7-DCACABCF7BFA}" type="slidenum">
              <a:rPr lang="ja-JP" altLang="en-US" sz="1400" smtClean="0">
                <a:latin typeface="Times New Roman" panose="02020603050405020304" pitchFamily="18" charset="0"/>
              </a:rPr>
              <a:pPr>
                <a:spcBef>
                  <a:spcPct val="0"/>
                </a:spcBef>
                <a:buFontTx/>
                <a:buNone/>
              </a:pPr>
              <a:t>2</a:t>
            </a:fld>
            <a:endParaRPr lang="en-US" altLang="ja-JP" sz="1400" smtClean="0">
              <a:latin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Tm="6449"/>
    </mc:Choice>
    <mc:Fallback xmlns="">
      <p:transition spd="slow" advTm="6449"/>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2020/7/21</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9</a:t>
            </a:r>
            <a:endParaRPr lang="en-US" altLang="ja-JP" sz="1400" smtClean="0">
              <a:latin typeface="Times New Roman" panose="02020603050405020304" pitchFamily="18" charset="0"/>
            </a:endParaRP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20</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様々な区間</a:t>
            </a:r>
            <a:r>
              <a:rPr lang="en-US" altLang="ja-JP" smtClean="0"/>
              <a:t>1</a:t>
            </a:r>
            <a:endParaRPr lang="ja-JP" altLang="en-US" smtClean="0"/>
          </a:p>
        </p:txBody>
      </p:sp>
      <p:sp>
        <p:nvSpPr>
          <p:cNvPr id="180227" name="Rectangle 3"/>
          <p:cNvSpPr>
            <a:spLocks noGrp="1" noChangeArrowheads="1"/>
          </p:cNvSpPr>
          <p:nvPr>
            <p:ph type="body" idx="1"/>
          </p:nvPr>
        </p:nvSpPr>
        <p:spPr>
          <a:xfrm>
            <a:off x="183456" y="1001713"/>
            <a:ext cx="9537700" cy="5940425"/>
          </a:xfrm>
        </p:spPr>
        <p:txBody>
          <a:bodyPr/>
          <a:lstStyle/>
          <a:p>
            <a:pPr>
              <a:lnSpc>
                <a:spcPct val="130000"/>
              </a:lnSpc>
              <a:defRPr/>
            </a:pPr>
            <a:r>
              <a:rPr lang="ja-JP" altLang="en-US" u="sng">
                <a:solidFill>
                  <a:srgbClr val="FF0000"/>
                </a:solidFill>
              </a:rPr>
              <a:t>区間</a:t>
            </a:r>
            <a:r>
              <a:rPr lang="ja-JP" altLang="en-US"/>
              <a:t>はある集合の中から任意</a:t>
            </a:r>
            <a:r>
              <a:rPr lang="ja-JP" altLang="en-US" smtClean="0"/>
              <a:t>の</a:t>
            </a:r>
            <a:r>
              <a:rPr lang="en-US" altLang="ja-JP" smtClean="0"/>
              <a:t>2</a:t>
            </a:r>
            <a:r>
              <a:rPr lang="ja-JP" altLang="en-US" smtClean="0"/>
              <a:t>点</a:t>
            </a:r>
            <a:r>
              <a:rPr lang="ja-JP" altLang="en-US"/>
              <a:t>を</a:t>
            </a:r>
            <a:r>
              <a:rPr lang="ja-JP" altLang="en-US" smtClean="0"/>
              <a:t>示し，その</a:t>
            </a:r>
            <a:r>
              <a:rPr lang="ja-JP" altLang="en-US"/>
              <a:t>間にあるすべての元からなる</a:t>
            </a:r>
            <a:r>
              <a:rPr lang="ja-JP" altLang="en-US" smtClean="0"/>
              <a:t>集合．</a:t>
            </a:r>
            <a:r>
              <a:rPr lang="en-US" altLang="ja-JP" smtClean="0"/>
              <a:t>[0,1]</a:t>
            </a:r>
          </a:p>
          <a:p>
            <a:pPr>
              <a:lnSpc>
                <a:spcPct val="130000"/>
              </a:lnSpc>
              <a:defRPr/>
            </a:pPr>
            <a:r>
              <a:rPr lang="en-US" altLang="ja-JP" smtClean="0"/>
              <a:t>2</a:t>
            </a:r>
            <a:r>
              <a:rPr lang="ja-JP" altLang="en-US" smtClean="0"/>
              <a:t>つの点に挟まれた直線部分を</a:t>
            </a:r>
            <a:r>
              <a:rPr lang="ja-JP" altLang="en-US" u="sng" smtClean="0">
                <a:solidFill>
                  <a:srgbClr val="FF0000"/>
                </a:solidFill>
              </a:rPr>
              <a:t>線分</a:t>
            </a:r>
            <a:r>
              <a:rPr lang="ja-JP" altLang="en-US" smtClean="0"/>
              <a:t>という</a:t>
            </a:r>
            <a:endParaRPr lang="en-US" altLang="ja-JP" smtClean="0"/>
          </a:p>
          <a:p>
            <a:pPr>
              <a:lnSpc>
                <a:spcPct val="130000"/>
              </a:lnSpc>
              <a:defRPr/>
            </a:pPr>
            <a:r>
              <a:rPr lang="ja-JP" altLang="en-US" u="sng" smtClean="0">
                <a:solidFill>
                  <a:srgbClr val="FF0000"/>
                </a:solidFill>
              </a:rPr>
              <a:t>閉区間</a:t>
            </a:r>
            <a:r>
              <a:rPr lang="ja-JP" altLang="en-US" smtClean="0"/>
              <a:t>は両端の点を含む区間です </a:t>
            </a:r>
            <a:r>
              <a:rPr lang="en-US" altLang="ja-JP" smtClean="0"/>
              <a:t>[0,1]</a:t>
            </a:r>
          </a:p>
          <a:p>
            <a:pPr>
              <a:lnSpc>
                <a:spcPct val="130000"/>
              </a:lnSpc>
              <a:defRPr/>
            </a:pPr>
            <a:r>
              <a:rPr lang="ja-JP" altLang="en-US" u="sng" smtClean="0">
                <a:solidFill>
                  <a:srgbClr val="FF0000"/>
                </a:solidFill>
              </a:rPr>
              <a:t>開区間</a:t>
            </a:r>
            <a:r>
              <a:rPr lang="ja-JP" altLang="en-US" smtClean="0"/>
              <a:t>は両端の点を含まない区間です </a:t>
            </a:r>
            <a:r>
              <a:rPr lang="en-US" altLang="ja-JP" smtClean="0"/>
              <a:t>(0,1)</a:t>
            </a:r>
          </a:p>
          <a:p>
            <a:pPr>
              <a:lnSpc>
                <a:spcPct val="130000"/>
              </a:lnSpc>
              <a:defRPr/>
            </a:pPr>
            <a:r>
              <a:rPr lang="ja-JP" altLang="en-US" u="sng" smtClean="0">
                <a:solidFill>
                  <a:srgbClr val="FF0000"/>
                </a:solidFill>
              </a:rPr>
              <a:t>端点</a:t>
            </a:r>
            <a:r>
              <a:rPr lang="ja-JP" altLang="en-US" smtClean="0"/>
              <a:t>は区間の端の点です．</a:t>
            </a:r>
            <a:r>
              <a:rPr lang="en-US" altLang="ja-JP" smtClean="0"/>
              <a:t>0,1</a:t>
            </a:r>
          </a:p>
          <a:p>
            <a:pPr>
              <a:lnSpc>
                <a:spcPct val="130000"/>
              </a:lnSpc>
              <a:defRPr/>
            </a:pPr>
            <a:r>
              <a:rPr lang="ja-JP" altLang="en-US" u="sng" smtClean="0">
                <a:solidFill>
                  <a:srgbClr val="FF0000"/>
                </a:solidFill>
              </a:rPr>
              <a:t>内点</a:t>
            </a:r>
            <a:r>
              <a:rPr lang="ja-JP" altLang="en-US" smtClean="0"/>
              <a:t>は区間の端点ではない点です．</a:t>
            </a:r>
            <a:r>
              <a:rPr lang="en-US" altLang="ja-JP" smtClean="0"/>
              <a:t>1/2</a:t>
            </a:r>
          </a:p>
          <a:p>
            <a:pPr>
              <a:lnSpc>
                <a:spcPct val="130000"/>
              </a:lnSpc>
              <a:defRPr/>
            </a:pPr>
            <a:r>
              <a:rPr lang="ja-JP" altLang="en-US" smtClean="0"/>
              <a:t>図では端点を●，端を含まないと○で表す</a:t>
            </a:r>
            <a:endParaRPr lang="en-US" altLang="ja-JP"/>
          </a:p>
        </p:txBody>
      </p:sp>
    </p:spTree>
    <p:extLst>
      <p:ext uri="{BB962C8B-B14F-4D97-AF65-F5344CB8AC3E}">
        <p14:creationId xmlns:p14="http://schemas.microsoft.com/office/powerpoint/2010/main" val="475192574"/>
      </p:ext>
    </p:extLst>
  </p:cSld>
  <p:clrMapOvr>
    <a:masterClrMapping/>
  </p:clrMapOvr>
  <p:transition advTm="107726"/>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2020/7/21</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9</a:t>
            </a:r>
            <a:endParaRPr lang="en-US" altLang="ja-JP" sz="1400" smtClean="0">
              <a:latin typeface="Times New Roman" panose="02020603050405020304" pitchFamily="18" charset="0"/>
            </a:endParaRP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21</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様々な区間</a:t>
            </a:r>
            <a:r>
              <a:rPr lang="en-US" altLang="ja-JP" smtClean="0"/>
              <a:t>2</a:t>
            </a:r>
            <a:endParaRPr lang="ja-JP" altLang="en-US" smtClean="0"/>
          </a:p>
        </p:txBody>
      </p:sp>
      <p:sp>
        <p:nvSpPr>
          <p:cNvPr id="180227" name="Rectangle 3"/>
          <p:cNvSpPr>
            <a:spLocks noGrp="1" noChangeArrowheads="1"/>
          </p:cNvSpPr>
          <p:nvPr>
            <p:ph type="body" idx="1"/>
          </p:nvPr>
        </p:nvSpPr>
        <p:spPr>
          <a:xfrm>
            <a:off x="183456" y="1001713"/>
            <a:ext cx="9537700" cy="5940425"/>
          </a:xfrm>
        </p:spPr>
        <p:txBody>
          <a:bodyPr/>
          <a:lstStyle/>
          <a:p>
            <a:pPr>
              <a:lnSpc>
                <a:spcPct val="130000"/>
              </a:lnSpc>
              <a:defRPr/>
            </a:pPr>
            <a:r>
              <a:rPr lang="ja-JP" altLang="en-US"/>
              <a:t>端点を含まないことを</a:t>
            </a:r>
            <a:r>
              <a:rPr lang="ja-JP" altLang="en-US" u="sng">
                <a:solidFill>
                  <a:srgbClr val="FF0000"/>
                </a:solidFill>
              </a:rPr>
              <a:t>開</a:t>
            </a:r>
            <a:r>
              <a:rPr lang="ja-JP" altLang="en-US"/>
              <a:t>、含むことを</a:t>
            </a:r>
            <a:r>
              <a:rPr lang="ja-JP" altLang="en-US" u="sng">
                <a:solidFill>
                  <a:srgbClr val="FF0000"/>
                </a:solidFill>
              </a:rPr>
              <a:t>閉</a:t>
            </a:r>
            <a:r>
              <a:rPr lang="ja-JP" altLang="en-US" smtClean="0"/>
              <a:t>と呼ぶ</a:t>
            </a:r>
            <a:endParaRPr lang="en-US" altLang="ja-JP" smtClean="0"/>
          </a:p>
          <a:p>
            <a:pPr>
              <a:lnSpc>
                <a:spcPct val="130000"/>
              </a:lnSpc>
              <a:defRPr/>
            </a:pPr>
            <a:r>
              <a:rPr lang="ja-JP" altLang="en-US" u="sng">
                <a:solidFill>
                  <a:srgbClr val="FF0000"/>
                </a:solidFill>
              </a:rPr>
              <a:t>半開区間</a:t>
            </a:r>
            <a:r>
              <a:rPr lang="ja-JP" altLang="en-US"/>
              <a:t>は一方の端点を含み他方は含まない区</a:t>
            </a:r>
            <a:endParaRPr lang="en-US" altLang="ja-JP"/>
          </a:p>
          <a:p>
            <a:pPr>
              <a:lnSpc>
                <a:spcPct val="130000"/>
              </a:lnSpc>
              <a:defRPr/>
            </a:pPr>
            <a:r>
              <a:rPr lang="ja-JP" altLang="en-US" u="sng">
                <a:solidFill>
                  <a:srgbClr val="FF0000"/>
                </a:solidFill>
              </a:rPr>
              <a:t>半閉区間</a:t>
            </a:r>
            <a:r>
              <a:rPr lang="ja-JP" altLang="en-US"/>
              <a:t>も</a:t>
            </a:r>
            <a:r>
              <a:rPr lang="ja-JP" altLang="en-US" smtClean="0"/>
              <a:t>同様です．つまり</a:t>
            </a:r>
            <a:endParaRPr lang="en-US" altLang="ja-JP" smtClean="0"/>
          </a:p>
          <a:p>
            <a:pPr>
              <a:lnSpc>
                <a:spcPct val="130000"/>
              </a:lnSpc>
              <a:defRPr/>
            </a:pPr>
            <a:r>
              <a:rPr lang="ja-JP" altLang="en-US" smtClean="0"/>
              <a:t>半開区間（半閉区間）は片側だけ開いている区間</a:t>
            </a:r>
            <a:endParaRPr lang="en-US" altLang="ja-JP" smtClean="0"/>
          </a:p>
          <a:p>
            <a:pPr>
              <a:lnSpc>
                <a:spcPct val="130000"/>
              </a:lnSpc>
              <a:defRPr/>
            </a:pPr>
            <a:r>
              <a:rPr lang="ja-JP" altLang="en-US" smtClean="0"/>
              <a:t>左開，右閉</a:t>
            </a:r>
            <a:r>
              <a:rPr lang="ja-JP" altLang="en-US"/>
              <a:t>などと言い表すこと</a:t>
            </a:r>
            <a:r>
              <a:rPr lang="ja-JP" altLang="en-US" smtClean="0"/>
              <a:t>もあります</a:t>
            </a:r>
            <a:endParaRPr lang="en-US" altLang="ja-JP" smtClean="0"/>
          </a:p>
          <a:p>
            <a:pPr>
              <a:lnSpc>
                <a:spcPct val="130000"/>
              </a:lnSpc>
              <a:defRPr/>
            </a:pPr>
            <a:r>
              <a:rPr lang="ja-JP" altLang="en-US" smtClean="0"/>
              <a:t>区間</a:t>
            </a:r>
            <a:r>
              <a:rPr lang="ja-JP" altLang="en-US"/>
              <a:t>の</a:t>
            </a:r>
            <a:r>
              <a:rPr lang="ja-JP" altLang="en-US" u="sng">
                <a:solidFill>
                  <a:srgbClr val="FF0000"/>
                </a:solidFill>
              </a:rPr>
              <a:t>内部</a:t>
            </a:r>
            <a:r>
              <a:rPr lang="ja-JP" altLang="en-US"/>
              <a:t>は区間の内点の集まりです</a:t>
            </a:r>
            <a:endParaRPr lang="en-US" altLang="ja-JP"/>
          </a:p>
          <a:p>
            <a:pPr>
              <a:lnSpc>
                <a:spcPct val="130000"/>
              </a:lnSpc>
              <a:defRPr/>
            </a:pPr>
            <a:r>
              <a:rPr lang="ja-JP" altLang="en-US" smtClean="0"/>
              <a:t>例：</a:t>
            </a:r>
            <a:r>
              <a:rPr lang="en-US" altLang="ja-JP" smtClean="0"/>
              <a:t>[</a:t>
            </a:r>
            <a:r>
              <a:rPr lang="en-US" altLang="ja-JP"/>
              <a:t>0,1]</a:t>
            </a:r>
            <a:r>
              <a:rPr lang="ja-JP" altLang="en-US"/>
              <a:t>の内部は</a:t>
            </a:r>
            <a:r>
              <a:rPr lang="en-US" altLang="ja-JP"/>
              <a:t>(0,1</a:t>
            </a:r>
            <a:r>
              <a:rPr lang="en-US" altLang="ja-JP" smtClean="0"/>
              <a:t>)</a:t>
            </a:r>
            <a:endParaRPr lang="en-US" altLang="ja-JP"/>
          </a:p>
        </p:txBody>
      </p:sp>
    </p:spTree>
    <p:extLst>
      <p:ext uri="{BB962C8B-B14F-4D97-AF65-F5344CB8AC3E}">
        <p14:creationId xmlns:p14="http://schemas.microsoft.com/office/powerpoint/2010/main" val="3053114605"/>
      </p:ext>
    </p:extLst>
  </p:cSld>
  <p:clrMapOvr>
    <a:masterClrMapping/>
  </p:clrMapOvr>
  <p:transition advTm="56232"/>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2020/7/21</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9</a:t>
            </a:r>
            <a:endParaRPr lang="en-US" altLang="ja-JP" sz="1400" smtClean="0">
              <a:latin typeface="Times New Roman" panose="02020603050405020304" pitchFamily="18" charset="0"/>
            </a:endParaRP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22</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有界閉区間</a:t>
            </a:r>
          </a:p>
        </p:txBody>
      </p:sp>
      <p:sp>
        <p:nvSpPr>
          <p:cNvPr id="180227" name="Rectangle 3"/>
          <p:cNvSpPr>
            <a:spLocks noGrp="1" noChangeArrowheads="1"/>
          </p:cNvSpPr>
          <p:nvPr>
            <p:ph type="body" idx="1"/>
          </p:nvPr>
        </p:nvSpPr>
        <p:spPr>
          <a:xfrm>
            <a:off x="183456" y="1001713"/>
            <a:ext cx="9537700" cy="5940425"/>
          </a:xfrm>
        </p:spPr>
        <p:txBody>
          <a:bodyPr/>
          <a:lstStyle/>
          <a:p>
            <a:pPr>
              <a:lnSpc>
                <a:spcPct val="130000"/>
              </a:lnSpc>
              <a:defRPr/>
            </a:pPr>
            <a:r>
              <a:rPr lang="ja-JP" altLang="en-US" smtClean="0"/>
              <a:t>区間を英語で</a:t>
            </a:r>
            <a:r>
              <a:rPr lang="en-US" altLang="ja-JP" u="sng" smtClean="0">
                <a:solidFill>
                  <a:srgbClr val="FF0000"/>
                </a:solidFill>
              </a:rPr>
              <a:t>interval</a:t>
            </a:r>
            <a:r>
              <a:rPr lang="ja-JP" altLang="en-US" smtClean="0"/>
              <a:t>といいますので記号</a:t>
            </a:r>
            <a:r>
              <a:rPr lang="en-US" altLang="ja-JP" smtClean="0"/>
              <a:t>I</a:t>
            </a:r>
            <a:r>
              <a:rPr lang="ja-JP" altLang="en-US" smtClean="0"/>
              <a:t>を使う</a:t>
            </a:r>
            <a:endParaRPr lang="en-US" altLang="ja-JP" smtClean="0"/>
          </a:p>
          <a:p>
            <a:pPr>
              <a:lnSpc>
                <a:spcPct val="130000"/>
              </a:lnSpc>
              <a:defRPr/>
            </a:pPr>
            <a:r>
              <a:rPr lang="ja-JP" altLang="en-US" smtClean="0"/>
              <a:t>区間が</a:t>
            </a:r>
            <a:r>
              <a:rPr lang="ja-JP" altLang="en-US" u="sng" smtClean="0">
                <a:solidFill>
                  <a:srgbClr val="FF0000"/>
                </a:solidFill>
              </a:rPr>
              <a:t>有界</a:t>
            </a:r>
            <a:r>
              <a:rPr lang="ja-JP" altLang="en-US" smtClean="0"/>
              <a:t>とは属するどんな点に対してそれ以上となる点やそれ以下になる点が存在することです</a:t>
            </a:r>
            <a:endParaRPr lang="en-US" altLang="ja-JP" smtClean="0"/>
          </a:p>
          <a:p>
            <a:pPr>
              <a:lnSpc>
                <a:spcPct val="130000"/>
              </a:lnSpc>
              <a:defRPr/>
            </a:pPr>
            <a:r>
              <a:rPr lang="ja-JP" altLang="en-US" smtClean="0"/>
              <a:t>例：区間</a:t>
            </a:r>
            <a:r>
              <a:rPr lang="en-US" altLang="ja-JP" smtClean="0"/>
              <a:t>[0,1]</a:t>
            </a:r>
            <a:r>
              <a:rPr lang="ja-JP" altLang="en-US" smtClean="0"/>
              <a:t>の点は</a:t>
            </a:r>
            <a:r>
              <a:rPr lang="en-US" altLang="ja-JP" smtClean="0"/>
              <a:t>2</a:t>
            </a:r>
            <a:r>
              <a:rPr lang="ja-JP" altLang="en-US" smtClean="0"/>
              <a:t>以上になることはないし，</a:t>
            </a:r>
            <a:endParaRPr lang="en-US" altLang="ja-JP" smtClean="0"/>
          </a:p>
          <a:p>
            <a:pPr marL="0" indent="0">
              <a:lnSpc>
                <a:spcPct val="130000"/>
              </a:lnSpc>
              <a:buNone/>
              <a:defRPr/>
            </a:pPr>
            <a:r>
              <a:rPr lang="en-US" altLang="ja-JP" smtClean="0"/>
              <a:t>-2</a:t>
            </a:r>
            <a:r>
              <a:rPr lang="ja-JP" altLang="en-US" smtClean="0"/>
              <a:t>以下になることはない．この区間は有界です</a:t>
            </a:r>
            <a:endParaRPr lang="en-US" altLang="ja-JP" smtClean="0"/>
          </a:p>
          <a:p>
            <a:pPr>
              <a:lnSpc>
                <a:spcPct val="130000"/>
              </a:lnSpc>
              <a:defRPr/>
            </a:pPr>
            <a:r>
              <a:rPr lang="ja-JP" altLang="en-US" smtClean="0"/>
              <a:t>区間が閉区間で有界であるとき</a:t>
            </a:r>
            <a:r>
              <a:rPr lang="ja-JP" altLang="en-US" u="sng">
                <a:solidFill>
                  <a:srgbClr val="FF0000"/>
                </a:solidFill>
              </a:rPr>
              <a:t>有界閉区間</a:t>
            </a:r>
            <a:r>
              <a:rPr lang="ja-JP" altLang="en-US" smtClean="0"/>
              <a:t>という</a:t>
            </a:r>
            <a:endParaRPr lang="en-US" altLang="ja-JP" smtClean="0"/>
          </a:p>
          <a:p>
            <a:pPr>
              <a:lnSpc>
                <a:spcPct val="130000"/>
              </a:lnSpc>
              <a:defRPr/>
            </a:pPr>
            <a:r>
              <a:rPr lang="ja-JP" altLang="en-US" smtClean="0"/>
              <a:t>例：</a:t>
            </a:r>
            <a:r>
              <a:rPr lang="en-US" altLang="ja-JP" smtClean="0"/>
              <a:t>[0,1],[-1,1]</a:t>
            </a:r>
            <a:r>
              <a:rPr lang="ja-JP" altLang="en-US" smtClean="0"/>
              <a:t>は有界閉区間</a:t>
            </a:r>
            <a:endParaRPr lang="en-US" altLang="ja-JP" smtClean="0"/>
          </a:p>
          <a:p>
            <a:pPr>
              <a:lnSpc>
                <a:spcPct val="130000"/>
              </a:lnSpc>
              <a:defRPr/>
            </a:pPr>
            <a:r>
              <a:rPr lang="ja-JP" altLang="en-US" smtClean="0"/>
              <a:t>正の数全体や，非負の数全体は有界ではない</a:t>
            </a:r>
            <a:endParaRPr lang="en-US" altLang="ja-JP"/>
          </a:p>
        </p:txBody>
      </p:sp>
    </p:spTree>
    <p:extLst>
      <p:ext uri="{BB962C8B-B14F-4D97-AF65-F5344CB8AC3E}">
        <p14:creationId xmlns:p14="http://schemas.microsoft.com/office/powerpoint/2010/main" val="163529260"/>
      </p:ext>
    </p:extLst>
  </p:cSld>
  <p:clrMapOvr>
    <a:masterClrMapping/>
  </p:clrMapOvr>
  <p:transition advTm="51973"/>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2020/7/21</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9</a:t>
            </a:r>
            <a:endParaRPr lang="en-US" altLang="ja-JP" sz="1400" smtClean="0">
              <a:latin typeface="Times New Roman" panose="02020603050405020304" pitchFamily="18" charset="0"/>
            </a:endParaRP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23</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正の無限大，負の無限大</a:t>
            </a:r>
          </a:p>
        </p:txBody>
      </p:sp>
      <p:sp>
        <p:nvSpPr>
          <p:cNvPr id="180227" name="Rectangle 3"/>
          <p:cNvSpPr>
            <a:spLocks noGrp="1" noChangeArrowheads="1"/>
          </p:cNvSpPr>
          <p:nvPr>
            <p:ph type="body" idx="1"/>
          </p:nvPr>
        </p:nvSpPr>
        <p:spPr>
          <a:xfrm>
            <a:off x="236212" y="1004931"/>
            <a:ext cx="9900000" cy="6192000"/>
          </a:xfrm>
        </p:spPr>
        <p:txBody>
          <a:bodyPr/>
          <a:lstStyle/>
          <a:p>
            <a:pPr>
              <a:lnSpc>
                <a:spcPct val="130000"/>
              </a:lnSpc>
              <a:defRPr/>
            </a:pPr>
            <a:r>
              <a:rPr lang="ja-JP" altLang="en-US" smtClean="0"/>
              <a:t>非負の数全体の条件は </a:t>
            </a:r>
            <a:r>
              <a:rPr lang="en-US" altLang="ja-JP" smtClean="0"/>
              <a:t>x</a:t>
            </a:r>
            <a:r>
              <a:rPr lang="ja-JP" altLang="en-US" smtClean="0"/>
              <a:t>≧</a:t>
            </a:r>
            <a:r>
              <a:rPr lang="en-US" altLang="ja-JP" smtClean="0"/>
              <a:t>0 </a:t>
            </a:r>
            <a:r>
              <a:rPr lang="ja-JP" altLang="en-US" smtClean="0"/>
              <a:t>です</a:t>
            </a:r>
            <a:endParaRPr lang="en-US" altLang="ja-JP" smtClean="0"/>
          </a:p>
          <a:p>
            <a:pPr>
              <a:lnSpc>
                <a:spcPct val="130000"/>
              </a:lnSpc>
              <a:defRPr/>
            </a:pPr>
            <a:r>
              <a:rPr lang="ja-JP" altLang="en-US" smtClean="0"/>
              <a:t>これを区間で表すために</a:t>
            </a:r>
            <a:r>
              <a:rPr lang="ja-JP" altLang="en-US" u="sng" smtClean="0">
                <a:solidFill>
                  <a:srgbClr val="FF0000"/>
                </a:solidFill>
              </a:rPr>
              <a:t>正の無限大</a:t>
            </a:r>
            <a:r>
              <a:rPr lang="ja-JP" altLang="en-US" smtClean="0"/>
              <a:t>と呼ばれる記号</a:t>
            </a:r>
            <a:r>
              <a:rPr lang="en-US" altLang="ja-JP" smtClean="0"/>
              <a:t>+</a:t>
            </a:r>
            <a:r>
              <a:rPr lang="ja-JP" altLang="en-US" smtClean="0"/>
              <a:t>∞を用いて </a:t>
            </a:r>
            <a:r>
              <a:rPr lang="en-US" altLang="ja-JP" smtClean="0"/>
              <a:t>[0,+</a:t>
            </a:r>
            <a:r>
              <a:rPr lang="ja-JP" altLang="en-US" smtClean="0"/>
              <a:t>∞</a:t>
            </a:r>
            <a:r>
              <a:rPr lang="en-US" altLang="ja-JP" smtClean="0"/>
              <a:t>) </a:t>
            </a:r>
            <a:r>
              <a:rPr lang="ja-JP" altLang="en-US" smtClean="0"/>
              <a:t>と表す．</a:t>
            </a:r>
            <a:r>
              <a:rPr lang="en-US" altLang="ja-JP" smtClean="0"/>
              <a:t>R</a:t>
            </a:r>
            <a:r>
              <a:rPr lang="en-US" altLang="ja-JP" baseline="-25000" smtClean="0"/>
              <a:t>+</a:t>
            </a:r>
            <a:r>
              <a:rPr lang="ja-JP" altLang="en-US" smtClean="0"/>
              <a:t>とも表す</a:t>
            </a:r>
            <a:endParaRPr lang="en-US" altLang="ja-JP" smtClean="0"/>
          </a:p>
          <a:p>
            <a:pPr>
              <a:spcBef>
                <a:spcPts val="0"/>
              </a:spcBef>
              <a:defRPr/>
            </a:pPr>
            <a:r>
              <a:rPr lang="ja-JP" altLang="en-US" smtClean="0"/>
              <a:t>この正の無限大は数では</a:t>
            </a:r>
            <a:r>
              <a:rPr lang="ja-JP" altLang="en-US" u="sng" smtClean="0">
                <a:solidFill>
                  <a:srgbClr val="FF0000"/>
                </a:solidFill>
              </a:rPr>
              <a:t>ない</a:t>
            </a:r>
            <a:r>
              <a:rPr lang="ja-JP" altLang="en-US" smtClean="0"/>
              <a:t>．端点は</a:t>
            </a:r>
            <a:r>
              <a:rPr lang="en-US" altLang="ja-JP" smtClean="0"/>
              <a:t>0</a:t>
            </a:r>
            <a:r>
              <a:rPr lang="ja-JP" altLang="en-US" smtClean="0"/>
              <a:t>のみで閉区間になる．</a:t>
            </a:r>
            <a:r>
              <a:rPr lang="en-US" altLang="ja-JP"/>
              <a:t>x</a:t>
            </a:r>
            <a:r>
              <a:rPr lang="en-US" altLang="ja-JP" smtClean="0"/>
              <a:t>&gt;0</a:t>
            </a:r>
            <a:r>
              <a:rPr lang="ja-JP" altLang="en-US" smtClean="0"/>
              <a:t>は</a:t>
            </a:r>
            <a:r>
              <a:rPr lang="en-US" altLang="ja-JP" smtClean="0"/>
              <a:t>(0,+</a:t>
            </a:r>
            <a:r>
              <a:rPr lang="ja-JP" altLang="en-US" smtClean="0"/>
              <a:t>∞</a:t>
            </a:r>
            <a:r>
              <a:rPr lang="en-US" altLang="ja-JP" smtClean="0"/>
              <a:t>)</a:t>
            </a:r>
            <a:r>
              <a:rPr lang="ja-JP" altLang="en-US" smtClean="0"/>
              <a:t>で開区間．記号</a:t>
            </a:r>
            <a:r>
              <a:rPr lang="en-US" altLang="ja-JP" smtClean="0"/>
              <a:t>R</a:t>
            </a:r>
            <a:r>
              <a:rPr lang="en-US" altLang="ja-JP" baseline="-25000" smtClean="0"/>
              <a:t>++</a:t>
            </a:r>
            <a:r>
              <a:rPr lang="ja-JP" altLang="en-US" smtClean="0"/>
              <a:t>使用</a:t>
            </a:r>
            <a:endParaRPr lang="en-US" altLang="ja-JP" smtClean="0"/>
          </a:p>
          <a:p>
            <a:pPr>
              <a:lnSpc>
                <a:spcPct val="130000"/>
              </a:lnSpc>
              <a:defRPr/>
            </a:pPr>
            <a:r>
              <a:rPr lang="en-US" altLang="ja-JP" smtClean="0"/>
              <a:t>X</a:t>
            </a:r>
            <a:r>
              <a:rPr lang="ja-JP" altLang="en-US" smtClean="0"/>
              <a:t>≦</a:t>
            </a:r>
            <a:r>
              <a:rPr lang="en-US" altLang="ja-JP" smtClean="0"/>
              <a:t>0</a:t>
            </a:r>
            <a:r>
              <a:rPr lang="ja-JP" altLang="en-US" smtClean="0"/>
              <a:t>のために</a:t>
            </a:r>
            <a:r>
              <a:rPr lang="ja-JP" altLang="en-US" u="sng" smtClean="0">
                <a:solidFill>
                  <a:srgbClr val="FF0000"/>
                </a:solidFill>
              </a:rPr>
              <a:t>負の無限大</a:t>
            </a:r>
            <a:r>
              <a:rPr lang="en-US" altLang="ja-JP" smtClean="0"/>
              <a:t>-</a:t>
            </a:r>
            <a:r>
              <a:rPr lang="ja-JP" altLang="en-US" smtClean="0"/>
              <a:t>∞を用いて閉区間</a:t>
            </a:r>
            <a:r>
              <a:rPr lang="en-US" altLang="ja-JP" smtClean="0"/>
              <a:t>(-</a:t>
            </a:r>
            <a:r>
              <a:rPr lang="ja-JP" altLang="en-US" smtClean="0"/>
              <a:t>∞</a:t>
            </a:r>
            <a:r>
              <a:rPr lang="en-US" altLang="ja-JP" smtClean="0"/>
              <a:t>,0]</a:t>
            </a:r>
          </a:p>
          <a:p>
            <a:pPr>
              <a:lnSpc>
                <a:spcPct val="130000"/>
              </a:lnSpc>
              <a:defRPr/>
            </a:pPr>
            <a:r>
              <a:rPr lang="en-US" altLang="ja-JP" smtClean="0"/>
              <a:t>X&lt;0</a:t>
            </a:r>
            <a:r>
              <a:rPr lang="ja-JP" altLang="en-US" smtClean="0"/>
              <a:t>の区間は開区間</a:t>
            </a:r>
            <a:r>
              <a:rPr lang="en-US" altLang="ja-JP" smtClean="0"/>
              <a:t>(-</a:t>
            </a:r>
            <a:r>
              <a:rPr lang="ja-JP" altLang="en-US" smtClean="0"/>
              <a:t>∞</a:t>
            </a:r>
            <a:r>
              <a:rPr lang="en-US" altLang="ja-JP"/>
              <a:t>,</a:t>
            </a:r>
            <a:r>
              <a:rPr lang="en-US" altLang="ja-JP" smtClean="0"/>
              <a:t>0)</a:t>
            </a:r>
            <a:r>
              <a:rPr lang="ja-JP" altLang="en-US" smtClean="0"/>
              <a:t>．</a:t>
            </a:r>
            <a:r>
              <a:rPr lang="en-US" altLang="ja-JP"/>
              <a:t> [0,+</a:t>
            </a:r>
            <a:r>
              <a:rPr lang="ja-JP" altLang="en-US"/>
              <a:t>∞</a:t>
            </a:r>
            <a:r>
              <a:rPr lang="en-US" altLang="ja-JP"/>
              <a:t>) </a:t>
            </a:r>
            <a:r>
              <a:rPr lang="en-US" altLang="ja-JP" smtClean="0"/>
              <a:t>,</a:t>
            </a:r>
            <a:r>
              <a:rPr lang="en-US" altLang="ja-JP"/>
              <a:t> (0,+</a:t>
            </a:r>
            <a:r>
              <a:rPr lang="ja-JP" altLang="en-US"/>
              <a:t>∞</a:t>
            </a:r>
            <a:r>
              <a:rPr lang="en-US" altLang="ja-JP" smtClean="0"/>
              <a:t>),</a:t>
            </a:r>
            <a:r>
              <a:rPr lang="en-US" altLang="ja-JP"/>
              <a:t> (-</a:t>
            </a:r>
            <a:r>
              <a:rPr lang="ja-JP" altLang="en-US"/>
              <a:t>∞</a:t>
            </a:r>
            <a:r>
              <a:rPr lang="en-US" altLang="ja-JP"/>
              <a:t>,0</a:t>
            </a:r>
            <a:r>
              <a:rPr lang="en-US" altLang="ja-JP" smtClean="0"/>
              <a:t>],</a:t>
            </a:r>
            <a:r>
              <a:rPr lang="en-US" altLang="ja-JP"/>
              <a:t> (</a:t>
            </a:r>
            <a:r>
              <a:rPr lang="ja-JP" altLang="en-US"/>
              <a:t>∞</a:t>
            </a:r>
            <a:r>
              <a:rPr lang="en-US" altLang="ja-JP"/>
              <a:t>,0</a:t>
            </a:r>
            <a:r>
              <a:rPr lang="en-US" altLang="ja-JP" smtClean="0"/>
              <a:t>)</a:t>
            </a:r>
            <a:r>
              <a:rPr lang="ja-JP" altLang="en-US" smtClean="0"/>
              <a:t>は有界ではない</a:t>
            </a:r>
            <a:endParaRPr lang="en-US" altLang="ja-JP"/>
          </a:p>
          <a:p>
            <a:pPr>
              <a:lnSpc>
                <a:spcPct val="130000"/>
              </a:lnSpc>
              <a:defRPr/>
            </a:pPr>
            <a:r>
              <a:rPr lang="ja-JP" altLang="en-US" smtClean="0"/>
              <a:t>これらの区間は直線を切った形なので</a:t>
            </a:r>
            <a:r>
              <a:rPr lang="ja-JP" altLang="en-US" u="sng" smtClean="0">
                <a:solidFill>
                  <a:srgbClr val="FF0000"/>
                </a:solidFill>
              </a:rPr>
              <a:t>半直線</a:t>
            </a:r>
            <a:r>
              <a:rPr lang="ja-JP" altLang="en-US" smtClean="0"/>
              <a:t>という</a:t>
            </a:r>
            <a:endParaRPr lang="en-US" altLang="ja-JP"/>
          </a:p>
        </p:txBody>
      </p:sp>
    </p:spTree>
    <p:extLst>
      <p:ext uri="{BB962C8B-B14F-4D97-AF65-F5344CB8AC3E}">
        <p14:creationId xmlns:p14="http://schemas.microsoft.com/office/powerpoint/2010/main" val="3242945865"/>
      </p:ext>
    </p:extLst>
  </p:cSld>
  <p:clrMapOvr>
    <a:masterClrMapping/>
  </p:clrMapOvr>
  <p:transition advTm="79990"/>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2020/7/21</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9</a:t>
            </a:r>
            <a:endParaRPr lang="en-US" altLang="ja-JP" sz="1400" smtClean="0">
              <a:latin typeface="Times New Roman" panose="02020603050405020304" pitchFamily="18" charset="0"/>
            </a:endParaRP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24</a:t>
            </a:fld>
            <a:endParaRPr lang="en-US" altLang="ja-JP" sz="1400" smtClean="0">
              <a:latin typeface="Times New Roman" panose="02020603050405020304" pitchFamily="18" charset="0"/>
            </a:endParaRPr>
          </a:p>
        </p:txBody>
      </p:sp>
      <p:sp>
        <p:nvSpPr>
          <p:cNvPr id="8" name="角丸四角形 7"/>
          <p:cNvSpPr/>
          <p:nvPr/>
        </p:nvSpPr>
        <p:spPr bwMode="auto">
          <a:xfrm>
            <a:off x="542212" y="3882008"/>
            <a:ext cx="9288000" cy="1463741"/>
          </a:xfrm>
          <a:prstGeom prst="roundRect">
            <a:avLst/>
          </a:prstGeom>
          <a:noFill/>
          <a:ln w="66675">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headEnd type="none" w="med" len="med"/>
            <a:tailEnd type="none" w="med" len="med"/>
          </a:ln>
          <a:effectLst/>
        </p:spPr>
        <p:style>
          <a:lnRef idx="2">
            <a:schemeClr val="accent1"/>
          </a:lnRef>
          <a:fillRef idx="1">
            <a:schemeClr val="lt1"/>
          </a:fillRef>
          <a:effectRef idx="0">
            <a:schemeClr val="accent1"/>
          </a:effectRef>
          <a:fontRef idx="minor">
            <a:schemeClr val="dk1"/>
          </a:fontRef>
        </p:style>
        <p:txBody>
          <a:bodyPr/>
          <a:lstStyle/>
          <a:p>
            <a:pPr marL="107950">
              <a:lnSpc>
                <a:spcPct val="120000"/>
              </a:lnSpc>
              <a:spcBef>
                <a:spcPts val="1800"/>
              </a:spcBef>
              <a:buClr>
                <a:srgbClr val="262626"/>
              </a:buClr>
              <a:defRPr/>
            </a:pPr>
            <a:r>
              <a:rPr lang="ja-JP" altLang="en-US" sz="3600" smtClean="0">
                <a:solidFill>
                  <a:schemeClr val="tx1"/>
                </a:solidFill>
              </a:rPr>
              <a:t>定理</a:t>
            </a:r>
            <a:r>
              <a:rPr lang="en-US" altLang="ja-JP" sz="3600" smtClean="0">
                <a:solidFill>
                  <a:schemeClr val="tx1"/>
                </a:solidFill>
              </a:rPr>
              <a:t>1</a:t>
            </a:r>
            <a:r>
              <a:rPr lang="ja-JP" altLang="en-US" sz="3600" smtClean="0">
                <a:solidFill>
                  <a:schemeClr val="tx1"/>
                </a:solidFill>
              </a:rPr>
              <a:t>：定義域が有界閉区間である</a:t>
            </a:r>
            <a:r>
              <a:rPr lang="en-US" altLang="ja-JP" sz="3600" smtClean="0">
                <a:solidFill>
                  <a:schemeClr val="tx1"/>
                </a:solidFill>
              </a:rPr>
              <a:t>1</a:t>
            </a:r>
            <a:r>
              <a:rPr lang="ja-JP" altLang="en-US" sz="3600" smtClean="0">
                <a:solidFill>
                  <a:schemeClr val="tx1"/>
                </a:solidFill>
              </a:rPr>
              <a:t>次関数や</a:t>
            </a:r>
            <a:r>
              <a:rPr lang="en-US" altLang="ja-JP" sz="3600" smtClean="0">
                <a:solidFill>
                  <a:schemeClr val="tx1"/>
                </a:solidFill>
              </a:rPr>
              <a:t>2</a:t>
            </a:r>
            <a:r>
              <a:rPr lang="ja-JP" altLang="en-US" sz="3600" smtClean="0">
                <a:solidFill>
                  <a:schemeClr val="tx1"/>
                </a:solidFill>
              </a:rPr>
              <a:t>次関数は最大値と最小値をもつ</a:t>
            </a:r>
            <a:endParaRPr lang="en-US" altLang="ja-JP" sz="3600" smtClean="0">
              <a:solidFill>
                <a:schemeClr val="tx1"/>
              </a:solidFill>
            </a:endParaRPr>
          </a:p>
          <a:p>
            <a:pPr marL="107950">
              <a:lnSpc>
                <a:spcPct val="120000"/>
              </a:lnSpc>
              <a:spcBef>
                <a:spcPts val="1800"/>
              </a:spcBef>
              <a:buClr>
                <a:srgbClr val="262626"/>
              </a:buClr>
              <a:defRPr/>
            </a:pPr>
            <a:endParaRPr lang="en-US" altLang="ja-JP" sz="3600" smtClean="0">
              <a:solidFill>
                <a:schemeClr val="tx1"/>
              </a:solidFill>
            </a:endParaRPr>
          </a:p>
          <a:p>
            <a:pPr marL="107950">
              <a:lnSpc>
                <a:spcPct val="120000"/>
              </a:lnSpc>
              <a:spcBef>
                <a:spcPts val="1800"/>
              </a:spcBef>
              <a:buClr>
                <a:srgbClr val="262626"/>
              </a:buClr>
              <a:defRPr/>
            </a:pPr>
            <a:endParaRPr lang="ja-JP" altLang="en-US" sz="3600" dirty="0">
              <a:solidFill>
                <a:schemeClr val="tx1"/>
              </a:solidFill>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最大値の存在</a:t>
            </a:r>
          </a:p>
        </p:txBody>
      </p:sp>
      <p:sp>
        <p:nvSpPr>
          <p:cNvPr id="180227" name="Rectangle 3"/>
          <p:cNvSpPr>
            <a:spLocks noGrp="1" noChangeArrowheads="1"/>
          </p:cNvSpPr>
          <p:nvPr>
            <p:ph type="body" idx="1"/>
          </p:nvPr>
        </p:nvSpPr>
        <p:spPr>
          <a:xfrm>
            <a:off x="236212" y="1004931"/>
            <a:ext cx="9900000" cy="6192000"/>
          </a:xfrm>
        </p:spPr>
        <p:txBody>
          <a:bodyPr/>
          <a:lstStyle/>
          <a:p>
            <a:pPr>
              <a:lnSpc>
                <a:spcPct val="130000"/>
              </a:lnSpc>
              <a:defRPr/>
            </a:pPr>
            <a:r>
              <a:rPr lang="ja-JP" altLang="en-US" smtClean="0"/>
              <a:t>価格，生産量，投資量，広告量は最大化問題の解</a:t>
            </a:r>
            <a:endParaRPr lang="en-US" altLang="ja-JP" smtClean="0"/>
          </a:p>
          <a:p>
            <a:pPr>
              <a:lnSpc>
                <a:spcPct val="130000"/>
              </a:lnSpc>
              <a:defRPr/>
            </a:pPr>
            <a:r>
              <a:rPr lang="ja-JP" altLang="en-US" smtClean="0"/>
              <a:t>経済分析にはモデルを作り企業の最善の選択を発見</a:t>
            </a:r>
            <a:endParaRPr lang="en-US" altLang="ja-JP" smtClean="0"/>
          </a:p>
          <a:p>
            <a:pPr>
              <a:lnSpc>
                <a:spcPct val="130000"/>
              </a:lnSpc>
              <a:defRPr/>
            </a:pPr>
            <a:r>
              <a:rPr lang="ja-JP" altLang="en-US" smtClean="0"/>
              <a:t>最善が見つからないモデルは経済を分析できない</a:t>
            </a:r>
            <a:endParaRPr lang="en-US" altLang="ja-JP" smtClean="0"/>
          </a:p>
          <a:p>
            <a:pPr>
              <a:lnSpc>
                <a:spcPct val="130000"/>
              </a:lnSpc>
              <a:defRPr/>
            </a:pPr>
            <a:r>
              <a:rPr lang="ja-JP" altLang="en-US" smtClean="0"/>
              <a:t>最大値を見つけられるモデルは何か？</a:t>
            </a:r>
            <a:endParaRPr lang="en-US" altLang="ja-JP" smtClean="0"/>
          </a:p>
          <a:p>
            <a:pPr>
              <a:lnSpc>
                <a:spcPct val="130000"/>
              </a:lnSpc>
              <a:defRPr/>
            </a:pPr>
            <a:endParaRPr lang="en-US" altLang="ja-JP"/>
          </a:p>
          <a:p>
            <a:pPr>
              <a:lnSpc>
                <a:spcPct val="130000"/>
              </a:lnSpc>
              <a:defRPr/>
            </a:pPr>
            <a:endParaRPr lang="en-US" altLang="ja-JP" smtClean="0"/>
          </a:p>
          <a:p>
            <a:pPr>
              <a:lnSpc>
                <a:spcPct val="130000"/>
              </a:lnSpc>
              <a:defRPr/>
            </a:pPr>
            <a:r>
              <a:rPr lang="ja-JP" altLang="en-US" smtClean="0"/>
              <a:t>問</a:t>
            </a:r>
            <a:r>
              <a:rPr lang="en-US" altLang="ja-JP" smtClean="0"/>
              <a:t>9</a:t>
            </a:r>
            <a:r>
              <a:rPr lang="ja-JP" altLang="en-US" smtClean="0"/>
              <a:t> </a:t>
            </a:r>
            <a:r>
              <a:rPr lang="ja-JP" altLang="en-US" smtClean="0"/>
              <a:t>問</a:t>
            </a:r>
            <a:r>
              <a:rPr lang="en-US" altLang="ja-JP" smtClean="0"/>
              <a:t>1</a:t>
            </a:r>
            <a:r>
              <a:rPr lang="ja-JP" altLang="en-US" smtClean="0"/>
              <a:t>の逆需要関数で収入を最大化する生産量を求めてください</a:t>
            </a:r>
            <a:endParaRPr lang="en-US" altLang="ja-JP" smtClean="0"/>
          </a:p>
          <a:p>
            <a:pPr>
              <a:lnSpc>
                <a:spcPct val="130000"/>
              </a:lnSpc>
              <a:defRPr/>
            </a:pPr>
            <a:endParaRPr lang="en-US" altLang="ja-JP"/>
          </a:p>
        </p:txBody>
      </p:sp>
    </p:spTree>
    <p:extLst>
      <p:ext uri="{BB962C8B-B14F-4D97-AF65-F5344CB8AC3E}">
        <p14:creationId xmlns:p14="http://schemas.microsoft.com/office/powerpoint/2010/main" val="618494898"/>
      </p:ext>
    </p:extLst>
  </p:cSld>
  <p:clrMapOvr>
    <a:masterClrMapping/>
  </p:clrMapOvr>
  <p:transition advTm="74151"/>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2020/7/21</a:t>
            </a:r>
          </a:p>
        </p:txBody>
      </p:sp>
      <p:sp>
        <p:nvSpPr>
          <p:cNvPr id="27651"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9</a:t>
            </a:r>
            <a:endParaRPr lang="en-US" altLang="ja-JP" sz="1400" smtClean="0">
              <a:latin typeface="Times New Roman" panose="02020603050405020304" pitchFamily="18" charset="0"/>
            </a:endParaRPr>
          </a:p>
        </p:txBody>
      </p:sp>
      <p:sp>
        <p:nvSpPr>
          <p:cNvPr id="27652" name="Rectangle 2"/>
          <p:cNvSpPr>
            <a:spLocks noGrp="1" noChangeArrowheads="1"/>
          </p:cNvSpPr>
          <p:nvPr>
            <p:ph type="title"/>
          </p:nvPr>
        </p:nvSpPr>
        <p:spPr>
          <a:xfrm>
            <a:off x="762000" y="-269875"/>
            <a:ext cx="7634288" cy="1778000"/>
          </a:xfrm>
        </p:spPr>
        <p:txBody>
          <a:bodyPr/>
          <a:lstStyle/>
          <a:p>
            <a:r>
              <a:rPr lang="ja-JP" altLang="en-US" smtClean="0"/>
              <a:t>まとめ</a:t>
            </a:r>
          </a:p>
        </p:txBody>
      </p:sp>
      <p:sp>
        <p:nvSpPr>
          <p:cNvPr id="5125" name="Rectangle 3"/>
          <p:cNvSpPr>
            <a:spLocks noGrp="1" noChangeArrowheads="1"/>
          </p:cNvSpPr>
          <p:nvPr>
            <p:ph type="body" idx="1"/>
          </p:nvPr>
        </p:nvSpPr>
        <p:spPr>
          <a:xfrm>
            <a:off x="184150" y="1001713"/>
            <a:ext cx="9720263" cy="5832475"/>
          </a:xfrm>
        </p:spPr>
        <p:txBody>
          <a:bodyPr/>
          <a:lstStyle/>
          <a:p>
            <a:pPr>
              <a:defRPr/>
            </a:pPr>
            <a:r>
              <a:rPr lang="ja-JP" altLang="en-US" smtClean="0">
                <a:solidFill>
                  <a:srgbClr val="000000"/>
                </a:solidFill>
              </a:rPr>
              <a:t>収入の増加</a:t>
            </a:r>
            <a:endParaRPr lang="en-US" altLang="ja-JP" smtClean="0">
              <a:solidFill>
                <a:srgbClr val="000000"/>
              </a:solidFill>
            </a:endParaRPr>
          </a:p>
          <a:p>
            <a:pPr>
              <a:defRPr/>
            </a:pPr>
            <a:r>
              <a:rPr lang="ja-JP" altLang="en-US" smtClean="0">
                <a:solidFill>
                  <a:srgbClr val="000000"/>
                </a:solidFill>
              </a:rPr>
              <a:t>限界収入</a:t>
            </a:r>
            <a:endParaRPr lang="en-US" altLang="ja-JP">
              <a:solidFill>
                <a:srgbClr val="000000"/>
              </a:solidFill>
            </a:endParaRPr>
          </a:p>
          <a:p>
            <a:pPr>
              <a:defRPr/>
            </a:pPr>
            <a:r>
              <a:rPr lang="ja-JP" altLang="en-US" smtClean="0">
                <a:solidFill>
                  <a:srgbClr val="000000"/>
                </a:solidFill>
              </a:rPr>
              <a:t>限界収入の公式</a:t>
            </a:r>
            <a:endParaRPr lang="en-US" altLang="ja-JP" smtClean="0">
              <a:solidFill>
                <a:srgbClr val="000000"/>
              </a:solidFill>
            </a:endParaRPr>
          </a:p>
          <a:p>
            <a:pPr>
              <a:defRPr/>
            </a:pPr>
            <a:r>
              <a:rPr lang="en-US" altLang="ja-JP" smtClean="0">
                <a:solidFill>
                  <a:srgbClr val="000000"/>
                </a:solidFill>
              </a:rPr>
              <a:t>1</a:t>
            </a:r>
            <a:r>
              <a:rPr lang="ja-JP" altLang="en-US" smtClean="0">
                <a:solidFill>
                  <a:srgbClr val="000000"/>
                </a:solidFill>
              </a:rPr>
              <a:t>次式の変数の変化</a:t>
            </a:r>
            <a:endParaRPr lang="en-US" altLang="ja-JP" smtClean="0">
              <a:solidFill>
                <a:srgbClr val="000000"/>
              </a:solidFill>
            </a:endParaRPr>
          </a:p>
          <a:p>
            <a:pPr>
              <a:defRPr/>
            </a:pPr>
            <a:r>
              <a:rPr lang="ja-JP" altLang="en-US" smtClean="0">
                <a:solidFill>
                  <a:srgbClr val="000000"/>
                </a:solidFill>
              </a:rPr>
              <a:t>傾きの性質</a:t>
            </a:r>
            <a:endParaRPr lang="en-US" altLang="ja-JP" smtClean="0">
              <a:solidFill>
                <a:srgbClr val="000000"/>
              </a:solidFill>
            </a:endParaRPr>
          </a:p>
          <a:p>
            <a:pPr>
              <a:defRPr/>
            </a:pPr>
            <a:r>
              <a:rPr lang="ja-JP" altLang="en-US" smtClean="0">
                <a:solidFill>
                  <a:srgbClr val="000000"/>
                </a:solidFill>
              </a:rPr>
              <a:t>逆需要関数が</a:t>
            </a:r>
            <a:r>
              <a:rPr lang="en-US" altLang="ja-JP" smtClean="0">
                <a:solidFill>
                  <a:srgbClr val="000000"/>
                </a:solidFill>
              </a:rPr>
              <a:t>1</a:t>
            </a:r>
            <a:r>
              <a:rPr lang="ja-JP" altLang="en-US" smtClean="0">
                <a:solidFill>
                  <a:srgbClr val="000000"/>
                </a:solidFill>
              </a:rPr>
              <a:t>次関数の時の限界収入</a:t>
            </a:r>
            <a:endParaRPr lang="en-US" altLang="ja-JP" smtClean="0">
              <a:solidFill>
                <a:srgbClr val="000000"/>
              </a:solidFill>
            </a:endParaRPr>
          </a:p>
          <a:p>
            <a:pPr>
              <a:defRPr/>
            </a:pPr>
            <a:r>
              <a:rPr lang="ja-JP" altLang="en-US" smtClean="0">
                <a:solidFill>
                  <a:srgbClr val="000000"/>
                </a:solidFill>
              </a:rPr>
              <a:t>様々な区間</a:t>
            </a:r>
            <a:endParaRPr lang="en-US" altLang="ja-JP" smtClean="0">
              <a:solidFill>
                <a:srgbClr val="000000"/>
              </a:solidFill>
            </a:endParaRPr>
          </a:p>
          <a:p>
            <a:pPr>
              <a:defRPr/>
            </a:pPr>
            <a:r>
              <a:rPr lang="ja-JP" altLang="en-US" smtClean="0">
                <a:solidFill>
                  <a:srgbClr val="000000"/>
                </a:solidFill>
              </a:rPr>
              <a:t>有界閉区間</a:t>
            </a:r>
            <a:endParaRPr lang="en-US" altLang="ja-JP" smtClean="0">
              <a:solidFill>
                <a:srgbClr val="000000"/>
              </a:solidFill>
            </a:endParaRPr>
          </a:p>
          <a:p>
            <a:pPr>
              <a:defRPr/>
            </a:pPr>
            <a:r>
              <a:rPr lang="ja-JP" altLang="en-US" smtClean="0">
                <a:solidFill>
                  <a:srgbClr val="000000"/>
                </a:solidFill>
              </a:rPr>
              <a:t>最大値・最小値の存在</a:t>
            </a:r>
            <a:endParaRPr lang="en-US" altLang="ja-JP" smtClean="0">
              <a:solidFill>
                <a:srgbClr val="000000"/>
              </a:solidFill>
            </a:endParaRPr>
          </a:p>
          <a:p>
            <a:pPr>
              <a:defRPr/>
            </a:pPr>
            <a:endParaRPr lang="ja-JP" altLang="en-US" dirty="0" smtClean="0"/>
          </a:p>
        </p:txBody>
      </p:sp>
      <p:sp>
        <p:nvSpPr>
          <p:cNvPr id="27654" name="スライド番号プレースホルダ 9"/>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3F21929-9446-4B0D-82EB-475BB7A2A274}" type="slidenum">
              <a:rPr lang="ja-JP" altLang="en-US" sz="1400" smtClean="0">
                <a:latin typeface="Times New Roman" panose="02020603050405020304" pitchFamily="18" charset="0"/>
              </a:rPr>
              <a:pPr>
                <a:spcBef>
                  <a:spcPct val="0"/>
                </a:spcBef>
                <a:buFontTx/>
                <a:buNone/>
              </a:pPr>
              <a:t>25</a:t>
            </a:fld>
            <a:endParaRPr lang="en-US" altLang="ja-JP" sz="1400" dirty="0" smtClean="0">
              <a:latin typeface="Times New Roman" panose="02020603050405020304" pitchFamily="18" charset="0"/>
            </a:endParaRPr>
          </a:p>
        </p:txBody>
      </p:sp>
    </p:spTree>
  </p:cSld>
  <p:clrMapOvr>
    <a:masterClrMapping/>
  </p:clrMapOvr>
  <p:transition advTm="34068"/>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hidden="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2020/7/21</a:t>
            </a:r>
          </a:p>
        </p:txBody>
      </p:sp>
      <p:sp>
        <p:nvSpPr>
          <p:cNvPr id="9219" name="フッター プレースホルダ 4" hidden="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9</a:t>
            </a:r>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収入</a:t>
            </a: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3</a:t>
            </a:fld>
            <a:endParaRPr lang="en-US" altLang="ja-JP" sz="1400" smtClean="0">
              <a:latin typeface="Times New Roman" panose="02020603050405020304" pitchFamily="18" charset="0"/>
            </a:endParaRPr>
          </a:p>
        </p:txBody>
      </p:sp>
      <p:sp>
        <p:nvSpPr>
          <p:cNvPr id="180227" name="Rectangle 3"/>
          <p:cNvSpPr>
            <a:spLocks noGrp="1" noChangeArrowheads="1"/>
          </p:cNvSpPr>
          <p:nvPr>
            <p:ph type="body" idx="1"/>
          </p:nvPr>
        </p:nvSpPr>
        <p:spPr>
          <a:xfrm>
            <a:off x="183456" y="1001713"/>
            <a:ext cx="9537700" cy="5940425"/>
          </a:xfrm>
        </p:spPr>
        <p:txBody>
          <a:bodyPr/>
          <a:lstStyle/>
          <a:p>
            <a:pPr>
              <a:lnSpc>
                <a:spcPct val="130000"/>
              </a:lnSpc>
              <a:defRPr/>
            </a:pPr>
            <a:r>
              <a:rPr lang="ja-JP" altLang="en-US" u="sng" smtClean="0">
                <a:solidFill>
                  <a:srgbClr val="FF0000"/>
                </a:solidFill>
              </a:rPr>
              <a:t>収入</a:t>
            </a:r>
            <a:r>
              <a:rPr lang="zh-CN" altLang="en-US" smtClean="0"/>
              <a:t>とは</a:t>
            </a:r>
            <a:r>
              <a:rPr lang="ja-JP" altLang="en-US" smtClean="0"/>
              <a:t>財を販売した対価として受け取る金銭</a:t>
            </a:r>
            <a:endParaRPr lang="en-US" altLang="ja-JP" smtClean="0"/>
          </a:p>
          <a:p>
            <a:pPr>
              <a:lnSpc>
                <a:spcPct val="130000"/>
              </a:lnSpc>
              <a:defRPr/>
            </a:pPr>
            <a:endParaRPr lang="en-US" altLang="ja-JP" smtClean="0"/>
          </a:p>
          <a:p>
            <a:pPr>
              <a:lnSpc>
                <a:spcPct val="130000"/>
              </a:lnSpc>
              <a:defRPr/>
            </a:pPr>
            <a:r>
              <a:rPr lang="ja-JP" altLang="en-US" smtClean="0"/>
              <a:t>価格の変化，生産量の変化，収入の変化</a:t>
            </a:r>
            <a:endParaRPr lang="en-US" altLang="ja-JP" smtClean="0"/>
          </a:p>
          <a:p>
            <a:pPr>
              <a:lnSpc>
                <a:spcPct val="130000"/>
              </a:lnSpc>
              <a:defRPr/>
            </a:pPr>
            <a:endParaRPr lang="en-US" altLang="ja-JP"/>
          </a:p>
          <a:p>
            <a:pPr>
              <a:spcBef>
                <a:spcPts val="1200"/>
              </a:spcBef>
              <a:spcAft>
                <a:spcPts val="0"/>
              </a:spcAft>
              <a:defRPr/>
            </a:pPr>
            <a:r>
              <a:rPr lang="ja-JP" altLang="en-US" smtClean="0"/>
              <a:t>当初</a:t>
            </a:r>
            <a:r>
              <a:rPr lang="ja-JP" altLang="en-US"/>
              <a:t>の価格と数量から</a:t>
            </a:r>
            <a:r>
              <a:rPr lang="en-US" altLang="ja-JP"/>
              <a:t>Δp</a:t>
            </a:r>
            <a:r>
              <a:rPr lang="ja-JP" altLang="en-US"/>
              <a:t>と</a:t>
            </a:r>
            <a:r>
              <a:rPr lang="en-US" altLang="ja-JP"/>
              <a:t>Δx</a:t>
            </a:r>
            <a:r>
              <a:rPr lang="ja-JP" altLang="en-US"/>
              <a:t>だけ変化したと</a:t>
            </a:r>
            <a:r>
              <a:rPr lang="ja-JP" altLang="en-US" smtClean="0"/>
              <a:t>する</a:t>
            </a:r>
            <a:endParaRPr lang="en-US" altLang="ja-JP" smtClean="0"/>
          </a:p>
          <a:p>
            <a:pPr>
              <a:spcBef>
                <a:spcPts val="1200"/>
              </a:spcBef>
              <a:spcAft>
                <a:spcPts val="0"/>
              </a:spcAft>
              <a:defRPr/>
            </a:pPr>
            <a:endParaRPr lang="en-US" altLang="ja-JP"/>
          </a:p>
          <a:p>
            <a:pPr>
              <a:spcBef>
                <a:spcPts val="1200"/>
              </a:spcBef>
              <a:spcAft>
                <a:spcPts val="0"/>
              </a:spcAft>
              <a:defRPr/>
            </a:pPr>
            <a:r>
              <a:rPr lang="ja-JP" altLang="en-US" smtClean="0"/>
              <a:t>変化後の収入はこのように表現できる</a:t>
            </a:r>
            <a:endParaRPr lang="en-US" altLang="ja-JP"/>
          </a:p>
          <a:p>
            <a:pPr>
              <a:spcBef>
                <a:spcPts val="1200"/>
              </a:spcBef>
              <a:spcAft>
                <a:spcPts val="0"/>
              </a:spcAft>
              <a:defRPr/>
            </a:pPr>
            <a:endParaRPr lang="en-US" altLang="ja-JP"/>
          </a:p>
          <a:p>
            <a:pPr>
              <a:lnSpc>
                <a:spcPct val="130000"/>
              </a:lnSpc>
              <a:defRPr/>
            </a:pPr>
            <a:endParaRPr lang="en-US" altLang="ja-JP" smtClean="0"/>
          </a:p>
        </p:txBody>
      </p:sp>
      <p:pic>
        <p:nvPicPr>
          <p:cNvPr id="3074" name="Picture 2" descr="\begin{align*}&#10;R=px&#10;\end{align*}&#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03390" y="1802076"/>
            <a:ext cx="1228725" cy="342901"/>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begin{align*}&#10;\Delta x=x_2 - x_1&#10;\end{align*}&#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74827" y="3357489"/>
            <a:ext cx="2314575" cy="34290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begin{align*}&#10;\Delta R=R_2 - R_1&#10;\end{align*}&#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42753" y="3350971"/>
            <a:ext cx="2543175" cy="342901"/>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begin{align*}&#10;R_1=p_1 x_1&#10;\end{align*}&#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1528" y="4827535"/>
            <a:ext cx="1733550" cy="342901"/>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6" descr="\begin{align*}&#10;p_2=p_1 +\Delta p&#10;\end{align*}&#1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73090" y="4774645"/>
            <a:ext cx="2314575" cy="361951"/>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8" descr="\begin{align*}&#10;x_2=x_1 +\Delta x&#10;\end{align*}&#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66168" y="4746104"/>
            <a:ext cx="2343150" cy="342901"/>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begin{align*}&#10;\Delta p=p_2-p_1&#10;\end{align*}"/>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15929" y="3338439"/>
            <a:ext cx="2238375" cy="361951"/>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2" descr="\begin{align*}&#10;R_2=p_2 x_2=(p_1+\Delta p)(x_1+\Delta x)&#10;\end{align*}&#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77168" y="6208737"/>
            <a:ext cx="5715000" cy="409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4400294"/>
      </p:ext>
    </p:extLst>
  </p:cSld>
  <p:clrMapOvr>
    <a:masterClrMapping/>
  </p:clrMapOvr>
  <p:transition advTm="119511"/>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hidden="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2020/7/21</a:t>
            </a:r>
          </a:p>
        </p:txBody>
      </p:sp>
      <p:sp>
        <p:nvSpPr>
          <p:cNvPr id="9219" name="フッター プレースホルダ 4" hidden="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9</a:t>
            </a:r>
            <a:endParaRPr lang="en-US" altLang="ja-JP" sz="1400" smtClean="0">
              <a:latin typeface="Times New Roman" panose="02020603050405020304" pitchFamily="18" charset="0"/>
            </a:endParaRPr>
          </a:p>
        </p:txBody>
      </p:sp>
      <p:sp>
        <p:nvSpPr>
          <p:cNvPr id="9222" name="スライド番号プレースホルダ 5" hidden="1"/>
          <p:cNvSpPr>
            <a:spLocks noGrp="1"/>
          </p:cNvSpPr>
          <p:nvPr>
            <p:ph type="sldNum" sz="quarter" idx="12"/>
          </p:nvPr>
        </p:nvSpPr>
        <p:spPr>
          <a:xfrm>
            <a:off x="7276244" y="6884847"/>
            <a:ext cx="2119313" cy="5095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4</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92000" y="-252000"/>
            <a:ext cx="7634288" cy="1778000"/>
          </a:xfrm>
        </p:spPr>
        <p:txBody>
          <a:bodyPr/>
          <a:lstStyle/>
          <a:p>
            <a:r>
              <a:rPr lang="ja-JP" altLang="en-US"/>
              <a:t>収入</a:t>
            </a:r>
            <a:r>
              <a:rPr lang="ja-JP" altLang="en-US" smtClean="0"/>
              <a:t>の変化</a:t>
            </a:r>
          </a:p>
        </p:txBody>
      </p:sp>
      <p:sp>
        <p:nvSpPr>
          <p:cNvPr id="180227" name="Rectangle 3"/>
          <p:cNvSpPr>
            <a:spLocks noGrp="1" noChangeArrowheads="1"/>
          </p:cNvSpPr>
          <p:nvPr>
            <p:ph type="body" idx="1"/>
          </p:nvPr>
        </p:nvSpPr>
        <p:spPr>
          <a:xfrm>
            <a:off x="138907" y="990663"/>
            <a:ext cx="9612000" cy="5940425"/>
          </a:xfrm>
        </p:spPr>
        <p:txBody>
          <a:bodyPr/>
          <a:lstStyle/>
          <a:p>
            <a:pPr>
              <a:lnSpc>
                <a:spcPts val="3500"/>
              </a:lnSpc>
              <a:spcAft>
                <a:spcPts val="1200"/>
              </a:spcAft>
              <a:defRPr/>
            </a:pPr>
            <a:r>
              <a:rPr lang="ja-JP" altLang="en-US" smtClean="0"/>
              <a:t>点</a:t>
            </a:r>
            <a:r>
              <a:rPr lang="en-US" altLang="ja-JP" smtClean="0"/>
              <a:t>A</a:t>
            </a:r>
            <a:r>
              <a:rPr lang="ja-JP" altLang="en-US" smtClean="0"/>
              <a:t>から点</a:t>
            </a:r>
            <a:r>
              <a:rPr lang="en-US" altLang="ja-JP" smtClean="0"/>
              <a:t>B</a:t>
            </a:r>
            <a:r>
              <a:rPr lang="ja-JP" altLang="en-US" smtClean="0"/>
              <a:t>に変化したときの収入の変化です</a:t>
            </a:r>
            <a:endParaRPr lang="en-US" altLang="ja-JP" smtClean="0"/>
          </a:p>
          <a:p>
            <a:pPr>
              <a:lnSpc>
                <a:spcPts val="3500"/>
              </a:lnSpc>
              <a:spcAft>
                <a:spcPts val="1200"/>
              </a:spcAft>
              <a:defRPr/>
            </a:pPr>
            <a:endParaRPr lang="en-US" altLang="ja-JP"/>
          </a:p>
          <a:p>
            <a:pPr>
              <a:lnSpc>
                <a:spcPts val="3500"/>
              </a:lnSpc>
              <a:spcAft>
                <a:spcPts val="1200"/>
              </a:spcAft>
              <a:defRPr/>
            </a:pPr>
            <a:endParaRPr lang="en-US" altLang="ja-JP" smtClean="0"/>
          </a:p>
          <a:p>
            <a:pPr>
              <a:lnSpc>
                <a:spcPts val="3500"/>
              </a:lnSpc>
              <a:spcAft>
                <a:spcPts val="1200"/>
              </a:spcAft>
              <a:defRPr/>
            </a:pPr>
            <a:endParaRPr lang="en-US" altLang="ja-JP"/>
          </a:p>
          <a:p>
            <a:pPr>
              <a:lnSpc>
                <a:spcPts val="3500"/>
              </a:lnSpc>
              <a:spcAft>
                <a:spcPts val="1200"/>
              </a:spcAft>
              <a:defRPr/>
            </a:pPr>
            <a:endParaRPr lang="en-US" altLang="ja-JP" smtClean="0"/>
          </a:p>
          <a:p>
            <a:pPr>
              <a:lnSpc>
                <a:spcPts val="3500"/>
              </a:lnSpc>
              <a:spcAft>
                <a:spcPts val="1200"/>
              </a:spcAft>
              <a:defRPr/>
            </a:pPr>
            <a:r>
              <a:rPr lang="ja-JP" altLang="en-US" smtClean="0"/>
              <a:t>生産量が増えたとき収入</a:t>
            </a:r>
            <a:endParaRPr lang="en-US" altLang="ja-JP" smtClean="0"/>
          </a:p>
          <a:p>
            <a:pPr marL="0" indent="0">
              <a:lnSpc>
                <a:spcPts val="3500"/>
              </a:lnSpc>
              <a:spcAft>
                <a:spcPts val="1200"/>
              </a:spcAft>
              <a:buNone/>
              <a:defRPr/>
            </a:pPr>
            <a:r>
              <a:rPr lang="ja-JP" altLang="en-US" smtClean="0"/>
              <a:t>の変化は</a:t>
            </a:r>
            <a:r>
              <a:rPr lang="ja-JP" altLang="en-US" u="sng" smtClean="0">
                <a:solidFill>
                  <a:srgbClr val="FF0000"/>
                </a:solidFill>
              </a:rPr>
              <a:t>赤い数量効果</a:t>
            </a:r>
            <a:r>
              <a:rPr lang="en-US" altLang="ja-JP" smtClean="0">
                <a:solidFill>
                  <a:srgbClr val="FF0000"/>
                </a:solidFill>
              </a:rPr>
              <a:t>p</a:t>
            </a:r>
            <a:r>
              <a:rPr lang="en-US" altLang="ja-JP" baseline="-25000" smtClean="0">
                <a:solidFill>
                  <a:srgbClr val="FF0000"/>
                </a:solidFill>
              </a:rPr>
              <a:t>2</a:t>
            </a:r>
            <a:r>
              <a:rPr lang="en-US" altLang="ja-JP" smtClean="0">
                <a:solidFill>
                  <a:srgbClr val="FF0000"/>
                </a:solidFill>
              </a:rPr>
              <a:t>Δx</a:t>
            </a:r>
          </a:p>
          <a:p>
            <a:pPr marL="0" indent="0">
              <a:lnSpc>
                <a:spcPts val="3500"/>
              </a:lnSpc>
              <a:spcAft>
                <a:spcPts val="1200"/>
              </a:spcAft>
              <a:buNone/>
              <a:defRPr/>
            </a:pPr>
            <a:r>
              <a:rPr lang="en-US" altLang="ja-JP" smtClean="0">
                <a:solidFill>
                  <a:srgbClr val="FF0000"/>
                </a:solidFill>
              </a:rPr>
              <a:t> </a:t>
            </a:r>
            <a:r>
              <a:rPr lang="ja-JP" altLang="en-US" smtClean="0"/>
              <a:t>（＋）と</a:t>
            </a:r>
            <a:r>
              <a:rPr lang="ja-JP" altLang="en-US" u="sng" smtClean="0">
                <a:solidFill>
                  <a:srgbClr val="00B0F0"/>
                </a:solidFill>
              </a:rPr>
              <a:t>青い価格効果</a:t>
            </a:r>
            <a:r>
              <a:rPr lang="en-US" altLang="ja-JP">
                <a:solidFill>
                  <a:srgbClr val="00B0F0"/>
                </a:solidFill>
              </a:rPr>
              <a:t>Δpx</a:t>
            </a:r>
            <a:r>
              <a:rPr lang="en-US" altLang="ja-JP" baseline="-25000">
                <a:solidFill>
                  <a:srgbClr val="00B0F0"/>
                </a:solidFill>
              </a:rPr>
              <a:t>1 </a:t>
            </a:r>
            <a:endParaRPr lang="en-US" altLang="ja-JP" baseline="-25000" smtClean="0">
              <a:solidFill>
                <a:srgbClr val="00B0F0"/>
              </a:solidFill>
            </a:endParaRPr>
          </a:p>
          <a:p>
            <a:pPr marL="0" indent="0">
              <a:lnSpc>
                <a:spcPts val="3500"/>
              </a:lnSpc>
              <a:spcAft>
                <a:spcPts val="1200"/>
              </a:spcAft>
              <a:buNone/>
              <a:defRPr/>
            </a:pPr>
            <a:r>
              <a:rPr lang="ja-JP" altLang="en-US" smtClean="0"/>
              <a:t>（－）に分かれる</a:t>
            </a:r>
            <a:endParaRPr lang="en-US" altLang="ja-JP"/>
          </a:p>
          <a:p>
            <a:pPr>
              <a:lnSpc>
                <a:spcPts val="3500"/>
              </a:lnSpc>
              <a:spcAft>
                <a:spcPts val="1200"/>
              </a:spcAft>
              <a:defRPr/>
            </a:pPr>
            <a:endParaRPr lang="en-US" altLang="ja-JP" smtClean="0"/>
          </a:p>
          <a:p>
            <a:pPr>
              <a:lnSpc>
                <a:spcPts val="3500"/>
              </a:lnSpc>
              <a:spcAft>
                <a:spcPts val="1200"/>
              </a:spcAft>
              <a:defRPr/>
            </a:pPr>
            <a:endParaRPr lang="en-US" altLang="ja-JP" smtClean="0"/>
          </a:p>
          <a:p>
            <a:pPr>
              <a:lnSpc>
                <a:spcPts val="3500"/>
              </a:lnSpc>
              <a:spcAft>
                <a:spcPts val="1200"/>
              </a:spcAft>
              <a:defRPr/>
            </a:pPr>
            <a:endParaRPr lang="en-US" altLang="ja-JP"/>
          </a:p>
        </p:txBody>
      </p:sp>
      <p:pic>
        <p:nvPicPr>
          <p:cNvPr id="1026" name="Picture 2" descr="\begin{align*}&#10;\Delta R &amp;=R_2-R_1=(p_1+\Delta p)(x_1 + \Delta x)- p_1 x_1 \\&#10;&amp; = p_1 \Delta x + \Delta p x_1 +\Delta p \Delta x \\&#10;&amp; = (p_1 +\Delta p)\Delta x + \Delta p x_1 \\&#10;&amp; = p_2\Delta x + \Delta p x_1 &#10;\end{alig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6427" y="1700782"/>
            <a:ext cx="7781925" cy="2181226"/>
          </a:xfrm>
          <a:prstGeom prst="rect">
            <a:avLst/>
          </a:prstGeom>
          <a:noFill/>
          <a:extLst>
            <a:ext uri="{909E8E84-426E-40DD-AFC4-6F175D3DCCD1}">
              <a14:hiddenFill xmlns:a14="http://schemas.microsoft.com/office/drawing/2010/main">
                <a:solidFill>
                  <a:srgbClr val="FFFFFF"/>
                </a:solidFill>
              </a14:hiddenFill>
            </a:ext>
          </a:extLst>
        </p:spPr>
      </p:pic>
      <p:grpSp>
        <p:nvGrpSpPr>
          <p:cNvPr id="4" name="グループ化 3"/>
          <p:cNvGrpSpPr/>
          <p:nvPr/>
        </p:nvGrpSpPr>
        <p:grpSpPr>
          <a:xfrm>
            <a:off x="5463619" y="2873896"/>
            <a:ext cx="5160997" cy="4569141"/>
            <a:chOff x="5094613" y="3129291"/>
            <a:chExt cx="5160997" cy="4569141"/>
          </a:xfrm>
        </p:grpSpPr>
        <p:cxnSp>
          <p:nvCxnSpPr>
            <p:cNvPr id="12" name="直線矢印コネクタ 11"/>
            <p:cNvCxnSpPr/>
            <p:nvPr/>
          </p:nvCxnSpPr>
          <p:spPr bwMode="auto">
            <a:xfrm flipV="1">
              <a:off x="5872548" y="3478956"/>
              <a:ext cx="0" cy="3458164"/>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13" name="直線矢印コネクタ 12"/>
            <p:cNvCxnSpPr/>
            <p:nvPr/>
          </p:nvCxnSpPr>
          <p:spPr bwMode="auto">
            <a:xfrm flipV="1">
              <a:off x="5872548" y="6937120"/>
              <a:ext cx="3427400"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4" name="テキスト ボックス 13"/>
            <p:cNvSpPr txBox="1"/>
            <p:nvPr/>
          </p:nvSpPr>
          <p:spPr>
            <a:xfrm>
              <a:off x="9493492" y="6567556"/>
              <a:ext cx="514830" cy="739127"/>
            </a:xfrm>
            <a:prstGeom prst="rect">
              <a:avLst/>
            </a:prstGeom>
            <a:noFill/>
          </p:spPr>
          <p:txBody>
            <a:bodyPr wrap="square" rtlCol="0">
              <a:spAutoFit/>
            </a:bodyPr>
            <a:lstStyle/>
            <a:p>
              <a:r>
                <a:rPr kumimoji="1" lang="en-US" altLang="ja-JP" smtClean="0">
                  <a:latin typeface="+mn-lt"/>
                </a:rPr>
                <a:t>x</a:t>
              </a:r>
              <a:endParaRPr kumimoji="1" lang="ja-JP" altLang="en-US">
                <a:latin typeface="+mn-lt"/>
              </a:endParaRPr>
            </a:p>
          </p:txBody>
        </p:sp>
        <p:sp>
          <p:nvSpPr>
            <p:cNvPr id="15" name="テキスト ボックス 14"/>
            <p:cNvSpPr txBox="1"/>
            <p:nvPr/>
          </p:nvSpPr>
          <p:spPr>
            <a:xfrm>
              <a:off x="5152008" y="3129291"/>
              <a:ext cx="514830" cy="739127"/>
            </a:xfrm>
            <a:prstGeom prst="rect">
              <a:avLst/>
            </a:prstGeom>
            <a:noFill/>
          </p:spPr>
          <p:txBody>
            <a:bodyPr wrap="square" rtlCol="0">
              <a:spAutoFit/>
            </a:bodyPr>
            <a:lstStyle/>
            <a:p>
              <a:r>
                <a:rPr kumimoji="1" lang="en-US" altLang="ja-JP" smtClean="0">
                  <a:latin typeface="+mn-lt"/>
                </a:rPr>
                <a:t>p</a:t>
              </a:r>
              <a:endParaRPr kumimoji="1" lang="ja-JP" altLang="en-US">
                <a:latin typeface="+mn-lt"/>
              </a:endParaRPr>
            </a:p>
          </p:txBody>
        </p:sp>
        <p:sp>
          <p:nvSpPr>
            <p:cNvPr id="16" name="楕円 15"/>
            <p:cNvSpPr>
              <a:spLocks noChangeAspect="1"/>
            </p:cNvSpPr>
            <p:nvPr/>
          </p:nvSpPr>
          <p:spPr bwMode="auto">
            <a:xfrm>
              <a:off x="5808111" y="6850522"/>
              <a:ext cx="172908" cy="17290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17" name="テキスト ボックス 16"/>
            <p:cNvSpPr txBox="1"/>
            <p:nvPr/>
          </p:nvSpPr>
          <p:spPr>
            <a:xfrm>
              <a:off x="5296124" y="6811549"/>
              <a:ext cx="514830" cy="739127"/>
            </a:xfrm>
            <a:prstGeom prst="rect">
              <a:avLst/>
            </a:prstGeom>
            <a:noFill/>
          </p:spPr>
          <p:txBody>
            <a:bodyPr wrap="square" rtlCol="0">
              <a:spAutoFit/>
            </a:bodyPr>
            <a:lstStyle/>
            <a:p>
              <a:r>
                <a:rPr kumimoji="1" lang="en-US" altLang="ja-JP" smtClean="0">
                  <a:latin typeface="+mn-lt"/>
                </a:rPr>
                <a:t>O</a:t>
              </a:r>
              <a:endParaRPr kumimoji="1" lang="ja-JP" altLang="en-US">
                <a:latin typeface="+mn-lt"/>
              </a:endParaRPr>
            </a:p>
          </p:txBody>
        </p:sp>
        <p:sp>
          <p:nvSpPr>
            <p:cNvPr id="18" name="楕円 17"/>
            <p:cNvSpPr>
              <a:spLocks noChangeAspect="1"/>
            </p:cNvSpPr>
            <p:nvPr/>
          </p:nvSpPr>
          <p:spPr bwMode="auto">
            <a:xfrm>
              <a:off x="5757263" y="3936286"/>
              <a:ext cx="172908" cy="17290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19" name="楕円 18"/>
            <p:cNvSpPr>
              <a:spLocks noChangeAspect="1"/>
            </p:cNvSpPr>
            <p:nvPr/>
          </p:nvSpPr>
          <p:spPr bwMode="auto">
            <a:xfrm>
              <a:off x="8738282" y="6852323"/>
              <a:ext cx="172908" cy="17290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cxnSp>
          <p:nvCxnSpPr>
            <p:cNvPr id="20" name="直線コネクタ 19"/>
            <p:cNvCxnSpPr/>
            <p:nvPr/>
          </p:nvCxnSpPr>
          <p:spPr bwMode="auto">
            <a:xfrm>
              <a:off x="5782490" y="3981965"/>
              <a:ext cx="3108090" cy="295681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1" name="楕円 20"/>
            <p:cNvSpPr>
              <a:spLocks noChangeAspect="1"/>
            </p:cNvSpPr>
            <p:nvPr/>
          </p:nvSpPr>
          <p:spPr bwMode="auto">
            <a:xfrm>
              <a:off x="6218402" y="4391396"/>
              <a:ext cx="172908" cy="17290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22" name="テキスト ボックス 21"/>
            <p:cNvSpPr txBox="1"/>
            <p:nvPr/>
          </p:nvSpPr>
          <p:spPr>
            <a:xfrm>
              <a:off x="6016104" y="6959305"/>
              <a:ext cx="863871" cy="739127"/>
            </a:xfrm>
            <a:prstGeom prst="rect">
              <a:avLst/>
            </a:prstGeom>
            <a:noFill/>
          </p:spPr>
          <p:txBody>
            <a:bodyPr wrap="square" rtlCol="0">
              <a:spAutoFit/>
            </a:bodyPr>
            <a:lstStyle/>
            <a:p>
              <a:r>
                <a:rPr kumimoji="1" lang="en-US" altLang="ja-JP" smtClean="0">
                  <a:solidFill>
                    <a:srgbClr val="00B0F0"/>
                  </a:solidFill>
                  <a:latin typeface="+mn-lt"/>
                </a:rPr>
                <a:t>x</a:t>
              </a:r>
              <a:r>
                <a:rPr kumimoji="1" lang="en-US" altLang="ja-JP" baseline="-25000" smtClean="0">
                  <a:solidFill>
                    <a:srgbClr val="00B0F0"/>
                  </a:solidFill>
                  <a:latin typeface="+mn-lt"/>
                </a:rPr>
                <a:t>1</a:t>
              </a:r>
              <a:endParaRPr kumimoji="1" lang="ja-JP" altLang="en-US" baseline="-25000">
                <a:solidFill>
                  <a:srgbClr val="00B0F0"/>
                </a:solidFill>
                <a:latin typeface="+mn-lt"/>
              </a:endParaRPr>
            </a:p>
          </p:txBody>
        </p:sp>
        <p:sp>
          <p:nvSpPr>
            <p:cNvPr id="30" name="テキスト ボックス 29"/>
            <p:cNvSpPr txBox="1"/>
            <p:nvPr/>
          </p:nvSpPr>
          <p:spPr>
            <a:xfrm>
              <a:off x="7141020" y="6850522"/>
              <a:ext cx="863871" cy="739127"/>
            </a:xfrm>
            <a:prstGeom prst="rect">
              <a:avLst/>
            </a:prstGeom>
            <a:noFill/>
          </p:spPr>
          <p:txBody>
            <a:bodyPr wrap="square" rtlCol="0">
              <a:spAutoFit/>
            </a:bodyPr>
            <a:lstStyle/>
            <a:p>
              <a:r>
                <a:rPr kumimoji="1" lang="en-US" altLang="ja-JP" smtClean="0">
                  <a:solidFill>
                    <a:srgbClr val="FF0000"/>
                  </a:solidFill>
                  <a:latin typeface="+mn-lt"/>
                </a:rPr>
                <a:t>x</a:t>
              </a:r>
              <a:r>
                <a:rPr kumimoji="1" lang="en-US" altLang="ja-JP" baseline="-25000" smtClean="0">
                  <a:solidFill>
                    <a:srgbClr val="FF0000"/>
                  </a:solidFill>
                  <a:latin typeface="+mn-lt"/>
                </a:rPr>
                <a:t>2</a:t>
              </a:r>
              <a:endParaRPr kumimoji="1" lang="ja-JP" altLang="en-US" baseline="-25000">
                <a:solidFill>
                  <a:srgbClr val="FF0000"/>
                </a:solidFill>
                <a:latin typeface="+mn-lt"/>
              </a:endParaRPr>
            </a:p>
          </p:txBody>
        </p:sp>
        <p:sp>
          <p:nvSpPr>
            <p:cNvPr id="23" name="テキスト ボックス 22"/>
            <p:cNvSpPr txBox="1"/>
            <p:nvPr/>
          </p:nvSpPr>
          <p:spPr>
            <a:xfrm flipH="1">
              <a:off x="5185030" y="3937888"/>
              <a:ext cx="1033372" cy="739127"/>
            </a:xfrm>
            <a:prstGeom prst="rect">
              <a:avLst/>
            </a:prstGeom>
            <a:noFill/>
          </p:spPr>
          <p:txBody>
            <a:bodyPr wrap="square" rtlCol="0">
              <a:spAutoFit/>
            </a:bodyPr>
            <a:lstStyle/>
            <a:p>
              <a:r>
                <a:rPr kumimoji="1" lang="en-US" altLang="ja-JP" smtClean="0">
                  <a:solidFill>
                    <a:srgbClr val="00B0F0"/>
                  </a:solidFill>
                  <a:latin typeface="+mn-lt"/>
                </a:rPr>
                <a:t>p</a:t>
              </a:r>
              <a:r>
                <a:rPr kumimoji="1" lang="en-US" altLang="ja-JP" baseline="-25000" smtClean="0">
                  <a:solidFill>
                    <a:srgbClr val="00B0F0"/>
                  </a:solidFill>
                  <a:latin typeface="+mn-lt"/>
                </a:rPr>
                <a:t>1</a:t>
              </a:r>
              <a:endParaRPr kumimoji="1" lang="ja-JP" altLang="en-US" baseline="-25000">
                <a:solidFill>
                  <a:srgbClr val="00B0F0"/>
                </a:solidFill>
                <a:latin typeface="+mn-lt"/>
              </a:endParaRPr>
            </a:p>
          </p:txBody>
        </p:sp>
        <p:sp>
          <p:nvSpPr>
            <p:cNvPr id="24" name="テキスト ボックス 23"/>
            <p:cNvSpPr txBox="1"/>
            <p:nvPr/>
          </p:nvSpPr>
          <p:spPr>
            <a:xfrm>
              <a:off x="7221826" y="3973611"/>
              <a:ext cx="3033784" cy="739127"/>
            </a:xfrm>
            <a:prstGeom prst="rect">
              <a:avLst/>
            </a:prstGeom>
            <a:noFill/>
          </p:spPr>
          <p:txBody>
            <a:bodyPr wrap="square" rtlCol="0">
              <a:spAutoFit/>
            </a:bodyPr>
            <a:lstStyle/>
            <a:p>
              <a:r>
                <a:rPr kumimoji="1" lang="ja-JP" altLang="en-US" smtClean="0">
                  <a:latin typeface="+mn-lt"/>
                </a:rPr>
                <a:t>逆需要曲線</a:t>
              </a:r>
              <a:r>
                <a:rPr kumimoji="1" lang="en-US" altLang="ja-JP">
                  <a:latin typeface="+mn-lt"/>
                </a:rPr>
                <a:t>P</a:t>
              </a:r>
              <a:endParaRPr kumimoji="1" lang="ja-JP" altLang="en-US">
                <a:latin typeface="+mn-lt"/>
              </a:endParaRPr>
            </a:p>
          </p:txBody>
        </p:sp>
        <p:sp>
          <p:nvSpPr>
            <p:cNvPr id="25" name="楕円 24"/>
            <p:cNvSpPr>
              <a:spLocks noChangeAspect="1"/>
            </p:cNvSpPr>
            <p:nvPr/>
          </p:nvSpPr>
          <p:spPr bwMode="auto">
            <a:xfrm>
              <a:off x="6218402" y="6856025"/>
              <a:ext cx="172908" cy="17290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26" name="楕円 25"/>
            <p:cNvSpPr>
              <a:spLocks noChangeAspect="1"/>
            </p:cNvSpPr>
            <p:nvPr/>
          </p:nvSpPr>
          <p:spPr bwMode="auto">
            <a:xfrm>
              <a:off x="5757263" y="4368081"/>
              <a:ext cx="172908" cy="17290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cxnSp>
          <p:nvCxnSpPr>
            <p:cNvPr id="27" name="直線コネクタ 26"/>
            <p:cNvCxnSpPr/>
            <p:nvPr/>
          </p:nvCxnSpPr>
          <p:spPr bwMode="auto">
            <a:xfrm>
              <a:off x="5904849" y="4490719"/>
              <a:ext cx="306841"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 name="直線コネクタ 27"/>
            <p:cNvCxnSpPr>
              <a:stCxn id="21" idx="4"/>
              <a:endCxn id="25" idx="0"/>
            </p:cNvCxnSpPr>
            <p:nvPr/>
          </p:nvCxnSpPr>
          <p:spPr bwMode="auto">
            <a:xfrm>
              <a:off x="6304856" y="4564304"/>
              <a:ext cx="0" cy="2291721"/>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9" name="テキスト ボックス 28"/>
            <p:cNvSpPr txBox="1"/>
            <p:nvPr/>
          </p:nvSpPr>
          <p:spPr>
            <a:xfrm flipH="1">
              <a:off x="5250875" y="5214239"/>
              <a:ext cx="1033372" cy="461665"/>
            </a:xfrm>
            <a:prstGeom prst="rect">
              <a:avLst/>
            </a:prstGeom>
            <a:noFill/>
          </p:spPr>
          <p:txBody>
            <a:bodyPr wrap="square" rtlCol="0">
              <a:spAutoFit/>
            </a:bodyPr>
            <a:lstStyle/>
            <a:p>
              <a:r>
                <a:rPr kumimoji="1" lang="en-US" altLang="ja-JP" smtClean="0">
                  <a:solidFill>
                    <a:srgbClr val="FF0000"/>
                  </a:solidFill>
                  <a:latin typeface="+mn-lt"/>
                </a:rPr>
                <a:t>p</a:t>
              </a:r>
              <a:r>
                <a:rPr kumimoji="1" lang="en-US" altLang="ja-JP" baseline="-25000" smtClean="0">
                  <a:solidFill>
                    <a:srgbClr val="FF0000"/>
                  </a:solidFill>
                  <a:latin typeface="+mn-lt"/>
                </a:rPr>
                <a:t>2</a:t>
              </a:r>
              <a:endParaRPr kumimoji="1" lang="ja-JP" altLang="en-US" baseline="-25000">
                <a:solidFill>
                  <a:srgbClr val="FF0000"/>
                </a:solidFill>
                <a:latin typeface="+mn-lt"/>
              </a:endParaRPr>
            </a:p>
          </p:txBody>
        </p:sp>
        <p:sp>
          <p:nvSpPr>
            <p:cNvPr id="31" name="楕円 30"/>
            <p:cNvSpPr>
              <a:spLocks noChangeAspect="1"/>
            </p:cNvSpPr>
            <p:nvPr/>
          </p:nvSpPr>
          <p:spPr bwMode="auto">
            <a:xfrm>
              <a:off x="6904469" y="6815283"/>
              <a:ext cx="172908" cy="17290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2" name="楕円 31"/>
            <p:cNvSpPr>
              <a:spLocks noChangeAspect="1"/>
            </p:cNvSpPr>
            <p:nvPr/>
          </p:nvSpPr>
          <p:spPr bwMode="auto">
            <a:xfrm>
              <a:off x="5757263" y="5083700"/>
              <a:ext cx="172908" cy="17290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3" name="楕円 32"/>
            <p:cNvSpPr>
              <a:spLocks noChangeAspect="1"/>
            </p:cNvSpPr>
            <p:nvPr/>
          </p:nvSpPr>
          <p:spPr bwMode="auto">
            <a:xfrm>
              <a:off x="6909029" y="5088812"/>
              <a:ext cx="172908" cy="17290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cxnSp>
          <p:nvCxnSpPr>
            <p:cNvPr id="34" name="直線コネクタ 33"/>
            <p:cNvCxnSpPr>
              <a:endCxn id="33" idx="6"/>
            </p:cNvCxnSpPr>
            <p:nvPr/>
          </p:nvCxnSpPr>
          <p:spPr bwMode="auto">
            <a:xfrm>
              <a:off x="5931791" y="5170154"/>
              <a:ext cx="1150146" cy="511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 name="直線コネクタ 34"/>
            <p:cNvCxnSpPr>
              <a:stCxn id="33" idx="4"/>
              <a:endCxn id="31" idx="4"/>
            </p:cNvCxnSpPr>
            <p:nvPr/>
          </p:nvCxnSpPr>
          <p:spPr bwMode="auto">
            <a:xfrm flipH="1">
              <a:off x="6990923" y="5261720"/>
              <a:ext cx="4560" cy="1726471"/>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6" name="テキスト ボックス 35"/>
            <p:cNvSpPr txBox="1"/>
            <p:nvPr/>
          </p:nvSpPr>
          <p:spPr>
            <a:xfrm>
              <a:off x="6289773" y="3812727"/>
              <a:ext cx="514830" cy="739127"/>
            </a:xfrm>
            <a:prstGeom prst="rect">
              <a:avLst/>
            </a:prstGeom>
            <a:noFill/>
          </p:spPr>
          <p:txBody>
            <a:bodyPr wrap="square" rtlCol="0">
              <a:spAutoFit/>
            </a:bodyPr>
            <a:lstStyle/>
            <a:p>
              <a:r>
                <a:rPr kumimoji="1" lang="en-US" altLang="ja-JP" smtClean="0">
                  <a:latin typeface="+mn-lt"/>
                </a:rPr>
                <a:t>A</a:t>
              </a:r>
              <a:endParaRPr kumimoji="1" lang="ja-JP" altLang="en-US">
                <a:latin typeface="+mn-lt"/>
              </a:endParaRPr>
            </a:p>
          </p:txBody>
        </p:sp>
        <p:sp>
          <p:nvSpPr>
            <p:cNvPr id="37" name="テキスト ボックス 36"/>
            <p:cNvSpPr txBox="1"/>
            <p:nvPr/>
          </p:nvSpPr>
          <p:spPr>
            <a:xfrm>
              <a:off x="6974332" y="4565872"/>
              <a:ext cx="514830" cy="739127"/>
            </a:xfrm>
            <a:prstGeom prst="rect">
              <a:avLst/>
            </a:prstGeom>
            <a:noFill/>
          </p:spPr>
          <p:txBody>
            <a:bodyPr wrap="square" rtlCol="0">
              <a:spAutoFit/>
            </a:bodyPr>
            <a:lstStyle/>
            <a:p>
              <a:r>
                <a:rPr kumimoji="1" lang="en-US" altLang="ja-JP">
                  <a:latin typeface="+mn-lt"/>
                </a:rPr>
                <a:t>B</a:t>
              </a:r>
              <a:endParaRPr kumimoji="1" lang="ja-JP" altLang="en-US">
                <a:latin typeface="+mn-lt"/>
              </a:endParaRPr>
            </a:p>
          </p:txBody>
        </p:sp>
        <p:sp>
          <p:nvSpPr>
            <p:cNvPr id="38" name="正方形/長方形 37"/>
            <p:cNvSpPr/>
            <p:nvPr/>
          </p:nvSpPr>
          <p:spPr bwMode="auto">
            <a:xfrm>
              <a:off x="5867441" y="4474898"/>
              <a:ext cx="479429" cy="691103"/>
            </a:xfrm>
            <a:prstGeom prst="rect">
              <a:avLst/>
            </a:prstGeom>
            <a:solidFill>
              <a:srgbClr val="00B0F0">
                <a:alpha val="48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9" name="正方形/長方形 38"/>
            <p:cNvSpPr/>
            <p:nvPr/>
          </p:nvSpPr>
          <p:spPr bwMode="auto">
            <a:xfrm>
              <a:off x="6307128" y="5187810"/>
              <a:ext cx="683795" cy="1742785"/>
            </a:xfrm>
            <a:prstGeom prst="rect">
              <a:avLst/>
            </a:prstGeom>
            <a:solidFill>
              <a:srgbClr val="FF0000">
                <a:alpha val="48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42" name="円弧 41"/>
            <p:cNvSpPr/>
            <p:nvPr/>
          </p:nvSpPr>
          <p:spPr bwMode="auto">
            <a:xfrm flipH="1" flipV="1">
              <a:off x="5628794" y="4779800"/>
              <a:ext cx="315302" cy="398349"/>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43" name="円弧 42"/>
            <p:cNvSpPr/>
            <p:nvPr/>
          </p:nvSpPr>
          <p:spPr bwMode="auto">
            <a:xfrm rot="16200000">
              <a:off x="5577427" y="4536326"/>
              <a:ext cx="501538" cy="301097"/>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44" name="円弧 43"/>
            <p:cNvSpPr/>
            <p:nvPr/>
          </p:nvSpPr>
          <p:spPr bwMode="auto">
            <a:xfrm rot="10800000">
              <a:off x="6328205" y="6840000"/>
              <a:ext cx="405027" cy="360000"/>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pic>
          <p:nvPicPr>
            <p:cNvPr id="2" name="Picture 2" descr="\begin{align*}&#10;\Delta p&#10;\end{alig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94613" y="4631078"/>
              <a:ext cx="523875" cy="361951"/>
            </a:xfrm>
            <a:prstGeom prst="rect">
              <a:avLst/>
            </a:prstGeom>
            <a:noFill/>
            <a:extLst>
              <a:ext uri="{909E8E84-426E-40DD-AFC4-6F175D3DCCD1}">
                <a14:hiddenFill xmlns:a14="http://schemas.microsoft.com/office/drawing/2010/main">
                  <a:solidFill>
                    <a:srgbClr val="FFFFFF"/>
                  </a:solidFill>
                </a14:hiddenFill>
              </a:ext>
            </a:extLst>
          </p:spPr>
        </p:pic>
        <p:sp>
          <p:nvSpPr>
            <p:cNvPr id="46" name="円弧 45"/>
            <p:cNvSpPr/>
            <p:nvPr/>
          </p:nvSpPr>
          <p:spPr bwMode="auto">
            <a:xfrm rot="16200000">
              <a:off x="6435784" y="6607018"/>
              <a:ext cx="735653" cy="470210"/>
            </a:xfrm>
            <a:prstGeom prst="arc">
              <a:avLst>
                <a:gd name="adj1" fmla="val 7508100"/>
                <a:gd name="adj2" fmla="val 10572471"/>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pic>
          <p:nvPicPr>
            <p:cNvPr id="1028" name="Picture 4" descr="\begin{align*}&#10;\Delta x&#10;\end{alig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05313" y="7218132"/>
              <a:ext cx="533400" cy="285750"/>
            </a:xfrm>
            <a:prstGeom prst="rect">
              <a:avLst/>
            </a:prstGeom>
            <a:noFill/>
            <a:extLst>
              <a:ext uri="{909E8E84-426E-40DD-AFC4-6F175D3DCCD1}">
                <a14:hiddenFill xmlns:a14="http://schemas.microsoft.com/office/drawing/2010/main">
                  <a:solidFill>
                    <a:srgbClr val="FFFFFF"/>
                  </a:solidFill>
                </a14:hiddenFill>
              </a:ext>
            </a:extLst>
          </p:spPr>
        </p:pic>
        <p:sp>
          <p:nvSpPr>
            <p:cNvPr id="48" name="楕円 47"/>
            <p:cNvSpPr>
              <a:spLocks noChangeAspect="1"/>
            </p:cNvSpPr>
            <p:nvPr/>
          </p:nvSpPr>
          <p:spPr bwMode="auto">
            <a:xfrm>
              <a:off x="6235414" y="5081026"/>
              <a:ext cx="172908" cy="17290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49" name="円弧 48"/>
            <p:cNvSpPr/>
            <p:nvPr/>
          </p:nvSpPr>
          <p:spPr bwMode="auto">
            <a:xfrm rot="5773921">
              <a:off x="5936993" y="5692610"/>
              <a:ext cx="1410876" cy="1167992"/>
            </a:xfrm>
            <a:prstGeom prst="arc">
              <a:avLst>
                <a:gd name="adj1" fmla="val 15908589"/>
                <a:gd name="adj2" fmla="val 19343483"/>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50" name="円弧 49"/>
            <p:cNvSpPr/>
            <p:nvPr/>
          </p:nvSpPr>
          <p:spPr bwMode="auto">
            <a:xfrm rot="12814018" flipH="1" flipV="1">
              <a:off x="5588031" y="5021711"/>
              <a:ext cx="1467671" cy="2503394"/>
            </a:xfrm>
            <a:prstGeom prst="arc">
              <a:avLst>
                <a:gd name="adj1" fmla="val 16200000"/>
                <a:gd name="adj2" fmla="val 18134709"/>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pic>
          <p:nvPicPr>
            <p:cNvPr id="1030" name="Picture 6" descr="\begin{align*}&#10;p_2&#10;\end{align*}"/>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263399" y="5892504"/>
              <a:ext cx="361950" cy="247650"/>
            </a:xfrm>
            <a:prstGeom prst="rect">
              <a:avLst/>
            </a:prstGeom>
            <a:noFill/>
            <a:extLst>
              <a:ext uri="{909E8E84-426E-40DD-AFC4-6F175D3DCCD1}">
                <a14:hiddenFill xmlns:a14="http://schemas.microsoft.com/office/drawing/2010/main">
                  <a:solidFill>
                    <a:srgbClr val="FFFFFF"/>
                  </a:solidFill>
                </a14:hiddenFill>
              </a:ext>
            </a:extLst>
          </p:spPr>
        </p:pic>
        <p:sp>
          <p:nvSpPr>
            <p:cNvPr id="51" name="円弧 50"/>
            <p:cNvSpPr/>
            <p:nvPr/>
          </p:nvSpPr>
          <p:spPr bwMode="auto">
            <a:xfrm rot="10800000">
              <a:off x="5906670" y="5034136"/>
              <a:ext cx="324184" cy="360000"/>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52" name="円弧 51"/>
            <p:cNvSpPr/>
            <p:nvPr/>
          </p:nvSpPr>
          <p:spPr bwMode="auto">
            <a:xfrm rot="16200000">
              <a:off x="5799615" y="4910286"/>
              <a:ext cx="697782" cy="329307"/>
            </a:xfrm>
            <a:prstGeom prst="arc">
              <a:avLst>
                <a:gd name="adj1" fmla="val 7508100"/>
                <a:gd name="adj2" fmla="val 10572471"/>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pic>
          <p:nvPicPr>
            <p:cNvPr id="1032" name="Picture 8" descr="\begin{align*}&#10;x_1&#10;\end{align*}"/>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889568" y="5519362"/>
              <a:ext cx="352425" cy="22860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493499920"/>
      </p:ext>
    </p:extLst>
  </p:cSld>
  <p:clrMapOvr>
    <a:masterClrMapping/>
  </p:clrMapOvr>
  <p:transition advTm="106357"/>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2020/7/21</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9</a:t>
            </a:r>
            <a:endParaRPr lang="en-US" altLang="ja-JP" sz="1400" smtClean="0">
              <a:latin typeface="Times New Roman" panose="02020603050405020304" pitchFamily="18" charset="0"/>
            </a:endParaRPr>
          </a:p>
        </p:txBody>
      </p:sp>
      <p:sp>
        <p:nvSpPr>
          <p:cNvPr id="9222" name="スライド番号プレースホルダ 5"/>
          <p:cNvSpPr>
            <a:spLocks noGrp="1"/>
          </p:cNvSpPr>
          <p:nvPr>
            <p:ph type="sldNum" sz="quarter" idx="12"/>
          </p:nvPr>
        </p:nvSpPr>
        <p:spPr>
          <a:xfrm>
            <a:off x="7276244" y="6884847"/>
            <a:ext cx="2119313" cy="5095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5</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315" y="-316426"/>
            <a:ext cx="7634288" cy="1778000"/>
          </a:xfrm>
        </p:spPr>
        <p:txBody>
          <a:bodyPr/>
          <a:lstStyle/>
          <a:p>
            <a:r>
              <a:rPr lang="ja-JP" altLang="en-US" smtClean="0"/>
              <a:t>収入</a:t>
            </a:r>
            <a:r>
              <a:rPr lang="ja-JP" altLang="en-US"/>
              <a:t>変化</a:t>
            </a:r>
            <a:r>
              <a:rPr lang="ja-JP" altLang="en-US" smtClean="0"/>
              <a:t>の図解</a:t>
            </a:r>
          </a:p>
        </p:txBody>
      </p:sp>
      <p:sp>
        <p:nvSpPr>
          <p:cNvPr id="180227" name="Rectangle 3" hidden="1"/>
          <p:cNvSpPr>
            <a:spLocks noGrp="1" noChangeArrowheads="1"/>
          </p:cNvSpPr>
          <p:nvPr>
            <p:ph type="body" idx="1"/>
          </p:nvPr>
        </p:nvSpPr>
        <p:spPr>
          <a:xfrm>
            <a:off x="111448" y="1001713"/>
            <a:ext cx="9612000" cy="5940425"/>
          </a:xfrm>
        </p:spPr>
        <p:txBody>
          <a:bodyPr/>
          <a:lstStyle/>
          <a:p>
            <a:pPr marL="0" indent="0">
              <a:lnSpc>
                <a:spcPts val="3500"/>
              </a:lnSpc>
              <a:spcAft>
                <a:spcPts val="1200"/>
              </a:spcAft>
              <a:buNone/>
              <a:defRPr/>
            </a:pPr>
            <a:r>
              <a:rPr lang="ja-JP" altLang="en-US" smtClean="0"/>
              <a:t>　　　　　　　　　　　　　　　　　　　　　　　　</a:t>
            </a:r>
            <a:endParaRPr lang="en-US" altLang="ja-JP" smtClean="0"/>
          </a:p>
          <a:p>
            <a:pPr marL="0" indent="0">
              <a:lnSpc>
                <a:spcPts val="3500"/>
              </a:lnSpc>
              <a:spcAft>
                <a:spcPts val="1200"/>
              </a:spcAft>
              <a:buNone/>
              <a:defRPr/>
            </a:pPr>
            <a:endParaRPr lang="en-US" altLang="ja-JP"/>
          </a:p>
          <a:p>
            <a:pPr>
              <a:lnSpc>
                <a:spcPts val="3500"/>
              </a:lnSpc>
              <a:spcAft>
                <a:spcPts val="1200"/>
              </a:spcAft>
              <a:defRPr/>
            </a:pPr>
            <a:endParaRPr lang="en-US" altLang="ja-JP" smtClean="0"/>
          </a:p>
        </p:txBody>
      </p:sp>
      <p:grpSp>
        <p:nvGrpSpPr>
          <p:cNvPr id="2" name="グループ化 1"/>
          <p:cNvGrpSpPr/>
          <p:nvPr/>
        </p:nvGrpSpPr>
        <p:grpSpPr>
          <a:xfrm>
            <a:off x="6732448" y="1264945"/>
            <a:ext cx="2524016" cy="2875055"/>
            <a:chOff x="721347" y="1264945"/>
            <a:chExt cx="2524016" cy="2875055"/>
          </a:xfrm>
        </p:grpSpPr>
        <p:sp>
          <p:nvSpPr>
            <p:cNvPr id="77" name="正方形/長方形 76"/>
            <p:cNvSpPr/>
            <p:nvPr/>
          </p:nvSpPr>
          <p:spPr bwMode="auto">
            <a:xfrm>
              <a:off x="2165363" y="1980000"/>
              <a:ext cx="1080000" cy="2160000"/>
            </a:xfrm>
            <a:prstGeom prst="rect">
              <a:avLst/>
            </a:prstGeom>
            <a:noFill/>
            <a:ln w="254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pic>
          <p:nvPicPr>
            <p:cNvPr id="4100" name="Picture 4" descr="\begin{align*}&#10;\Delta p x_1&#10;\end{align*}&#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3374" y="1506746"/>
              <a:ext cx="885825" cy="361951"/>
            </a:xfrm>
            <a:prstGeom prst="rect">
              <a:avLst/>
            </a:prstGeom>
            <a:noFill/>
            <a:extLst>
              <a:ext uri="{909E8E84-426E-40DD-AFC4-6F175D3DCCD1}">
                <a14:hiddenFill xmlns:a14="http://schemas.microsoft.com/office/drawing/2010/main">
                  <a:solidFill>
                    <a:srgbClr val="FFFFFF"/>
                  </a:solidFill>
                </a14:hiddenFill>
              </a:ext>
            </a:extLst>
          </p:spPr>
        </p:pic>
        <p:sp>
          <p:nvSpPr>
            <p:cNvPr id="88" name="正方形/長方形 87"/>
            <p:cNvSpPr/>
            <p:nvPr/>
          </p:nvSpPr>
          <p:spPr bwMode="auto">
            <a:xfrm>
              <a:off x="721347" y="1264945"/>
              <a:ext cx="1440000" cy="720000"/>
            </a:xfrm>
            <a:prstGeom prst="rect">
              <a:avLst/>
            </a:prstGeom>
            <a:noFill/>
            <a:ln w="25400" cap="flat" cmpd="sng" algn="ctr">
              <a:solidFill>
                <a:srgbClr val="00B0F0">
                  <a:alpha val="60000"/>
                </a:srgb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pic>
          <p:nvPicPr>
            <p:cNvPr id="2050" name="Picture 2" descr="\begin{align*}&#10;p_2\Delta x&#10;\end{alig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99439" y="2779713"/>
              <a:ext cx="942975" cy="361951"/>
            </a:xfrm>
            <a:prstGeom prst="rect">
              <a:avLst/>
            </a:prstGeom>
            <a:noFill/>
            <a:extLst>
              <a:ext uri="{909E8E84-426E-40DD-AFC4-6F175D3DCCD1}">
                <a14:hiddenFill xmlns:a14="http://schemas.microsoft.com/office/drawing/2010/main">
                  <a:solidFill>
                    <a:srgbClr val="FFFFFF"/>
                  </a:solidFill>
                </a14:hiddenFill>
              </a:ext>
            </a:extLst>
          </p:spPr>
        </p:pic>
      </p:grpSp>
      <p:sp>
        <p:nvSpPr>
          <p:cNvPr id="31" name="Rectangle 3"/>
          <p:cNvSpPr txBox="1">
            <a:spLocks noChangeArrowheads="1"/>
          </p:cNvSpPr>
          <p:nvPr/>
        </p:nvSpPr>
        <p:spPr bwMode="auto">
          <a:xfrm>
            <a:off x="183456" y="1001713"/>
            <a:ext cx="9537700" cy="594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ja-JP" altLang="en-US"/>
              <a:t>収入の変化</a:t>
            </a:r>
            <a:r>
              <a:rPr lang="ja-JP" altLang="en-US" smtClean="0"/>
              <a:t>は赤と水色</a:t>
            </a:r>
            <a:endParaRPr lang="en-US" altLang="ja-JP"/>
          </a:p>
          <a:p>
            <a:r>
              <a:rPr lang="ja-JP" altLang="en-US"/>
              <a:t>収入の変化は</a:t>
            </a:r>
            <a:r>
              <a:rPr lang="en-US" altLang="ja-JP" kern="0">
                <a:solidFill>
                  <a:srgbClr val="FF0000"/>
                </a:solidFill>
              </a:rPr>
              <a:t>p</a:t>
            </a:r>
            <a:r>
              <a:rPr lang="en-US" altLang="ja-JP" kern="0" baseline="-25000">
                <a:solidFill>
                  <a:srgbClr val="FF0000"/>
                </a:solidFill>
              </a:rPr>
              <a:t>2</a:t>
            </a:r>
            <a:r>
              <a:rPr lang="en-US" altLang="ja-JP" kern="0">
                <a:solidFill>
                  <a:srgbClr val="FF0000"/>
                </a:solidFill>
              </a:rPr>
              <a:t>Δx</a:t>
            </a:r>
            <a:r>
              <a:rPr lang="ja-JP" altLang="en-US" kern="0">
                <a:solidFill>
                  <a:srgbClr val="000000"/>
                </a:solidFill>
              </a:rPr>
              <a:t>と</a:t>
            </a:r>
            <a:r>
              <a:rPr lang="en-US" altLang="ja-JP" kern="0">
                <a:solidFill>
                  <a:srgbClr val="00B0F0"/>
                </a:solidFill>
              </a:rPr>
              <a:t>Δpx</a:t>
            </a:r>
            <a:r>
              <a:rPr lang="en-US" altLang="ja-JP" kern="0" baseline="-25000">
                <a:solidFill>
                  <a:srgbClr val="00B0F0"/>
                </a:solidFill>
              </a:rPr>
              <a:t>1</a:t>
            </a:r>
            <a:r>
              <a:rPr kumimoji="1" lang="ja-JP" altLang="en-US"/>
              <a:t>の</a:t>
            </a:r>
            <a:r>
              <a:rPr kumimoji="1" lang="ja-JP" altLang="en-US" smtClean="0"/>
              <a:t>効果</a:t>
            </a:r>
            <a:endParaRPr kumimoji="1" lang="en-US" altLang="ja-JP" smtClean="0"/>
          </a:p>
          <a:p>
            <a:pPr marL="0" indent="0">
              <a:buNone/>
            </a:pPr>
            <a:r>
              <a:rPr kumimoji="1" lang="ja-JP" altLang="en-US" smtClean="0"/>
              <a:t>の</a:t>
            </a:r>
            <a:r>
              <a:rPr kumimoji="1" lang="ja-JP" altLang="en-US"/>
              <a:t>和</a:t>
            </a:r>
            <a:endParaRPr kumimoji="1" lang="en-US" altLang="ja-JP"/>
          </a:p>
          <a:p>
            <a:r>
              <a:rPr kumimoji="1" lang="ja-JP" altLang="en-US"/>
              <a:t> </a:t>
            </a:r>
            <a:r>
              <a:rPr lang="en-US" altLang="ja-JP" kern="0">
                <a:solidFill>
                  <a:srgbClr val="FF0000"/>
                </a:solidFill>
              </a:rPr>
              <a:t> p</a:t>
            </a:r>
            <a:r>
              <a:rPr lang="en-US" altLang="ja-JP" kern="0" baseline="-25000">
                <a:solidFill>
                  <a:srgbClr val="FF0000"/>
                </a:solidFill>
              </a:rPr>
              <a:t>2</a:t>
            </a:r>
            <a:r>
              <a:rPr lang="en-US" altLang="ja-JP" kern="0">
                <a:solidFill>
                  <a:srgbClr val="FF0000"/>
                </a:solidFill>
              </a:rPr>
              <a:t>Δx</a:t>
            </a:r>
            <a:r>
              <a:rPr lang="ja-JP" altLang="en-US" kern="0">
                <a:solidFill>
                  <a:srgbClr val="000000"/>
                </a:solidFill>
              </a:rPr>
              <a:t>は生産量を増やせば</a:t>
            </a:r>
            <a:r>
              <a:rPr lang="ja-JP" altLang="en-US" kern="0" smtClean="0">
                <a:solidFill>
                  <a:srgbClr val="000000"/>
                </a:solidFill>
              </a:rPr>
              <a:t>，それに</a:t>
            </a:r>
            <a:endParaRPr lang="en-US" altLang="ja-JP" kern="0" smtClean="0">
              <a:solidFill>
                <a:srgbClr val="000000"/>
              </a:solidFill>
            </a:endParaRPr>
          </a:p>
          <a:p>
            <a:pPr marL="0" indent="0">
              <a:buNone/>
            </a:pPr>
            <a:r>
              <a:rPr lang="ja-JP" altLang="en-US" u="sng" kern="0" smtClean="0">
                <a:solidFill>
                  <a:srgbClr val="FF0000"/>
                </a:solidFill>
              </a:rPr>
              <a:t>変化後</a:t>
            </a:r>
            <a:r>
              <a:rPr lang="ja-JP" altLang="en-US" u="sng" kern="0">
                <a:solidFill>
                  <a:srgbClr val="FF0000"/>
                </a:solidFill>
              </a:rPr>
              <a:t>の価格</a:t>
            </a:r>
            <a:r>
              <a:rPr lang="ja-JP" altLang="en-US" kern="0">
                <a:solidFill>
                  <a:srgbClr val="000000"/>
                </a:solidFill>
              </a:rPr>
              <a:t>を掛けたものが増加</a:t>
            </a:r>
            <a:endParaRPr lang="en-US" altLang="ja-JP" kern="0">
              <a:solidFill>
                <a:srgbClr val="000000"/>
              </a:solidFill>
            </a:endParaRPr>
          </a:p>
          <a:p>
            <a:r>
              <a:rPr lang="ja-JP" altLang="en-US" kern="0">
                <a:solidFill>
                  <a:srgbClr val="000000"/>
                </a:solidFill>
              </a:rPr>
              <a:t> </a:t>
            </a:r>
            <a:r>
              <a:rPr lang="en-US" altLang="ja-JP" kern="0">
                <a:solidFill>
                  <a:srgbClr val="00B0F0"/>
                </a:solidFill>
              </a:rPr>
              <a:t>Δpx</a:t>
            </a:r>
            <a:r>
              <a:rPr lang="en-US" altLang="ja-JP" kern="0" baseline="-25000">
                <a:solidFill>
                  <a:srgbClr val="00B0F0"/>
                </a:solidFill>
              </a:rPr>
              <a:t>1</a:t>
            </a:r>
            <a:r>
              <a:rPr lang="ja-JP" altLang="en-US" kern="0">
                <a:solidFill>
                  <a:srgbClr val="000000"/>
                </a:solidFill>
              </a:rPr>
              <a:t>は生産量が増えると価格が下落</a:t>
            </a:r>
            <a:r>
              <a:rPr lang="en-US" altLang="ja-JP" kern="0">
                <a:solidFill>
                  <a:srgbClr val="00B0F0"/>
                </a:solidFill>
              </a:rPr>
              <a:t>Δp</a:t>
            </a:r>
            <a:endParaRPr lang="en-US" altLang="ja-JP" kern="0"/>
          </a:p>
          <a:p>
            <a:r>
              <a:rPr lang="ja-JP" altLang="en-US" kern="0">
                <a:solidFill>
                  <a:srgbClr val="000000"/>
                </a:solidFill>
              </a:rPr>
              <a:t>それに</a:t>
            </a:r>
            <a:r>
              <a:rPr lang="ja-JP" altLang="en-US" u="sng" kern="0">
                <a:solidFill>
                  <a:srgbClr val="00B0F0"/>
                </a:solidFill>
              </a:rPr>
              <a:t>当初の生産量</a:t>
            </a:r>
            <a:r>
              <a:rPr lang="ja-JP" altLang="en-US" kern="0">
                <a:solidFill>
                  <a:srgbClr val="000000"/>
                </a:solidFill>
              </a:rPr>
              <a:t>を掛けた分だけ収入が減少</a:t>
            </a:r>
            <a:r>
              <a:rPr lang="ja-JP" altLang="en-US" kern="0" smtClean="0">
                <a:solidFill>
                  <a:srgbClr val="000000"/>
                </a:solidFill>
              </a:rPr>
              <a:t>する</a:t>
            </a:r>
            <a:endParaRPr lang="en-US" altLang="ja-JP" kern="0" smtClean="0"/>
          </a:p>
        </p:txBody>
      </p:sp>
    </p:spTree>
    <p:extLst>
      <p:ext uri="{BB962C8B-B14F-4D97-AF65-F5344CB8AC3E}">
        <p14:creationId xmlns:p14="http://schemas.microsoft.com/office/powerpoint/2010/main" val="846777651"/>
      </p:ext>
    </p:extLst>
  </p:cSld>
  <p:clrMapOvr>
    <a:masterClrMapping/>
  </p:clrMapOvr>
  <p:transition advTm="5792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hidden="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2020/7/21</a:t>
            </a:r>
          </a:p>
        </p:txBody>
      </p:sp>
      <p:sp>
        <p:nvSpPr>
          <p:cNvPr id="9219" name="フッター プレースホルダ 4" hidden="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9</a:t>
            </a:r>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収入変化の問題</a:t>
            </a:r>
            <a:r>
              <a:rPr lang="en-US" altLang="ja-JP" smtClean="0"/>
              <a:t>1</a:t>
            </a:r>
            <a:endParaRPr lang="ja-JP" altLang="en-US" smtClean="0"/>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6</a:t>
            </a:fld>
            <a:endParaRPr lang="en-US" altLang="ja-JP" sz="1400" smtClean="0">
              <a:latin typeface="Times New Roman" panose="02020603050405020304" pitchFamily="18" charset="0"/>
            </a:endParaRPr>
          </a:p>
        </p:txBody>
      </p:sp>
      <p:sp>
        <p:nvSpPr>
          <p:cNvPr id="180227" name="Rectangle 3"/>
          <p:cNvSpPr>
            <a:spLocks noGrp="1" noChangeArrowheads="1"/>
          </p:cNvSpPr>
          <p:nvPr>
            <p:ph type="body" idx="1"/>
          </p:nvPr>
        </p:nvSpPr>
        <p:spPr>
          <a:xfrm>
            <a:off x="183456" y="1001713"/>
            <a:ext cx="9537700" cy="5940425"/>
          </a:xfrm>
        </p:spPr>
        <p:txBody>
          <a:bodyPr/>
          <a:lstStyle/>
          <a:p>
            <a:pPr>
              <a:lnSpc>
                <a:spcPts val="3500"/>
              </a:lnSpc>
              <a:spcAft>
                <a:spcPts val="1200"/>
              </a:spcAft>
              <a:defRPr/>
            </a:pPr>
            <a:r>
              <a:rPr lang="ja-JP" altLang="en-US"/>
              <a:t>次</a:t>
            </a:r>
            <a:r>
              <a:rPr lang="ja-JP" altLang="en-US" smtClean="0"/>
              <a:t>の逆需要</a:t>
            </a:r>
            <a:r>
              <a:rPr lang="ja-JP" altLang="en-US"/>
              <a:t>関数を考える</a:t>
            </a:r>
            <a:endParaRPr lang="en-US" altLang="ja-JP"/>
          </a:p>
          <a:p>
            <a:pPr>
              <a:lnSpc>
                <a:spcPts val="3500"/>
              </a:lnSpc>
              <a:spcAft>
                <a:spcPts val="1200"/>
              </a:spcAft>
              <a:defRPr/>
            </a:pPr>
            <a:endParaRPr lang="en-US" altLang="ja-JP"/>
          </a:p>
          <a:p>
            <a:pPr>
              <a:lnSpc>
                <a:spcPts val="3500"/>
              </a:lnSpc>
              <a:spcAft>
                <a:spcPts val="1200"/>
              </a:spcAft>
              <a:defRPr/>
            </a:pPr>
            <a:r>
              <a:rPr lang="ja-JP" altLang="en-US"/>
              <a:t>問</a:t>
            </a:r>
            <a:r>
              <a:rPr lang="en-US" altLang="ja-JP"/>
              <a:t>1</a:t>
            </a:r>
            <a:r>
              <a:rPr lang="ja-JP" altLang="en-US"/>
              <a:t> 数量が</a:t>
            </a:r>
            <a:r>
              <a:rPr lang="en-US" altLang="ja-JP" smtClean="0"/>
              <a:t>x=2</a:t>
            </a:r>
            <a:r>
              <a:rPr lang="ja-JP" altLang="en-US" smtClean="0"/>
              <a:t>から</a:t>
            </a:r>
            <a:r>
              <a:rPr lang="en-US" altLang="ja-JP" smtClean="0"/>
              <a:t>x=3</a:t>
            </a:r>
            <a:r>
              <a:rPr lang="ja-JP" altLang="en-US" smtClean="0"/>
              <a:t>に</a:t>
            </a:r>
            <a:r>
              <a:rPr lang="ja-JP" altLang="en-US"/>
              <a:t>変化したときの</a:t>
            </a:r>
            <a:r>
              <a:rPr lang="en-US" altLang="ja-JP"/>
              <a:t>Δx</a:t>
            </a:r>
            <a:r>
              <a:rPr lang="ja-JP" altLang="en-US"/>
              <a:t>，</a:t>
            </a:r>
            <a:r>
              <a:rPr lang="en-US" altLang="ja-JP"/>
              <a:t> Δp</a:t>
            </a:r>
            <a:r>
              <a:rPr lang="ja-JP" altLang="en-US"/>
              <a:t>，</a:t>
            </a:r>
            <a:r>
              <a:rPr lang="en-US" altLang="ja-JP"/>
              <a:t> ΔR</a:t>
            </a:r>
            <a:r>
              <a:rPr lang="ja-JP" altLang="en-US"/>
              <a:t>を求めてください</a:t>
            </a:r>
            <a:endParaRPr lang="en-US" altLang="ja-JP"/>
          </a:p>
          <a:p>
            <a:pPr>
              <a:lnSpc>
                <a:spcPts val="3500"/>
              </a:lnSpc>
              <a:spcAft>
                <a:spcPts val="1200"/>
              </a:spcAft>
              <a:defRPr/>
            </a:pPr>
            <a:r>
              <a:rPr lang="ja-JP" altLang="en-US"/>
              <a:t>問</a:t>
            </a:r>
            <a:r>
              <a:rPr lang="en-US" altLang="ja-JP"/>
              <a:t>2 ΔR</a:t>
            </a:r>
            <a:r>
              <a:rPr lang="ja-JP" altLang="en-US"/>
              <a:t>を</a:t>
            </a:r>
            <a:r>
              <a:rPr lang="en-US" altLang="ja-JP" smtClean="0"/>
              <a:t>p</a:t>
            </a:r>
            <a:r>
              <a:rPr lang="en-US" altLang="ja-JP" baseline="-25000" smtClean="0"/>
              <a:t>2</a:t>
            </a:r>
            <a:r>
              <a:rPr lang="en-US" altLang="ja-JP" smtClean="0"/>
              <a:t>Δx</a:t>
            </a:r>
            <a:r>
              <a:rPr lang="ja-JP" altLang="en-US"/>
              <a:t>，</a:t>
            </a:r>
            <a:r>
              <a:rPr lang="en-US" altLang="ja-JP"/>
              <a:t>Δpx</a:t>
            </a:r>
            <a:r>
              <a:rPr lang="en-US" altLang="ja-JP" baseline="-25000"/>
              <a:t>1 </a:t>
            </a:r>
            <a:r>
              <a:rPr lang="ja-JP" altLang="en-US" smtClean="0"/>
              <a:t>に</a:t>
            </a:r>
            <a:r>
              <a:rPr lang="ja-JP" altLang="en-US"/>
              <a:t>分けて</a:t>
            </a:r>
            <a:r>
              <a:rPr lang="ja-JP" altLang="en-US" smtClean="0"/>
              <a:t>ください</a:t>
            </a:r>
            <a:endParaRPr lang="en-US" altLang="ja-JP" smtClean="0"/>
          </a:p>
          <a:p>
            <a:pPr>
              <a:lnSpc>
                <a:spcPct val="130000"/>
              </a:lnSpc>
              <a:defRPr/>
            </a:pPr>
            <a:r>
              <a:rPr lang="ja-JP" altLang="en-US" smtClean="0"/>
              <a:t>このように生産量の変化が</a:t>
            </a:r>
            <a:r>
              <a:rPr lang="en-US" altLang="ja-JP" smtClean="0"/>
              <a:t>1</a:t>
            </a:r>
            <a:r>
              <a:rPr lang="ja-JP" altLang="en-US" smtClean="0"/>
              <a:t>であれば考えやすい</a:t>
            </a:r>
            <a:endParaRPr lang="en-US" altLang="ja-JP" smtClean="0"/>
          </a:p>
          <a:p>
            <a:pPr>
              <a:lnSpc>
                <a:spcPct val="130000"/>
              </a:lnSpc>
              <a:defRPr/>
            </a:pPr>
            <a:r>
              <a:rPr lang="ja-JP" altLang="en-US" smtClean="0"/>
              <a:t>実際には生産量の変化は様々である</a:t>
            </a:r>
            <a:endParaRPr lang="en-US" altLang="ja-JP" smtClean="0"/>
          </a:p>
        </p:txBody>
      </p:sp>
      <p:pic>
        <p:nvPicPr>
          <p:cNvPr id="3074" name="Picture 2" descr="\begin{align*}&#10;P(x)=10-x&#10;\end{alig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31728" y="1721768"/>
            <a:ext cx="2447925" cy="409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1398305"/>
      </p:ext>
    </p:extLst>
  </p:cSld>
  <p:clrMapOvr>
    <a:masterClrMapping/>
  </p:clrMapOvr>
  <p:transition advTm="36108"/>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hidden="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2020/7/21</a:t>
            </a:r>
          </a:p>
        </p:txBody>
      </p:sp>
      <p:sp>
        <p:nvSpPr>
          <p:cNvPr id="9219" name="フッター プレースホルダ 4" hidden="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9</a:t>
            </a:r>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収入変化の問題</a:t>
            </a:r>
            <a:r>
              <a:rPr lang="en-US" altLang="ja-JP" smtClean="0"/>
              <a:t>2</a:t>
            </a:r>
            <a:endParaRPr lang="ja-JP" altLang="en-US" smtClean="0"/>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7</a:t>
            </a:fld>
            <a:endParaRPr lang="en-US" altLang="ja-JP" sz="1400" smtClean="0">
              <a:latin typeface="Times New Roman" panose="02020603050405020304" pitchFamily="18" charset="0"/>
            </a:endParaRPr>
          </a:p>
        </p:txBody>
      </p:sp>
      <p:sp>
        <p:nvSpPr>
          <p:cNvPr id="180227" name="Rectangle 3"/>
          <p:cNvSpPr>
            <a:spLocks noGrp="1" noChangeArrowheads="1"/>
          </p:cNvSpPr>
          <p:nvPr>
            <p:ph type="body" idx="1"/>
          </p:nvPr>
        </p:nvSpPr>
        <p:spPr>
          <a:xfrm>
            <a:off x="183456" y="1001713"/>
            <a:ext cx="9537700" cy="5940425"/>
          </a:xfrm>
        </p:spPr>
        <p:txBody>
          <a:bodyPr/>
          <a:lstStyle/>
          <a:p>
            <a:pPr>
              <a:lnSpc>
                <a:spcPct val="130000"/>
              </a:lnSpc>
              <a:defRPr/>
            </a:pPr>
            <a:r>
              <a:rPr lang="ja-JP" altLang="en-US"/>
              <a:t>問</a:t>
            </a:r>
            <a:r>
              <a:rPr lang="en-US" altLang="ja-JP"/>
              <a:t>3</a:t>
            </a:r>
            <a:r>
              <a:rPr lang="ja-JP" altLang="en-US"/>
              <a:t> </a:t>
            </a:r>
            <a:r>
              <a:rPr lang="ja-JP" altLang="en-US" smtClean="0"/>
              <a:t>問</a:t>
            </a:r>
            <a:r>
              <a:rPr lang="en-US" altLang="ja-JP" smtClean="0"/>
              <a:t>1</a:t>
            </a:r>
            <a:r>
              <a:rPr lang="ja-JP" altLang="en-US" smtClean="0"/>
              <a:t>の逆需要関数で数量が</a:t>
            </a:r>
            <a:r>
              <a:rPr lang="en-US" altLang="ja-JP"/>
              <a:t>x=2</a:t>
            </a:r>
            <a:r>
              <a:rPr lang="ja-JP" altLang="en-US"/>
              <a:t>から</a:t>
            </a:r>
            <a:r>
              <a:rPr lang="en-US" altLang="ja-JP" smtClean="0"/>
              <a:t>x=4</a:t>
            </a:r>
            <a:r>
              <a:rPr lang="ja-JP" altLang="en-US" smtClean="0"/>
              <a:t>に変化したときの</a:t>
            </a:r>
            <a:r>
              <a:rPr lang="en-US" altLang="ja-JP"/>
              <a:t>Δx</a:t>
            </a:r>
            <a:r>
              <a:rPr lang="ja-JP" altLang="en-US"/>
              <a:t>，</a:t>
            </a:r>
            <a:r>
              <a:rPr lang="en-US" altLang="ja-JP"/>
              <a:t> Δp</a:t>
            </a:r>
            <a:r>
              <a:rPr lang="ja-JP" altLang="en-US"/>
              <a:t>，</a:t>
            </a:r>
            <a:r>
              <a:rPr lang="en-US" altLang="ja-JP"/>
              <a:t> </a:t>
            </a:r>
            <a:r>
              <a:rPr lang="en-US" altLang="ja-JP" smtClean="0"/>
              <a:t>ΔR</a:t>
            </a:r>
            <a:r>
              <a:rPr lang="ja-JP" altLang="en-US" smtClean="0"/>
              <a:t>を求めてください</a:t>
            </a:r>
            <a:endParaRPr lang="en-US" altLang="ja-JP" smtClean="0"/>
          </a:p>
          <a:p>
            <a:pPr>
              <a:lnSpc>
                <a:spcPct val="130000"/>
              </a:lnSpc>
              <a:defRPr/>
            </a:pPr>
            <a:r>
              <a:rPr lang="ja-JP" altLang="en-US" smtClean="0"/>
              <a:t>問</a:t>
            </a:r>
            <a:r>
              <a:rPr lang="en-US" altLang="ja-JP"/>
              <a:t>4</a:t>
            </a:r>
            <a:r>
              <a:rPr lang="ja-JP" altLang="en-US"/>
              <a:t> 問</a:t>
            </a:r>
            <a:r>
              <a:rPr lang="en-US" altLang="ja-JP"/>
              <a:t>3</a:t>
            </a:r>
            <a:r>
              <a:rPr lang="ja-JP" altLang="en-US" smtClean="0"/>
              <a:t>で求めたデータのみから数量が</a:t>
            </a:r>
            <a:r>
              <a:rPr lang="en-US" altLang="ja-JP" smtClean="0"/>
              <a:t>1</a:t>
            </a:r>
            <a:r>
              <a:rPr lang="ja-JP" altLang="en-US" smtClean="0"/>
              <a:t>だけ変化したときの収入</a:t>
            </a:r>
            <a:r>
              <a:rPr lang="ja-JP" altLang="en-US"/>
              <a:t>の</a:t>
            </a:r>
            <a:r>
              <a:rPr lang="ja-JP" altLang="en-US" smtClean="0"/>
              <a:t>変化を求めてください</a:t>
            </a:r>
            <a:endParaRPr lang="en-US" altLang="ja-JP" smtClean="0"/>
          </a:p>
          <a:p>
            <a:pPr>
              <a:lnSpc>
                <a:spcPct val="130000"/>
              </a:lnSpc>
              <a:defRPr/>
            </a:pPr>
            <a:endParaRPr lang="en-US" altLang="ja-JP" smtClean="0"/>
          </a:p>
        </p:txBody>
      </p:sp>
    </p:spTree>
    <p:extLst>
      <p:ext uri="{BB962C8B-B14F-4D97-AF65-F5344CB8AC3E}">
        <p14:creationId xmlns:p14="http://schemas.microsoft.com/office/powerpoint/2010/main" val="818099501"/>
      </p:ext>
    </p:extLst>
  </p:cSld>
  <p:clrMapOvr>
    <a:masterClrMapping/>
  </p:clrMapOvr>
  <p:transition advTm="26062"/>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hidden="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2020/7/21</a:t>
            </a:r>
          </a:p>
        </p:txBody>
      </p:sp>
      <p:sp>
        <p:nvSpPr>
          <p:cNvPr id="9219" name="フッター プレースホルダ 4" hidden="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9</a:t>
            </a:r>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限界収入</a:t>
            </a: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8</a:t>
            </a:fld>
            <a:endParaRPr lang="en-US" altLang="ja-JP" sz="1400" smtClean="0">
              <a:latin typeface="Times New Roman" panose="02020603050405020304" pitchFamily="18" charset="0"/>
            </a:endParaRPr>
          </a:p>
        </p:txBody>
      </p:sp>
      <p:sp>
        <p:nvSpPr>
          <p:cNvPr id="180227" name="Rectangle 3"/>
          <p:cNvSpPr>
            <a:spLocks noGrp="1" noChangeArrowheads="1"/>
          </p:cNvSpPr>
          <p:nvPr>
            <p:ph type="body" idx="1"/>
          </p:nvPr>
        </p:nvSpPr>
        <p:spPr>
          <a:xfrm>
            <a:off x="183456" y="1001713"/>
            <a:ext cx="9537700" cy="5940425"/>
          </a:xfrm>
        </p:spPr>
        <p:txBody>
          <a:bodyPr/>
          <a:lstStyle/>
          <a:p>
            <a:pPr>
              <a:lnSpc>
                <a:spcPct val="130000"/>
              </a:lnSpc>
              <a:defRPr/>
            </a:pPr>
            <a:r>
              <a:rPr lang="ja-JP" altLang="en-US" smtClean="0"/>
              <a:t>収入の変化は価格の変化と数量の変化を用いて</a:t>
            </a:r>
            <a:endParaRPr lang="en-US" altLang="ja-JP" smtClean="0"/>
          </a:p>
          <a:p>
            <a:pPr>
              <a:lnSpc>
                <a:spcPct val="130000"/>
              </a:lnSpc>
              <a:defRPr/>
            </a:pPr>
            <a:endParaRPr lang="en-US" altLang="ja-JP" smtClean="0"/>
          </a:p>
          <a:p>
            <a:pPr marL="0" indent="0">
              <a:lnSpc>
                <a:spcPct val="130000"/>
              </a:lnSpc>
              <a:buNone/>
              <a:defRPr/>
            </a:pPr>
            <a:r>
              <a:rPr lang="ja-JP" altLang="en-US" smtClean="0"/>
              <a:t>です．数量</a:t>
            </a:r>
            <a:r>
              <a:rPr lang="en-US" altLang="ja-JP" smtClean="0"/>
              <a:t>1</a:t>
            </a:r>
            <a:r>
              <a:rPr lang="ja-JP" altLang="en-US" smtClean="0"/>
              <a:t>単位当たりの収入の変化は？</a:t>
            </a:r>
            <a:endParaRPr lang="en-US" altLang="ja-JP" smtClean="0"/>
          </a:p>
          <a:p>
            <a:pPr>
              <a:lnSpc>
                <a:spcPct val="130000"/>
              </a:lnSpc>
              <a:defRPr/>
            </a:pPr>
            <a:r>
              <a:rPr lang="ja-JP" altLang="en-US" u="sng" smtClean="0">
                <a:solidFill>
                  <a:srgbClr val="FF0000"/>
                </a:solidFill>
              </a:rPr>
              <a:t>限界</a:t>
            </a:r>
            <a:r>
              <a:rPr lang="ja-JP" altLang="en-US" u="sng">
                <a:solidFill>
                  <a:srgbClr val="FF0000"/>
                </a:solidFill>
              </a:rPr>
              <a:t>収入</a:t>
            </a:r>
            <a:r>
              <a:rPr lang="ja-JP" altLang="en-US"/>
              <a:t>は生産量が</a:t>
            </a:r>
            <a:r>
              <a:rPr lang="en-US" altLang="ja-JP"/>
              <a:t>1</a:t>
            </a:r>
            <a:r>
              <a:rPr lang="ja-JP" altLang="en-US"/>
              <a:t>単位増加した際の収入増加</a:t>
            </a:r>
            <a:endParaRPr lang="en-US" altLang="ja-JP"/>
          </a:p>
          <a:p>
            <a:pPr>
              <a:lnSpc>
                <a:spcPct val="130000"/>
              </a:lnSpc>
              <a:defRPr/>
            </a:pPr>
            <a:endParaRPr lang="en-US" altLang="ja-JP" smtClean="0"/>
          </a:p>
          <a:p>
            <a:pPr>
              <a:lnSpc>
                <a:spcPct val="130000"/>
              </a:lnSpc>
              <a:defRPr/>
            </a:pPr>
            <a:r>
              <a:rPr lang="ja-JP" altLang="en-US" smtClean="0"/>
              <a:t>上の式から限界収入は次になる</a:t>
            </a:r>
            <a:endParaRPr lang="en-US" altLang="ja-JP" smtClean="0"/>
          </a:p>
          <a:p>
            <a:pPr>
              <a:lnSpc>
                <a:spcPct val="130000"/>
              </a:lnSpc>
              <a:defRPr/>
            </a:pPr>
            <a:endParaRPr lang="en-US" altLang="ja-JP" smtClean="0"/>
          </a:p>
          <a:p>
            <a:pPr>
              <a:lnSpc>
                <a:spcPct val="130000"/>
              </a:lnSpc>
              <a:defRPr/>
            </a:pPr>
            <a:endParaRPr lang="en-US" altLang="ja-JP" smtClean="0"/>
          </a:p>
        </p:txBody>
      </p:sp>
      <p:pic>
        <p:nvPicPr>
          <p:cNvPr id="1026" name="Picture 2" descr="\begin{align*}&#10;MR=\frac{\Delta R}{\Delta x}&#10;\end{align*}&#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44353" y="3837441"/>
            <a:ext cx="1933575" cy="819151"/>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begin{align*}&#10;\Delta R &amp;=p_2\Delta x + \Delta p x_1 &#10;\end{alig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31728" y="1768816"/>
            <a:ext cx="3457575" cy="361951"/>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begin{align*}&#10;MR=\frac{\Delta R}{\Delta x}=\frac{p_2 \Delta x +\Delta p x_1}{\Delta x}=p_2+x_1 \frac{\Delta p}{\Delta x}&#10;\end{alig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80418" y="5664367"/>
            <a:ext cx="7343775" cy="819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9380680"/>
      </p:ext>
    </p:extLst>
  </p:cSld>
  <p:clrMapOvr>
    <a:masterClrMapping/>
  </p:clrMapOvr>
  <p:transition advTm="54308"/>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2020/7/21</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9</a:t>
            </a:r>
            <a:endParaRPr lang="en-US" altLang="ja-JP" sz="1400" smtClean="0">
              <a:latin typeface="Times New Roman" panose="02020603050405020304" pitchFamily="18" charset="0"/>
            </a:endParaRPr>
          </a:p>
        </p:txBody>
      </p:sp>
      <p:sp>
        <p:nvSpPr>
          <p:cNvPr id="9222" name="スライド番号プレースホルダ 5"/>
          <p:cNvSpPr>
            <a:spLocks noGrp="1"/>
          </p:cNvSpPr>
          <p:nvPr>
            <p:ph type="sldNum" sz="quarter" idx="12"/>
          </p:nvPr>
        </p:nvSpPr>
        <p:spPr>
          <a:xfrm>
            <a:off x="7276244" y="6884847"/>
            <a:ext cx="2119313" cy="5095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9</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315" y="-316426"/>
            <a:ext cx="7634288" cy="1778000"/>
          </a:xfrm>
        </p:spPr>
        <p:txBody>
          <a:bodyPr/>
          <a:lstStyle/>
          <a:p>
            <a:r>
              <a:rPr lang="ja-JP" altLang="en-US" smtClean="0"/>
              <a:t>限界収入の図解</a:t>
            </a:r>
          </a:p>
        </p:txBody>
      </p:sp>
      <p:sp>
        <p:nvSpPr>
          <p:cNvPr id="31" name="Rectangle 3"/>
          <p:cNvSpPr txBox="1">
            <a:spLocks noChangeArrowheads="1"/>
          </p:cNvSpPr>
          <p:nvPr/>
        </p:nvSpPr>
        <p:spPr bwMode="auto">
          <a:xfrm>
            <a:off x="183456" y="1001713"/>
            <a:ext cx="9537700" cy="594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ja-JP" altLang="en-US"/>
              <a:t>収入の変化</a:t>
            </a:r>
            <a:r>
              <a:rPr lang="ja-JP" altLang="en-US" smtClean="0"/>
              <a:t>は赤と水色</a:t>
            </a:r>
            <a:endParaRPr lang="en-US" altLang="ja-JP"/>
          </a:p>
          <a:p>
            <a:r>
              <a:rPr lang="ja-JP" altLang="en-US"/>
              <a:t>収入の変化は</a:t>
            </a:r>
            <a:r>
              <a:rPr lang="en-US" altLang="ja-JP" kern="0" smtClean="0">
                <a:solidFill>
                  <a:srgbClr val="FF0000"/>
                </a:solidFill>
              </a:rPr>
              <a:t>p</a:t>
            </a:r>
            <a:r>
              <a:rPr lang="en-US" altLang="ja-JP" kern="0" baseline="-25000" smtClean="0">
                <a:solidFill>
                  <a:srgbClr val="FF0000"/>
                </a:solidFill>
              </a:rPr>
              <a:t>2</a:t>
            </a:r>
            <a:r>
              <a:rPr lang="ja-JP" altLang="en-US" kern="0" smtClean="0">
                <a:solidFill>
                  <a:srgbClr val="000000"/>
                </a:solidFill>
              </a:rPr>
              <a:t>と</a:t>
            </a:r>
            <a:r>
              <a:rPr lang="en-US" altLang="ja-JP" kern="0" smtClean="0">
                <a:solidFill>
                  <a:srgbClr val="00B0F0"/>
                </a:solidFill>
              </a:rPr>
              <a:t>x</a:t>
            </a:r>
            <a:r>
              <a:rPr lang="en-US" altLang="ja-JP" kern="0" baseline="-25000" smtClean="0">
                <a:solidFill>
                  <a:srgbClr val="00B0F0"/>
                </a:solidFill>
              </a:rPr>
              <a:t>1</a:t>
            </a:r>
            <a:r>
              <a:rPr lang="en-US" altLang="ja-JP" kern="0" smtClean="0">
                <a:solidFill>
                  <a:srgbClr val="00B0F0"/>
                </a:solidFill>
              </a:rPr>
              <a:t>Δp/Δx</a:t>
            </a:r>
            <a:r>
              <a:rPr kumimoji="1" lang="ja-JP" altLang="en-US" smtClean="0"/>
              <a:t>の効果</a:t>
            </a:r>
            <a:endParaRPr kumimoji="1" lang="en-US" altLang="ja-JP" smtClean="0"/>
          </a:p>
          <a:p>
            <a:pPr marL="0" indent="0">
              <a:buNone/>
            </a:pPr>
            <a:r>
              <a:rPr kumimoji="1" lang="ja-JP" altLang="en-US" smtClean="0"/>
              <a:t>の</a:t>
            </a:r>
            <a:r>
              <a:rPr kumimoji="1" lang="ja-JP" altLang="en-US"/>
              <a:t>和</a:t>
            </a:r>
            <a:endParaRPr kumimoji="1" lang="en-US" altLang="ja-JP"/>
          </a:p>
          <a:p>
            <a:r>
              <a:rPr kumimoji="1" lang="ja-JP" altLang="en-US"/>
              <a:t> </a:t>
            </a:r>
            <a:r>
              <a:rPr lang="en-US" altLang="ja-JP" kern="0">
                <a:solidFill>
                  <a:srgbClr val="FF0000"/>
                </a:solidFill>
              </a:rPr>
              <a:t> </a:t>
            </a:r>
            <a:r>
              <a:rPr lang="en-US" altLang="ja-JP" kern="0" smtClean="0">
                <a:solidFill>
                  <a:srgbClr val="FF0000"/>
                </a:solidFill>
              </a:rPr>
              <a:t>p</a:t>
            </a:r>
            <a:r>
              <a:rPr lang="en-US" altLang="ja-JP" kern="0" baseline="-25000" smtClean="0">
                <a:solidFill>
                  <a:srgbClr val="FF0000"/>
                </a:solidFill>
              </a:rPr>
              <a:t>2</a:t>
            </a:r>
            <a:r>
              <a:rPr lang="ja-JP" altLang="en-US" kern="0" smtClean="0">
                <a:solidFill>
                  <a:srgbClr val="000000"/>
                </a:solidFill>
              </a:rPr>
              <a:t>の部分は生産量を</a:t>
            </a:r>
            <a:r>
              <a:rPr lang="en-US" altLang="ja-JP" u="sng" kern="0" smtClean="0">
                <a:solidFill>
                  <a:srgbClr val="FF0000"/>
                </a:solidFill>
              </a:rPr>
              <a:t>1</a:t>
            </a:r>
            <a:r>
              <a:rPr lang="ja-JP" altLang="en-US" u="sng" kern="0" smtClean="0">
                <a:solidFill>
                  <a:srgbClr val="FF0000"/>
                </a:solidFill>
              </a:rPr>
              <a:t>単位</a:t>
            </a:r>
            <a:r>
              <a:rPr lang="ja-JP" altLang="en-US" kern="0" smtClean="0">
                <a:solidFill>
                  <a:srgbClr val="000000"/>
                </a:solidFill>
              </a:rPr>
              <a:t>増やせば，</a:t>
            </a:r>
            <a:endParaRPr lang="en-US" altLang="ja-JP" kern="0" smtClean="0">
              <a:solidFill>
                <a:srgbClr val="000000"/>
              </a:solidFill>
            </a:endParaRPr>
          </a:p>
          <a:p>
            <a:pPr marL="0" indent="0">
              <a:buNone/>
            </a:pPr>
            <a:r>
              <a:rPr lang="ja-JP" altLang="en-US" u="sng" kern="0" smtClean="0">
                <a:solidFill>
                  <a:srgbClr val="FF0000"/>
                </a:solidFill>
              </a:rPr>
              <a:t>変化後</a:t>
            </a:r>
            <a:r>
              <a:rPr lang="ja-JP" altLang="en-US" u="sng" kern="0">
                <a:solidFill>
                  <a:srgbClr val="FF0000"/>
                </a:solidFill>
              </a:rPr>
              <a:t>の</a:t>
            </a:r>
            <a:r>
              <a:rPr lang="ja-JP" altLang="en-US" u="sng" kern="0" smtClean="0">
                <a:solidFill>
                  <a:srgbClr val="FF0000"/>
                </a:solidFill>
              </a:rPr>
              <a:t>価格</a:t>
            </a:r>
            <a:r>
              <a:rPr lang="ja-JP" altLang="en-US" kern="0" smtClean="0">
                <a:solidFill>
                  <a:srgbClr val="000000"/>
                </a:solidFill>
              </a:rPr>
              <a:t>が収入を増加させる</a:t>
            </a:r>
            <a:endParaRPr lang="en-US" altLang="ja-JP" kern="0">
              <a:solidFill>
                <a:srgbClr val="000000"/>
              </a:solidFill>
            </a:endParaRPr>
          </a:p>
          <a:p>
            <a:r>
              <a:rPr lang="ja-JP" altLang="en-US" kern="0">
                <a:solidFill>
                  <a:srgbClr val="000000"/>
                </a:solidFill>
              </a:rPr>
              <a:t> </a:t>
            </a:r>
            <a:r>
              <a:rPr lang="en-US" altLang="ja-JP" kern="0">
                <a:solidFill>
                  <a:srgbClr val="00B0F0"/>
                </a:solidFill>
              </a:rPr>
              <a:t>x</a:t>
            </a:r>
            <a:r>
              <a:rPr lang="en-US" altLang="ja-JP" kern="0" baseline="-25000">
                <a:solidFill>
                  <a:srgbClr val="00B0F0"/>
                </a:solidFill>
              </a:rPr>
              <a:t>1</a:t>
            </a:r>
            <a:r>
              <a:rPr lang="en-US" altLang="ja-JP" kern="0">
                <a:solidFill>
                  <a:srgbClr val="00B0F0"/>
                </a:solidFill>
              </a:rPr>
              <a:t>Δp/Δx </a:t>
            </a:r>
            <a:r>
              <a:rPr lang="ja-JP" altLang="en-US" kern="0" smtClean="0">
                <a:solidFill>
                  <a:srgbClr val="000000"/>
                </a:solidFill>
              </a:rPr>
              <a:t>の部分は生産量が</a:t>
            </a:r>
            <a:r>
              <a:rPr lang="en-US" altLang="ja-JP" u="sng" kern="0">
                <a:solidFill>
                  <a:srgbClr val="FF0000"/>
                </a:solidFill>
              </a:rPr>
              <a:t>1</a:t>
            </a:r>
            <a:r>
              <a:rPr lang="ja-JP" altLang="en-US" u="sng" kern="0">
                <a:solidFill>
                  <a:srgbClr val="FF0000"/>
                </a:solidFill>
              </a:rPr>
              <a:t>単位</a:t>
            </a:r>
            <a:r>
              <a:rPr lang="ja-JP" altLang="en-US" kern="0" smtClean="0">
                <a:solidFill>
                  <a:srgbClr val="000000"/>
                </a:solidFill>
              </a:rPr>
              <a:t>増え</a:t>
            </a:r>
            <a:endParaRPr lang="en-US" altLang="ja-JP" kern="0" smtClean="0">
              <a:solidFill>
                <a:srgbClr val="000000"/>
              </a:solidFill>
            </a:endParaRPr>
          </a:p>
          <a:p>
            <a:pPr marL="0" indent="0">
              <a:buNone/>
            </a:pPr>
            <a:r>
              <a:rPr lang="ja-JP" altLang="en-US" kern="0" smtClean="0">
                <a:solidFill>
                  <a:srgbClr val="000000"/>
                </a:solidFill>
              </a:rPr>
              <a:t>ると</a:t>
            </a:r>
            <a:r>
              <a:rPr lang="ja-JP" altLang="en-US" kern="0">
                <a:solidFill>
                  <a:srgbClr val="000000"/>
                </a:solidFill>
              </a:rPr>
              <a:t>価格</a:t>
            </a:r>
            <a:r>
              <a:rPr lang="ja-JP" altLang="en-US" kern="0" smtClean="0">
                <a:solidFill>
                  <a:srgbClr val="000000"/>
                </a:solidFill>
              </a:rPr>
              <a:t>が</a:t>
            </a:r>
            <a:r>
              <a:rPr lang="en-US" altLang="ja-JP" kern="0" smtClean="0">
                <a:solidFill>
                  <a:srgbClr val="00B0F0"/>
                </a:solidFill>
              </a:rPr>
              <a:t>Δp/Δx</a:t>
            </a:r>
            <a:r>
              <a:rPr lang="ja-JP" altLang="en-US" kern="0" smtClean="0">
                <a:solidFill>
                  <a:srgbClr val="000000"/>
                </a:solidFill>
              </a:rPr>
              <a:t>だけ下落</a:t>
            </a:r>
            <a:endParaRPr lang="en-US" altLang="ja-JP" kern="0">
              <a:solidFill>
                <a:srgbClr val="000000"/>
              </a:solidFill>
            </a:endParaRPr>
          </a:p>
          <a:p>
            <a:r>
              <a:rPr lang="ja-JP" altLang="en-US" kern="0" smtClean="0">
                <a:solidFill>
                  <a:srgbClr val="000000"/>
                </a:solidFill>
              </a:rPr>
              <a:t>それに</a:t>
            </a:r>
            <a:r>
              <a:rPr lang="ja-JP" altLang="en-US" u="sng" kern="0">
                <a:solidFill>
                  <a:srgbClr val="00B0F0"/>
                </a:solidFill>
              </a:rPr>
              <a:t>当初の生産量</a:t>
            </a:r>
            <a:r>
              <a:rPr lang="ja-JP" altLang="en-US" kern="0">
                <a:solidFill>
                  <a:srgbClr val="000000"/>
                </a:solidFill>
              </a:rPr>
              <a:t>を掛けた分だけ収入が減少</a:t>
            </a:r>
            <a:r>
              <a:rPr lang="ja-JP" altLang="en-US" kern="0" smtClean="0">
                <a:solidFill>
                  <a:srgbClr val="000000"/>
                </a:solidFill>
              </a:rPr>
              <a:t>する</a:t>
            </a:r>
            <a:endParaRPr lang="en-US" altLang="ja-JP" kern="0" smtClean="0"/>
          </a:p>
        </p:txBody>
      </p:sp>
      <p:grpSp>
        <p:nvGrpSpPr>
          <p:cNvPr id="5" name="グループ化 4"/>
          <p:cNvGrpSpPr/>
          <p:nvPr/>
        </p:nvGrpSpPr>
        <p:grpSpPr>
          <a:xfrm>
            <a:off x="6736184" y="1298155"/>
            <a:ext cx="1984016" cy="3087669"/>
            <a:chOff x="6736184" y="1298155"/>
            <a:chExt cx="1984016" cy="3087669"/>
          </a:xfrm>
        </p:grpSpPr>
        <p:sp>
          <p:nvSpPr>
            <p:cNvPr id="77" name="正方形/長方形 76"/>
            <p:cNvSpPr/>
            <p:nvPr/>
          </p:nvSpPr>
          <p:spPr bwMode="auto">
            <a:xfrm>
              <a:off x="8180200" y="2225824"/>
              <a:ext cx="540000" cy="2160000"/>
            </a:xfrm>
            <a:prstGeom prst="rect">
              <a:avLst/>
            </a:prstGeom>
            <a:noFill/>
            <a:ln w="254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88" name="正方形/長方形 87"/>
            <p:cNvSpPr/>
            <p:nvPr/>
          </p:nvSpPr>
          <p:spPr bwMode="auto">
            <a:xfrm>
              <a:off x="6736184" y="1298155"/>
              <a:ext cx="1440000" cy="936000"/>
            </a:xfrm>
            <a:prstGeom prst="rect">
              <a:avLst/>
            </a:prstGeom>
            <a:noFill/>
            <a:ln w="25400" cap="flat" cmpd="sng" algn="ctr">
              <a:solidFill>
                <a:srgbClr val="00B0F0">
                  <a:alpha val="60000"/>
                </a:srgb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pic>
          <p:nvPicPr>
            <p:cNvPr id="5122" name="Picture 2" descr="\begin{align*}&#10;p_2&#10;\end{alig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65489" y="2812350"/>
              <a:ext cx="361950" cy="247650"/>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begin{align*}&#10;x_1\frac{\Delta p}{\Delta x}&#10;\end{alig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52385" y="1323369"/>
              <a:ext cx="1000125" cy="81915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656635566"/>
      </p:ext>
    </p:extLst>
  </p:cSld>
  <p:clrMapOvr>
    <a:masterClrMapping/>
  </p:clrMapOvr>
  <p:transition advTm="49004"/>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IRSTFFFF924FFFFF96EC20FFFF9289FFFF9057@EJGCMMVRUVWXY5M3" val="3162"/>
</p:tagLst>
</file>

<file path=ppt/theme/theme1.xml><?xml version="1.0" encoding="utf-8"?>
<a:theme xmlns:a="http://schemas.openxmlformats.org/drawingml/2006/main" name="Default Design">
  <a:themeElements>
    <a:clrScheme name="丹野デフォルト">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16555</TotalTime>
  <Words>2099</Words>
  <Application>Microsoft Office PowerPoint</Application>
  <PresentationFormat>ユーザー設定</PresentationFormat>
  <Paragraphs>404</Paragraphs>
  <Slides>25</Slides>
  <Notes>24</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25</vt:i4>
      </vt:variant>
    </vt:vector>
  </HeadingPairs>
  <TitlesOfParts>
    <vt:vector size="34" baseType="lpstr">
      <vt:lpstr>ＭＳ Ｐゴシック</vt:lpstr>
      <vt:lpstr>ＭＳ ゴシック</vt:lpstr>
      <vt:lpstr>新細明體</vt:lpstr>
      <vt:lpstr>Arial</vt:lpstr>
      <vt:lpstr>Calibri</vt:lpstr>
      <vt:lpstr>Times New Roman</vt:lpstr>
      <vt:lpstr>Wingdings</vt:lpstr>
      <vt:lpstr>Default Design</vt:lpstr>
      <vt:lpstr>デザインの設定</vt:lpstr>
      <vt:lpstr>産業組織論A  (9) 限界収入と最大値の存在</vt:lpstr>
      <vt:lpstr>講義の進め方．使い方</vt:lpstr>
      <vt:lpstr>収入</vt:lpstr>
      <vt:lpstr>収入の変化</vt:lpstr>
      <vt:lpstr>収入変化の図解</vt:lpstr>
      <vt:lpstr>収入変化の問題1</vt:lpstr>
      <vt:lpstr>収入変化の問題2</vt:lpstr>
      <vt:lpstr>限界収入</vt:lpstr>
      <vt:lpstr>限界収入の図解</vt:lpstr>
      <vt:lpstr>限界収入の公式</vt:lpstr>
      <vt:lpstr>限界収入の図解2</vt:lpstr>
      <vt:lpstr>限界収入の公式</vt:lpstr>
      <vt:lpstr>1次式と変化</vt:lpstr>
      <vt:lpstr>1次関数の傾き</vt:lpstr>
      <vt:lpstr>傾きの性質</vt:lpstr>
      <vt:lpstr>傾きの性質</vt:lpstr>
      <vt:lpstr>1次関数の限界収入1</vt:lpstr>
      <vt:lpstr>1次関数の限界収入2</vt:lpstr>
      <vt:lpstr>一般の1次関数の限界収入</vt:lpstr>
      <vt:lpstr>様々な区間1</vt:lpstr>
      <vt:lpstr>様々な区間2</vt:lpstr>
      <vt:lpstr>有界閉区間</vt:lpstr>
      <vt:lpstr>正の無限大，負の無限大</vt:lpstr>
      <vt:lpstr>最大値の存在</vt:lpstr>
      <vt:lpstr>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tanno</dc:creator>
  <cp:lastModifiedBy>丹野 忠晋</cp:lastModifiedBy>
  <cp:revision>713</cp:revision>
  <cp:lastPrinted>2017-04-12T01:17:40Z</cp:lastPrinted>
  <dcterms:created xsi:type="dcterms:W3CDTF">2004-05-06T09:28:21Z</dcterms:created>
  <dcterms:modified xsi:type="dcterms:W3CDTF">2020-07-25T15:33:11Z</dcterms:modified>
</cp:coreProperties>
</file>