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663" r:id="rId2"/>
  </p:sldMasterIdLst>
  <p:notesMasterIdLst>
    <p:notesMasterId r:id="rId24"/>
  </p:notesMasterIdLst>
  <p:handoutMasterIdLst>
    <p:handoutMasterId r:id="rId25"/>
  </p:handoutMasterIdLst>
  <p:sldIdLst>
    <p:sldId id="413" r:id="rId3"/>
    <p:sldId id="474" r:id="rId4"/>
    <p:sldId id="516" r:id="rId5"/>
    <p:sldId id="512" r:id="rId6"/>
    <p:sldId id="488" r:id="rId7"/>
    <p:sldId id="536" r:id="rId8"/>
    <p:sldId id="538" r:id="rId9"/>
    <p:sldId id="537" r:id="rId10"/>
    <p:sldId id="539" r:id="rId11"/>
    <p:sldId id="540" r:id="rId12"/>
    <p:sldId id="541" r:id="rId13"/>
    <p:sldId id="542" r:id="rId14"/>
    <p:sldId id="543" r:id="rId15"/>
    <p:sldId id="545" r:id="rId16"/>
    <p:sldId id="544" r:id="rId17"/>
    <p:sldId id="518" r:id="rId18"/>
    <p:sldId id="521" r:id="rId19"/>
    <p:sldId id="532" r:id="rId20"/>
    <p:sldId id="533" r:id="rId21"/>
    <p:sldId id="534" r:id="rId22"/>
    <p:sldId id="469" r:id="rId23"/>
  </p:sldIdLst>
  <p:sldSz cx="10160000" cy="7620000"/>
  <p:notesSz cx="6735763" cy="9866313"/>
  <p:custDataLst>
    <p:tags r:id="rId26"/>
  </p:custDataLst>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00"/>
    <a:srgbClr val="D6842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テーマ スタイル 1 - アクセント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テーマ スタイル 1 - アクセント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5FD0F851-EC5A-4D38-B0AD-8093EC10F338}" styleName="淡色スタイル 1 - アクセント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409" autoAdjust="0"/>
    <p:restoredTop sz="91560" autoAdjust="0"/>
  </p:normalViewPr>
  <p:slideViewPr>
    <p:cSldViewPr>
      <p:cViewPr varScale="1">
        <p:scale>
          <a:sx n="55" d="100"/>
          <a:sy n="55" d="100"/>
        </p:scale>
        <p:origin x="1012" y="32"/>
      </p:cViewPr>
      <p:guideLst>
        <p:guide orient="horz" pos="2160"/>
        <p:guide pos="2880"/>
      </p:guideLst>
    </p:cSldViewPr>
  </p:slideViewPr>
  <p:outlineViewPr>
    <p:cViewPr>
      <p:scale>
        <a:sx n="33" d="100"/>
        <a:sy n="33" d="100"/>
      </p:scale>
      <p:origin x="0" y="-11984"/>
    </p:cViewPr>
  </p:outlineViewPr>
  <p:notesTextViewPr>
    <p:cViewPr>
      <p:scale>
        <a:sx n="75" d="100"/>
        <a:sy n="75" d="100"/>
      </p:scale>
      <p:origin x="0" y="0"/>
    </p:cViewPr>
  </p:notesTextViewPr>
  <p:sorterViewPr>
    <p:cViewPr>
      <p:scale>
        <a:sx n="100" d="100"/>
        <a:sy n="100" d="100"/>
      </p:scale>
      <p:origin x="0" y="-3976"/>
    </p:cViewPr>
  </p:sorterViewPr>
  <p:notesViewPr>
    <p:cSldViewPr>
      <p:cViewPr varScale="1">
        <p:scale>
          <a:sx n="34" d="100"/>
          <a:sy n="34" d="100"/>
        </p:scale>
        <p:origin x="2624" y="6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gs" Target="tags/tag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bwMode="auto">
          <a:xfrm>
            <a:off x="0" y="0"/>
            <a:ext cx="3863975"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10</a:t>
            </a:r>
            <a:endParaRPr lang="en-US" altLang="ja-JP" dirty="0"/>
          </a:p>
        </p:txBody>
      </p:sp>
      <p:sp>
        <p:nvSpPr>
          <p:cNvPr id="13315" name="Rectangle 3"/>
          <p:cNvSpPr>
            <a:spLocks noGrp="1" noChangeArrowheads="1"/>
          </p:cNvSpPr>
          <p:nvPr>
            <p:ph type="dt" sz="quarter"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2020/7/28</a:t>
            </a:r>
            <a:endParaRPr lang="en-US" altLang="ja-JP" dirty="0"/>
          </a:p>
        </p:txBody>
      </p:sp>
      <p:sp>
        <p:nvSpPr>
          <p:cNvPr id="13316" name="Rectangle 4"/>
          <p:cNvSpPr>
            <a:spLocks noGrp="1" noChangeArrowheads="1"/>
          </p:cNvSpPr>
          <p:nvPr>
            <p:ph type="ftr" sz="quarter" idx="2"/>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3317" name="Rectangle 5"/>
          <p:cNvSpPr>
            <a:spLocks noGrp="1" noChangeArrowheads="1"/>
          </p:cNvSpPr>
          <p:nvPr>
            <p:ph type="sldNum" sz="quarter" idx="3"/>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AFFF7C6C-44F1-4A9C-AB4A-CE4298BA260F}"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19413"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eaLnBrk="1" hangingPunct="1">
              <a:defRPr sz="1200"/>
            </a:lvl1pPr>
          </a:lstStyle>
          <a:p>
            <a:pPr>
              <a:defRPr/>
            </a:pPr>
            <a:r>
              <a:rPr lang="zh-TW" altLang="en-US" smtClean="0"/>
              <a:t>産業組織論</a:t>
            </a:r>
            <a:r>
              <a:rPr lang="en-US" altLang="zh-TW" smtClean="0"/>
              <a:t>A 10</a:t>
            </a:r>
            <a:endParaRPr lang="en-US" altLang="ja-JP" dirty="0"/>
          </a:p>
        </p:txBody>
      </p:sp>
      <p:sp>
        <p:nvSpPr>
          <p:cNvPr id="12291" name="Rectangle 3"/>
          <p:cNvSpPr>
            <a:spLocks noGrp="1" noChangeArrowheads="1"/>
          </p:cNvSpPr>
          <p:nvPr>
            <p:ph type="dt" idx="1"/>
          </p:nvPr>
        </p:nvSpPr>
        <p:spPr bwMode="auto">
          <a:xfrm>
            <a:off x="3814763" y="0"/>
            <a:ext cx="2919412" cy="493713"/>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lvl1pPr algn="r" eaLnBrk="1" hangingPunct="1">
              <a:defRPr sz="1200"/>
            </a:lvl1pPr>
          </a:lstStyle>
          <a:p>
            <a:pPr>
              <a:defRPr/>
            </a:pPr>
            <a:r>
              <a:rPr lang="en-US" altLang="ja-JP" smtClean="0"/>
              <a:t>2020/7/28</a:t>
            </a:r>
            <a:endParaRPr lang="en-US" altLang="ja-JP" dirty="0"/>
          </a:p>
        </p:txBody>
      </p:sp>
      <p:sp>
        <p:nvSpPr>
          <p:cNvPr id="4100"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3" name="Rectangle 5"/>
          <p:cNvSpPr>
            <a:spLocks noGrp="1" noChangeArrowheads="1"/>
          </p:cNvSpPr>
          <p:nvPr>
            <p:ph type="body" sz="quarter" idx="3"/>
          </p:nvPr>
        </p:nvSpPr>
        <p:spPr bwMode="auto">
          <a:xfrm>
            <a:off x="673100" y="4686300"/>
            <a:ext cx="5389563" cy="4440238"/>
          </a:xfrm>
          <a:prstGeom prst="rect">
            <a:avLst/>
          </a:prstGeom>
          <a:noFill/>
          <a:ln w="9525">
            <a:noFill/>
            <a:miter lim="800000"/>
            <a:headEnd/>
            <a:tailEnd/>
          </a:ln>
          <a:effectLst/>
        </p:spPr>
        <p:txBody>
          <a:bodyPr vert="horz" wrap="square" lIns="91456" tIns="45728" rIns="91456" bIns="45728" numCol="1" anchor="t" anchorCtr="0" compatLnSpc="1">
            <a:prstTxWarp prst="textNoShape">
              <a:avLst/>
            </a:prstTxWarp>
          </a:bodyPr>
          <a:lstStyle/>
          <a:p>
            <a:pPr lvl="0"/>
            <a:r>
              <a:rPr lang="ja-JP" altLang="en-US" noProof="0" smtClean="0"/>
              <a:t>マスタ テキストの書式設定</a:t>
            </a:r>
          </a:p>
          <a:p>
            <a:pPr lvl="1"/>
            <a:r>
              <a:rPr lang="ja-JP" altLang="en-US" noProof="0" smtClean="0"/>
              <a:t>第 </a:t>
            </a:r>
            <a:r>
              <a:rPr lang="en-US" altLang="ja-JP" noProof="0" smtClean="0"/>
              <a:t>2 </a:t>
            </a:r>
            <a:r>
              <a:rPr lang="ja-JP" altLang="en-US" noProof="0" smtClean="0"/>
              <a:t>レベル</a:t>
            </a:r>
          </a:p>
          <a:p>
            <a:pPr lvl="2"/>
            <a:r>
              <a:rPr lang="ja-JP" altLang="en-US" noProof="0" smtClean="0"/>
              <a:t>第 </a:t>
            </a:r>
            <a:r>
              <a:rPr lang="en-US" altLang="ja-JP" noProof="0" smtClean="0"/>
              <a:t>3 </a:t>
            </a:r>
            <a:r>
              <a:rPr lang="ja-JP" altLang="en-US" noProof="0" smtClean="0"/>
              <a:t>レベル</a:t>
            </a:r>
          </a:p>
          <a:p>
            <a:pPr lvl="3"/>
            <a:r>
              <a:rPr lang="ja-JP" altLang="en-US" noProof="0" smtClean="0"/>
              <a:t>第 </a:t>
            </a:r>
            <a:r>
              <a:rPr lang="en-US" altLang="ja-JP" noProof="0" smtClean="0"/>
              <a:t>4 </a:t>
            </a:r>
            <a:r>
              <a:rPr lang="ja-JP" altLang="en-US" noProof="0" smtClean="0"/>
              <a:t>レベル</a:t>
            </a:r>
          </a:p>
          <a:p>
            <a:pPr lvl="4"/>
            <a:r>
              <a:rPr lang="ja-JP" altLang="en-US" noProof="0" smtClean="0"/>
              <a:t>第 </a:t>
            </a:r>
            <a:r>
              <a:rPr lang="en-US" altLang="ja-JP" noProof="0" smtClean="0"/>
              <a:t>5 </a:t>
            </a:r>
            <a:r>
              <a:rPr lang="ja-JP" altLang="en-US" noProof="0" smtClean="0"/>
              <a:t>レベル</a:t>
            </a:r>
          </a:p>
        </p:txBody>
      </p:sp>
      <p:sp>
        <p:nvSpPr>
          <p:cNvPr id="12294" name="Rectangle 6"/>
          <p:cNvSpPr>
            <a:spLocks noGrp="1" noChangeArrowheads="1"/>
          </p:cNvSpPr>
          <p:nvPr>
            <p:ph type="ftr" sz="quarter" idx="4"/>
          </p:nvPr>
        </p:nvSpPr>
        <p:spPr bwMode="auto">
          <a:xfrm>
            <a:off x="0" y="9371013"/>
            <a:ext cx="2919413"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eaLnBrk="1" hangingPunct="1">
              <a:defRPr sz="1200"/>
            </a:lvl1pPr>
          </a:lstStyle>
          <a:p>
            <a:pPr>
              <a:defRPr/>
            </a:pPr>
            <a:r>
              <a:rPr lang="ja-JP" altLang="en-US" dirty="0"/>
              <a:t>丹野忠晋</a:t>
            </a:r>
            <a:endParaRPr lang="en-US" altLang="ja-JP" dirty="0"/>
          </a:p>
        </p:txBody>
      </p:sp>
      <p:sp>
        <p:nvSpPr>
          <p:cNvPr id="12295" name="Rectangle 7"/>
          <p:cNvSpPr>
            <a:spLocks noGrp="1" noChangeArrowheads="1"/>
          </p:cNvSpPr>
          <p:nvPr>
            <p:ph type="sldNum" sz="quarter" idx="5"/>
          </p:nvPr>
        </p:nvSpPr>
        <p:spPr bwMode="auto">
          <a:xfrm>
            <a:off x="3814763" y="9371013"/>
            <a:ext cx="2919412" cy="493712"/>
          </a:xfrm>
          <a:prstGeom prst="rect">
            <a:avLst/>
          </a:prstGeom>
          <a:noFill/>
          <a:ln w="9525">
            <a:noFill/>
            <a:miter lim="800000"/>
            <a:headEnd/>
            <a:tailEnd/>
          </a:ln>
          <a:effectLst/>
        </p:spPr>
        <p:txBody>
          <a:bodyPr vert="horz" wrap="square" lIns="91456" tIns="45728" rIns="91456" bIns="45728" numCol="1" anchor="b" anchorCtr="0" compatLnSpc="1">
            <a:prstTxWarp prst="textNoShape">
              <a:avLst/>
            </a:prstTxWarp>
          </a:bodyPr>
          <a:lstStyle>
            <a:lvl1pPr algn="r" eaLnBrk="1" hangingPunct="1">
              <a:defRPr sz="1200"/>
            </a:lvl1pPr>
          </a:lstStyle>
          <a:p>
            <a:pPr>
              <a:defRPr/>
            </a:pPr>
            <a:fld id="{DDDF0D2C-C7C1-4F70-B6EF-E7FCD1AAC825}"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hf/>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71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717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CC226B32-B59F-4EBD-98F1-7B0CD48FBE2E}" type="slidenum">
              <a:rPr lang="ja-JP" altLang="en-US" smtClean="0"/>
              <a:pPr>
                <a:spcBef>
                  <a:spcPct val="0"/>
                </a:spcBef>
              </a:pPr>
              <a:t>1</a:t>
            </a:fld>
            <a:endParaRPr lang="en-US" altLang="ja-JP" smtClean="0"/>
          </a:p>
        </p:txBody>
      </p:sp>
      <p:sp>
        <p:nvSpPr>
          <p:cNvPr id="7173" name="Rectangle 2"/>
          <p:cNvSpPr>
            <a:spLocks noGrp="1" noRot="1" noChangeAspect="1" noChangeArrowheads="1" noTextEdit="1"/>
          </p:cNvSpPr>
          <p:nvPr>
            <p:ph type="sldImg"/>
          </p:nvPr>
        </p:nvSpPr>
        <p:spPr>
          <a:ln/>
        </p:spPr>
      </p:sp>
      <p:sp>
        <p:nvSpPr>
          <p:cNvPr id="717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11</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3838243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12</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6836721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8169977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300152835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8748814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1393743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40458957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59588395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2916923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20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673222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3</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9631459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dirty="0" smtClean="0"/>
          </a:p>
        </p:txBody>
      </p:sp>
      <p:sp>
        <p:nvSpPr>
          <p:cNvPr id="2867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endParaRPr lang="en-US" altLang="ja-JP" dirty="0" smtClean="0"/>
          </a:p>
        </p:txBody>
      </p:sp>
      <p:sp>
        <p:nvSpPr>
          <p:cNvPr id="2867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56AC27A3-44C6-441D-B2FD-4B0B5FD04047}" type="slidenum">
              <a:rPr lang="ja-JP" altLang="en-US" smtClean="0"/>
              <a:pPr>
                <a:spcBef>
                  <a:spcPct val="0"/>
                </a:spcBef>
              </a:pPr>
              <a:t>21</a:t>
            </a:fld>
            <a:endParaRPr lang="en-US" altLang="ja-JP" dirty="0" smtClean="0"/>
          </a:p>
        </p:txBody>
      </p:sp>
      <p:sp>
        <p:nvSpPr>
          <p:cNvPr id="28677" name="Rectangle 2"/>
          <p:cNvSpPr>
            <a:spLocks noGrp="1" noRot="1" noChangeAspect="1" noChangeArrowheads="1" noTextEdit="1"/>
          </p:cNvSpPr>
          <p:nvPr>
            <p:ph type="sldImg"/>
          </p:nvPr>
        </p:nvSpPr>
        <p:spPr>
          <a:ln/>
        </p:spPr>
      </p:sp>
      <p:sp>
        <p:nvSpPr>
          <p:cNvPr id="2867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4</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27460361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5</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994805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6</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78390607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7</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1945482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8</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5052103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9</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108375620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zh-TW" altLang="en-US" smtClean="0"/>
              <a:t>産業組織論</a:t>
            </a:r>
            <a:r>
              <a:rPr lang="en-US" altLang="zh-TW" smtClean="0"/>
              <a:t>A 10</a:t>
            </a:r>
            <a:endParaRPr lang="en-US" altLang="ja-JP" smtClean="0"/>
          </a:p>
        </p:txBody>
      </p:sp>
      <p:sp>
        <p:nvSpPr>
          <p:cNvPr id="1024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ja-JP" smtClean="0"/>
              <a:t>2020/7/28</a:t>
            </a:r>
          </a:p>
        </p:txBody>
      </p:sp>
      <p:sp>
        <p:nvSpPr>
          <p:cNvPr id="1024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28663" indent="-279400">
              <a:spcBef>
                <a:spcPct val="30000"/>
              </a:spcBef>
              <a:defRPr sz="1200">
                <a:solidFill>
                  <a:schemeClr val="tx1"/>
                </a:solidFill>
                <a:latin typeface="Times New Roman" panose="02020603050405020304" pitchFamily="18" charset="0"/>
              </a:defRPr>
            </a:lvl2pPr>
            <a:lvl3pPr marL="1120775" indent="-223838">
              <a:spcBef>
                <a:spcPct val="30000"/>
              </a:spcBef>
              <a:defRPr sz="1200">
                <a:solidFill>
                  <a:schemeClr val="tx1"/>
                </a:solidFill>
                <a:latin typeface="Times New Roman" panose="02020603050405020304" pitchFamily="18" charset="0"/>
              </a:defRPr>
            </a:lvl3pPr>
            <a:lvl4pPr marL="1570038" indent="-223838">
              <a:spcBef>
                <a:spcPct val="30000"/>
              </a:spcBef>
              <a:defRPr sz="1200">
                <a:solidFill>
                  <a:schemeClr val="tx1"/>
                </a:solidFill>
                <a:latin typeface="Times New Roman" panose="02020603050405020304" pitchFamily="18" charset="0"/>
              </a:defRPr>
            </a:lvl4pPr>
            <a:lvl5pPr marL="2019300" indent="-223838">
              <a:spcBef>
                <a:spcPct val="30000"/>
              </a:spcBef>
              <a:defRPr sz="1200">
                <a:solidFill>
                  <a:schemeClr val="tx1"/>
                </a:solidFill>
                <a:latin typeface="Times New Roman" panose="02020603050405020304" pitchFamily="18" charset="0"/>
              </a:defRPr>
            </a:lvl5pPr>
            <a:lvl6pPr marL="2476500" indent="-223838" eaLnBrk="0" fontAlgn="base" hangingPunct="0">
              <a:spcBef>
                <a:spcPct val="30000"/>
              </a:spcBef>
              <a:spcAft>
                <a:spcPct val="0"/>
              </a:spcAft>
              <a:defRPr sz="1200">
                <a:solidFill>
                  <a:schemeClr val="tx1"/>
                </a:solidFill>
                <a:latin typeface="Times New Roman" panose="02020603050405020304" pitchFamily="18" charset="0"/>
              </a:defRPr>
            </a:lvl6pPr>
            <a:lvl7pPr marL="2933700" indent="-223838" eaLnBrk="0" fontAlgn="base" hangingPunct="0">
              <a:spcBef>
                <a:spcPct val="30000"/>
              </a:spcBef>
              <a:spcAft>
                <a:spcPct val="0"/>
              </a:spcAft>
              <a:defRPr sz="1200">
                <a:solidFill>
                  <a:schemeClr val="tx1"/>
                </a:solidFill>
                <a:latin typeface="Times New Roman" panose="02020603050405020304" pitchFamily="18" charset="0"/>
              </a:defRPr>
            </a:lvl7pPr>
            <a:lvl8pPr marL="3390900" indent="-223838" eaLnBrk="0" fontAlgn="base" hangingPunct="0">
              <a:spcBef>
                <a:spcPct val="30000"/>
              </a:spcBef>
              <a:spcAft>
                <a:spcPct val="0"/>
              </a:spcAft>
              <a:defRPr sz="1200">
                <a:solidFill>
                  <a:schemeClr val="tx1"/>
                </a:solidFill>
                <a:latin typeface="Times New Roman" panose="02020603050405020304" pitchFamily="18" charset="0"/>
              </a:defRPr>
            </a:lvl8pPr>
            <a:lvl9pPr marL="3848100" indent="-22383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1A9E6C0-F029-426E-90D5-706E8DC432C8}" type="slidenum">
              <a:rPr lang="ja-JP" altLang="en-US" smtClean="0"/>
              <a:pPr>
                <a:spcBef>
                  <a:spcPct val="0"/>
                </a:spcBef>
              </a:pPr>
              <a:t>10</a:t>
            </a:fld>
            <a:endParaRPr lang="en-US" altLang="ja-JP" smtClean="0"/>
          </a:p>
        </p:txBody>
      </p:sp>
      <p:sp>
        <p:nvSpPr>
          <p:cNvPr id="10245" name="Rectangle 2"/>
          <p:cNvSpPr>
            <a:spLocks noGrp="1" noRot="1" noChangeAspect="1" noChangeArrowheads="1" noTextEdit="1"/>
          </p:cNvSpPr>
          <p:nvPr>
            <p:ph type="sldImg"/>
          </p:nvPr>
        </p:nvSpPr>
        <p:spPr>
          <a:ln/>
        </p:spPr>
      </p:sp>
      <p:sp>
        <p:nvSpPr>
          <p:cNvPr id="1024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ja-JP" altLang="en-US" smtClean="0"/>
          </a:p>
        </p:txBody>
      </p:sp>
    </p:spTree>
    <p:extLst>
      <p:ext uri="{BB962C8B-B14F-4D97-AF65-F5344CB8AC3E}">
        <p14:creationId xmlns:p14="http://schemas.microsoft.com/office/powerpoint/2010/main" val="6474952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809604"/>
            <a:ext cx="8636000" cy="1633537"/>
          </a:xfrm>
        </p:spPr>
        <p:txBody>
          <a:bodyPr/>
          <a:lstStyle>
            <a:lvl1pPr>
              <a:defRPr sz="4400" baseline="0">
                <a:latin typeface="ＭＳ ゴシック" pitchFamily="49" charset="-128"/>
                <a:ea typeface="ＭＳ ゴシック" pitchFamily="49" charset="-128"/>
              </a:defRPr>
            </a:lvl1pPr>
          </a:lstStyle>
          <a:p>
            <a:r>
              <a:rPr lang="ja-JP" altLang="en-US" dirty="0" smtClean="0"/>
              <a:t>マスタ タイトルの書式設定</a:t>
            </a:r>
            <a:endParaRPr lang="ja-JP" altLang="en-US" dirty="0"/>
          </a:p>
        </p:txBody>
      </p:sp>
      <p:sp>
        <p:nvSpPr>
          <p:cNvPr id="3" name="サブタイトル 2"/>
          <p:cNvSpPr>
            <a:spLocks noGrp="1"/>
          </p:cNvSpPr>
          <p:nvPr>
            <p:ph type="subTitle" idx="1"/>
          </p:nvPr>
        </p:nvSpPr>
        <p:spPr>
          <a:xfrm>
            <a:off x="1524000" y="3238496"/>
            <a:ext cx="7112000" cy="3027367"/>
          </a:xfrm>
        </p:spPr>
        <p:txBody>
          <a:bodyPr/>
          <a:lstStyle>
            <a:lvl1pPr marL="0" indent="0" algn="ctr">
              <a:buNone/>
              <a:defRPr baseline="0">
                <a:latin typeface="ＭＳ ゴシック" pitchFamily="49" charset="-128"/>
                <a:ea typeface="ＭＳ ゴシック" pitchFamily="49" charset="-128"/>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dirty="0" smtClean="0"/>
              <a:t>マスタ サブタイトルの書式設定</a:t>
            </a:r>
            <a:endParaRPr lang="ja-JP" altLang="en-US" dirty="0"/>
          </a:p>
        </p:txBody>
      </p:sp>
      <p:sp>
        <p:nvSpPr>
          <p:cNvPr id="4" name="Rectangle 4"/>
          <p:cNvSpPr>
            <a:spLocks noGrp="1" noChangeArrowheads="1"/>
          </p:cNvSpPr>
          <p:nvPr>
            <p:ph type="dt" sz="half" idx="10"/>
          </p:nvPr>
        </p:nvSpPr>
        <p:spPr/>
        <p:txBody>
          <a:bodyPr/>
          <a:lstStyle>
            <a:lvl1pPr>
              <a:defRPr baseline="0">
                <a:ea typeface="ＭＳ ゴシック" pitchFamily="49" charset="-128"/>
              </a:defRPr>
            </a:lvl1pPr>
          </a:lstStyle>
          <a:p>
            <a:pPr>
              <a:defRPr/>
            </a:pPr>
            <a:r>
              <a:rPr lang="en-US" altLang="ja-JP" smtClean="0"/>
              <a:t>2020/7/28</a:t>
            </a:r>
            <a:endParaRPr lang="en-US" altLang="ja-JP" dirty="0"/>
          </a:p>
        </p:txBody>
      </p:sp>
      <p:sp>
        <p:nvSpPr>
          <p:cNvPr id="5" name="Rectangle 5"/>
          <p:cNvSpPr>
            <a:spLocks noGrp="1" noChangeArrowheads="1"/>
          </p:cNvSpPr>
          <p:nvPr>
            <p:ph type="ftr" sz="quarter" idx="11"/>
          </p:nvPr>
        </p:nvSpPr>
        <p:spPr/>
        <p:txBody>
          <a:bodyPr/>
          <a:lstStyle>
            <a:lvl1pPr>
              <a:defRPr baseline="0">
                <a:ea typeface="ＭＳ ゴシック" pitchFamily="49" charset="-128"/>
              </a:defRPr>
            </a:lvl1pPr>
          </a:lstStyle>
          <a:p>
            <a:pPr>
              <a:defRPr/>
            </a:pPr>
            <a:r>
              <a:rPr lang="zh-TW" altLang="en-US" smtClean="0"/>
              <a:t>産業組織論</a:t>
            </a:r>
            <a:r>
              <a:rPr lang="en-US" altLang="zh-TW" smtClean="0"/>
              <a:t>A 10</a:t>
            </a:r>
            <a:endParaRPr lang="en-US" altLang="ja-JP" dirty="0"/>
          </a:p>
        </p:txBody>
      </p:sp>
      <p:sp>
        <p:nvSpPr>
          <p:cNvPr id="6" name="Rectangle 6"/>
          <p:cNvSpPr>
            <a:spLocks noGrp="1" noChangeArrowheads="1"/>
          </p:cNvSpPr>
          <p:nvPr>
            <p:ph type="sldNum" sz="quarter" idx="12"/>
          </p:nvPr>
        </p:nvSpPr>
        <p:spPr/>
        <p:txBody>
          <a:bodyPr/>
          <a:lstStyle>
            <a:lvl1pPr>
              <a:defRPr>
                <a:ea typeface="ＭＳ ゴシック" panose="020B0609070205080204" pitchFamily="49" charset="-128"/>
              </a:defRPr>
            </a:lvl1pPr>
          </a:lstStyle>
          <a:p>
            <a:pPr>
              <a:defRPr/>
            </a:pPr>
            <a:fld id="{888CAC47-5CE7-4602-9341-A9F2140DE365}" type="slidenum">
              <a:rPr lang="ja-JP" altLang="en-US"/>
              <a:pPr>
                <a:defRPr/>
              </a:pPr>
              <a:t>‹#›</a:t>
            </a:fld>
            <a:endParaRPr lang="en-US" altLang="ja-JP" dirty="0"/>
          </a:p>
        </p:txBody>
      </p:sp>
    </p:spTree>
    <p:extLst>
      <p:ext uri="{BB962C8B-B14F-4D97-AF65-F5344CB8AC3E}">
        <p14:creationId xmlns:p14="http://schemas.microsoft.com/office/powerpoint/2010/main" val="30788813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97B3B8C2-C4FE-48C1-A6EA-AA81520B1757}" type="slidenum">
              <a:rPr lang="ja-JP" altLang="en-US"/>
              <a:pPr>
                <a:defRPr/>
              </a:pPr>
              <a:t>‹#›</a:t>
            </a:fld>
            <a:endParaRPr lang="en-US" altLang="ja-JP" dirty="0"/>
          </a:p>
        </p:txBody>
      </p:sp>
    </p:spTree>
    <p:extLst>
      <p:ext uri="{BB962C8B-B14F-4D97-AF65-F5344CB8AC3E}">
        <p14:creationId xmlns:p14="http://schemas.microsoft.com/office/powerpoint/2010/main" val="30624254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239000" y="676275"/>
            <a:ext cx="2159000" cy="6097588"/>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762000" y="676275"/>
            <a:ext cx="6324600" cy="6097588"/>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3DFEE1E0-B84D-4DE8-A33C-82950659811B}" type="slidenum">
              <a:rPr lang="ja-JP" altLang="en-US"/>
              <a:pPr>
                <a:defRPr/>
              </a:pPr>
              <a:t>‹#›</a:t>
            </a:fld>
            <a:endParaRPr lang="en-US" altLang="ja-JP" dirty="0"/>
          </a:p>
        </p:txBody>
      </p:sp>
    </p:spTree>
    <p:extLst>
      <p:ext uri="{BB962C8B-B14F-4D97-AF65-F5344CB8AC3E}">
        <p14:creationId xmlns:p14="http://schemas.microsoft.com/office/powerpoint/2010/main" val="47368862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62000" y="2366963"/>
            <a:ext cx="8636000" cy="1633537"/>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524000" y="4318000"/>
            <a:ext cx="7112000" cy="194786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smtClean="0"/>
              <a:t>マスタ サブタイトルの書式設定</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E9110AA-36FD-4931-8A88-87FFDEF61995}" type="slidenum">
              <a:rPr lang="ja-JP" altLang="en-US"/>
              <a:pPr>
                <a:defRPr/>
              </a:pPr>
              <a:t>‹#›</a:t>
            </a:fld>
            <a:endParaRPr lang="ja-JP" altLang="en-US" dirty="0"/>
          </a:p>
        </p:txBody>
      </p:sp>
    </p:spTree>
    <p:extLst>
      <p:ext uri="{BB962C8B-B14F-4D97-AF65-F5344CB8AC3E}">
        <p14:creationId xmlns:p14="http://schemas.microsoft.com/office/powerpoint/2010/main" val="131007146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50B4D362-7FCE-4E66-8742-78B09C2FFA16}" type="slidenum">
              <a:rPr lang="ja-JP" altLang="en-US"/>
              <a:pPr>
                <a:defRPr/>
              </a:pPr>
              <a:t>‹#›</a:t>
            </a:fld>
            <a:endParaRPr lang="ja-JP" altLang="en-US" dirty="0"/>
          </a:p>
        </p:txBody>
      </p:sp>
    </p:spTree>
    <p:extLst>
      <p:ext uri="{BB962C8B-B14F-4D97-AF65-F5344CB8AC3E}">
        <p14:creationId xmlns:p14="http://schemas.microsoft.com/office/powerpoint/2010/main" val="17786151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smtClean="0"/>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FC071CCA-ACA0-4073-B4DF-6D1CE81B436D}" type="slidenum">
              <a:rPr lang="ja-JP" altLang="en-US"/>
              <a:pPr>
                <a:defRPr/>
              </a:pPr>
              <a:t>‹#›</a:t>
            </a:fld>
            <a:endParaRPr lang="ja-JP" altLang="en-US" dirty="0"/>
          </a:p>
        </p:txBody>
      </p:sp>
    </p:spTree>
    <p:extLst>
      <p:ext uri="{BB962C8B-B14F-4D97-AF65-F5344CB8AC3E}">
        <p14:creationId xmlns:p14="http://schemas.microsoft.com/office/powerpoint/2010/main" val="31485899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5080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1778000"/>
            <a:ext cx="44958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2232FF6F-84F7-4F1D-BC0E-849DCD8694A5}" type="slidenum">
              <a:rPr lang="ja-JP" altLang="en-US"/>
              <a:pPr>
                <a:defRPr/>
              </a:pPr>
              <a:t>‹#›</a:t>
            </a:fld>
            <a:endParaRPr lang="ja-JP" altLang="en-US" dirty="0"/>
          </a:p>
        </p:txBody>
      </p:sp>
    </p:spTree>
    <p:extLst>
      <p:ext uri="{BB962C8B-B14F-4D97-AF65-F5344CB8AC3E}">
        <p14:creationId xmlns:p14="http://schemas.microsoft.com/office/powerpoint/2010/main" val="258387036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8"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9" name="スライド番号プレースホルダ 5"/>
          <p:cNvSpPr>
            <a:spLocks noGrp="1"/>
          </p:cNvSpPr>
          <p:nvPr>
            <p:ph type="sldNum" sz="quarter" idx="12"/>
          </p:nvPr>
        </p:nvSpPr>
        <p:spPr/>
        <p:txBody>
          <a:bodyPr/>
          <a:lstStyle>
            <a:lvl1pPr>
              <a:defRPr/>
            </a:lvl1pPr>
          </a:lstStyle>
          <a:p>
            <a:pPr>
              <a:defRPr/>
            </a:pPr>
            <a:fld id="{4B7CBD67-9561-4DCB-AA99-984411300330}" type="slidenum">
              <a:rPr lang="ja-JP" altLang="en-US"/>
              <a:pPr>
                <a:defRPr/>
              </a:pPr>
              <a:t>‹#›</a:t>
            </a:fld>
            <a:endParaRPr lang="ja-JP" altLang="en-US" dirty="0"/>
          </a:p>
        </p:txBody>
      </p:sp>
    </p:spTree>
    <p:extLst>
      <p:ext uri="{BB962C8B-B14F-4D97-AF65-F5344CB8AC3E}">
        <p14:creationId xmlns:p14="http://schemas.microsoft.com/office/powerpoint/2010/main" val="30793167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4"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5" name="スライド番号プレースホルダ 5"/>
          <p:cNvSpPr>
            <a:spLocks noGrp="1"/>
          </p:cNvSpPr>
          <p:nvPr>
            <p:ph type="sldNum" sz="quarter" idx="12"/>
          </p:nvPr>
        </p:nvSpPr>
        <p:spPr/>
        <p:txBody>
          <a:bodyPr/>
          <a:lstStyle>
            <a:lvl1pPr>
              <a:defRPr/>
            </a:lvl1pPr>
          </a:lstStyle>
          <a:p>
            <a:pPr>
              <a:defRPr/>
            </a:pPr>
            <a:fld id="{366B282F-867F-431E-BD30-486149E29D59}" type="slidenum">
              <a:rPr lang="ja-JP" altLang="en-US"/>
              <a:pPr>
                <a:defRPr/>
              </a:pPr>
              <a:t>‹#›</a:t>
            </a:fld>
            <a:endParaRPr lang="ja-JP" altLang="en-US" dirty="0"/>
          </a:p>
        </p:txBody>
      </p:sp>
    </p:spTree>
    <p:extLst>
      <p:ext uri="{BB962C8B-B14F-4D97-AF65-F5344CB8AC3E}">
        <p14:creationId xmlns:p14="http://schemas.microsoft.com/office/powerpoint/2010/main" val="10868412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3"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4" name="スライド番号プレースホルダ 5"/>
          <p:cNvSpPr>
            <a:spLocks noGrp="1"/>
          </p:cNvSpPr>
          <p:nvPr>
            <p:ph type="sldNum" sz="quarter" idx="12"/>
          </p:nvPr>
        </p:nvSpPr>
        <p:spPr/>
        <p:txBody>
          <a:bodyPr/>
          <a:lstStyle>
            <a:lvl1pPr>
              <a:defRPr/>
            </a:lvl1pPr>
          </a:lstStyle>
          <a:p>
            <a:pPr>
              <a:defRPr/>
            </a:pPr>
            <a:fld id="{5F09486C-BA51-4E0F-BDE1-50FB32B7B3D4}" type="slidenum">
              <a:rPr lang="ja-JP" altLang="en-US"/>
              <a:pPr>
                <a:defRPr/>
              </a:pPr>
              <a:t>‹#›</a:t>
            </a:fld>
            <a:endParaRPr lang="ja-JP" altLang="en-US" dirty="0"/>
          </a:p>
        </p:txBody>
      </p:sp>
    </p:spTree>
    <p:extLst>
      <p:ext uri="{BB962C8B-B14F-4D97-AF65-F5344CB8AC3E}">
        <p14:creationId xmlns:p14="http://schemas.microsoft.com/office/powerpoint/2010/main" val="28558009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1E3AA0E1-6043-4EE0-AFFB-B6B830142EA3}" type="slidenum">
              <a:rPr lang="ja-JP" altLang="en-US"/>
              <a:pPr>
                <a:defRPr/>
              </a:pPr>
              <a:t>‹#›</a:t>
            </a:fld>
            <a:endParaRPr lang="ja-JP" altLang="en-US" dirty="0"/>
          </a:p>
        </p:txBody>
      </p:sp>
    </p:spTree>
    <p:extLst>
      <p:ext uri="{BB962C8B-B14F-4D97-AF65-F5344CB8AC3E}">
        <p14:creationId xmlns:p14="http://schemas.microsoft.com/office/powerpoint/2010/main" val="4655089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722282" y="380976"/>
            <a:ext cx="8636000" cy="1271588"/>
          </a:xfrm>
        </p:spPr>
        <p:txBody>
          <a:bodyPr/>
          <a:lstStyle>
            <a:lvl1pPr>
              <a:defRPr sz="4400" baseline="0">
                <a:latin typeface="ＭＳ Ｐゴシック" pitchFamily="50" charset="-128"/>
                <a:ea typeface="ＭＳ Ｐゴシック" pitchFamily="50" charset="-128"/>
              </a:defRPr>
            </a:lvl1pPr>
          </a:lstStyle>
          <a:p>
            <a:r>
              <a:rPr lang="ja-JP" altLang="en-US" dirty="0" smtClean="0"/>
              <a:t>マスタ タイトルの書式設定</a:t>
            </a:r>
            <a:endParaRPr lang="ja-JP" altLang="en-US" dirty="0"/>
          </a:p>
        </p:txBody>
      </p:sp>
      <p:sp>
        <p:nvSpPr>
          <p:cNvPr id="3" name="コンテンツ プレースホルダ 2"/>
          <p:cNvSpPr>
            <a:spLocks noGrp="1"/>
          </p:cNvSpPr>
          <p:nvPr>
            <p:ph idx="1"/>
          </p:nvPr>
        </p:nvSpPr>
        <p:spPr>
          <a:xfrm>
            <a:off x="650844" y="1738298"/>
            <a:ext cx="8636000" cy="5072098"/>
          </a:xfrm>
        </p:spPr>
        <p:txBody>
          <a:bodyPr/>
          <a:lstStyle>
            <a:lvl1pPr>
              <a:buClr>
                <a:schemeClr val="tx1">
                  <a:lumMod val="75000"/>
                  <a:lumOff val="25000"/>
                </a:schemeClr>
              </a:buClr>
              <a:buSzPct val="70000"/>
              <a:buFont typeface="Wingdings" pitchFamily="2" charset="2"/>
              <a:buChar char="p"/>
              <a:defRPr baseline="0">
                <a:ea typeface="ＭＳ ゴシック" pitchFamily="49" charset="-128"/>
              </a:defRPr>
            </a:lvl1pPr>
            <a:lvl2pPr>
              <a:buClr>
                <a:schemeClr val="tx1">
                  <a:lumMod val="85000"/>
                  <a:lumOff val="15000"/>
                </a:schemeClr>
              </a:buClr>
              <a:buSzPct val="90000"/>
              <a:buFont typeface="Wingdings" pitchFamily="2" charset="2"/>
              <a:buChar char="l"/>
              <a:defRPr/>
            </a:lvl2p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endParaRPr lang="ja-JP"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15F3A1EB-CB21-4028-8BF4-F528F8C6FD53}" type="slidenum">
              <a:rPr lang="ja-JP" altLang="en-US"/>
              <a:pPr>
                <a:defRPr/>
              </a:pPr>
              <a:t>‹#›</a:t>
            </a:fld>
            <a:endParaRPr lang="en-US" altLang="ja-JP" dirty="0"/>
          </a:p>
        </p:txBody>
      </p:sp>
    </p:spTree>
    <p:extLst>
      <p:ext uri="{BB962C8B-B14F-4D97-AF65-F5344CB8AC3E}">
        <p14:creationId xmlns:p14="http://schemas.microsoft.com/office/powerpoint/2010/main" val="127354315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6"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7" name="スライド番号プレースホルダ 5"/>
          <p:cNvSpPr>
            <a:spLocks noGrp="1"/>
          </p:cNvSpPr>
          <p:nvPr>
            <p:ph type="sldNum" sz="quarter" idx="12"/>
          </p:nvPr>
        </p:nvSpPr>
        <p:spPr/>
        <p:txBody>
          <a:bodyPr/>
          <a:lstStyle>
            <a:lvl1pPr>
              <a:defRPr/>
            </a:lvl1pPr>
          </a:lstStyle>
          <a:p>
            <a:pPr>
              <a:defRPr/>
            </a:pPr>
            <a:fld id="{CA399A21-B13B-4FDA-A1FC-CED2D32E4384}" type="slidenum">
              <a:rPr lang="ja-JP" altLang="en-US"/>
              <a:pPr>
                <a:defRPr/>
              </a:pPr>
              <a:t>‹#›</a:t>
            </a:fld>
            <a:endParaRPr lang="ja-JP" altLang="en-US" dirty="0"/>
          </a:p>
        </p:txBody>
      </p:sp>
    </p:spTree>
    <p:extLst>
      <p:ext uri="{BB962C8B-B14F-4D97-AF65-F5344CB8AC3E}">
        <p14:creationId xmlns:p14="http://schemas.microsoft.com/office/powerpoint/2010/main" val="1673550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DE935ED9-1F60-4F15-944A-3568793BD123}" type="slidenum">
              <a:rPr lang="ja-JP" altLang="en-US"/>
              <a:pPr>
                <a:defRPr/>
              </a:pPr>
              <a:t>‹#›</a:t>
            </a:fld>
            <a:endParaRPr lang="ja-JP" altLang="en-US" dirty="0"/>
          </a:p>
        </p:txBody>
      </p:sp>
    </p:spTree>
    <p:extLst>
      <p:ext uri="{BB962C8B-B14F-4D97-AF65-F5344CB8AC3E}">
        <p14:creationId xmlns:p14="http://schemas.microsoft.com/office/powerpoint/2010/main" val="301426837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366000" y="304800"/>
            <a:ext cx="2286000" cy="6502400"/>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508000" y="304800"/>
            <a:ext cx="6705600" cy="6502400"/>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日付プレースホルダ 3"/>
          <p:cNvSpPr>
            <a:spLocks noGrp="1"/>
          </p:cNvSpPr>
          <p:nvPr>
            <p:ph type="dt" sz="half" idx="10"/>
          </p:nvPr>
        </p:nvSpPr>
        <p:spPr/>
        <p:txBody>
          <a:bodyPr/>
          <a:lstStyle>
            <a:lvl1pPr>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11"/>
          </p:nvPr>
        </p:nvSpPr>
        <p:spPr/>
        <p:txBody>
          <a:bodyPr/>
          <a:lstStyle>
            <a:lvl1pPr>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12"/>
          </p:nvPr>
        </p:nvSpPr>
        <p:spPr/>
        <p:txBody>
          <a:bodyPr/>
          <a:lstStyle>
            <a:lvl1pPr>
              <a:defRPr/>
            </a:lvl1pPr>
          </a:lstStyle>
          <a:p>
            <a:pPr>
              <a:defRPr/>
            </a:pPr>
            <a:fld id="{708B430C-4A30-4FBC-805E-ED00976DF1B3}" type="slidenum">
              <a:rPr lang="ja-JP" altLang="en-US"/>
              <a:pPr>
                <a:defRPr/>
              </a:pPr>
              <a:t>‹#›</a:t>
            </a:fld>
            <a:endParaRPr lang="ja-JP" altLang="en-US" dirty="0"/>
          </a:p>
        </p:txBody>
      </p:sp>
    </p:spTree>
    <p:extLst>
      <p:ext uri="{BB962C8B-B14F-4D97-AF65-F5344CB8AC3E}">
        <p14:creationId xmlns:p14="http://schemas.microsoft.com/office/powerpoint/2010/main" val="2596024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03275" y="4895850"/>
            <a:ext cx="8636000" cy="15144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803275" y="3228975"/>
            <a:ext cx="8636000" cy="1666875"/>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5"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6" name="Rectangle 6"/>
          <p:cNvSpPr>
            <a:spLocks noGrp="1" noChangeArrowheads="1"/>
          </p:cNvSpPr>
          <p:nvPr>
            <p:ph type="sldNum" sz="quarter" idx="12"/>
          </p:nvPr>
        </p:nvSpPr>
        <p:spPr>
          <a:ln/>
        </p:spPr>
        <p:txBody>
          <a:bodyPr/>
          <a:lstStyle>
            <a:lvl1pPr>
              <a:defRPr/>
            </a:lvl1pPr>
          </a:lstStyle>
          <a:p>
            <a:pPr>
              <a:defRPr/>
            </a:pPr>
            <a:fld id="{A410C66E-A467-4191-9832-2ED88E1387FC}" type="slidenum">
              <a:rPr lang="ja-JP" altLang="en-US"/>
              <a:pPr>
                <a:defRPr/>
              </a:pPr>
              <a:t>‹#›</a:t>
            </a:fld>
            <a:endParaRPr lang="en-US" altLang="ja-JP" dirty="0"/>
          </a:p>
        </p:txBody>
      </p:sp>
    </p:spTree>
    <p:extLst>
      <p:ext uri="{BB962C8B-B14F-4D97-AF65-F5344CB8AC3E}">
        <p14:creationId xmlns:p14="http://schemas.microsoft.com/office/powerpoint/2010/main" val="9296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7620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5156200" y="2200275"/>
            <a:ext cx="4241800" cy="45735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163B41E-A582-4FE8-B783-3351BF4769B0}" type="slidenum">
              <a:rPr lang="ja-JP" altLang="en-US"/>
              <a:pPr>
                <a:defRPr/>
              </a:pPr>
              <a:t>‹#›</a:t>
            </a:fld>
            <a:endParaRPr lang="en-US" altLang="ja-JP" dirty="0"/>
          </a:p>
        </p:txBody>
      </p:sp>
    </p:spTree>
    <p:extLst>
      <p:ext uri="{BB962C8B-B14F-4D97-AF65-F5344CB8AC3E}">
        <p14:creationId xmlns:p14="http://schemas.microsoft.com/office/powerpoint/2010/main" val="2271807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4800"/>
            <a:ext cx="9144000" cy="1270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508000" y="1704975"/>
            <a:ext cx="4489450"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508000" y="2416175"/>
            <a:ext cx="4489450"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5160963" y="1704975"/>
            <a:ext cx="4491037" cy="7112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5160963" y="2416175"/>
            <a:ext cx="4491037" cy="43910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8"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9" name="Rectangle 6"/>
          <p:cNvSpPr>
            <a:spLocks noGrp="1" noChangeArrowheads="1"/>
          </p:cNvSpPr>
          <p:nvPr>
            <p:ph type="sldNum" sz="quarter" idx="12"/>
          </p:nvPr>
        </p:nvSpPr>
        <p:spPr>
          <a:ln/>
        </p:spPr>
        <p:txBody>
          <a:bodyPr/>
          <a:lstStyle>
            <a:lvl1pPr>
              <a:defRPr/>
            </a:lvl1pPr>
          </a:lstStyle>
          <a:p>
            <a:pPr>
              <a:defRPr/>
            </a:pPr>
            <a:fld id="{E4B76335-D565-48A5-9C77-E956689886C6}" type="slidenum">
              <a:rPr lang="ja-JP" altLang="en-US"/>
              <a:pPr>
                <a:defRPr/>
              </a:pPr>
              <a:t>‹#›</a:t>
            </a:fld>
            <a:endParaRPr lang="en-US" altLang="ja-JP" dirty="0"/>
          </a:p>
        </p:txBody>
      </p:sp>
    </p:spTree>
    <p:extLst>
      <p:ext uri="{BB962C8B-B14F-4D97-AF65-F5344CB8AC3E}">
        <p14:creationId xmlns:p14="http://schemas.microsoft.com/office/powerpoint/2010/main" val="111838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4"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5" name="Rectangle 6"/>
          <p:cNvSpPr>
            <a:spLocks noGrp="1" noChangeArrowheads="1"/>
          </p:cNvSpPr>
          <p:nvPr>
            <p:ph type="sldNum" sz="quarter" idx="12"/>
          </p:nvPr>
        </p:nvSpPr>
        <p:spPr>
          <a:ln/>
        </p:spPr>
        <p:txBody>
          <a:bodyPr/>
          <a:lstStyle>
            <a:lvl1pPr>
              <a:defRPr/>
            </a:lvl1pPr>
          </a:lstStyle>
          <a:p>
            <a:pPr>
              <a:defRPr/>
            </a:pPr>
            <a:fld id="{D6AC2347-7D74-470B-B139-9A4089C622E9}" type="slidenum">
              <a:rPr lang="ja-JP" altLang="en-US"/>
              <a:pPr>
                <a:defRPr/>
              </a:pPr>
              <a:t>‹#›</a:t>
            </a:fld>
            <a:endParaRPr lang="en-US" altLang="ja-JP" dirty="0"/>
          </a:p>
        </p:txBody>
      </p:sp>
    </p:spTree>
    <p:extLst>
      <p:ext uri="{BB962C8B-B14F-4D97-AF65-F5344CB8AC3E}">
        <p14:creationId xmlns:p14="http://schemas.microsoft.com/office/powerpoint/2010/main" val="3526153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3"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4" name="Rectangle 6"/>
          <p:cNvSpPr>
            <a:spLocks noGrp="1" noChangeArrowheads="1"/>
          </p:cNvSpPr>
          <p:nvPr>
            <p:ph type="sldNum" sz="quarter" idx="12"/>
          </p:nvPr>
        </p:nvSpPr>
        <p:spPr>
          <a:ln/>
        </p:spPr>
        <p:txBody>
          <a:bodyPr/>
          <a:lstStyle>
            <a:lvl1pPr>
              <a:defRPr/>
            </a:lvl1pPr>
          </a:lstStyle>
          <a:p>
            <a:pPr>
              <a:defRPr/>
            </a:pPr>
            <a:fld id="{7C4E0A4A-0007-444B-BA60-7C48F1825689}" type="slidenum">
              <a:rPr lang="ja-JP" altLang="en-US"/>
              <a:pPr>
                <a:defRPr/>
              </a:pPr>
              <a:t>‹#›</a:t>
            </a:fld>
            <a:endParaRPr lang="en-US" altLang="ja-JP" dirty="0"/>
          </a:p>
        </p:txBody>
      </p:sp>
    </p:spTree>
    <p:extLst>
      <p:ext uri="{BB962C8B-B14F-4D97-AF65-F5344CB8AC3E}">
        <p14:creationId xmlns:p14="http://schemas.microsoft.com/office/powerpoint/2010/main" val="346118958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08000" y="303213"/>
            <a:ext cx="3343275" cy="1290637"/>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971925" y="303213"/>
            <a:ext cx="5680075" cy="65039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508000" y="1593850"/>
            <a:ext cx="3343275" cy="521335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723490C1-AA6E-4D4A-97D8-F65AFD431038}" type="slidenum">
              <a:rPr lang="ja-JP" altLang="en-US"/>
              <a:pPr>
                <a:defRPr/>
              </a:pPr>
              <a:t>‹#›</a:t>
            </a:fld>
            <a:endParaRPr lang="en-US" altLang="ja-JP" dirty="0"/>
          </a:p>
        </p:txBody>
      </p:sp>
    </p:spTree>
    <p:extLst>
      <p:ext uri="{BB962C8B-B14F-4D97-AF65-F5344CB8AC3E}">
        <p14:creationId xmlns:p14="http://schemas.microsoft.com/office/powerpoint/2010/main" val="40939862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90725" y="5334000"/>
            <a:ext cx="6096000" cy="6302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990725" y="681038"/>
            <a:ext cx="6096000" cy="4572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smtClean="0"/>
          </a:p>
        </p:txBody>
      </p:sp>
      <p:sp>
        <p:nvSpPr>
          <p:cNvPr id="4" name="テキスト プレースホルダ 3"/>
          <p:cNvSpPr>
            <a:spLocks noGrp="1"/>
          </p:cNvSpPr>
          <p:nvPr>
            <p:ph type="body" sz="half" idx="2"/>
          </p:nvPr>
        </p:nvSpPr>
        <p:spPr>
          <a:xfrm>
            <a:off x="1990725" y="5964238"/>
            <a:ext cx="6096000" cy="8937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ja-JP" smtClean="0"/>
              <a:t>2020/7/28</a:t>
            </a:r>
            <a:endParaRPr lang="en-US" altLang="ja-JP" dirty="0"/>
          </a:p>
        </p:txBody>
      </p:sp>
      <p:sp>
        <p:nvSpPr>
          <p:cNvPr id="6" name="Rectangle 5"/>
          <p:cNvSpPr>
            <a:spLocks noGrp="1" noChangeArrowheads="1"/>
          </p:cNvSpPr>
          <p:nvPr>
            <p:ph type="ftr" sz="quarter" idx="11"/>
          </p:nvPr>
        </p:nvSpPr>
        <p:spPr>
          <a:ln/>
        </p:spPr>
        <p:txBody>
          <a:bodyPr/>
          <a:lstStyle>
            <a:lvl1pPr>
              <a:defRPr/>
            </a:lvl1pPr>
          </a:lstStyle>
          <a:p>
            <a:pPr>
              <a:defRPr/>
            </a:pPr>
            <a:r>
              <a:rPr lang="zh-TW" altLang="en-US" smtClean="0"/>
              <a:t>産業組織論</a:t>
            </a:r>
            <a:r>
              <a:rPr lang="en-US" altLang="zh-TW" smtClean="0"/>
              <a:t>A 10</a:t>
            </a:r>
            <a:endParaRPr lang="en-US" altLang="ja-JP" dirty="0"/>
          </a:p>
        </p:txBody>
      </p:sp>
      <p:sp>
        <p:nvSpPr>
          <p:cNvPr id="7" name="Rectangle 6"/>
          <p:cNvSpPr>
            <a:spLocks noGrp="1" noChangeArrowheads="1"/>
          </p:cNvSpPr>
          <p:nvPr>
            <p:ph type="sldNum" sz="quarter" idx="12"/>
          </p:nvPr>
        </p:nvSpPr>
        <p:spPr>
          <a:ln/>
        </p:spPr>
        <p:txBody>
          <a:bodyPr/>
          <a:lstStyle>
            <a:lvl1pPr>
              <a:defRPr/>
            </a:lvl1pPr>
          </a:lstStyle>
          <a:p>
            <a:pPr>
              <a:defRPr/>
            </a:pPr>
            <a:fld id="{60DA8EDB-AB49-4072-B6ED-5F50D9F87DD6}" type="slidenum">
              <a:rPr lang="ja-JP" altLang="en-US"/>
              <a:pPr>
                <a:defRPr/>
              </a:pPr>
              <a:t>‹#›</a:t>
            </a:fld>
            <a:endParaRPr lang="en-US" altLang="ja-JP" dirty="0"/>
          </a:p>
        </p:txBody>
      </p:sp>
    </p:spTree>
    <p:extLst>
      <p:ext uri="{BB962C8B-B14F-4D97-AF65-F5344CB8AC3E}">
        <p14:creationId xmlns:p14="http://schemas.microsoft.com/office/powerpoint/2010/main" val="42454311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76275"/>
            <a:ext cx="8636000" cy="1271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ja-JP" smtClean="0"/>
              <a:t>Click to edit Master title style</a:t>
            </a:r>
          </a:p>
        </p:txBody>
      </p:sp>
      <p:sp>
        <p:nvSpPr>
          <p:cNvPr id="1027" name="Rectangle 3"/>
          <p:cNvSpPr>
            <a:spLocks noGrp="1" noChangeArrowheads="1"/>
          </p:cNvSpPr>
          <p:nvPr>
            <p:ph type="body" idx="1"/>
          </p:nvPr>
        </p:nvSpPr>
        <p:spPr bwMode="auto">
          <a:xfrm>
            <a:off x="762000" y="2200275"/>
            <a:ext cx="8636000" cy="4573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p>
        </p:txBody>
      </p:sp>
      <p:sp>
        <p:nvSpPr>
          <p:cNvPr id="1028" name="Rectangle 4"/>
          <p:cNvSpPr>
            <a:spLocks noGrp="1" noChangeArrowheads="1"/>
          </p:cNvSpPr>
          <p:nvPr>
            <p:ph type="dt" sz="half" idx="2"/>
          </p:nvPr>
        </p:nvSpPr>
        <p:spPr bwMode="auto">
          <a:xfrm>
            <a:off x="762000" y="6942138"/>
            <a:ext cx="211772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400">
                <a:ea typeface="ＭＳ Ｐゴシック" pitchFamily="50" charset="-128"/>
              </a:defRPr>
            </a:lvl1pPr>
          </a:lstStyle>
          <a:p>
            <a:pPr>
              <a:defRPr/>
            </a:pPr>
            <a:r>
              <a:rPr lang="en-US" altLang="ja-JP" smtClean="0"/>
              <a:t>2020/7/28</a:t>
            </a:r>
            <a:endParaRPr lang="en-US" altLang="ja-JP" dirty="0"/>
          </a:p>
        </p:txBody>
      </p:sp>
      <p:sp>
        <p:nvSpPr>
          <p:cNvPr id="1029" name="Rectangle 5"/>
          <p:cNvSpPr>
            <a:spLocks noGrp="1" noChangeArrowheads="1"/>
          </p:cNvSpPr>
          <p:nvPr>
            <p:ph type="ftr" sz="quarter" idx="3"/>
          </p:nvPr>
        </p:nvSpPr>
        <p:spPr bwMode="auto">
          <a:xfrm>
            <a:off x="2271713" y="6942138"/>
            <a:ext cx="5210175"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400">
                <a:ea typeface="ＭＳ Ｐゴシック" pitchFamily="50" charset="-128"/>
              </a:defRPr>
            </a:lvl1pPr>
          </a:lstStyle>
          <a:p>
            <a:pPr>
              <a:defRPr/>
            </a:pPr>
            <a:r>
              <a:rPr lang="zh-TW" altLang="en-US" smtClean="0"/>
              <a:t>産業組織論</a:t>
            </a:r>
            <a:r>
              <a:rPr lang="en-US" altLang="zh-TW" smtClean="0"/>
              <a:t>A 10</a:t>
            </a:r>
            <a:endParaRPr lang="en-US" altLang="ja-JP" dirty="0"/>
          </a:p>
        </p:txBody>
      </p:sp>
      <p:sp>
        <p:nvSpPr>
          <p:cNvPr id="1030" name="Rectangle 6"/>
          <p:cNvSpPr>
            <a:spLocks noGrp="1" noChangeArrowheads="1"/>
          </p:cNvSpPr>
          <p:nvPr>
            <p:ph type="sldNum" sz="quarter" idx="4"/>
          </p:nvPr>
        </p:nvSpPr>
        <p:spPr bwMode="auto">
          <a:xfrm>
            <a:off x="7280275" y="6942138"/>
            <a:ext cx="2119313" cy="5095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400"/>
            </a:lvl1pPr>
          </a:lstStyle>
          <a:p>
            <a:pPr>
              <a:defRPr/>
            </a:pPr>
            <a:fld id="{8E512BBA-13D2-4774-B37E-77A7C80B1F99}" type="slidenum">
              <a:rPr lang="ja-JP" altLang="en-US"/>
              <a:pPr>
                <a:defRPr/>
              </a:pPr>
              <a:t>‹#›</a:t>
            </a:fld>
            <a:endParaRPr lang="en-US" altLang="ja-JP" dirty="0"/>
          </a:p>
        </p:txBody>
      </p:sp>
    </p:spTree>
  </p:cSld>
  <p:clrMap bg1="lt1" tx1="dk1" bg2="lt2" tx2="dk2" accent1="accent1" accent2="accent2" accent3="accent3" accent4="accent4" accent5="accent5" accent6="accent6" hlink="hlink" folHlink="folHlink"/>
  <p:sldLayoutIdLst>
    <p:sldLayoutId id="2147484674" r:id="rId1"/>
    <p:sldLayoutId id="2147484653" r:id="rId2"/>
    <p:sldLayoutId id="2147484654" r:id="rId3"/>
    <p:sldLayoutId id="2147484655" r:id="rId4"/>
    <p:sldLayoutId id="2147484656" r:id="rId5"/>
    <p:sldLayoutId id="2147484657" r:id="rId6"/>
    <p:sldLayoutId id="2147484658" r:id="rId7"/>
    <p:sldLayoutId id="2147484659" r:id="rId8"/>
    <p:sldLayoutId id="2147484660" r:id="rId9"/>
    <p:sldLayoutId id="2147484661" r:id="rId10"/>
    <p:sldLayoutId id="2147484662" r:id="rId11"/>
  </p:sldLayoutIdLst>
  <p:hf hdr="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Calibri" pitchFamily="34" charset="0"/>
        </a:defRPr>
      </a:lvl2pPr>
      <a:lvl3pPr algn="l" rtl="0" eaLnBrk="0" fontAlgn="base" hangingPunct="0">
        <a:spcBef>
          <a:spcPct val="0"/>
        </a:spcBef>
        <a:spcAft>
          <a:spcPct val="0"/>
        </a:spcAft>
        <a:defRPr sz="4400">
          <a:solidFill>
            <a:schemeClr val="tx2"/>
          </a:solidFill>
          <a:latin typeface="Calibri" pitchFamily="34" charset="0"/>
        </a:defRPr>
      </a:lvl3pPr>
      <a:lvl4pPr algn="l" rtl="0" eaLnBrk="0" fontAlgn="base" hangingPunct="0">
        <a:spcBef>
          <a:spcPct val="0"/>
        </a:spcBef>
        <a:spcAft>
          <a:spcPct val="0"/>
        </a:spcAft>
        <a:defRPr sz="4400">
          <a:solidFill>
            <a:schemeClr val="tx2"/>
          </a:solidFill>
          <a:latin typeface="Calibri" pitchFamily="34" charset="0"/>
        </a:defRPr>
      </a:lvl4pPr>
      <a:lvl5pPr algn="l" rtl="0" eaLnBrk="0" fontAlgn="base" hangingPunct="0">
        <a:spcBef>
          <a:spcPct val="0"/>
        </a:spcBef>
        <a:spcAft>
          <a:spcPct val="0"/>
        </a:spcAft>
        <a:defRPr sz="4400">
          <a:solidFill>
            <a:schemeClr val="tx2"/>
          </a:solidFill>
          <a:latin typeface="Calibri" pitchFamily="34" charset="0"/>
        </a:defRPr>
      </a:lvl5pPr>
      <a:lvl6pPr marL="457200" algn="l" rtl="0" fontAlgn="base">
        <a:spcBef>
          <a:spcPct val="0"/>
        </a:spcBef>
        <a:spcAft>
          <a:spcPct val="0"/>
        </a:spcAft>
        <a:defRPr sz="4400">
          <a:solidFill>
            <a:schemeClr val="tx2"/>
          </a:solidFill>
          <a:latin typeface="Times New Roman" pitchFamily="18" charset="0"/>
        </a:defRPr>
      </a:lvl6pPr>
      <a:lvl7pPr marL="914400" algn="l" rtl="0" fontAlgn="base">
        <a:spcBef>
          <a:spcPct val="0"/>
        </a:spcBef>
        <a:spcAft>
          <a:spcPct val="0"/>
        </a:spcAft>
        <a:defRPr sz="4400">
          <a:solidFill>
            <a:schemeClr val="tx2"/>
          </a:solidFill>
          <a:latin typeface="Times New Roman" pitchFamily="18" charset="0"/>
        </a:defRPr>
      </a:lvl7pPr>
      <a:lvl8pPr marL="1371600" algn="l" rtl="0" fontAlgn="base">
        <a:spcBef>
          <a:spcPct val="0"/>
        </a:spcBef>
        <a:spcAft>
          <a:spcPct val="0"/>
        </a:spcAft>
        <a:defRPr sz="4400">
          <a:solidFill>
            <a:schemeClr val="tx2"/>
          </a:solidFill>
          <a:latin typeface="Times New Roman" pitchFamily="18" charset="0"/>
        </a:defRPr>
      </a:lvl8pPr>
      <a:lvl9pPr marL="1828800" algn="l" rtl="0" fontAlgn="base">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Font typeface="Times New Roman" panose="02020603050405020304" pitchFamily="18" charset="0"/>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Font typeface="Wingdings" panose="05000000000000000000" pitchFamily="2" charset="2"/>
        <a:buChar char="p"/>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タイトル プレースホルダ 1"/>
          <p:cNvSpPr>
            <a:spLocks noGrp="1"/>
          </p:cNvSpPr>
          <p:nvPr>
            <p:ph type="title"/>
          </p:nvPr>
        </p:nvSpPr>
        <p:spPr bwMode="auto">
          <a:xfrm>
            <a:off x="508000" y="304800"/>
            <a:ext cx="9144000" cy="1270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smtClean="0"/>
              <a:t>マスタ タイトルの書式設定</a:t>
            </a:r>
          </a:p>
        </p:txBody>
      </p:sp>
      <p:sp>
        <p:nvSpPr>
          <p:cNvPr id="2051" name="テキスト プレースホルダ 2"/>
          <p:cNvSpPr>
            <a:spLocks noGrp="1"/>
          </p:cNvSpPr>
          <p:nvPr>
            <p:ph type="body" idx="1"/>
          </p:nvPr>
        </p:nvSpPr>
        <p:spPr bwMode="auto">
          <a:xfrm>
            <a:off x="508000" y="1778000"/>
            <a:ext cx="9144000" cy="502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4" name="日付プレースホルダ 3"/>
          <p:cNvSpPr>
            <a:spLocks noGrp="1"/>
          </p:cNvSpPr>
          <p:nvPr>
            <p:ph type="dt" sz="half" idx="2"/>
          </p:nvPr>
        </p:nvSpPr>
        <p:spPr>
          <a:xfrm>
            <a:off x="508000" y="7062788"/>
            <a:ext cx="2370138" cy="404812"/>
          </a:xfrm>
          <a:prstGeom prst="rect">
            <a:avLst/>
          </a:prstGeom>
        </p:spPr>
        <p:txBody>
          <a:bodyPr vert="horz" lIns="91440" tIns="45720" rIns="91440" bIns="45720" rtlCol="0" anchor="ctr"/>
          <a:lstStyle>
            <a:lvl1pPr algn="l" eaLnBrk="1" hangingPunct="1">
              <a:defRPr kumimoji="1" sz="1200">
                <a:solidFill>
                  <a:schemeClr val="tx1">
                    <a:tint val="75000"/>
                  </a:schemeClr>
                </a:solidFill>
              </a:defRPr>
            </a:lvl1pPr>
          </a:lstStyle>
          <a:p>
            <a:pPr>
              <a:defRPr/>
            </a:pPr>
            <a:r>
              <a:rPr lang="en-US" altLang="ja-JP" smtClean="0"/>
              <a:t>2020/7/28</a:t>
            </a:r>
            <a:endParaRPr lang="ja-JP" altLang="en-US" dirty="0"/>
          </a:p>
        </p:txBody>
      </p:sp>
      <p:sp>
        <p:nvSpPr>
          <p:cNvPr id="5" name="フッター プレースホルダ 4"/>
          <p:cNvSpPr>
            <a:spLocks noGrp="1"/>
          </p:cNvSpPr>
          <p:nvPr>
            <p:ph type="ftr" sz="quarter" idx="3"/>
          </p:nvPr>
        </p:nvSpPr>
        <p:spPr>
          <a:xfrm>
            <a:off x="3471863" y="7062788"/>
            <a:ext cx="3216275" cy="404812"/>
          </a:xfrm>
          <a:prstGeom prst="rect">
            <a:avLst/>
          </a:prstGeom>
        </p:spPr>
        <p:txBody>
          <a:bodyPr vert="horz" lIns="91440" tIns="45720" rIns="91440" bIns="45720" rtlCol="0" anchor="ctr"/>
          <a:lstStyle>
            <a:lvl1pPr algn="ctr" eaLnBrk="1" hangingPunct="1">
              <a:defRPr kumimoji="1" sz="1200">
                <a:solidFill>
                  <a:schemeClr val="tx1">
                    <a:tint val="75000"/>
                  </a:schemeClr>
                </a:solidFill>
              </a:defRPr>
            </a:lvl1pPr>
          </a:lstStyle>
          <a:p>
            <a:pPr>
              <a:defRPr/>
            </a:pPr>
            <a:r>
              <a:rPr lang="zh-TW" altLang="en-US" smtClean="0"/>
              <a:t>産業組織論</a:t>
            </a:r>
            <a:r>
              <a:rPr lang="en-US" altLang="zh-TW" smtClean="0"/>
              <a:t>A 10</a:t>
            </a:r>
            <a:endParaRPr lang="ja-JP" altLang="en-US" dirty="0"/>
          </a:p>
        </p:txBody>
      </p:sp>
      <p:sp>
        <p:nvSpPr>
          <p:cNvPr id="6" name="スライド番号プレースホルダ 5"/>
          <p:cNvSpPr>
            <a:spLocks noGrp="1"/>
          </p:cNvSpPr>
          <p:nvPr>
            <p:ph type="sldNum" sz="quarter" idx="4"/>
          </p:nvPr>
        </p:nvSpPr>
        <p:spPr>
          <a:xfrm>
            <a:off x="7281863" y="7062788"/>
            <a:ext cx="2370137" cy="404812"/>
          </a:xfrm>
          <a:prstGeom prst="rect">
            <a:avLst/>
          </a:prstGeom>
        </p:spPr>
        <p:txBody>
          <a:bodyPr vert="horz" wrap="square" lIns="91440" tIns="45720" rIns="91440" bIns="45720" numCol="1" anchor="ctr" anchorCtr="0" compatLnSpc="1">
            <a:prstTxWarp prst="textNoShape">
              <a:avLst/>
            </a:prstTxWarp>
          </a:bodyPr>
          <a:lstStyle>
            <a:lvl1pPr algn="r" eaLnBrk="1" hangingPunct="1">
              <a:defRPr kumimoji="1" sz="1200">
                <a:solidFill>
                  <a:srgbClr val="898989"/>
                </a:solidFill>
              </a:defRPr>
            </a:lvl1pPr>
          </a:lstStyle>
          <a:p>
            <a:pPr>
              <a:defRPr/>
            </a:pPr>
            <a:fld id="{30789E61-01DA-4034-B2B7-7A55809DCEE2}" type="slidenum">
              <a:rPr lang="ja-JP" altLang="en-US"/>
              <a:pPr>
                <a:defRPr/>
              </a:pPr>
              <a:t>‹#›</a:t>
            </a:fld>
            <a:endParaRPr lang="ja-JP" altLang="en-US" dirty="0"/>
          </a:p>
        </p:txBody>
      </p:sp>
    </p:spTree>
  </p:cSld>
  <p:clrMap bg1="lt1" tx1="dk1" bg2="lt2" tx2="dk2" accent1="accent1" accent2="accent2" accent3="accent3" accent4="accent4" accent5="accent5" accent6="accent6" hlink="hlink" folHlink="folHlink"/>
  <p:sldLayoutIdLst>
    <p:sldLayoutId id="2147484663" r:id="rId1"/>
    <p:sldLayoutId id="2147484664" r:id="rId2"/>
    <p:sldLayoutId id="2147484665" r:id="rId3"/>
    <p:sldLayoutId id="2147484666" r:id="rId4"/>
    <p:sldLayoutId id="2147484667" r:id="rId5"/>
    <p:sldLayoutId id="2147484668" r:id="rId6"/>
    <p:sldLayoutId id="2147484669" r:id="rId7"/>
    <p:sldLayoutId id="2147484670" r:id="rId8"/>
    <p:sldLayoutId id="2147484671" r:id="rId9"/>
    <p:sldLayoutId id="2147484672" r:id="rId10"/>
    <p:sldLayoutId id="2147484673" r:id="rId11"/>
  </p:sldLayoutIdLst>
  <p:hf hdr="0"/>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defRPr>
      </a:lvl2pPr>
      <a:lvl3pPr algn="ctr" rtl="0" eaLnBrk="0" fontAlgn="base" hangingPunct="0">
        <a:spcBef>
          <a:spcPct val="0"/>
        </a:spcBef>
        <a:spcAft>
          <a:spcPct val="0"/>
        </a:spcAft>
        <a:defRPr kumimoji="1" sz="4400">
          <a:solidFill>
            <a:schemeClr val="tx1"/>
          </a:solidFill>
          <a:latin typeface="Calibri" pitchFamily="34" charset="0"/>
        </a:defRPr>
      </a:lvl3pPr>
      <a:lvl4pPr algn="ctr" rtl="0" eaLnBrk="0" fontAlgn="base" hangingPunct="0">
        <a:spcBef>
          <a:spcPct val="0"/>
        </a:spcBef>
        <a:spcAft>
          <a:spcPct val="0"/>
        </a:spcAft>
        <a:defRPr kumimoji="1" sz="4400">
          <a:solidFill>
            <a:schemeClr val="tx1"/>
          </a:solidFill>
          <a:latin typeface="Calibri" pitchFamily="34" charset="0"/>
        </a:defRPr>
      </a:lvl4pPr>
      <a:lvl5pPr algn="ctr" rtl="0" eaLnBrk="0" fontAlgn="base" hangingPunct="0">
        <a:spcBef>
          <a:spcPct val="0"/>
        </a:spcBef>
        <a:spcAft>
          <a:spcPct val="0"/>
        </a:spcAft>
        <a:defRPr kumimoji="1" sz="4400">
          <a:solidFill>
            <a:schemeClr val="tx1"/>
          </a:solidFill>
          <a:latin typeface="Calibri" pitchFamily="34" charset="0"/>
        </a:defRPr>
      </a:lvl5pPr>
      <a:lvl6pPr marL="457200" algn="ctr" rtl="0" fontAlgn="base">
        <a:spcBef>
          <a:spcPct val="0"/>
        </a:spcBef>
        <a:spcAft>
          <a:spcPct val="0"/>
        </a:spcAft>
        <a:defRPr kumimoji="1" sz="4400">
          <a:solidFill>
            <a:schemeClr val="tx1"/>
          </a:solidFill>
          <a:latin typeface="Calibri" pitchFamily="34" charset="0"/>
        </a:defRPr>
      </a:lvl6pPr>
      <a:lvl7pPr marL="914400" algn="ctr" rtl="0" fontAlgn="base">
        <a:spcBef>
          <a:spcPct val="0"/>
        </a:spcBef>
        <a:spcAft>
          <a:spcPct val="0"/>
        </a:spcAft>
        <a:defRPr kumimoji="1" sz="4400">
          <a:solidFill>
            <a:schemeClr val="tx1"/>
          </a:solidFill>
          <a:latin typeface="Calibri" pitchFamily="34" charset="0"/>
        </a:defRPr>
      </a:lvl7pPr>
      <a:lvl8pPr marL="1371600" algn="ctr" rtl="0" fontAlgn="base">
        <a:spcBef>
          <a:spcPct val="0"/>
        </a:spcBef>
        <a:spcAft>
          <a:spcPct val="0"/>
        </a:spcAft>
        <a:defRPr kumimoji="1" sz="4400">
          <a:solidFill>
            <a:schemeClr val="tx1"/>
          </a:solidFill>
          <a:latin typeface="Calibri" pitchFamily="34" charset="0"/>
        </a:defRPr>
      </a:lvl8pPr>
      <a:lvl9pPr marL="1828800" algn="ctr" rtl="0" fontAlgn="base">
        <a:spcBef>
          <a:spcPct val="0"/>
        </a:spcBef>
        <a:spcAft>
          <a:spcPct val="0"/>
        </a:spcAft>
        <a:defRPr kumimoji="1"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5.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760413" y="1625600"/>
            <a:ext cx="8397875" cy="2327275"/>
          </a:xfrm>
        </p:spPr>
        <p:txBody>
          <a:bodyPr/>
          <a:lstStyle/>
          <a:p>
            <a:pPr algn="ctr"/>
            <a:r>
              <a:rPr lang="ja-JP" altLang="en-US" smtClean="0"/>
              <a:t>産業組織論</a:t>
            </a:r>
            <a:r>
              <a:rPr lang="en-US" altLang="ja-JP" smtClean="0"/>
              <a:t>A</a:t>
            </a:r>
            <a:r>
              <a:rPr lang="en-US" altLang="ja-JP" dirty="0" smtClean="0"/>
              <a:t/>
            </a:r>
            <a:br>
              <a:rPr lang="en-US" altLang="ja-JP" dirty="0" smtClean="0"/>
            </a:br>
            <a:r>
              <a:rPr lang="en-US" altLang="ja-JP" smtClean="0"/>
              <a:t/>
            </a:r>
            <a:br>
              <a:rPr lang="en-US" altLang="ja-JP" smtClean="0"/>
            </a:br>
            <a:r>
              <a:rPr lang="en-US" altLang="ja-JP" sz="3200" smtClean="0"/>
              <a:t>(10) </a:t>
            </a:r>
            <a:r>
              <a:rPr lang="ja-JP" altLang="en-US" sz="3200" smtClean="0"/>
              <a:t>独占企業の収入の最大化</a:t>
            </a:r>
            <a:endParaRPr lang="en-US" altLang="ja-JP" smtClean="0"/>
          </a:p>
        </p:txBody>
      </p:sp>
      <p:sp>
        <p:nvSpPr>
          <p:cNvPr id="6147" name="Rectangle 3"/>
          <p:cNvSpPr>
            <a:spLocks noGrp="1" noChangeArrowheads="1"/>
          </p:cNvSpPr>
          <p:nvPr>
            <p:ph type="subTitle" idx="1"/>
          </p:nvPr>
        </p:nvSpPr>
        <p:spPr>
          <a:xfrm>
            <a:off x="1524000" y="4318000"/>
            <a:ext cx="7112000" cy="2773363"/>
          </a:xfrm>
        </p:spPr>
        <p:txBody>
          <a:bodyPr/>
          <a:lstStyle/>
          <a:p>
            <a:pPr>
              <a:lnSpc>
                <a:spcPct val="90000"/>
              </a:lnSpc>
            </a:pPr>
            <a:endParaRPr lang="ja-JP" altLang="en-US" sz="3100" smtClean="0"/>
          </a:p>
          <a:p>
            <a:pPr>
              <a:lnSpc>
                <a:spcPct val="90000"/>
              </a:lnSpc>
            </a:pPr>
            <a:r>
              <a:rPr lang="ja-JP" altLang="en-US" sz="3100" smtClean="0"/>
              <a:t>丹野忠晋</a:t>
            </a:r>
          </a:p>
          <a:p>
            <a:pPr>
              <a:lnSpc>
                <a:spcPct val="90000"/>
              </a:lnSpc>
            </a:pPr>
            <a:r>
              <a:rPr lang="ja-JP" altLang="en-US" sz="3100" smtClean="0"/>
              <a:t>拓殖大学政経学部</a:t>
            </a:r>
          </a:p>
          <a:p>
            <a:pPr>
              <a:lnSpc>
                <a:spcPct val="90000"/>
              </a:lnSpc>
            </a:pPr>
            <a:r>
              <a:rPr lang="en-US" altLang="ja-JP" sz="3100" smtClean="0"/>
              <a:t>2020</a:t>
            </a:r>
            <a:r>
              <a:rPr lang="ja-JP" altLang="en-US" sz="3100" smtClean="0"/>
              <a:t>年</a:t>
            </a:r>
            <a:r>
              <a:rPr lang="en-US" altLang="ja-JP" sz="3100" smtClean="0"/>
              <a:t>7</a:t>
            </a:r>
            <a:r>
              <a:rPr lang="ja-JP" altLang="en-US" sz="3100" smtClean="0"/>
              <a:t>月</a:t>
            </a:r>
            <a:r>
              <a:rPr lang="en-US" altLang="ja-JP" sz="3100" smtClean="0"/>
              <a:t>28</a:t>
            </a:r>
            <a:r>
              <a:rPr lang="ja-JP" altLang="en-US" sz="3100" smtClean="0"/>
              <a:t>日</a:t>
            </a:r>
          </a:p>
        </p:txBody>
      </p:sp>
    </p:spTree>
  </p:cSld>
  <p:clrMapOvr>
    <a:masterClrMapping/>
  </p:clrMapOvr>
  <p:transition advTm="12675"/>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831528" y="-294456"/>
            <a:ext cx="8244000" cy="1778000"/>
          </a:xfrm>
        </p:spPr>
        <p:txBody>
          <a:bodyPr/>
          <a:lstStyle/>
          <a:p>
            <a:r>
              <a:rPr lang="ja-JP" altLang="en-US" smtClean="0"/>
              <a:t>限界分析</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10</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648000" cy="5940425"/>
          </a:xfrm>
        </p:spPr>
        <p:txBody>
          <a:bodyPr/>
          <a:lstStyle/>
          <a:p>
            <a:pPr>
              <a:lnSpc>
                <a:spcPts val="4000"/>
              </a:lnSpc>
              <a:spcBef>
                <a:spcPts val="1200"/>
              </a:spcBef>
              <a:spcAft>
                <a:spcPts val="0"/>
              </a:spcAft>
              <a:defRPr/>
            </a:pPr>
            <a:r>
              <a:rPr lang="en-US" altLang="ja-JP"/>
              <a:t>x</a:t>
            </a:r>
            <a:r>
              <a:rPr lang="ja-JP" altLang="en-US" smtClean="0"/>
              <a:t>が</a:t>
            </a:r>
            <a:r>
              <a:rPr lang="en-US" altLang="ja-JP" smtClean="0"/>
              <a:t>0</a:t>
            </a:r>
            <a:r>
              <a:rPr lang="ja-JP" altLang="en-US" smtClean="0"/>
              <a:t>のとき</a:t>
            </a:r>
            <a:r>
              <a:rPr lang="en-US" altLang="ja-JP" smtClean="0"/>
              <a:t>MR(0)=10</a:t>
            </a:r>
            <a:r>
              <a:rPr lang="ja-JP" altLang="en-US" smtClean="0"/>
              <a:t>なので生産量を増やした方が有利です．</a:t>
            </a:r>
            <a:r>
              <a:rPr lang="en-US" altLang="ja-JP" smtClean="0"/>
              <a:t>MR(1)=8,MR(2)=6</a:t>
            </a:r>
            <a:r>
              <a:rPr lang="ja-JP" altLang="en-US" smtClean="0"/>
              <a:t>なので</a:t>
            </a:r>
            <a:r>
              <a:rPr lang="en-US" altLang="ja-JP" smtClean="0"/>
              <a:t>x</a:t>
            </a:r>
            <a:r>
              <a:rPr lang="ja-JP" altLang="en-US" smtClean="0"/>
              <a:t>を</a:t>
            </a:r>
            <a:r>
              <a:rPr lang="en-US" altLang="ja-JP"/>
              <a:t>1</a:t>
            </a:r>
            <a:r>
              <a:rPr lang="en-US" altLang="ja-JP" smtClean="0"/>
              <a:t>,2</a:t>
            </a:r>
            <a:r>
              <a:rPr lang="ja-JP" altLang="en-US" smtClean="0"/>
              <a:t>と増加</a:t>
            </a:r>
            <a:endParaRPr lang="en-US" altLang="ja-JP" smtClean="0"/>
          </a:p>
          <a:p>
            <a:pPr>
              <a:lnSpc>
                <a:spcPts val="4000"/>
              </a:lnSpc>
              <a:spcBef>
                <a:spcPts val="1200"/>
              </a:spcBef>
              <a:spcAft>
                <a:spcPts val="1200"/>
              </a:spcAft>
              <a:defRPr/>
            </a:pPr>
            <a:r>
              <a:rPr lang="ja-JP" altLang="en-US" smtClean="0"/>
              <a:t>収入の増加が</a:t>
            </a:r>
            <a:r>
              <a:rPr lang="ja-JP" altLang="en-US" u="sng" smtClean="0">
                <a:solidFill>
                  <a:srgbClr val="FF0000"/>
                </a:solidFill>
              </a:rPr>
              <a:t>頭打ち</a:t>
            </a:r>
            <a:r>
              <a:rPr lang="ja-JP" altLang="en-US" smtClean="0"/>
              <a:t>になるのは限界収入が</a:t>
            </a:r>
            <a:r>
              <a:rPr lang="en-US" altLang="ja-JP" smtClean="0"/>
              <a:t>0</a:t>
            </a:r>
            <a:r>
              <a:rPr lang="ja-JP" altLang="en-US" smtClean="0"/>
              <a:t>のときです</a:t>
            </a:r>
            <a:endParaRPr lang="en-US" altLang="ja-JP" smtClean="0"/>
          </a:p>
          <a:p>
            <a:pPr marL="0" indent="0" algn="ctr">
              <a:lnSpc>
                <a:spcPts val="4000"/>
              </a:lnSpc>
              <a:spcBef>
                <a:spcPts val="1200"/>
              </a:spcBef>
              <a:spcAft>
                <a:spcPts val="0"/>
              </a:spcAft>
              <a:buNone/>
              <a:defRPr/>
            </a:pPr>
            <a:r>
              <a:rPr kumimoji="1" lang="en-US" altLang="ja-JP" smtClean="0">
                <a:solidFill>
                  <a:srgbClr val="FF0000"/>
                </a:solidFill>
              </a:rPr>
              <a:t>MR(x</a:t>
            </a:r>
            <a:r>
              <a:rPr kumimoji="1" lang="en-US" altLang="ja-JP">
                <a:solidFill>
                  <a:srgbClr val="FF0000"/>
                </a:solidFill>
              </a:rPr>
              <a:t>)=0 </a:t>
            </a:r>
            <a:r>
              <a:rPr kumimoji="1" lang="ja-JP" altLang="en-US">
                <a:solidFill>
                  <a:srgbClr val="FF0000"/>
                </a:solidFill>
              </a:rPr>
              <a:t>⇔ </a:t>
            </a:r>
            <a:r>
              <a:rPr kumimoji="1" lang="en-US" altLang="ja-JP" smtClean="0">
                <a:solidFill>
                  <a:srgbClr val="FF0000"/>
                </a:solidFill>
              </a:rPr>
              <a:t>x</a:t>
            </a:r>
            <a:r>
              <a:rPr kumimoji="1" lang="ja-JP" altLang="en-US" smtClean="0">
                <a:solidFill>
                  <a:srgbClr val="FF0000"/>
                </a:solidFill>
              </a:rPr>
              <a:t>増加で収入変化なし⇔</a:t>
            </a:r>
            <a:r>
              <a:rPr kumimoji="1" lang="en-US" altLang="ja-JP" smtClean="0">
                <a:solidFill>
                  <a:srgbClr val="FF0000"/>
                </a:solidFill>
              </a:rPr>
              <a:t>10-2x=0</a:t>
            </a:r>
            <a:r>
              <a:rPr kumimoji="1" lang="ja-JP" altLang="en-US">
                <a:solidFill>
                  <a:srgbClr val="FF0000"/>
                </a:solidFill>
              </a:rPr>
              <a:t> </a:t>
            </a:r>
            <a:r>
              <a:rPr kumimoji="1" lang="ja-JP" altLang="en-US" smtClean="0">
                <a:solidFill>
                  <a:srgbClr val="FF0000"/>
                </a:solidFill>
              </a:rPr>
              <a:t>⇔</a:t>
            </a:r>
            <a:r>
              <a:rPr kumimoji="1" lang="en-US" altLang="ja-JP">
                <a:solidFill>
                  <a:srgbClr val="FF0000"/>
                </a:solidFill>
              </a:rPr>
              <a:t> </a:t>
            </a:r>
            <a:r>
              <a:rPr kumimoji="1" lang="en-US" altLang="ja-JP" smtClean="0">
                <a:solidFill>
                  <a:srgbClr val="FF0000"/>
                </a:solidFill>
              </a:rPr>
              <a:t>x</a:t>
            </a:r>
            <a:r>
              <a:rPr kumimoji="1" lang="en-US" altLang="ja-JP" baseline="30000" smtClean="0">
                <a:solidFill>
                  <a:srgbClr val="FF0000"/>
                </a:solidFill>
              </a:rPr>
              <a:t>r</a:t>
            </a:r>
            <a:r>
              <a:rPr kumimoji="1" lang="en-US" altLang="ja-JP" smtClean="0">
                <a:solidFill>
                  <a:srgbClr val="FF0000"/>
                </a:solidFill>
              </a:rPr>
              <a:t>=5</a:t>
            </a:r>
          </a:p>
          <a:p>
            <a:pPr>
              <a:lnSpc>
                <a:spcPts val="4000"/>
              </a:lnSpc>
              <a:spcBef>
                <a:spcPts val="1200"/>
              </a:spcBef>
              <a:spcAft>
                <a:spcPts val="0"/>
              </a:spcAft>
              <a:defRPr/>
            </a:pPr>
            <a:r>
              <a:rPr kumimoji="1" lang="ja-JP" altLang="en-US" smtClean="0"/>
              <a:t>この最適点は水準による最適化と</a:t>
            </a:r>
            <a:r>
              <a:rPr kumimoji="1" lang="ja-JP" altLang="en-US" u="sng" smtClean="0">
                <a:solidFill>
                  <a:srgbClr val="FF0000"/>
                </a:solidFill>
              </a:rPr>
              <a:t>同じ値</a:t>
            </a:r>
            <a:r>
              <a:rPr kumimoji="1" lang="ja-JP" altLang="en-US" smtClean="0"/>
              <a:t>です</a:t>
            </a:r>
            <a:endParaRPr kumimoji="1" lang="en-US" altLang="ja-JP" smtClean="0"/>
          </a:p>
          <a:p>
            <a:pPr>
              <a:lnSpc>
                <a:spcPts val="4000"/>
              </a:lnSpc>
              <a:spcBef>
                <a:spcPts val="1200"/>
              </a:spcBef>
              <a:spcAft>
                <a:spcPts val="0"/>
              </a:spcAft>
              <a:defRPr/>
            </a:pPr>
            <a:r>
              <a:rPr kumimoji="1" lang="ja-JP" altLang="en-US" smtClean="0"/>
              <a:t>増産したとします．</a:t>
            </a:r>
            <a:r>
              <a:rPr kumimoji="1" lang="en-US" altLang="ja-JP" smtClean="0"/>
              <a:t>MR(6)=-2</a:t>
            </a:r>
            <a:r>
              <a:rPr kumimoji="1" lang="ja-JP" altLang="en-US" smtClean="0"/>
              <a:t>なので生産量を最適な値から</a:t>
            </a:r>
            <a:r>
              <a:rPr kumimoji="1" lang="en-US" altLang="ja-JP" smtClean="0"/>
              <a:t>1</a:t>
            </a:r>
            <a:r>
              <a:rPr kumimoji="1" lang="ja-JP" altLang="en-US" smtClean="0"/>
              <a:t>単位増やすと収入が</a:t>
            </a:r>
            <a:r>
              <a:rPr kumimoji="1" lang="en-US" altLang="ja-JP" smtClean="0"/>
              <a:t>-</a:t>
            </a:r>
            <a:r>
              <a:rPr kumimoji="1" lang="en-US" altLang="ja-JP" smtClean="0"/>
              <a:t>2</a:t>
            </a:r>
            <a:r>
              <a:rPr kumimoji="1" lang="ja-JP" altLang="en-US" smtClean="0"/>
              <a:t>の変化で減少する</a:t>
            </a:r>
            <a:endParaRPr kumimoji="1" lang="en-US" altLang="ja-JP" smtClean="0"/>
          </a:p>
          <a:p>
            <a:pPr>
              <a:lnSpc>
                <a:spcPts val="4000"/>
              </a:lnSpc>
              <a:spcBef>
                <a:spcPts val="1200"/>
              </a:spcBef>
              <a:spcAft>
                <a:spcPts val="0"/>
              </a:spcAft>
              <a:defRPr/>
            </a:pPr>
            <a:r>
              <a:rPr kumimoji="1" lang="ja-JP" altLang="en-US" smtClean="0"/>
              <a:t>つまり限界収入を</a:t>
            </a:r>
            <a:r>
              <a:rPr kumimoji="1" lang="en-US" altLang="ja-JP" smtClean="0"/>
              <a:t>0</a:t>
            </a:r>
            <a:r>
              <a:rPr kumimoji="1" lang="ja-JP" altLang="en-US" smtClean="0"/>
              <a:t>にする生産量が収入を最大にする生産量です</a:t>
            </a:r>
            <a:endParaRPr kumimoji="1" lang="en-US" altLang="ja-JP" smtClean="0"/>
          </a:p>
          <a:p>
            <a:pPr marL="0" indent="0">
              <a:lnSpc>
                <a:spcPts val="4000"/>
              </a:lnSpc>
              <a:spcBef>
                <a:spcPts val="1200"/>
              </a:spcBef>
              <a:spcAft>
                <a:spcPts val="1200"/>
              </a:spcAft>
              <a:buNone/>
              <a:defRPr/>
            </a:pPr>
            <a:endParaRPr kumimoji="1" lang="en-US" altLang="ja-JP"/>
          </a:p>
          <a:p>
            <a:pPr marL="0" indent="0">
              <a:lnSpc>
                <a:spcPts val="4000"/>
              </a:lnSpc>
              <a:spcBef>
                <a:spcPts val="1200"/>
              </a:spcBef>
              <a:spcAft>
                <a:spcPts val="1200"/>
              </a:spcAft>
              <a:buNone/>
              <a:defRPr/>
            </a:pPr>
            <a:endParaRPr kumimoji="1" lang="en-US" altLang="ja-JP" smtClean="0"/>
          </a:p>
          <a:p>
            <a:pPr>
              <a:lnSpc>
                <a:spcPts val="4000"/>
              </a:lnSpc>
              <a:spcBef>
                <a:spcPts val="1200"/>
              </a:spcBef>
              <a:spcAft>
                <a:spcPts val="1200"/>
              </a:spcAft>
              <a:defRPr/>
            </a:pPr>
            <a:endParaRPr kumimoji="1" lang="en-US" altLang="ja-JP" smtClean="0"/>
          </a:p>
          <a:p>
            <a:pPr>
              <a:lnSpc>
                <a:spcPts val="4000"/>
              </a:lnSpc>
              <a:spcBef>
                <a:spcPts val="1200"/>
              </a:spcBef>
              <a:spcAft>
                <a:spcPts val="1200"/>
              </a:spcAft>
              <a:defRPr/>
            </a:pPr>
            <a:endParaRPr kumimoji="1" lang="ja-JP" altLang="en-US"/>
          </a:p>
          <a:p>
            <a:pPr marL="0" indent="0">
              <a:lnSpc>
                <a:spcPts val="4000"/>
              </a:lnSpc>
              <a:spcBef>
                <a:spcPts val="1200"/>
              </a:spcBef>
              <a:spcAft>
                <a:spcPts val="1200"/>
              </a:spcAft>
              <a:buNone/>
              <a:defRPr/>
            </a:pPr>
            <a:endParaRPr lang="en-US" altLang="ja-JP" smtClean="0"/>
          </a:p>
        </p:txBody>
      </p:sp>
    </p:spTree>
    <p:extLst>
      <p:ext uri="{BB962C8B-B14F-4D97-AF65-F5344CB8AC3E}">
        <p14:creationId xmlns:p14="http://schemas.microsoft.com/office/powerpoint/2010/main" val="1094860546"/>
      </p:ext>
    </p:extLst>
  </p:cSld>
  <p:clrMapOvr>
    <a:masterClrMapping/>
  </p:clrMapOvr>
  <p:transition advTm="36108"/>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831528" y="-294456"/>
            <a:ext cx="8244000" cy="1778000"/>
          </a:xfrm>
        </p:spPr>
        <p:txBody>
          <a:bodyPr/>
          <a:lstStyle/>
          <a:p>
            <a:r>
              <a:rPr lang="ja-JP" altLang="en-US" smtClean="0"/>
              <a:t>限界収入ゼロ基準</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11</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marL="0" indent="0" algn="ctr">
              <a:lnSpc>
                <a:spcPts val="4000"/>
              </a:lnSpc>
              <a:spcBef>
                <a:spcPts val="1200"/>
              </a:spcBef>
              <a:spcAft>
                <a:spcPts val="0"/>
              </a:spcAft>
              <a:buNone/>
              <a:defRPr/>
            </a:pPr>
            <a:endParaRPr kumimoji="1" lang="en-US" altLang="ja-JP" smtClean="0">
              <a:solidFill>
                <a:srgbClr val="FF0000"/>
              </a:solidFill>
            </a:endParaRPr>
          </a:p>
          <a:p>
            <a:pPr marL="0" indent="0" algn="ctr">
              <a:lnSpc>
                <a:spcPts val="4000"/>
              </a:lnSpc>
              <a:spcBef>
                <a:spcPts val="1200"/>
              </a:spcBef>
              <a:spcAft>
                <a:spcPts val="0"/>
              </a:spcAft>
              <a:buNone/>
              <a:defRPr/>
            </a:pPr>
            <a:endParaRPr kumimoji="1" lang="en-US" altLang="ja-JP">
              <a:solidFill>
                <a:srgbClr val="FF0000"/>
              </a:solidFill>
            </a:endParaRPr>
          </a:p>
          <a:p>
            <a:pPr>
              <a:lnSpc>
                <a:spcPts val="4000"/>
              </a:lnSpc>
              <a:spcBef>
                <a:spcPts val="1200"/>
              </a:spcBef>
              <a:spcAft>
                <a:spcPts val="0"/>
              </a:spcAft>
              <a:defRPr/>
            </a:pPr>
            <a:r>
              <a:rPr kumimoji="1" lang="ja-JP" altLang="en-US" smtClean="0"/>
              <a:t>これは収入をすべて計算するよりも簡単です</a:t>
            </a:r>
            <a:endParaRPr kumimoji="1" lang="en-US" altLang="ja-JP" smtClean="0"/>
          </a:p>
          <a:p>
            <a:pPr>
              <a:lnSpc>
                <a:spcPts val="4000"/>
              </a:lnSpc>
              <a:spcBef>
                <a:spcPts val="1200"/>
              </a:spcBef>
              <a:spcAft>
                <a:spcPts val="0"/>
              </a:spcAft>
              <a:defRPr/>
            </a:pPr>
            <a:r>
              <a:rPr kumimoji="1" lang="ja-JP" altLang="en-US" smtClean="0"/>
              <a:t>いくつか注意点を述べます</a:t>
            </a:r>
            <a:endParaRPr kumimoji="1" lang="en-US" altLang="ja-JP" smtClean="0"/>
          </a:p>
          <a:p>
            <a:pPr marL="514350" indent="-514350">
              <a:lnSpc>
                <a:spcPts val="4000"/>
              </a:lnSpc>
              <a:spcBef>
                <a:spcPts val="1200"/>
              </a:spcBef>
              <a:spcAft>
                <a:spcPts val="0"/>
              </a:spcAft>
              <a:buFont typeface="+mj-lt"/>
              <a:buAutoNum type="arabicPeriod"/>
              <a:defRPr/>
            </a:pPr>
            <a:r>
              <a:rPr kumimoji="1" lang="ja-JP" altLang="en-US" u="sng" smtClean="0">
                <a:solidFill>
                  <a:srgbClr val="FF0000"/>
                </a:solidFill>
              </a:rPr>
              <a:t>最大点ならば</a:t>
            </a:r>
            <a:r>
              <a:rPr kumimoji="1" lang="en-US" altLang="ja-JP" smtClean="0"/>
              <a:t>MR=0</a:t>
            </a:r>
            <a:r>
              <a:rPr kumimoji="1" lang="ja-JP" altLang="en-US" smtClean="0"/>
              <a:t>になります</a:t>
            </a:r>
            <a:endParaRPr kumimoji="1" lang="en-US" altLang="ja-JP" smtClean="0"/>
          </a:p>
          <a:p>
            <a:pPr marL="514350" indent="-514350">
              <a:lnSpc>
                <a:spcPts val="4000"/>
              </a:lnSpc>
              <a:spcBef>
                <a:spcPts val="1200"/>
              </a:spcBef>
              <a:spcAft>
                <a:spcPts val="0"/>
              </a:spcAft>
              <a:buFont typeface="+mj-lt"/>
              <a:buAutoNum type="arabicPeriod"/>
              <a:defRPr/>
            </a:pPr>
            <a:r>
              <a:rPr kumimoji="1" lang="ja-JP" altLang="en-US" smtClean="0"/>
              <a:t>最大点は選択肢の</a:t>
            </a:r>
            <a:r>
              <a:rPr kumimoji="1" lang="ja-JP" altLang="en-US" u="sng" smtClean="0">
                <a:solidFill>
                  <a:srgbClr val="FF0000"/>
                </a:solidFill>
              </a:rPr>
              <a:t>区間の内点</a:t>
            </a:r>
            <a:r>
              <a:rPr kumimoji="1" lang="ja-JP" altLang="en-US" smtClean="0"/>
              <a:t>です</a:t>
            </a:r>
            <a:endParaRPr kumimoji="1" lang="en-US" altLang="ja-JP" smtClean="0"/>
          </a:p>
          <a:p>
            <a:pPr>
              <a:lnSpc>
                <a:spcPts val="4000"/>
              </a:lnSpc>
              <a:spcBef>
                <a:spcPts val="1200"/>
              </a:spcBef>
              <a:spcAft>
                <a:spcPts val="0"/>
              </a:spcAft>
              <a:defRPr/>
            </a:pPr>
            <a:r>
              <a:rPr kumimoji="1" lang="en-US" altLang="ja-JP" smtClean="0"/>
              <a:t>1</a:t>
            </a:r>
            <a:r>
              <a:rPr kumimoji="1" lang="ja-JP" altLang="en-US" smtClean="0"/>
              <a:t>は収入が最小になるときも</a:t>
            </a:r>
            <a:r>
              <a:rPr kumimoji="1" lang="en-US" altLang="ja-JP" smtClean="0"/>
              <a:t>MR=0</a:t>
            </a:r>
            <a:r>
              <a:rPr kumimoji="1" lang="ja-JP" altLang="en-US" smtClean="0"/>
              <a:t>になります</a:t>
            </a:r>
            <a:endParaRPr kumimoji="1" lang="en-US" altLang="ja-JP" smtClean="0"/>
          </a:p>
          <a:p>
            <a:pPr>
              <a:lnSpc>
                <a:spcPts val="4000"/>
              </a:lnSpc>
              <a:spcBef>
                <a:spcPts val="1200"/>
              </a:spcBef>
              <a:spcAft>
                <a:spcPts val="0"/>
              </a:spcAft>
              <a:defRPr/>
            </a:pPr>
            <a:r>
              <a:rPr kumimoji="1" lang="ja-JP" altLang="en-US" smtClean="0"/>
              <a:t>収入曲線が上に凸ならば</a:t>
            </a:r>
            <a:r>
              <a:rPr kumimoji="1" lang="en-US" altLang="ja-JP" smtClean="0"/>
              <a:t>1</a:t>
            </a:r>
            <a:r>
              <a:rPr kumimoji="1" lang="ja-JP" altLang="en-US" smtClean="0"/>
              <a:t>の心配はありません</a:t>
            </a:r>
            <a:endParaRPr kumimoji="1" lang="en-US" altLang="ja-JP" smtClean="0"/>
          </a:p>
          <a:p>
            <a:pPr>
              <a:lnSpc>
                <a:spcPts val="4000"/>
              </a:lnSpc>
              <a:spcBef>
                <a:spcPts val="1200"/>
              </a:spcBef>
              <a:spcAft>
                <a:spcPts val="0"/>
              </a:spcAft>
              <a:defRPr/>
            </a:pPr>
            <a:r>
              <a:rPr kumimoji="1" lang="en-US" altLang="ja-JP" smtClean="0"/>
              <a:t>2</a:t>
            </a:r>
            <a:r>
              <a:rPr kumimoji="1" lang="ja-JP" altLang="en-US" smtClean="0"/>
              <a:t>は生産量が</a:t>
            </a:r>
            <a:r>
              <a:rPr kumimoji="1" lang="en-US" altLang="ja-JP" smtClean="0"/>
              <a:t>0</a:t>
            </a:r>
            <a:r>
              <a:rPr kumimoji="1" lang="ja-JP" altLang="en-US" smtClean="0"/>
              <a:t>などの場合は</a:t>
            </a:r>
            <a:r>
              <a:rPr kumimoji="1" lang="en-US" altLang="ja-JP" smtClean="0"/>
              <a:t>MR=0</a:t>
            </a:r>
            <a:r>
              <a:rPr kumimoji="1" lang="ja-JP" altLang="en-US" smtClean="0"/>
              <a:t>が最大点の条件とは限りません</a:t>
            </a:r>
            <a:endParaRPr kumimoji="1" lang="en-US" altLang="ja-JP" smtClean="0"/>
          </a:p>
          <a:p>
            <a:pPr marL="0" indent="0">
              <a:lnSpc>
                <a:spcPts val="4000"/>
              </a:lnSpc>
              <a:spcBef>
                <a:spcPts val="1200"/>
              </a:spcBef>
              <a:spcAft>
                <a:spcPts val="1200"/>
              </a:spcAft>
              <a:buNone/>
              <a:defRPr/>
            </a:pPr>
            <a:endParaRPr kumimoji="1" lang="en-US" altLang="ja-JP"/>
          </a:p>
          <a:p>
            <a:pPr marL="0" indent="0">
              <a:lnSpc>
                <a:spcPts val="4000"/>
              </a:lnSpc>
              <a:spcBef>
                <a:spcPts val="1200"/>
              </a:spcBef>
              <a:spcAft>
                <a:spcPts val="1200"/>
              </a:spcAft>
              <a:buNone/>
              <a:defRPr/>
            </a:pPr>
            <a:endParaRPr kumimoji="1" lang="en-US" altLang="ja-JP" smtClean="0"/>
          </a:p>
          <a:p>
            <a:pPr>
              <a:lnSpc>
                <a:spcPts val="4000"/>
              </a:lnSpc>
              <a:spcBef>
                <a:spcPts val="1200"/>
              </a:spcBef>
              <a:spcAft>
                <a:spcPts val="1200"/>
              </a:spcAft>
              <a:defRPr/>
            </a:pPr>
            <a:endParaRPr kumimoji="1" lang="en-US" altLang="ja-JP" smtClean="0"/>
          </a:p>
          <a:p>
            <a:pPr>
              <a:lnSpc>
                <a:spcPts val="4000"/>
              </a:lnSpc>
              <a:spcBef>
                <a:spcPts val="1200"/>
              </a:spcBef>
              <a:spcAft>
                <a:spcPts val="1200"/>
              </a:spcAft>
              <a:defRPr/>
            </a:pPr>
            <a:endParaRPr kumimoji="1" lang="ja-JP" altLang="en-US"/>
          </a:p>
          <a:p>
            <a:pPr marL="0" indent="0">
              <a:lnSpc>
                <a:spcPts val="4000"/>
              </a:lnSpc>
              <a:spcBef>
                <a:spcPts val="1200"/>
              </a:spcBef>
              <a:spcAft>
                <a:spcPts val="1200"/>
              </a:spcAft>
              <a:buNone/>
              <a:defRPr/>
            </a:pPr>
            <a:endParaRPr lang="en-US" altLang="ja-JP" smtClean="0"/>
          </a:p>
        </p:txBody>
      </p:sp>
      <p:grpSp>
        <p:nvGrpSpPr>
          <p:cNvPr id="2" name="グループ化 1"/>
          <p:cNvGrpSpPr/>
          <p:nvPr/>
        </p:nvGrpSpPr>
        <p:grpSpPr>
          <a:xfrm>
            <a:off x="255464" y="1289720"/>
            <a:ext cx="9721080" cy="907241"/>
            <a:chOff x="111448" y="1894647"/>
            <a:chExt cx="9721080" cy="907241"/>
          </a:xfrm>
        </p:grpSpPr>
        <p:sp>
          <p:nvSpPr>
            <p:cNvPr id="8" name="角丸四角形 7"/>
            <p:cNvSpPr/>
            <p:nvPr/>
          </p:nvSpPr>
          <p:spPr bwMode="auto">
            <a:xfrm>
              <a:off x="111448" y="1894647"/>
              <a:ext cx="9721080" cy="907241"/>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限界収入での最大収入の生産量：</a:t>
              </a:r>
              <a:endParaRPr lang="ja-JP" altLang="en-US" sz="3600" dirty="0">
                <a:solidFill>
                  <a:schemeClr val="tx1"/>
                </a:solidFill>
              </a:endParaRPr>
            </a:p>
          </p:txBody>
        </p:sp>
        <p:pic>
          <p:nvPicPr>
            <p:cNvPr id="3074" name="Picture 2" descr="\begin{align*}&#10;MR(x)=0&#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425942" y="2167692"/>
              <a:ext cx="1971675" cy="4095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4066847299"/>
      </p:ext>
    </p:extLst>
  </p:cSld>
  <p:clrMapOvr>
    <a:masterClrMapping/>
  </p:clrMapOvr>
  <p:transition advTm="36108"/>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12</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限界収入曲線と収入最大化</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逆需要関数</a:t>
            </a:r>
            <a:r>
              <a:rPr lang="en-US" altLang="ja-JP" smtClean="0"/>
              <a:t>P(x)=10-x</a:t>
            </a:r>
            <a:r>
              <a:rPr lang="ja-JP" altLang="en-US" smtClean="0"/>
              <a:t>とその限界</a:t>
            </a:r>
            <a:endParaRPr lang="en-US" altLang="ja-JP" smtClean="0"/>
          </a:p>
          <a:p>
            <a:pPr marL="0" indent="0">
              <a:lnSpc>
                <a:spcPts val="3500"/>
              </a:lnSpc>
              <a:spcAft>
                <a:spcPts val="1200"/>
              </a:spcAft>
              <a:buNone/>
              <a:defRPr/>
            </a:pPr>
            <a:r>
              <a:rPr lang="ja-JP" altLang="en-US" smtClean="0"/>
              <a:t>収入関数</a:t>
            </a:r>
            <a:r>
              <a:rPr lang="en-US" altLang="ja-JP" smtClean="0"/>
              <a:t>MR(x)=10-2x</a:t>
            </a:r>
            <a:r>
              <a:rPr lang="ja-JP" altLang="en-US" smtClean="0"/>
              <a:t>のグラフが</a:t>
            </a:r>
            <a:endParaRPr lang="en-US" altLang="ja-JP" smtClean="0"/>
          </a:p>
          <a:p>
            <a:pPr marL="0" indent="0">
              <a:lnSpc>
                <a:spcPts val="3500"/>
              </a:lnSpc>
              <a:spcAft>
                <a:spcPts val="1200"/>
              </a:spcAft>
              <a:buNone/>
              <a:defRPr/>
            </a:pPr>
            <a:r>
              <a:rPr lang="ja-JP" altLang="en-US" smtClean="0"/>
              <a:t>描かれています</a:t>
            </a:r>
            <a:endParaRPr lang="en-US" altLang="ja-JP" smtClean="0"/>
          </a:p>
          <a:p>
            <a:pPr>
              <a:lnSpc>
                <a:spcPts val="3500"/>
              </a:lnSpc>
              <a:spcAft>
                <a:spcPts val="1200"/>
              </a:spcAft>
              <a:defRPr/>
            </a:pPr>
            <a:r>
              <a:rPr lang="en-US" altLang="ja-JP" smtClean="0"/>
              <a:t>MR=0</a:t>
            </a:r>
            <a:r>
              <a:rPr lang="ja-JP" altLang="en-US" smtClean="0"/>
              <a:t>の条件を満たすのは</a:t>
            </a:r>
            <a:r>
              <a:rPr lang="ja-JP" altLang="en-US" u="sng" smtClean="0">
                <a:solidFill>
                  <a:srgbClr val="FF0000"/>
                </a:solidFill>
              </a:rPr>
              <a:t>限界</a:t>
            </a:r>
            <a:endParaRPr lang="en-US" altLang="ja-JP" u="sng" smtClean="0">
              <a:solidFill>
                <a:srgbClr val="FF0000"/>
              </a:solidFill>
            </a:endParaRPr>
          </a:p>
          <a:p>
            <a:pPr marL="0" indent="0">
              <a:lnSpc>
                <a:spcPts val="3500"/>
              </a:lnSpc>
              <a:spcAft>
                <a:spcPts val="1200"/>
              </a:spcAft>
              <a:buNone/>
              <a:defRPr/>
            </a:pPr>
            <a:r>
              <a:rPr lang="ja-JP" altLang="en-US" u="sng" smtClean="0">
                <a:solidFill>
                  <a:srgbClr val="FF0000"/>
                </a:solidFill>
              </a:rPr>
              <a:t>収入曲線が横軸と交わる</a:t>
            </a:r>
            <a:r>
              <a:rPr lang="ja-JP" altLang="en-US" smtClean="0"/>
              <a:t>点です</a:t>
            </a:r>
            <a:endParaRPr lang="en-US" altLang="ja-JP" smtClean="0"/>
          </a:p>
          <a:p>
            <a:pPr>
              <a:lnSpc>
                <a:spcPts val="3500"/>
              </a:lnSpc>
              <a:spcAft>
                <a:spcPts val="1200"/>
              </a:spcAft>
              <a:defRPr/>
            </a:pPr>
            <a:r>
              <a:rPr lang="ja-JP" altLang="en-US" smtClean="0"/>
              <a:t>問</a:t>
            </a:r>
            <a:r>
              <a:rPr lang="en-US" altLang="ja-JP" smtClean="0"/>
              <a:t>5</a:t>
            </a:r>
            <a:r>
              <a:rPr lang="ja-JP" altLang="en-US" smtClean="0"/>
              <a:t> 独占企業が逆需要関数</a:t>
            </a:r>
            <a:r>
              <a:rPr lang="en-US" altLang="ja-JP" smtClean="0"/>
              <a:t>P(x)=16-2x</a:t>
            </a:r>
            <a:r>
              <a:rPr lang="ja-JP" altLang="en-US" smtClean="0"/>
              <a:t>に対しているときの収入を最大化する生産量とその収入を求めて下さい</a:t>
            </a:r>
            <a:endParaRPr lang="en-US" altLang="ja-JP" smtClean="0"/>
          </a:p>
          <a:p>
            <a:pPr>
              <a:lnSpc>
                <a:spcPts val="3500"/>
              </a:lnSpc>
              <a:spcAft>
                <a:spcPts val="1200"/>
              </a:spcAft>
              <a:defRPr/>
            </a:pPr>
            <a:r>
              <a:rPr lang="ja-JP" altLang="en-US" smtClean="0"/>
              <a:t>問</a:t>
            </a:r>
            <a:r>
              <a:rPr lang="en-US" altLang="ja-JP" smtClean="0"/>
              <a:t>6 </a:t>
            </a:r>
            <a:r>
              <a:rPr lang="ja-JP" altLang="en-US" smtClean="0"/>
              <a:t>限界収入関数を求めください．それを用いて収入が最大になる生産量を求めて下さい</a:t>
            </a:r>
            <a:endParaRPr lang="en-US" altLang="ja-JP" smtClean="0"/>
          </a:p>
        </p:txBody>
      </p:sp>
      <p:grpSp>
        <p:nvGrpSpPr>
          <p:cNvPr id="13" name="グループ化 12"/>
          <p:cNvGrpSpPr/>
          <p:nvPr/>
        </p:nvGrpSpPr>
        <p:grpSpPr>
          <a:xfrm>
            <a:off x="6364145" y="857672"/>
            <a:ext cx="3504754" cy="2876554"/>
            <a:chOff x="6780250" y="305461"/>
            <a:chExt cx="3504754" cy="2876554"/>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6780250" y="2608082"/>
              <a:ext cx="1944229" cy="571823"/>
            </a:xfrm>
            <a:prstGeom prst="rect">
              <a:avLst/>
            </a:prstGeom>
            <a:noFill/>
          </p:spPr>
          <p:txBody>
            <a:bodyPr wrap="square" rtlCol="0">
              <a:spAutoFit/>
            </a:bodyPr>
            <a:lstStyle/>
            <a:p>
              <a:pPr lvl="0" algn="ctr">
                <a:lnSpc>
                  <a:spcPts val="4000"/>
                </a:lnSpc>
                <a:spcBef>
                  <a:spcPts val="1200"/>
                </a:spcBef>
                <a:spcAft>
                  <a:spcPts val="0"/>
                </a:spcAft>
                <a:buClr>
                  <a:srgbClr val="000000">
                    <a:lumMod val="75000"/>
                    <a:lumOff val="25000"/>
                  </a:srgbClr>
                </a:buClr>
                <a:buSzPct val="70000"/>
                <a:defRPr/>
              </a:pPr>
              <a:r>
                <a:rPr kumimoji="1" lang="en-US" altLang="ja-JP" sz="2800" kern="0" smtClean="0">
                  <a:solidFill>
                    <a:srgbClr val="FF0000"/>
                  </a:solidFill>
                  <a:latin typeface="Calibri"/>
                  <a:ea typeface="ＭＳ ゴシック" pitchFamily="49" charset="-128"/>
                </a:rPr>
                <a:t>x</a:t>
              </a:r>
              <a:r>
                <a:rPr kumimoji="1" lang="en-US" altLang="ja-JP" sz="2800" kern="0" baseline="30000" smtClean="0">
                  <a:solidFill>
                    <a:srgbClr val="FF0000"/>
                  </a:solidFill>
                  <a:latin typeface="Calibri"/>
                  <a:ea typeface="ＭＳ ゴシック" pitchFamily="49" charset="-128"/>
                </a:rPr>
                <a:t>r</a:t>
              </a:r>
              <a:r>
                <a:rPr kumimoji="1" lang="en-US" altLang="ja-JP" sz="2800" kern="0" smtClean="0">
                  <a:solidFill>
                    <a:srgbClr val="FF0000"/>
                  </a:solidFill>
                  <a:latin typeface="Calibri"/>
                  <a:ea typeface="ＭＳ ゴシック" pitchFamily="49" charset="-128"/>
                </a:rPr>
                <a:t>=5</a:t>
              </a:r>
              <a:endParaRPr kumimoji="1" lang="en-US" altLang="ja-JP" sz="2800" kern="0">
                <a:solidFill>
                  <a:srgbClr val="FF0000"/>
                </a:solidFill>
                <a:latin typeface="Calibri"/>
                <a:ea typeface="ＭＳ ゴシック" pitchFamily="49" charset="-128"/>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spTree>
    <p:extLst>
      <p:ext uri="{BB962C8B-B14F-4D97-AF65-F5344CB8AC3E}">
        <p14:creationId xmlns:p14="http://schemas.microsoft.com/office/powerpoint/2010/main" val="167675108"/>
      </p:ext>
    </p:extLst>
  </p:cSld>
  <p:clrMapOvr>
    <a:masterClrMapping/>
  </p:clrMapOvr>
  <p:transition advTm="46803"/>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a:t>
            </a:r>
            <a:r>
              <a:rPr lang="ja-JP" altLang="en-US" smtClean="0"/>
              <a:t>収入曲線と</a:t>
            </a:r>
            <a:r>
              <a:rPr lang="ja-JP" altLang="en-US" smtClean="0"/>
              <a:t>収入曲線</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4000"/>
              </a:lnSpc>
              <a:spcBef>
                <a:spcPts val="1200"/>
              </a:spcBef>
              <a:spcAft>
                <a:spcPts val="0"/>
              </a:spcAft>
              <a:defRPr/>
            </a:pPr>
            <a:r>
              <a:rPr lang="ja-JP" altLang="en-US" smtClean="0"/>
              <a:t>限界収入は</a:t>
            </a:r>
            <a:r>
              <a:rPr lang="en-US" altLang="ja-JP" smtClean="0"/>
              <a:t>ΔR/Δx</a:t>
            </a:r>
            <a:r>
              <a:rPr lang="ja-JP" altLang="en-US" smtClean="0"/>
              <a:t>です</a:t>
            </a:r>
            <a:endParaRPr lang="en-US" altLang="ja-JP" smtClean="0"/>
          </a:p>
          <a:p>
            <a:pPr>
              <a:lnSpc>
                <a:spcPts val="4000"/>
              </a:lnSpc>
              <a:spcBef>
                <a:spcPts val="1200"/>
              </a:spcBef>
              <a:spcAft>
                <a:spcPts val="0"/>
              </a:spcAft>
              <a:defRPr/>
            </a:pPr>
            <a:r>
              <a:rPr lang="ja-JP" altLang="en-US" smtClean="0"/>
              <a:t>これは</a:t>
            </a:r>
            <a:r>
              <a:rPr lang="ja-JP" altLang="en-US" u="sng" smtClean="0">
                <a:solidFill>
                  <a:srgbClr val="FF0000"/>
                </a:solidFill>
              </a:rPr>
              <a:t>収入関数の傾き</a:t>
            </a:r>
            <a:r>
              <a:rPr lang="ja-JP" altLang="en-US" smtClean="0"/>
              <a:t>です</a:t>
            </a:r>
            <a:endParaRPr lang="en-US" altLang="ja-JP" smtClean="0"/>
          </a:p>
          <a:p>
            <a:pPr>
              <a:lnSpc>
                <a:spcPts val="4000"/>
              </a:lnSpc>
              <a:spcBef>
                <a:spcPts val="1200"/>
              </a:spcBef>
              <a:spcAft>
                <a:spcPts val="0"/>
              </a:spcAft>
              <a:defRPr/>
            </a:pPr>
            <a:r>
              <a:rPr lang="ja-JP" altLang="en-US" smtClean="0"/>
              <a:t>直線の傾きは学びました</a:t>
            </a:r>
            <a:r>
              <a:rPr lang="ja-JP" altLang="en-US" smtClean="0"/>
              <a:t>が</a:t>
            </a:r>
            <a:endParaRPr lang="en-US" altLang="ja-JP" smtClean="0"/>
          </a:p>
          <a:p>
            <a:pPr marL="0" indent="0">
              <a:lnSpc>
                <a:spcPts val="4000"/>
              </a:lnSpc>
              <a:spcBef>
                <a:spcPts val="1200"/>
              </a:spcBef>
              <a:spcAft>
                <a:spcPts val="0"/>
              </a:spcAft>
              <a:buNone/>
              <a:defRPr/>
            </a:pPr>
            <a:r>
              <a:rPr lang="ja-JP" altLang="en-US" u="sng" smtClean="0">
                <a:solidFill>
                  <a:srgbClr val="FF0000"/>
                </a:solidFill>
              </a:rPr>
              <a:t>曲線</a:t>
            </a:r>
            <a:r>
              <a:rPr lang="ja-JP" altLang="en-US" u="sng" smtClean="0">
                <a:solidFill>
                  <a:srgbClr val="FF0000"/>
                </a:solidFill>
              </a:rPr>
              <a:t>の傾き</a:t>
            </a:r>
            <a:r>
              <a:rPr lang="ja-JP" altLang="en-US" smtClean="0"/>
              <a:t>はどのように定義できるのでしょう</a:t>
            </a:r>
            <a:r>
              <a:rPr lang="ja-JP" altLang="en-US" smtClean="0"/>
              <a:t>か</a:t>
            </a:r>
            <a:endParaRPr lang="en-US" altLang="ja-JP" smtClean="0"/>
          </a:p>
          <a:p>
            <a:pPr>
              <a:lnSpc>
                <a:spcPts val="4000"/>
              </a:lnSpc>
              <a:spcBef>
                <a:spcPts val="1200"/>
              </a:spcBef>
              <a:spcAft>
                <a:spcPts val="0"/>
              </a:spcAft>
              <a:defRPr/>
            </a:pPr>
            <a:r>
              <a:rPr lang="ja-JP" altLang="en-US" smtClean="0"/>
              <a:t>ある曲線上の点</a:t>
            </a:r>
            <a:r>
              <a:rPr lang="en-US" altLang="ja-JP" smtClean="0"/>
              <a:t>P</a:t>
            </a:r>
            <a:r>
              <a:rPr lang="ja-JP" altLang="en-US" smtClean="0"/>
              <a:t>における曲線の</a:t>
            </a:r>
            <a:r>
              <a:rPr lang="ja-JP" altLang="en-US" u="sng" smtClean="0">
                <a:solidFill>
                  <a:srgbClr val="FF0000"/>
                </a:solidFill>
              </a:rPr>
              <a:t>接線</a:t>
            </a:r>
            <a:r>
              <a:rPr lang="ja-JP" altLang="en-US" smtClean="0"/>
              <a:t>とは，その点とその点以外の曲線上の点</a:t>
            </a:r>
            <a:r>
              <a:rPr lang="en-US" altLang="ja-JP" smtClean="0"/>
              <a:t>Q</a:t>
            </a:r>
            <a:r>
              <a:rPr lang="ja-JP" altLang="en-US" smtClean="0"/>
              <a:t>を通る直線で，点</a:t>
            </a:r>
            <a:r>
              <a:rPr lang="en-US" altLang="ja-JP" smtClean="0"/>
              <a:t>Q</a:t>
            </a:r>
            <a:r>
              <a:rPr lang="ja-JP" altLang="en-US" smtClean="0"/>
              <a:t>が点</a:t>
            </a:r>
            <a:r>
              <a:rPr lang="en-US" altLang="ja-JP" smtClean="0"/>
              <a:t>P</a:t>
            </a:r>
            <a:r>
              <a:rPr lang="ja-JP" altLang="en-US" smtClean="0"/>
              <a:t>に限りなく近づくときに限りなく近づいていく直線のことをいいます</a:t>
            </a:r>
            <a:endParaRPr lang="en-US" altLang="ja-JP" smtClean="0"/>
          </a:p>
          <a:p>
            <a:pPr>
              <a:lnSpc>
                <a:spcPts val="4000"/>
              </a:lnSpc>
              <a:spcBef>
                <a:spcPts val="1200"/>
              </a:spcBef>
              <a:spcAft>
                <a:spcPts val="0"/>
              </a:spcAft>
              <a:defRPr/>
            </a:pPr>
            <a:r>
              <a:rPr lang="ja-JP" altLang="en-US" smtClean="0"/>
              <a:t>上の</a:t>
            </a:r>
            <a:r>
              <a:rPr lang="ja-JP" altLang="en-US" smtClean="0"/>
              <a:t>図で青い線が曲線の点</a:t>
            </a:r>
            <a:r>
              <a:rPr lang="en-US" altLang="ja-JP" smtClean="0"/>
              <a:t>P</a:t>
            </a:r>
            <a:r>
              <a:rPr lang="ja-JP" altLang="en-US" smtClean="0"/>
              <a:t>における</a:t>
            </a:r>
            <a:r>
              <a:rPr lang="ja-JP" altLang="en-US" smtClean="0"/>
              <a:t>接線</a:t>
            </a:r>
            <a:r>
              <a:rPr lang="ja-JP" altLang="en-US" smtClean="0"/>
              <a:t>です</a:t>
            </a:r>
            <a:endParaRPr lang="en-US" altLang="ja-JP" smtClean="0"/>
          </a:p>
          <a:p>
            <a:pPr>
              <a:lnSpc>
                <a:spcPts val="4000"/>
              </a:lnSpc>
              <a:spcBef>
                <a:spcPts val="1200"/>
              </a:spcBef>
              <a:spcAft>
                <a:spcPts val="0"/>
              </a:spcAft>
              <a:defRPr/>
            </a:pPr>
            <a:r>
              <a:rPr lang="ja-JP" altLang="en-US" smtClean="0"/>
              <a:t>この</a:t>
            </a:r>
            <a:r>
              <a:rPr lang="ja-JP" altLang="en-US" u="sng" smtClean="0">
                <a:solidFill>
                  <a:srgbClr val="FF0000"/>
                </a:solidFill>
              </a:rPr>
              <a:t>接線の傾きが曲線の傾き</a:t>
            </a:r>
            <a:r>
              <a:rPr lang="ja-JP" altLang="en-US" smtClean="0"/>
              <a:t>になります</a:t>
            </a:r>
            <a:endParaRPr lang="ja-JP" altLang="en-US" smtClean="0"/>
          </a:p>
          <a:p>
            <a:pPr>
              <a:lnSpc>
                <a:spcPts val="4000"/>
              </a:lnSpc>
              <a:spcBef>
                <a:spcPts val="1200"/>
              </a:spcBef>
              <a:spcAft>
                <a:spcPts val="0"/>
              </a:spcAft>
              <a:defRPr/>
            </a:pPr>
            <a:endParaRPr lang="en-US" altLang="ja-JP" smtClean="0"/>
          </a:p>
        </p:txBody>
      </p:sp>
      <p:grpSp>
        <p:nvGrpSpPr>
          <p:cNvPr id="13" name="グループ化 12" hidden="1"/>
          <p:cNvGrpSpPr/>
          <p:nvPr/>
        </p:nvGrpSpPr>
        <p:grpSpPr>
          <a:xfrm>
            <a:off x="6364145" y="857672"/>
            <a:ext cx="3504754" cy="2876554"/>
            <a:chOff x="6780250" y="305461"/>
            <a:chExt cx="3504754" cy="2876554"/>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6780250" y="2608082"/>
              <a:ext cx="1944229" cy="571823"/>
            </a:xfrm>
            <a:prstGeom prst="rect">
              <a:avLst/>
            </a:prstGeom>
            <a:noFill/>
          </p:spPr>
          <p:txBody>
            <a:bodyPr wrap="square" rtlCol="0">
              <a:spAutoFit/>
            </a:bodyPr>
            <a:lstStyle/>
            <a:p>
              <a:pPr lvl="0" algn="ctr">
                <a:lnSpc>
                  <a:spcPts val="4000"/>
                </a:lnSpc>
                <a:spcBef>
                  <a:spcPts val="1200"/>
                </a:spcBef>
                <a:spcAft>
                  <a:spcPts val="0"/>
                </a:spcAft>
                <a:buClr>
                  <a:srgbClr val="000000">
                    <a:lumMod val="75000"/>
                    <a:lumOff val="25000"/>
                  </a:srgbClr>
                </a:buClr>
                <a:buSzPct val="70000"/>
                <a:defRPr/>
              </a:pPr>
              <a:r>
                <a:rPr kumimoji="1" lang="en-US" altLang="ja-JP" sz="2800" kern="0" smtClean="0">
                  <a:solidFill>
                    <a:srgbClr val="FF0000"/>
                  </a:solidFill>
                  <a:latin typeface="Calibri"/>
                  <a:ea typeface="ＭＳ ゴシック" pitchFamily="49" charset="-128"/>
                </a:rPr>
                <a:t>x</a:t>
              </a:r>
              <a:r>
                <a:rPr kumimoji="1" lang="en-US" altLang="ja-JP" sz="2800" kern="0" baseline="30000" smtClean="0">
                  <a:solidFill>
                    <a:srgbClr val="FF0000"/>
                  </a:solidFill>
                  <a:latin typeface="Calibri"/>
                  <a:ea typeface="ＭＳ ゴシック" pitchFamily="49" charset="-128"/>
                </a:rPr>
                <a:t>r</a:t>
              </a:r>
              <a:r>
                <a:rPr kumimoji="1" lang="en-US" altLang="ja-JP" sz="2800" kern="0" smtClean="0">
                  <a:solidFill>
                    <a:srgbClr val="FF0000"/>
                  </a:solidFill>
                  <a:latin typeface="Calibri"/>
                  <a:ea typeface="ＭＳ ゴシック" pitchFamily="49" charset="-128"/>
                </a:rPr>
                <a:t>=5</a:t>
              </a:r>
              <a:endParaRPr kumimoji="1" lang="en-US" altLang="ja-JP" sz="2800" kern="0">
                <a:solidFill>
                  <a:srgbClr val="FF0000"/>
                </a:solidFill>
                <a:latin typeface="Calibri"/>
                <a:ea typeface="ＭＳ ゴシック" pitchFamily="49" charset="-128"/>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grpSp>
        <p:nvGrpSpPr>
          <p:cNvPr id="16" name="グループ化 15"/>
          <p:cNvGrpSpPr/>
          <p:nvPr/>
        </p:nvGrpSpPr>
        <p:grpSpPr>
          <a:xfrm>
            <a:off x="7096224" y="1295206"/>
            <a:ext cx="1417899" cy="1434674"/>
            <a:chOff x="2355448" y="5468696"/>
            <a:chExt cx="1417899" cy="1434674"/>
          </a:xfrm>
        </p:grpSpPr>
        <p:cxnSp>
          <p:nvCxnSpPr>
            <p:cNvPr id="45" name="直線コネクタ 44"/>
            <p:cNvCxnSpPr/>
            <p:nvPr/>
          </p:nvCxnSpPr>
          <p:spPr bwMode="auto">
            <a:xfrm flipH="1">
              <a:off x="2469760" y="6280220"/>
              <a:ext cx="1191887" cy="623150"/>
            </a:xfrm>
            <a:prstGeom prst="line">
              <a:avLst/>
            </a:prstGeom>
            <a:solidFill>
              <a:schemeClr val="accent1"/>
            </a:solidFill>
            <a:ln w="9525" cap="flat" cmpd="sng" algn="ctr">
              <a:solidFill>
                <a:srgbClr val="0070C0"/>
              </a:solidFill>
              <a:prstDash val="solid"/>
              <a:round/>
              <a:headEnd type="none" w="med" len="med"/>
              <a:tailEnd type="none" w="med" len="med"/>
            </a:ln>
            <a:effectLst/>
          </p:spPr>
        </p:cxnSp>
        <p:cxnSp>
          <p:nvCxnSpPr>
            <p:cNvPr id="9" name="直線コネクタ 8"/>
            <p:cNvCxnSpPr>
              <a:stCxn id="41" idx="3"/>
            </p:cNvCxnSpPr>
            <p:nvPr/>
          </p:nvCxnSpPr>
          <p:spPr bwMode="auto">
            <a:xfrm flipH="1">
              <a:off x="3024988" y="5748422"/>
              <a:ext cx="658373" cy="83110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0" name="楕円 39"/>
            <p:cNvSpPr>
              <a:spLocks noChangeAspect="1"/>
            </p:cNvSpPr>
            <p:nvPr/>
          </p:nvSpPr>
          <p:spPr bwMode="auto">
            <a:xfrm>
              <a:off x="2986822" y="6551413"/>
              <a:ext cx="77575" cy="77575"/>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1" name="楕円 40"/>
            <p:cNvSpPr>
              <a:spLocks noChangeAspect="1"/>
            </p:cNvSpPr>
            <p:nvPr/>
          </p:nvSpPr>
          <p:spPr bwMode="auto">
            <a:xfrm>
              <a:off x="3672000" y="5682208"/>
              <a:ext cx="77575" cy="77575"/>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 name="フリーフォーム 6"/>
            <p:cNvSpPr/>
            <p:nvPr/>
          </p:nvSpPr>
          <p:spPr bwMode="auto">
            <a:xfrm>
              <a:off x="2355448" y="5550061"/>
              <a:ext cx="1417899" cy="1157468"/>
            </a:xfrm>
            <a:custGeom>
              <a:avLst/>
              <a:gdLst>
                <a:gd name="connsiteX0" fmla="*/ 0 w 1417899"/>
                <a:gd name="connsiteY0" fmla="*/ 1157468 h 1157468"/>
                <a:gd name="connsiteX1" fmla="*/ 497711 w 1417899"/>
                <a:gd name="connsiteY1" fmla="*/ 1105382 h 1157468"/>
                <a:gd name="connsiteX2" fmla="*/ 816015 w 1417899"/>
                <a:gd name="connsiteY2" fmla="*/ 966486 h 1157468"/>
                <a:gd name="connsiteX3" fmla="*/ 1070658 w 1417899"/>
                <a:gd name="connsiteY3" fmla="*/ 734992 h 1157468"/>
                <a:gd name="connsiteX4" fmla="*/ 1279003 w 1417899"/>
                <a:gd name="connsiteY4" fmla="*/ 376177 h 1157468"/>
                <a:gd name="connsiteX5" fmla="*/ 1417899 w 1417899"/>
                <a:gd name="connsiteY5" fmla="*/ 0 h 1157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7899" h="1157468">
                  <a:moveTo>
                    <a:pt x="0" y="1157468"/>
                  </a:moveTo>
                  <a:cubicBezTo>
                    <a:pt x="180854" y="1147340"/>
                    <a:pt x="361709" y="1137212"/>
                    <a:pt x="497711" y="1105382"/>
                  </a:cubicBezTo>
                  <a:cubicBezTo>
                    <a:pt x="633713" y="1073552"/>
                    <a:pt x="720524" y="1028218"/>
                    <a:pt x="816015" y="966486"/>
                  </a:cubicBezTo>
                  <a:cubicBezTo>
                    <a:pt x="911506" y="904754"/>
                    <a:pt x="993493" y="833377"/>
                    <a:pt x="1070658" y="734992"/>
                  </a:cubicBezTo>
                  <a:cubicBezTo>
                    <a:pt x="1147823" y="636607"/>
                    <a:pt x="1221130" y="498676"/>
                    <a:pt x="1279003" y="376177"/>
                  </a:cubicBezTo>
                  <a:cubicBezTo>
                    <a:pt x="1336876" y="253678"/>
                    <a:pt x="1377387" y="126839"/>
                    <a:pt x="1417899"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2684027" y="6167323"/>
              <a:ext cx="321568" cy="461665"/>
            </a:xfrm>
            <a:prstGeom prst="rect">
              <a:avLst/>
            </a:prstGeom>
            <a:noFill/>
          </p:spPr>
          <p:txBody>
            <a:bodyPr wrap="square" rtlCol="0">
              <a:spAutoFit/>
            </a:bodyPr>
            <a:lstStyle/>
            <a:p>
              <a:r>
                <a:rPr kumimoji="1" lang="en-US" altLang="ja-JP">
                  <a:latin typeface="+mn-lt"/>
                </a:rPr>
                <a:t>P</a:t>
              </a:r>
              <a:endParaRPr kumimoji="1" lang="ja-JP" altLang="en-US">
                <a:latin typeface="+mn-lt"/>
              </a:endParaRPr>
            </a:p>
          </p:txBody>
        </p:sp>
        <p:sp>
          <p:nvSpPr>
            <p:cNvPr id="44" name="テキスト ボックス 43"/>
            <p:cNvSpPr txBox="1"/>
            <p:nvPr/>
          </p:nvSpPr>
          <p:spPr>
            <a:xfrm>
              <a:off x="3187711" y="5468696"/>
              <a:ext cx="321568" cy="461665"/>
            </a:xfrm>
            <a:prstGeom prst="rect">
              <a:avLst/>
            </a:prstGeom>
            <a:noFill/>
          </p:spPr>
          <p:txBody>
            <a:bodyPr wrap="square" rtlCol="0">
              <a:spAutoFit/>
            </a:bodyPr>
            <a:lstStyle/>
            <a:p>
              <a:r>
                <a:rPr kumimoji="1" lang="en-US" altLang="ja-JP" smtClean="0">
                  <a:latin typeface="+mn-lt"/>
                </a:rPr>
                <a:t>Q</a:t>
              </a:r>
              <a:endParaRPr kumimoji="1" lang="ja-JP" altLang="en-US">
                <a:latin typeface="+mn-lt"/>
              </a:endParaRPr>
            </a:p>
          </p:txBody>
        </p:sp>
      </p:grpSp>
    </p:spTree>
    <p:extLst>
      <p:ext uri="{BB962C8B-B14F-4D97-AF65-F5344CB8AC3E}">
        <p14:creationId xmlns:p14="http://schemas.microsoft.com/office/powerpoint/2010/main" val="2079506590"/>
      </p:ext>
    </p:extLst>
  </p:cSld>
  <p:clrMapOvr>
    <a:masterClrMapping/>
  </p:clrMapOvr>
  <p:transition advTm="46803"/>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限界収入の符号と収入曲線</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4000"/>
              </a:lnSpc>
              <a:spcBef>
                <a:spcPts val="1200"/>
              </a:spcBef>
              <a:spcAft>
                <a:spcPts val="0"/>
              </a:spcAft>
              <a:defRPr/>
            </a:pPr>
            <a:r>
              <a:rPr lang="ja-JP" altLang="en-US" smtClean="0"/>
              <a:t>限界収入の符号は収入曲線の傾きを決めます</a:t>
            </a:r>
            <a:endParaRPr lang="en-US" altLang="ja-JP" smtClean="0"/>
          </a:p>
          <a:p>
            <a:pPr marL="0" indent="0">
              <a:lnSpc>
                <a:spcPts val="4000"/>
              </a:lnSpc>
              <a:spcBef>
                <a:spcPts val="1200"/>
              </a:spcBef>
              <a:spcAft>
                <a:spcPts val="1200"/>
              </a:spcAft>
              <a:buNone/>
              <a:defRPr/>
            </a:pPr>
            <a:r>
              <a:rPr kumimoji="1" lang="en-US" altLang="ja-JP" smtClean="0"/>
              <a:t>	MR(x</a:t>
            </a:r>
            <a:r>
              <a:rPr kumimoji="1" lang="en-US" altLang="ja-JP"/>
              <a:t>)&gt;0 </a:t>
            </a:r>
            <a:r>
              <a:rPr kumimoji="1" lang="ja-JP" altLang="en-US"/>
              <a:t>⇔ </a:t>
            </a:r>
            <a:r>
              <a:rPr kumimoji="1" lang="ja-JP" altLang="en-US" smtClean="0"/>
              <a:t>収入曲線は右上がり</a:t>
            </a:r>
            <a:endParaRPr kumimoji="1" lang="en-US" altLang="ja-JP"/>
          </a:p>
          <a:p>
            <a:pPr marL="0" indent="0">
              <a:lnSpc>
                <a:spcPts val="4000"/>
              </a:lnSpc>
              <a:spcBef>
                <a:spcPts val="1200"/>
              </a:spcBef>
              <a:spcAft>
                <a:spcPts val="1200"/>
              </a:spcAft>
              <a:buNone/>
              <a:defRPr/>
            </a:pPr>
            <a:r>
              <a:rPr kumimoji="1" lang="en-US" altLang="ja-JP"/>
              <a:t>	</a:t>
            </a:r>
            <a:r>
              <a:rPr kumimoji="1" lang="en-US" altLang="ja-JP" smtClean="0"/>
              <a:t>MR(x</a:t>
            </a:r>
            <a:r>
              <a:rPr kumimoji="1" lang="en-US" altLang="ja-JP"/>
              <a:t>)=0 </a:t>
            </a:r>
            <a:r>
              <a:rPr kumimoji="1" lang="ja-JP" altLang="en-US"/>
              <a:t>⇔ </a:t>
            </a:r>
            <a:r>
              <a:rPr kumimoji="1" lang="ja-JP" altLang="en-US" smtClean="0"/>
              <a:t>収入曲線はたいら</a:t>
            </a:r>
            <a:endParaRPr kumimoji="1" lang="en-US" altLang="ja-JP"/>
          </a:p>
          <a:p>
            <a:pPr marL="0" indent="0">
              <a:lnSpc>
                <a:spcPts val="4000"/>
              </a:lnSpc>
              <a:spcBef>
                <a:spcPts val="1200"/>
              </a:spcBef>
              <a:spcAft>
                <a:spcPts val="1200"/>
              </a:spcAft>
              <a:buNone/>
              <a:defRPr/>
            </a:pPr>
            <a:r>
              <a:rPr kumimoji="1" lang="en-US" altLang="ja-JP"/>
              <a:t>	</a:t>
            </a:r>
            <a:r>
              <a:rPr kumimoji="1" lang="en-US" altLang="ja-JP" smtClean="0"/>
              <a:t>MR(x</a:t>
            </a:r>
            <a:r>
              <a:rPr kumimoji="1" lang="en-US" altLang="ja-JP"/>
              <a:t>)&lt;0 </a:t>
            </a:r>
            <a:r>
              <a:rPr kumimoji="1" lang="ja-JP" altLang="en-US"/>
              <a:t>⇔ </a:t>
            </a:r>
            <a:r>
              <a:rPr kumimoji="1" lang="ja-JP" altLang="en-US" smtClean="0"/>
              <a:t>収入曲線は右下がり</a:t>
            </a:r>
            <a:endParaRPr kumimoji="1" lang="en-US" altLang="ja-JP" smtClean="0"/>
          </a:p>
          <a:p>
            <a:pPr>
              <a:lnSpc>
                <a:spcPts val="4000"/>
              </a:lnSpc>
              <a:spcBef>
                <a:spcPts val="1200"/>
              </a:spcBef>
              <a:spcAft>
                <a:spcPts val="1200"/>
              </a:spcAft>
              <a:defRPr/>
            </a:pPr>
            <a:r>
              <a:rPr lang="ja-JP" altLang="en-US" smtClean="0"/>
              <a:t>収入曲線の</a:t>
            </a:r>
            <a:r>
              <a:rPr lang="en-US" altLang="ja-JP" smtClean="0"/>
              <a:t>3</a:t>
            </a:r>
            <a:r>
              <a:rPr lang="ja-JP" altLang="en-US" smtClean="0"/>
              <a:t>点の接線を引くと</a:t>
            </a:r>
            <a:r>
              <a:rPr lang="en-US" altLang="ja-JP" smtClean="0"/>
              <a:t>x&lt;5</a:t>
            </a:r>
            <a:r>
              <a:rPr lang="ja-JP" altLang="en-US" smtClean="0"/>
              <a:t>では右上がり，</a:t>
            </a:r>
            <a:r>
              <a:rPr lang="en-US" altLang="ja-JP" smtClean="0"/>
              <a:t>x=5</a:t>
            </a:r>
            <a:r>
              <a:rPr lang="ja-JP" altLang="en-US" smtClean="0"/>
              <a:t>ではたいら，</a:t>
            </a:r>
            <a:r>
              <a:rPr lang="en-US" altLang="ja-JP" smtClean="0"/>
              <a:t>x&gt;5</a:t>
            </a:r>
            <a:r>
              <a:rPr lang="ja-JP" altLang="en-US" smtClean="0"/>
              <a:t>では右下がりになります</a:t>
            </a:r>
            <a:endParaRPr lang="en-US" altLang="ja-JP" smtClean="0"/>
          </a:p>
          <a:p>
            <a:pPr>
              <a:lnSpc>
                <a:spcPts val="4000"/>
              </a:lnSpc>
              <a:spcBef>
                <a:spcPts val="1200"/>
              </a:spcBef>
              <a:spcAft>
                <a:spcPts val="1200"/>
              </a:spcAft>
              <a:defRPr/>
            </a:pPr>
            <a:r>
              <a:rPr lang="ja-JP" altLang="en-US" smtClean="0"/>
              <a:t>よって，</a:t>
            </a:r>
            <a:r>
              <a:rPr lang="en-US" altLang="ja-JP" smtClean="0"/>
              <a:t>x&lt;5</a:t>
            </a:r>
            <a:r>
              <a:rPr lang="ja-JP" altLang="en-US" smtClean="0"/>
              <a:t>の範囲では生産量を増やせば収入が増えます．</a:t>
            </a:r>
            <a:r>
              <a:rPr lang="en-US" altLang="ja-JP" smtClean="0"/>
              <a:t>x=5</a:t>
            </a:r>
            <a:r>
              <a:rPr lang="ja-JP" altLang="en-US" smtClean="0"/>
              <a:t>で収入増がなくなり，その点が最大点になることが分かります</a:t>
            </a:r>
            <a:r>
              <a:rPr lang="ja-JP" altLang="en-US" smtClean="0"/>
              <a:t>．</a:t>
            </a:r>
            <a:r>
              <a:rPr lang="en-US" altLang="ja-JP" smtClean="0"/>
              <a:t>x&gt;5</a:t>
            </a:r>
            <a:r>
              <a:rPr lang="ja-JP" altLang="en-US" smtClean="0"/>
              <a:t>では収入減</a:t>
            </a:r>
            <a:endParaRPr lang="en-US" altLang="ja-JP"/>
          </a:p>
          <a:p>
            <a:pPr>
              <a:lnSpc>
                <a:spcPts val="4000"/>
              </a:lnSpc>
              <a:spcBef>
                <a:spcPts val="1200"/>
              </a:spcBef>
              <a:spcAft>
                <a:spcPts val="0"/>
              </a:spcAft>
              <a:defRPr/>
            </a:pPr>
            <a:endParaRPr lang="en-US" altLang="ja-JP" smtClean="0"/>
          </a:p>
        </p:txBody>
      </p:sp>
      <p:grpSp>
        <p:nvGrpSpPr>
          <p:cNvPr id="13" name="グループ化 12" hidden="1"/>
          <p:cNvGrpSpPr/>
          <p:nvPr/>
        </p:nvGrpSpPr>
        <p:grpSpPr>
          <a:xfrm>
            <a:off x="6364145" y="857672"/>
            <a:ext cx="3504754" cy="2876554"/>
            <a:chOff x="6780250" y="305461"/>
            <a:chExt cx="3504754" cy="2876554"/>
          </a:xfrm>
        </p:grpSpPr>
        <p:cxnSp>
          <p:nvCxnSpPr>
            <p:cNvPr id="24" name="直線コネクタ 23"/>
            <p:cNvCxnSpPr/>
            <p:nvPr/>
          </p:nvCxnSpPr>
          <p:spPr bwMode="auto">
            <a:xfrm>
              <a:off x="7256057" y="838049"/>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7296305" y="523865"/>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7296305" y="2683865"/>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557982" y="2453032"/>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846249" y="305461"/>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7256057" y="2629775"/>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936265" y="2605432"/>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7224297" y="809517"/>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792249" y="66550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9073397" y="26309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948382" y="2720350"/>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7240054" y="838049"/>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17821" y="1280190"/>
              <a:ext cx="1567631"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8156725" y="2650492"/>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6780250" y="2608082"/>
              <a:ext cx="1944229" cy="571823"/>
            </a:xfrm>
            <a:prstGeom prst="rect">
              <a:avLst/>
            </a:prstGeom>
            <a:noFill/>
          </p:spPr>
          <p:txBody>
            <a:bodyPr wrap="square" rtlCol="0">
              <a:spAutoFit/>
            </a:bodyPr>
            <a:lstStyle/>
            <a:p>
              <a:pPr lvl="0" algn="ctr">
                <a:lnSpc>
                  <a:spcPts val="4000"/>
                </a:lnSpc>
                <a:spcBef>
                  <a:spcPts val="1200"/>
                </a:spcBef>
                <a:spcAft>
                  <a:spcPts val="0"/>
                </a:spcAft>
                <a:buClr>
                  <a:srgbClr val="000000">
                    <a:lumMod val="75000"/>
                    <a:lumOff val="25000"/>
                  </a:srgbClr>
                </a:buClr>
                <a:buSzPct val="70000"/>
                <a:defRPr/>
              </a:pPr>
              <a:r>
                <a:rPr kumimoji="1" lang="en-US" altLang="ja-JP" sz="2800" kern="0" smtClean="0">
                  <a:solidFill>
                    <a:srgbClr val="FF0000"/>
                  </a:solidFill>
                  <a:latin typeface="Calibri"/>
                  <a:ea typeface="ＭＳ ゴシック" pitchFamily="49" charset="-128"/>
                </a:rPr>
                <a:t>x</a:t>
              </a:r>
              <a:r>
                <a:rPr kumimoji="1" lang="en-US" altLang="ja-JP" sz="2800" kern="0" baseline="30000" smtClean="0">
                  <a:solidFill>
                    <a:srgbClr val="FF0000"/>
                  </a:solidFill>
                  <a:latin typeface="Calibri"/>
                  <a:ea typeface="ＭＳ ゴシック" pitchFamily="49" charset="-128"/>
                </a:rPr>
                <a:t>r</a:t>
              </a:r>
              <a:r>
                <a:rPr kumimoji="1" lang="en-US" altLang="ja-JP" sz="2800" kern="0" smtClean="0">
                  <a:solidFill>
                    <a:srgbClr val="FF0000"/>
                  </a:solidFill>
                  <a:latin typeface="Calibri"/>
                  <a:ea typeface="ＭＳ ゴシック" pitchFamily="49" charset="-128"/>
                </a:rPr>
                <a:t>=5</a:t>
              </a:r>
              <a:endParaRPr kumimoji="1" lang="en-US" altLang="ja-JP" sz="2800" kern="0">
                <a:solidFill>
                  <a:srgbClr val="FF0000"/>
                </a:solidFill>
                <a:latin typeface="Calibri"/>
                <a:ea typeface="ＭＳ ゴシック" pitchFamily="49" charset="-128"/>
              </a:endParaRPr>
            </a:p>
          </p:txBody>
        </p:sp>
        <p:sp>
          <p:nvSpPr>
            <p:cNvPr id="39" name="テキスト ボックス 38"/>
            <p:cNvSpPr txBox="1"/>
            <p:nvPr/>
          </p:nvSpPr>
          <p:spPr>
            <a:xfrm>
              <a:off x="8717373" y="183278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10" name="直線矢印コネクタ 9"/>
            <p:cNvCxnSpPr>
              <a:stCxn id="39" idx="1"/>
            </p:cNvCxnSpPr>
            <p:nvPr/>
          </p:nvCxnSpPr>
          <p:spPr bwMode="auto">
            <a:xfrm flipH="1">
              <a:off x="8128737" y="2063622"/>
              <a:ext cx="588636" cy="2593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grpSp>
      <p:grpSp>
        <p:nvGrpSpPr>
          <p:cNvPr id="16" name="グループ化 15" hidden="1"/>
          <p:cNvGrpSpPr/>
          <p:nvPr/>
        </p:nvGrpSpPr>
        <p:grpSpPr>
          <a:xfrm>
            <a:off x="6542421" y="5322168"/>
            <a:ext cx="1417899" cy="1405654"/>
            <a:chOff x="2355448" y="5468696"/>
            <a:chExt cx="1417899" cy="1405654"/>
          </a:xfrm>
        </p:grpSpPr>
        <p:cxnSp>
          <p:nvCxnSpPr>
            <p:cNvPr id="45" name="直線コネクタ 44"/>
            <p:cNvCxnSpPr/>
            <p:nvPr/>
          </p:nvCxnSpPr>
          <p:spPr bwMode="auto">
            <a:xfrm flipH="1">
              <a:off x="2571473" y="6228000"/>
              <a:ext cx="1111888" cy="646350"/>
            </a:xfrm>
            <a:prstGeom prst="line">
              <a:avLst/>
            </a:prstGeom>
            <a:solidFill>
              <a:schemeClr val="accent1"/>
            </a:solidFill>
            <a:ln w="9525" cap="flat" cmpd="sng" algn="ctr">
              <a:solidFill>
                <a:srgbClr val="0070C0"/>
              </a:solidFill>
              <a:prstDash val="solid"/>
              <a:round/>
              <a:headEnd type="none" w="med" len="med"/>
              <a:tailEnd type="none" w="med" len="med"/>
            </a:ln>
            <a:effectLst/>
          </p:spPr>
        </p:cxnSp>
        <p:cxnSp>
          <p:nvCxnSpPr>
            <p:cNvPr id="9" name="直線コネクタ 8"/>
            <p:cNvCxnSpPr>
              <a:stCxn id="41" idx="3"/>
            </p:cNvCxnSpPr>
            <p:nvPr/>
          </p:nvCxnSpPr>
          <p:spPr bwMode="auto">
            <a:xfrm flipH="1">
              <a:off x="3024988" y="5748422"/>
              <a:ext cx="658373" cy="83110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40" name="楕円 39"/>
            <p:cNvSpPr>
              <a:spLocks noChangeAspect="1"/>
            </p:cNvSpPr>
            <p:nvPr/>
          </p:nvSpPr>
          <p:spPr bwMode="auto">
            <a:xfrm>
              <a:off x="2986201" y="6540737"/>
              <a:ext cx="77575" cy="77575"/>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1" name="楕円 40"/>
            <p:cNvSpPr>
              <a:spLocks noChangeAspect="1"/>
            </p:cNvSpPr>
            <p:nvPr/>
          </p:nvSpPr>
          <p:spPr bwMode="auto">
            <a:xfrm>
              <a:off x="3672000" y="5682208"/>
              <a:ext cx="77575" cy="77575"/>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7" name="フリーフォーム 6"/>
            <p:cNvSpPr/>
            <p:nvPr/>
          </p:nvSpPr>
          <p:spPr bwMode="auto">
            <a:xfrm>
              <a:off x="2355448" y="5550061"/>
              <a:ext cx="1417899" cy="1157468"/>
            </a:xfrm>
            <a:custGeom>
              <a:avLst/>
              <a:gdLst>
                <a:gd name="connsiteX0" fmla="*/ 0 w 1417899"/>
                <a:gd name="connsiteY0" fmla="*/ 1157468 h 1157468"/>
                <a:gd name="connsiteX1" fmla="*/ 497711 w 1417899"/>
                <a:gd name="connsiteY1" fmla="*/ 1105382 h 1157468"/>
                <a:gd name="connsiteX2" fmla="*/ 816015 w 1417899"/>
                <a:gd name="connsiteY2" fmla="*/ 966486 h 1157468"/>
                <a:gd name="connsiteX3" fmla="*/ 1070658 w 1417899"/>
                <a:gd name="connsiteY3" fmla="*/ 734992 h 1157468"/>
                <a:gd name="connsiteX4" fmla="*/ 1279003 w 1417899"/>
                <a:gd name="connsiteY4" fmla="*/ 376177 h 1157468"/>
                <a:gd name="connsiteX5" fmla="*/ 1417899 w 1417899"/>
                <a:gd name="connsiteY5" fmla="*/ 0 h 11574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417899" h="1157468">
                  <a:moveTo>
                    <a:pt x="0" y="1157468"/>
                  </a:moveTo>
                  <a:cubicBezTo>
                    <a:pt x="180854" y="1147340"/>
                    <a:pt x="361709" y="1137212"/>
                    <a:pt x="497711" y="1105382"/>
                  </a:cubicBezTo>
                  <a:cubicBezTo>
                    <a:pt x="633713" y="1073552"/>
                    <a:pt x="720524" y="1028218"/>
                    <a:pt x="816015" y="966486"/>
                  </a:cubicBezTo>
                  <a:cubicBezTo>
                    <a:pt x="911506" y="904754"/>
                    <a:pt x="993493" y="833377"/>
                    <a:pt x="1070658" y="734992"/>
                  </a:cubicBezTo>
                  <a:cubicBezTo>
                    <a:pt x="1147823" y="636607"/>
                    <a:pt x="1221130" y="498676"/>
                    <a:pt x="1279003" y="376177"/>
                  </a:cubicBezTo>
                  <a:cubicBezTo>
                    <a:pt x="1336876" y="253678"/>
                    <a:pt x="1377387" y="126839"/>
                    <a:pt x="1417899" y="0"/>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2684027" y="6167323"/>
              <a:ext cx="321568" cy="461665"/>
            </a:xfrm>
            <a:prstGeom prst="rect">
              <a:avLst/>
            </a:prstGeom>
            <a:noFill/>
          </p:spPr>
          <p:txBody>
            <a:bodyPr wrap="square" rtlCol="0">
              <a:spAutoFit/>
            </a:bodyPr>
            <a:lstStyle/>
            <a:p>
              <a:r>
                <a:rPr kumimoji="1" lang="en-US" altLang="ja-JP">
                  <a:latin typeface="+mn-lt"/>
                </a:rPr>
                <a:t>P</a:t>
              </a:r>
              <a:endParaRPr kumimoji="1" lang="ja-JP" altLang="en-US">
                <a:latin typeface="+mn-lt"/>
              </a:endParaRPr>
            </a:p>
          </p:txBody>
        </p:sp>
        <p:sp>
          <p:nvSpPr>
            <p:cNvPr id="44" name="テキスト ボックス 43"/>
            <p:cNvSpPr txBox="1"/>
            <p:nvPr/>
          </p:nvSpPr>
          <p:spPr>
            <a:xfrm>
              <a:off x="3187711" y="5468696"/>
              <a:ext cx="321568" cy="461665"/>
            </a:xfrm>
            <a:prstGeom prst="rect">
              <a:avLst/>
            </a:prstGeom>
            <a:noFill/>
          </p:spPr>
          <p:txBody>
            <a:bodyPr wrap="square" rtlCol="0">
              <a:spAutoFit/>
            </a:bodyPr>
            <a:lstStyle/>
            <a:p>
              <a:r>
                <a:rPr kumimoji="1" lang="en-US" altLang="ja-JP" smtClean="0">
                  <a:latin typeface="+mn-lt"/>
                </a:rPr>
                <a:t>Q</a:t>
              </a:r>
              <a:endParaRPr kumimoji="1" lang="ja-JP" altLang="en-US">
                <a:latin typeface="+mn-lt"/>
              </a:endParaRPr>
            </a:p>
          </p:txBody>
        </p:sp>
      </p:grpSp>
      <p:grpSp>
        <p:nvGrpSpPr>
          <p:cNvPr id="46" name="グループ化 45"/>
          <p:cNvGrpSpPr/>
          <p:nvPr/>
        </p:nvGrpSpPr>
        <p:grpSpPr>
          <a:xfrm>
            <a:off x="6176856" y="1746486"/>
            <a:ext cx="3386955" cy="1781993"/>
            <a:chOff x="3372434" y="2460055"/>
            <a:chExt cx="3386955" cy="1781993"/>
          </a:xfrm>
        </p:grpSpPr>
        <p:sp>
          <p:nvSpPr>
            <p:cNvPr id="47" name="フリーフォーム 46"/>
            <p:cNvSpPr/>
            <p:nvPr/>
          </p:nvSpPr>
          <p:spPr bwMode="auto">
            <a:xfrm>
              <a:off x="4320000" y="3089920"/>
              <a:ext cx="1435100" cy="1039221"/>
            </a:xfrm>
            <a:custGeom>
              <a:avLst/>
              <a:gdLst>
                <a:gd name="connsiteX0" fmla="*/ 0 w 1435100"/>
                <a:gd name="connsiteY0" fmla="*/ 753471 h 1039221"/>
                <a:gd name="connsiteX1" fmla="*/ 76200 w 1435100"/>
                <a:gd name="connsiteY1" fmla="*/ 556621 h 1039221"/>
                <a:gd name="connsiteX2" fmla="*/ 228600 w 1435100"/>
                <a:gd name="connsiteY2" fmla="*/ 340721 h 1039221"/>
                <a:gd name="connsiteX3" fmla="*/ 406400 w 1435100"/>
                <a:gd name="connsiteY3" fmla="*/ 194671 h 1039221"/>
                <a:gd name="connsiteX4" fmla="*/ 603250 w 1435100"/>
                <a:gd name="connsiteY4" fmla="*/ 48621 h 1039221"/>
                <a:gd name="connsiteX5" fmla="*/ 717550 w 1435100"/>
                <a:gd name="connsiteY5" fmla="*/ 4171 h 1039221"/>
                <a:gd name="connsiteX6" fmla="*/ 850900 w 1435100"/>
                <a:gd name="connsiteY6" fmla="*/ 10521 h 1039221"/>
                <a:gd name="connsiteX7" fmla="*/ 952500 w 1435100"/>
                <a:gd name="connsiteY7" fmla="*/ 80371 h 1039221"/>
                <a:gd name="connsiteX8" fmla="*/ 1104900 w 1435100"/>
                <a:gd name="connsiteY8" fmla="*/ 245471 h 1039221"/>
                <a:gd name="connsiteX9" fmla="*/ 1206500 w 1435100"/>
                <a:gd name="connsiteY9" fmla="*/ 391521 h 1039221"/>
                <a:gd name="connsiteX10" fmla="*/ 1238250 w 1435100"/>
                <a:gd name="connsiteY10" fmla="*/ 474071 h 1039221"/>
                <a:gd name="connsiteX11" fmla="*/ 1333500 w 1435100"/>
                <a:gd name="connsiteY11" fmla="*/ 670921 h 1039221"/>
                <a:gd name="connsiteX12" fmla="*/ 1397000 w 1435100"/>
                <a:gd name="connsiteY12" fmla="*/ 912221 h 1039221"/>
                <a:gd name="connsiteX13" fmla="*/ 1435100 w 1435100"/>
                <a:gd name="connsiteY13" fmla="*/ 1039221 h 103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5100" h="1039221">
                  <a:moveTo>
                    <a:pt x="0" y="753471"/>
                  </a:moveTo>
                  <a:cubicBezTo>
                    <a:pt x="19050" y="689442"/>
                    <a:pt x="38100" y="625413"/>
                    <a:pt x="76200" y="556621"/>
                  </a:cubicBezTo>
                  <a:cubicBezTo>
                    <a:pt x="114300" y="487829"/>
                    <a:pt x="173567" y="401046"/>
                    <a:pt x="228600" y="340721"/>
                  </a:cubicBezTo>
                  <a:cubicBezTo>
                    <a:pt x="283633" y="280396"/>
                    <a:pt x="343958" y="243354"/>
                    <a:pt x="406400" y="194671"/>
                  </a:cubicBezTo>
                  <a:cubicBezTo>
                    <a:pt x="468842" y="145988"/>
                    <a:pt x="551392" y="80371"/>
                    <a:pt x="603250" y="48621"/>
                  </a:cubicBezTo>
                  <a:cubicBezTo>
                    <a:pt x="655108" y="16871"/>
                    <a:pt x="676275" y="10521"/>
                    <a:pt x="717550" y="4171"/>
                  </a:cubicBezTo>
                  <a:cubicBezTo>
                    <a:pt x="758825" y="-2179"/>
                    <a:pt x="811742" y="-2179"/>
                    <a:pt x="850900" y="10521"/>
                  </a:cubicBezTo>
                  <a:cubicBezTo>
                    <a:pt x="890058" y="23221"/>
                    <a:pt x="910167" y="41213"/>
                    <a:pt x="952500" y="80371"/>
                  </a:cubicBezTo>
                  <a:cubicBezTo>
                    <a:pt x="994833" y="119529"/>
                    <a:pt x="1062567" y="193613"/>
                    <a:pt x="1104900" y="245471"/>
                  </a:cubicBezTo>
                  <a:cubicBezTo>
                    <a:pt x="1147233" y="297329"/>
                    <a:pt x="1184275" y="353421"/>
                    <a:pt x="1206500" y="391521"/>
                  </a:cubicBezTo>
                  <a:cubicBezTo>
                    <a:pt x="1228725" y="429621"/>
                    <a:pt x="1217083" y="427504"/>
                    <a:pt x="1238250" y="474071"/>
                  </a:cubicBezTo>
                  <a:cubicBezTo>
                    <a:pt x="1259417" y="520638"/>
                    <a:pt x="1307042" y="597896"/>
                    <a:pt x="1333500" y="670921"/>
                  </a:cubicBezTo>
                  <a:cubicBezTo>
                    <a:pt x="1359958" y="743946"/>
                    <a:pt x="1380067" y="850838"/>
                    <a:pt x="1397000" y="912221"/>
                  </a:cubicBezTo>
                  <a:cubicBezTo>
                    <a:pt x="1413933" y="973604"/>
                    <a:pt x="1403350" y="999004"/>
                    <a:pt x="1435100" y="1039221"/>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48" name="直線矢印コネクタ 47"/>
            <p:cNvCxnSpPr/>
            <p:nvPr/>
          </p:nvCxnSpPr>
          <p:spPr bwMode="auto">
            <a:xfrm>
              <a:off x="4330700" y="3810000"/>
              <a:ext cx="218946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9" name="直線矢印コネクタ 48"/>
            <p:cNvCxnSpPr/>
            <p:nvPr/>
          </p:nvCxnSpPr>
          <p:spPr bwMode="auto">
            <a:xfrm flipV="1">
              <a:off x="4320000" y="2873896"/>
              <a:ext cx="0" cy="129614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0" name="テキスト ボックス 49"/>
            <p:cNvSpPr txBox="1"/>
            <p:nvPr/>
          </p:nvSpPr>
          <p:spPr>
            <a:xfrm>
              <a:off x="4167704" y="2460055"/>
              <a:ext cx="480968" cy="461665"/>
            </a:xfrm>
            <a:prstGeom prst="rect">
              <a:avLst/>
            </a:prstGeom>
            <a:noFill/>
          </p:spPr>
          <p:txBody>
            <a:bodyPr wrap="square" rtlCol="0">
              <a:spAutoFit/>
            </a:bodyPr>
            <a:lstStyle/>
            <a:p>
              <a:r>
                <a:rPr kumimoji="1" lang="en-US" altLang="ja-JP" smtClean="0">
                  <a:latin typeface="+mn-lt"/>
                </a:rPr>
                <a:t>R</a:t>
              </a:r>
              <a:endParaRPr kumimoji="1" lang="ja-JP" altLang="en-US">
                <a:latin typeface="+mn-lt"/>
              </a:endParaRPr>
            </a:p>
          </p:txBody>
        </p:sp>
        <p:sp>
          <p:nvSpPr>
            <p:cNvPr id="51" name="テキスト ボックス 50"/>
            <p:cNvSpPr txBox="1"/>
            <p:nvPr/>
          </p:nvSpPr>
          <p:spPr>
            <a:xfrm>
              <a:off x="6278421" y="3780383"/>
              <a:ext cx="4809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52" name="テキスト ボックス 51"/>
            <p:cNvSpPr txBox="1"/>
            <p:nvPr/>
          </p:nvSpPr>
          <p:spPr>
            <a:xfrm>
              <a:off x="4001018" y="3780383"/>
              <a:ext cx="480968" cy="461665"/>
            </a:xfrm>
            <a:prstGeom prst="rect">
              <a:avLst/>
            </a:prstGeom>
            <a:noFill/>
          </p:spPr>
          <p:txBody>
            <a:bodyPr wrap="square" rtlCol="0">
              <a:spAutoFit/>
            </a:bodyPr>
            <a:lstStyle/>
            <a:p>
              <a:r>
                <a:rPr kumimoji="1" lang="en-US" altLang="ja-JP" smtClean="0">
                  <a:latin typeface="+mn-lt"/>
                </a:rPr>
                <a:t>0</a:t>
              </a:r>
              <a:endParaRPr kumimoji="1" lang="ja-JP" altLang="en-US">
                <a:latin typeface="+mn-lt"/>
              </a:endParaRPr>
            </a:p>
          </p:txBody>
        </p:sp>
        <p:cxnSp>
          <p:nvCxnSpPr>
            <p:cNvPr id="53" name="直線コネクタ 52"/>
            <p:cNvCxnSpPr/>
            <p:nvPr/>
          </p:nvCxnSpPr>
          <p:spPr bwMode="auto">
            <a:xfrm flipV="1">
              <a:off x="5076000" y="3094091"/>
              <a:ext cx="0" cy="715909"/>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4" name="テキスト ボックス 53"/>
            <p:cNvSpPr txBox="1"/>
            <p:nvPr/>
          </p:nvSpPr>
          <p:spPr>
            <a:xfrm>
              <a:off x="4719960" y="3780383"/>
              <a:ext cx="870498" cy="461665"/>
            </a:xfrm>
            <a:prstGeom prst="rect">
              <a:avLst/>
            </a:prstGeom>
            <a:noFill/>
          </p:spPr>
          <p:txBody>
            <a:bodyPr wrap="square" rtlCol="0">
              <a:spAutoFit/>
            </a:bodyPr>
            <a:lstStyle/>
            <a:p>
              <a:r>
                <a:rPr kumimoji="1" lang="en-US" altLang="ja-JP" smtClean="0">
                  <a:latin typeface="+mn-lt"/>
                </a:rPr>
                <a:t>x</a:t>
              </a:r>
              <a:r>
                <a:rPr kumimoji="1" lang="en-US" altLang="ja-JP" baseline="30000" smtClean="0">
                  <a:latin typeface="+mn-lt"/>
                </a:rPr>
                <a:t>r</a:t>
              </a:r>
              <a:r>
                <a:rPr kumimoji="1" lang="en-US" altLang="ja-JP" smtClean="0">
                  <a:latin typeface="+mn-lt"/>
                </a:rPr>
                <a:t>=5</a:t>
              </a:r>
              <a:endParaRPr kumimoji="1" lang="ja-JP" altLang="en-US">
                <a:latin typeface="+mn-lt"/>
              </a:endParaRPr>
            </a:p>
          </p:txBody>
        </p:sp>
        <p:cxnSp>
          <p:nvCxnSpPr>
            <p:cNvPr id="55" name="直線コネクタ 54"/>
            <p:cNvCxnSpPr>
              <a:endCxn id="47" idx="5"/>
            </p:cNvCxnSpPr>
            <p:nvPr/>
          </p:nvCxnSpPr>
          <p:spPr bwMode="auto">
            <a:xfrm>
              <a:off x="4330699" y="3089920"/>
              <a:ext cx="706851" cy="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56" name="楕円 55"/>
            <p:cNvSpPr>
              <a:spLocks noChangeAspect="1"/>
            </p:cNvSpPr>
            <p:nvPr/>
          </p:nvSpPr>
          <p:spPr bwMode="auto">
            <a:xfrm>
              <a:off x="5040000" y="3049021"/>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7" name="楕円 56"/>
            <p:cNvSpPr>
              <a:spLocks noChangeAspect="1"/>
            </p:cNvSpPr>
            <p:nvPr/>
          </p:nvSpPr>
          <p:spPr bwMode="auto">
            <a:xfrm>
              <a:off x="5040000" y="3779124"/>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8" name="テキスト ボックス 57"/>
            <p:cNvSpPr txBox="1"/>
            <p:nvPr/>
          </p:nvSpPr>
          <p:spPr>
            <a:xfrm>
              <a:off x="3372434" y="2852092"/>
              <a:ext cx="1106022" cy="461665"/>
            </a:xfrm>
            <a:prstGeom prst="rect">
              <a:avLst/>
            </a:prstGeom>
            <a:noFill/>
          </p:spPr>
          <p:txBody>
            <a:bodyPr wrap="square" rtlCol="0">
              <a:spAutoFit/>
            </a:bodyPr>
            <a:lstStyle/>
            <a:p>
              <a:r>
                <a:rPr kumimoji="1" lang="en-US" altLang="ja-JP" smtClean="0">
                  <a:latin typeface="+mn-lt"/>
                </a:rPr>
                <a:t>R</a:t>
              </a:r>
              <a:r>
                <a:rPr kumimoji="1" lang="en-US" altLang="ja-JP" baseline="30000" smtClean="0">
                  <a:solidFill>
                    <a:srgbClr val="000000"/>
                  </a:solidFill>
                  <a:latin typeface="Calibri"/>
                </a:rPr>
                <a:t>r</a:t>
              </a:r>
              <a:r>
                <a:rPr kumimoji="1" lang="en-US" altLang="ja-JP" smtClean="0">
                  <a:latin typeface="+mn-lt"/>
                </a:rPr>
                <a:t>=25</a:t>
              </a:r>
              <a:endParaRPr kumimoji="1" lang="ja-JP" altLang="en-US">
                <a:latin typeface="+mn-lt"/>
              </a:endParaRPr>
            </a:p>
          </p:txBody>
        </p:sp>
      </p:grpSp>
      <p:cxnSp>
        <p:nvCxnSpPr>
          <p:cNvPr id="59" name="直線コネクタ 58"/>
          <p:cNvCxnSpPr/>
          <p:nvPr/>
        </p:nvCxnSpPr>
        <p:spPr bwMode="auto">
          <a:xfrm>
            <a:off x="8081716" y="2322262"/>
            <a:ext cx="477806" cy="799580"/>
          </a:xfrm>
          <a:prstGeom prst="line">
            <a:avLst/>
          </a:prstGeom>
          <a:solidFill>
            <a:schemeClr val="accent1"/>
          </a:solidFill>
          <a:ln w="9525" cap="flat" cmpd="sng" algn="ctr">
            <a:solidFill>
              <a:srgbClr val="FFC000"/>
            </a:solidFill>
            <a:prstDash val="solid"/>
            <a:round/>
            <a:headEnd type="none" w="med" len="med"/>
            <a:tailEnd type="none" w="med" len="med"/>
          </a:ln>
          <a:effectLst/>
        </p:spPr>
      </p:cxnSp>
      <p:cxnSp>
        <p:nvCxnSpPr>
          <p:cNvPr id="60" name="直線コネクタ 59"/>
          <p:cNvCxnSpPr/>
          <p:nvPr/>
        </p:nvCxnSpPr>
        <p:spPr bwMode="auto">
          <a:xfrm flipH="1">
            <a:off x="7019077" y="2294722"/>
            <a:ext cx="658373" cy="831102"/>
          </a:xfrm>
          <a:prstGeom prst="line">
            <a:avLst/>
          </a:prstGeom>
          <a:solidFill>
            <a:schemeClr val="accent1"/>
          </a:solidFill>
          <a:ln w="9525" cap="flat" cmpd="sng" algn="ctr">
            <a:solidFill>
              <a:srgbClr val="FF0000"/>
            </a:solidFill>
            <a:prstDash val="solid"/>
            <a:round/>
            <a:headEnd type="none" w="med" len="med"/>
            <a:tailEnd type="none" w="med" len="med"/>
          </a:ln>
          <a:effectLst/>
        </p:spPr>
      </p:cxnSp>
      <p:sp>
        <p:nvSpPr>
          <p:cNvPr id="61" name="楕円 60"/>
          <p:cNvSpPr>
            <a:spLocks noChangeAspect="1"/>
          </p:cNvSpPr>
          <p:nvPr/>
        </p:nvSpPr>
        <p:spPr bwMode="auto">
          <a:xfrm>
            <a:off x="7332638" y="2659464"/>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62" name="楕円 61"/>
          <p:cNvSpPr>
            <a:spLocks noChangeAspect="1"/>
          </p:cNvSpPr>
          <p:nvPr/>
        </p:nvSpPr>
        <p:spPr bwMode="auto">
          <a:xfrm>
            <a:off x="8255496" y="2661462"/>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63" name="直線コネクタ 62"/>
          <p:cNvCxnSpPr/>
          <p:nvPr/>
        </p:nvCxnSpPr>
        <p:spPr bwMode="auto">
          <a:xfrm>
            <a:off x="7488546" y="2369355"/>
            <a:ext cx="804793" cy="0"/>
          </a:xfrm>
          <a:prstGeom prst="line">
            <a:avLst/>
          </a:prstGeom>
          <a:solidFill>
            <a:schemeClr val="accent1"/>
          </a:solidFill>
          <a:ln w="9525" cap="flat" cmpd="sng" algn="ctr">
            <a:solidFill>
              <a:srgbClr val="0070C0"/>
            </a:solidFill>
            <a:prstDash val="solid"/>
            <a:round/>
            <a:headEnd type="none" w="med" len="med"/>
            <a:tailEnd type="none" w="med" len="med"/>
          </a:ln>
          <a:effectLst/>
        </p:spPr>
      </p:cxnSp>
    </p:spTree>
    <p:extLst>
      <p:ext uri="{BB962C8B-B14F-4D97-AF65-F5344CB8AC3E}">
        <p14:creationId xmlns:p14="http://schemas.microsoft.com/office/powerpoint/2010/main" val="278803658"/>
      </p:ext>
    </p:extLst>
  </p:cSld>
  <p:clrMapOvr>
    <a:masterClrMapping/>
  </p:clrMapOvr>
  <p:transition advTm="46803"/>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15</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独占価格</a:t>
            </a:r>
          </a:p>
        </p:txBody>
      </p:sp>
      <p:sp>
        <p:nvSpPr>
          <p:cNvPr id="180227" name="Rectangle 3"/>
          <p:cNvSpPr>
            <a:spLocks noGrp="1" noChangeArrowheads="1"/>
          </p:cNvSpPr>
          <p:nvPr>
            <p:ph type="body" idx="1"/>
          </p:nvPr>
        </p:nvSpPr>
        <p:spPr>
          <a:xfrm>
            <a:off x="108000" y="1001713"/>
            <a:ext cx="9612000" cy="5940425"/>
          </a:xfrm>
        </p:spPr>
        <p:txBody>
          <a:bodyPr/>
          <a:lstStyle/>
          <a:p>
            <a:pPr>
              <a:lnSpc>
                <a:spcPts val="3500"/>
              </a:lnSpc>
              <a:spcAft>
                <a:spcPts val="1200"/>
              </a:spcAft>
              <a:defRPr/>
            </a:pPr>
            <a:r>
              <a:rPr lang="ja-JP" altLang="en-US" smtClean="0"/>
              <a:t>収入を最大にする価格を求ます</a:t>
            </a:r>
            <a:endParaRPr lang="en-US" altLang="ja-JP" smtClean="0"/>
          </a:p>
          <a:p>
            <a:pPr>
              <a:lnSpc>
                <a:spcPts val="3500"/>
              </a:lnSpc>
              <a:spcAft>
                <a:spcPts val="1200"/>
              </a:spcAft>
              <a:defRPr/>
            </a:pPr>
            <a:r>
              <a:rPr lang="ja-JP" altLang="en-US" u="sng" smtClean="0">
                <a:solidFill>
                  <a:srgbClr val="FF0000"/>
                </a:solidFill>
              </a:rPr>
              <a:t>独占価格</a:t>
            </a:r>
            <a:r>
              <a:rPr lang="ja-JP" altLang="en-US" smtClean="0"/>
              <a:t>は独占企業がつける価格</a:t>
            </a:r>
            <a:endParaRPr lang="en-US" altLang="ja-JP" smtClean="0"/>
          </a:p>
          <a:p>
            <a:pPr>
              <a:lnSpc>
                <a:spcPts val="3500"/>
              </a:lnSpc>
              <a:spcAft>
                <a:spcPts val="1200"/>
              </a:spcAft>
              <a:defRPr/>
            </a:pPr>
            <a:r>
              <a:rPr lang="ja-JP" altLang="en-US" smtClean="0"/>
              <a:t>求めた生産量</a:t>
            </a:r>
            <a:r>
              <a:rPr lang="en-US" altLang="ja-JP" smtClean="0"/>
              <a:t>x</a:t>
            </a:r>
            <a:r>
              <a:rPr lang="en-US" altLang="ja-JP" baseline="30000" smtClean="0"/>
              <a:t>r</a:t>
            </a:r>
            <a:r>
              <a:rPr lang="ja-JP" altLang="en-US" smtClean="0"/>
              <a:t>を逆需要関数に</a:t>
            </a:r>
            <a:endParaRPr lang="en-US" altLang="ja-JP" smtClean="0"/>
          </a:p>
          <a:p>
            <a:pPr marL="0" indent="0">
              <a:lnSpc>
                <a:spcPts val="3500"/>
              </a:lnSpc>
              <a:spcAft>
                <a:spcPts val="1200"/>
              </a:spcAft>
              <a:buNone/>
              <a:defRPr/>
            </a:pPr>
            <a:r>
              <a:rPr lang="ja-JP" altLang="en-US" smtClean="0"/>
              <a:t>代入すると求まります</a:t>
            </a:r>
            <a:endParaRPr lang="en-US" altLang="ja-JP" smtClean="0"/>
          </a:p>
          <a:p>
            <a:pPr marL="0" indent="0">
              <a:lnSpc>
                <a:spcPts val="3500"/>
              </a:lnSpc>
              <a:spcAft>
                <a:spcPts val="1200"/>
              </a:spcAft>
              <a:buNone/>
              <a:defRPr/>
            </a:pPr>
            <a:r>
              <a:rPr lang="en-US" altLang="ja-JP" smtClean="0"/>
              <a:t>	P(x</a:t>
            </a:r>
            <a:r>
              <a:rPr lang="en-US" altLang="ja-JP" baseline="30000" smtClean="0"/>
              <a:t>r</a:t>
            </a:r>
            <a:r>
              <a:rPr lang="en-US" altLang="ja-JP" smtClean="0"/>
              <a:t>)=10-5=5</a:t>
            </a:r>
          </a:p>
          <a:p>
            <a:pPr lvl="0">
              <a:lnSpc>
                <a:spcPts val="3500"/>
              </a:lnSpc>
              <a:spcAft>
                <a:spcPts val="1200"/>
              </a:spcAft>
              <a:defRPr/>
            </a:pPr>
            <a:r>
              <a:rPr lang="ja-JP" altLang="en-US" smtClean="0"/>
              <a:t>よって，独占価格は</a:t>
            </a:r>
            <a:r>
              <a:rPr lang="en-US" altLang="ja-JP" smtClean="0">
                <a:solidFill>
                  <a:srgbClr val="FF0000"/>
                </a:solidFill>
              </a:rPr>
              <a:t>p</a:t>
            </a:r>
            <a:r>
              <a:rPr lang="en-US" altLang="ja-JP" baseline="30000" smtClean="0">
                <a:solidFill>
                  <a:srgbClr val="FF0000"/>
                </a:solidFill>
              </a:rPr>
              <a:t>r</a:t>
            </a:r>
            <a:r>
              <a:rPr lang="en-US" altLang="ja-JP" smtClean="0">
                <a:solidFill>
                  <a:srgbClr val="FF0000"/>
                </a:solidFill>
              </a:rPr>
              <a:t>=5</a:t>
            </a:r>
            <a:r>
              <a:rPr lang="ja-JP" altLang="en-US" smtClean="0"/>
              <a:t>です</a:t>
            </a:r>
            <a:endParaRPr lang="en-US" altLang="ja-JP" smtClean="0"/>
          </a:p>
          <a:p>
            <a:pPr lvl="0">
              <a:lnSpc>
                <a:spcPts val="3500"/>
              </a:lnSpc>
              <a:spcAft>
                <a:spcPts val="1200"/>
              </a:spcAft>
              <a:defRPr/>
            </a:pPr>
            <a:r>
              <a:rPr lang="ja-JP" altLang="en-US" smtClean="0"/>
              <a:t>図では</a:t>
            </a:r>
            <a:r>
              <a:rPr kumimoji="1" lang="en-US" altLang="ja-JP" smtClean="0">
                <a:solidFill>
                  <a:srgbClr val="FF0000"/>
                </a:solidFill>
              </a:rPr>
              <a:t>x</a:t>
            </a:r>
            <a:r>
              <a:rPr kumimoji="1" lang="en-US" altLang="ja-JP" baseline="30000" smtClean="0">
                <a:solidFill>
                  <a:srgbClr val="FF0000"/>
                </a:solidFill>
              </a:rPr>
              <a:t>r</a:t>
            </a:r>
            <a:r>
              <a:rPr kumimoji="1" lang="en-US" altLang="ja-JP" smtClean="0">
                <a:solidFill>
                  <a:srgbClr val="FF0000"/>
                </a:solidFill>
              </a:rPr>
              <a:t>=5</a:t>
            </a:r>
            <a:r>
              <a:rPr lang="ja-JP" altLang="en-US" smtClean="0"/>
              <a:t>から上に点線を伸ばして逆需要曲線と交差した点の縦座標が独占価格になります</a:t>
            </a:r>
            <a:endParaRPr lang="en-US" altLang="ja-JP" smtClean="0"/>
          </a:p>
          <a:p>
            <a:pPr>
              <a:lnSpc>
                <a:spcPts val="3500"/>
              </a:lnSpc>
              <a:spcAft>
                <a:spcPts val="1200"/>
              </a:spcAft>
              <a:defRPr/>
            </a:pPr>
            <a:r>
              <a:rPr lang="ja-JP" altLang="en-US" smtClean="0"/>
              <a:t>問</a:t>
            </a:r>
            <a:r>
              <a:rPr lang="en-US" altLang="ja-JP"/>
              <a:t>7</a:t>
            </a:r>
            <a:r>
              <a:rPr lang="ja-JP" altLang="en-US" smtClean="0"/>
              <a:t> 独占企業が逆需要関数</a:t>
            </a:r>
            <a:r>
              <a:rPr lang="en-US" altLang="ja-JP" smtClean="0"/>
              <a:t>P(x)=16-2x</a:t>
            </a:r>
            <a:r>
              <a:rPr lang="ja-JP" altLang="en-US" smtClean="0"/>
              <a:t>に対しているときの独占価格を求めて下さい</a:t>
            </a:r>
            <a:endParaRPr lang="en-US" altLang="ja-JP" smtClean="0"/>
          </a:p>
        </p:txBody>
      </p:sp>
      <p:grpSp>
        <p:nvGrpSpPr>
          <p:cNvPr id="8" name="グループ化 7"/>
          <p:cNvGrpSpPr/>
          <p:nvPr/>
        </p:nvGrpSpPr>
        <p:grpSpPr>
          <a:xfrm>
            <a:off x="6304136" y="1606955"/>
            <a:ext cx="3527010" cy="2876554"/>
            <a:chOff x="5936435" y="857672"/>
            <a:chExt cx="3527010" cy="2876554"/>
          </a:xfrm>
        </p:grpSpPr>
        <p:cxnSp>
          <p:nvCxnSpPr>
            <p:cNvPr id="24" name="直線コネクタ 23"/>
            <p:cNvCxnSpPr/>
            <p:nvPr/>
          </p:nvCxnSpPr>
          <p:spPr bwMode="auto">
            <a:xfrm>
              <a:off x="6839952" y="1390260"/>
              <a:ext cx="1170231" cy="2294805"/>
            </a:xfrm>
            <a:prstGeom prst="line">
              <a:avLst/>
            </a:prstGeom>
            <a:solidFill>
              <a:schemeClr val="accent1"/>
            </a:solidFill>
            <a:ln w="25400" cap="flat" cmpd="sng" algn="ctr">
              <a:solidFill>
                <a:srgbClr val="FF0000"/>
              </a:solidFill>
              <a:prstDash val="solid"/>
              <a:round/>
              <a:headEnd type="none" w="med" len="med"/>
              <a:tailEnd type="none" w="med" len="med"/>
            </a:ln>
            <a:effectLst/>
          </p:spPr>
        </p:cxnSp>
        <p:cxnSp>
          <p:nvCxnSpPr>
            <p:cNvPr id="22" name="直線矢印コネクタ 21"/>
            <p:cNvCxnSpPr/>
            <p:nvPr/>
          </p:nvCxnSpPr>
          <p:spPr bwMode="auto">
            <a:xfrm flipV="1">
              <a:off x="6880200" y="1076076"/>
              <a:ext cx="0" cy="216000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23" name="直線矢印コネクタ 22"/>
            <p:cNvCxnSpPr/>
            <p:nvPr/>
          </p:nvCxnSpPr>
          <p:spPr bwMode="auto">
            <a:xfrm flipV="1">
              <a:off x="6880200" y="3236076"/>
              <a:ext cx="2140787"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25" name="テキスト ボックス 24"/>
            <p:cNvSpPr txBox="1"/>
            <p:nvPr/>
          </p:nvSpPr>
          <p:spPr>
            <a:xfrm>
              <a:off x="9141877" y="3005243"/>
              <a:ext cx="3215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9" name="テキスト ボックス 28"/>
            <p:cNvSpPr txBox="1"/>
            <p:nvPr/>
          </p:nvSpPr>
          <p:spPr>
            <a:xfrm>
              <a:off x="6430144" y="857672"/>
              <a:ext cx="321568" cy="461665"/>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30" name="楕円 29"/>
            <p:cNvSpPr>
              <a:spLocks noChangeAspect="1"/>
            </p:cNvSpPr>
            <p:nvPr/>
          </p:nvSpPr>
          <p:spPr bwMode="auto">
            <a:xfrm>
              <a:off x="6839952" y="3181986"/>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1" name="テキスト ボックス 30"/>
            <p:cNvSpPr txBox="1"/>
            <p:nvPr/>
          </p:nvSpPr>
          <p:spPr>
            <a:xfrm>
              <a:off x="6520160" y="3157643"/>
              <a:ext cx="321568" cy="461665"/>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32" name="楕円 31"/>
            <p:cNvSpPr>
              <a:spLocks noChangeAspect="1"/>
            </p:cNvSpPr>
            <p:nvPr/>
          </p:nvSpPr>
          <p:spPr bwMode="auto">
            <a:xfrm>
              <a:off x="6808192" y="1361728"/>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テキスト ボックス 32"/>
            <p:cNvSpPr txBox="1"/>
            <p:nvPr/>
          </p:nvSpPr>
          <p:spPr>
            <a:xfrm>
              <a:off x="6376144" y="1217712"/>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sp>
          <p:nvSpPr>
            <p:cNvPr id="34" name="楕円 33"/>
            <p:cNvSpPr>
              <a:spLocks noChangeAspect="1"/>
            </p:cNvSpPr>
            <p:nvPr/>
          </p:nvSpPr>
          <p:spPr bwMode="auto">
            <a:xfrm>
              <a:off x="8657292" y="3183111"/>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5" name="テキスト ボックス 34"/>
            <p:cNvSpPr txBox="1"/>
            <p:nvPr/>
          </p:nvSpPr>
          <p:spPr>
            <a:xfrm>
              <a:off x="8532277" y="3272561"/>
              <a:ext cx="609600" cy="461665"/>
            </a:xfrm>
            <a:prstGeom prst="rect">
              <a:avLst/>
            </a:prstGeom>
            <a:noFill/>
          </p:spPr>
          <p:txBody>
            <a:bodyPr wrap="square" rtlCol="0">
              <a:spAutoFit/>
            </a:bodyPr>
            <a:lstStyle/>
            <a:p>
              <a:r>
                <a:rPr kumimoji="1" lang="en-US" altLang="ja-JP" smtClean="0">
                  <a:latin typeface="+mn-lt"/>
                </a:rPr>
                <a:t>10</a:t>
              </a:r>
              <a:endParaRPr kumimoji="1" lang="ja-JP" altLang="en-US">
                <a:latin typeface="+mn-lt"/>
              </a:endParaRPr>
            </a:p>
          </p:txBody>
        </p:sp>
        <p:cxnSp>
          <p:nvCxnSpPr>
            <p:cNvPr id="36" name="直線コネクタ 35"/>
            <p:cNvCxnSpPr/>
            <p:nvPr/>
          </p:nvCxnSpPr>
          <p:spPr bwMode="auto">
            <a:xfrm>
              <a:off x="6823949" y="1390260"/>
              <a:ext cx="1941343" cy="184685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43" name="テキスト ボックス 42"/>
            <p:cNvSpPr txBox="1"/>
            <p:nvPr/>
          </p:nvSpPr>
          <p:spPr>
            <a:xfrm>
              <a:off x="8130572" y="2292229"/>
              <a:ext cx="1082525" cy="461665"/>
            </a:xfrm>
            <a:prstGeom prst="rect">
              <a:avLst/>
            </a:prstGeom>
            <a:noFill/>
          </p:spPr>
          <p:txBody>
            <a:bodyPr wrap="square" rtlCol="0">
              <a:spAutoFit/>
            </a:bodyPr>
            <a:lstStyle/>
            <a:p>
              <a:r>
                <a:rPr kumimoji="1" lang="en-US" altLang="ja-JP" smtClean="0">
                  <a:latin typeface="+mn-lt"/>
                </a:rPr>
                <a:t>P=10-x</a:t>
              </a:r>
              <a:endParaRPr kumimoji="1" lang="ja-JP" altLang="en-US">
                <a:latin typeface="+mn-lt"/>
              </a:endParaRPr>
            </a:p>
          </p:txBody>
        </p:sp>
        <p:sp>
          <p:nvSpPr>
            <p:cNvPr id="37" name="楕円 36"/>
            <p:cNvSpPr>
              <a:spLocks noChangeAspect="1"/>
            </p:cNvSpPr>
            <p:nvPr/>
          </p:nvSpPr>
          <p:spPr bwMode="auto">
            <a:xfrm>
              <a:off x="7740620" y="3202703"/>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8" name="テキスト ボックス 37"/>
            <p:cNvSpPr txBox="1"/>
            <p:nvPr/>
          </p:nvSpPr>
          <p:spPr>
            <a:xfrm>
              <a:off x="7008689" y="3125563"/>
              <a:ext cx="907761" cy="605294"/>
            </a:xfrm>
            <a:prstGeom prst="rect">
              <a:avLst/>
            </a:prstGeom>
            <a:noFill/>
          </p:spPr>
          <p:txBody>
            <a:bodyPr wrap="square" rtlCol="0">
              <a:spAutoFit/>
            </a:bodyPr>
            <a:lstStyle/>
            <a:p>
              <a:pPr lvl="0" algn="ctr">
                <a:lnSpc>
                  <a:spcPts val="4000"/>
                </a:lnSpc>
                <a:spcBef>
                  <a:spcPts val="1200"/>
                </a:spcBef>
                <a:spcAft>
                  <a:spcPts val="0"/>
                </a:spcAft>
                <a:buClr>
                  <a:srgbClr val="000000">
                    <a:lumMod val="75000"/>
                    <a:lumOff val="25000"/>
                  </a:srgbClr>
                </a:buClr>
                <a:buSzPct val="70000"/>
                <a:defRPr/>
              </a:pPr>
              <a:r>
                <a:rPr kumimoji="1" lang="en-US" altLang="ja-JP" sz="2800" kern="0" smtClean="0">
                  <a:solidFill>
                    <a:srgbClr val="FF0000"/>
                  </a:solidFill>
                  <a:latin typeface="Calibri"/>
                  <a:ea typeface="ＭＳ ゴシック" pitchFamily="49" charset="-128"/>
                </a:rPr>
                <a:t>x</a:t>
              </a:r>
              <a:r>
                <a:rPr kumimoji="1" lang="en-US" altLang="ja-JP" sz="2800" kern="0" baseline="30000" smtClean="0">
                  <a:solidFill>
                    <a:srgbClr val="FF0000"/>
                  </a:solidFill>
                  <a:latin typeface="Calibri"/>
                  <a:ea typeface="ＭＳ ゴシック" pitchFamily="49" charset="-128"/>
                </a:rPr>
                <a:t>r</a:t>
              </a:r>
              <a:r>
                <a:rPr kumimoji="1" lang="en-US" altLang="ja-JP" sz="2800" kern="0" smtClean="0">
                  <a:solidFill>
                    <a:srgbClr val="FF0000"/>
                  </a:solidFill>
                  <a:latin typeface="Calibri"/>
                  <a:ea typeface="ＭＳ ゴシック" pitchFamily="49" charset="-128"/>
                </a:rPr>
                <a:t>=5</a:t>
              </a:r>
              <a:endParaRPr kumimoji="1" lang="en-US" altLang="ja-JP" sz="2800" kern="0">
                <a:solidFill>
                  <a:srgbClr val="FF0000"/>
                </a:solidFill>
                <a:latin typeface="Calibri"/>
                <a:ea typeface="ＭＳ ゴシック" pitchFamily="49" charset="-128"/>
              </a:endParaRPr>
            </a:p>
          </p:txBody>
        </p:sp>
        <p:sp>
          <p:nvSpPr>
            <p:cNvPr id="39" name="テキスト ボックス 38"/>
            <p:cNvSpPr txBox="1"/>
            <p:nvPr/>
          </p:nvSpPr>
          <p:spPr>
            <a:xfrm>
              <a:off x="7375463" y="1243309"/>
              <a:ext cx="1567631" cy="461665"/>
            </a:xfrm>
            <a:prstGeom prst="rect">
              <a:avLst/>
            </a:prstGeom>
            <a:noFill/>
          </p:spPr>
          <p:txBody>
            <a:bodyPr wrap="square" rtlCol="0">
              <a:spAutoFit/>
            </a:bodyPr>
            <a:lstStyle/>
            <a:p>
              <a:r>
                <a:rPr kumimoji="1" lang="en-US" altLang="ja-JP" smtClean="0">
                  <a:latin typeface="+mn-lt"/>
                </a:rPr>
                <a:t>MR=10-2x</a:t>
              </a:r>
              <a:endParaRPr kumimoji="1" lang="ja-JP" altLang="en-US">
                <a:latin typeface="+mn-lt"/>
              </a:endParaRPr>
            </a:p>
          </p:txBody>
        </p:sp>
        <p:cxnSp>
          <p:nvCxnSpPr>
            <p:cNvPr id="3" name="直線コネクタ 2"/>
            <p:cNvCxnSpPr/>
            <p:nvPr/>
          </p:nvCxnSpPr>
          <p:spPr bwMode="auto">
            <a:xfrm flipV="1">
              <a:off x="7794000" y="2340000"/>
              <a:ext cx="0" cy="93600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27" name="楕円 26"/>
            <p:cNvSpPr>
              <a:spLocks noChangeAspect="1"/>
            </p:cNvSpPr>
            <p:nvPr/>
          </p:nvSpPr>
          <p:spPr bwMode="auto">
            <a:xfrm>
              <a:off x="7740620" y="227769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5" name="直線コネクタ 4"/>
            <p:cNvCxnSpPr/>
            <p:nvPr/>
          </p:nvCxnSpPr>
          <p:spPr bwMode="auto">
            <a:xfrm flipH="1" flipV="1">
              <a:off x="6880394" y="2334154"/>
              <a:ext cx="914420" cy="694"/>
            </a:xfrm>
            <a:prstGeom prst="line">
              <a:avLst/>
            </a:prstGeom>
            <a:solidFill>
              <a:schemeClr val="accent1"/>
            </a:solidFill>
            <a:ln w="9525" cap="flat" cmpd="sng" algn="ctr">
              <a:solidFill>
                <a:schemeClr val="tx1"/>
              </a:solidFill>
              <a:prstDash val="sysDot"/>
              <a:round/>
              <a:headEnd type="none" w="med" len="med"/>
              <a:tailEnd type="none" w="med" len="med"/>
            </a:ln>
            <a:effectLst/>
          </p:spPr>
        </p:cxnSp>
        <p:cxnSp>
          <p:nvCxnSpPr>
            <p:cNvPr id="7" name="直線矢印コネクタ 6"/>
            <p:cNvCxnSpPr>
              <a:stCxn id="39" idx="1"/>
            </p:cNvCxnSpPr>
            <p:nvPr/>
          </p:nvCxnSpPr>
          <p:spPr bwMode="auto">
            <a:xfrm flipH="1">
              <a:off x="7024216" y="1474142"/>
              <a:ext cx="351247" cy="31963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41" name="楕円 40"/>
            <p:cNvSpPr>
              <a:spLocks noChangeAspect="1"/>
            </p:cNvSpPr>
            <p:nvPr/>
          </p:nvSpPr>
          <p:spPr bwMode="auto">
            <a:xfrm>
              <a:off x="6808192" y="2286000"/>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2" name="テキスト ボックス 41"/>
            <p:cNvSpPr txBox="1"/>
            <p:nvPr/>
          </p:nvSpPr>
          <p:spPr>
            <a:xfrm>
              <a:off x="5936435" y="2013598"/>
              <a:ext cx="907761" cy="571823"/>
            </a:xfrm>
            <a:prstGeom prst="rect">
              <a:avLst/>
            </a:prstGeom>
            <a:noFill/>
          </p:spPr>
          <p:txBody>
            <a:bodyPr wrap="square" rtlCol="0">
              <a:spAutoFit/>
            </a:bodyPr>
            <a:lstStyle/>
            <a:p>
              <a:pPr lvl="0" algn="ctr">
                <a:lnSpc>
                  <a:spcPts val="4000"/>
                </a:lnSpc>
                <a:spcBef>
                  <a:spcPts val="1200"/>
                </a:spcBef>
                <a:spcAft>
                  <a:spcPts val="0"/>
                </a:spcAft>
                <a:buClr>
                  <a:srgbClr val="000000">
                    <a:lumMod val="75000"/>
                    <a:lumOff val="25000"/>
                  </a:srgbClr>
                </a:buClr>
                <a:buSzPct val="70000"/>
                <a:defRPr/>
              </a:pPr>
              <a:r>
                <a:rPr kumimoji="1" lang="en-US" altLang="ja-JP" sz="2800" kern="0" smtClean="0">
                  <a:solidFill>
                    <a:srgbClr val="FF0000"/>
                  </a:solidFill>
                  <a:latin typeface="Calibri"/>
                  <a:ea typeface="ＭＳ ゴシック" pitchFamily="49" charset="-128"/>
                </a:rPr>
                <a:t>p</a:t>
              </a:r>
              <a:r>
                <a:rPr kumimoji="1" lang="en-US" altLang="ja-JP" sz="2800" kern="0" baseline="30000" smtClean="0">
                  <a:solidFill>
                    <a:srgbClr val="FF0000"/>
                  </a:solidFill>
                  <a:latin typeface="Calibri"/>
                  <a:ea typeface="ＭＳ ゴシック" pitchFamily="49" charset="-128"/>
                </a:rPr>
                <a:t>r</a:t>
              </a:r>
              <a:r>
                <a:rPr kumimoji="1" lang="en-US" altLang="ja-JP" sz="2800" kern="0" smtClean="0">
                  <a:solidFill>
                    <a:srgbClr val="FF0000"/>
                  </a:solidFill>
                  <a:latin typeface="Calibri"/>
                  <a:ea typeface="ＭＳ ゴシック" pitchFamily="49" charset="-128"/>
                </a:rPr>
                <a:t>=5</a:t>
              </a:r>
              <a:endParaRPr kumimoji="1" lang="en-US" altLang="ja-JP" sz="2800" kern="0">
                <a:solidFill>
                  <a:srgbClr val="FF0000"/>
                </a:solidFill>
                <a:latin typeface="Calibri"/>
                <a:ea typeface="ＭＳ ゴシック" pitchFamily="49" charset="-128"/>
              </a:endParaRPr>
            </a:p>
          </p:txBody>
        </p:sp>
      </p:grpSp>
    </p:spTree>
    <p:extLst>
      <p:ext uri="{BB962C8B-B14F-4D97-AF65-F5344CB8AC3E}">
        <p14:creationId xmlns:p14="http://schemas.microsoft.com/office/powerpoint/2010/main" val="2634200119"/>
      </p:ext>
    </p:extLst>
  </p:cSld>
  <p:clrMapOvr>
    <a:masterClrMapping/>
  </p:clrMapOvr>
  <p:transition advTm="46803"/>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12" name="角丸四角形 11"/>
          <p:cNvSpPr/>
          <p:nvPr/>
        </p:nvSpPr>
        <p:spPr bwMode="auto">
          <a:xfrm>
            <a:off x="560316" y="2369840"/>
            <a:ext cx="9146279" cy="2294282"/>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buClr>
                <a:srgbClr val="262626"/>
              </a:buClr>
              <a:defRPr/>
            </a:pPr>
            <a:r>
              <a:rPr lang="ja-JP" altLang="en-US" sz="3600" smtClean="0">
                <a:solidFill>
                  <a:schemeClr val="tx1"/>
                </a:solidFill>
              </a:rPr>
              <a:t>収入最大供給量</a:t>
            </a:r>
            <a:r>
              <a:rPr lang="en-US" altLang="ja-JP" sz="3600"/>
              <a:t>x</a:t>
            </a:r>
            <a:r>
              <a:rPr lang="en-US" altLang="ja-JP" sz="3600" baseline="30000"/>
              <a:t>r </a:t>
            </a:r>
            <a:r>
              <a:rPr lang="ja-JP" altLang="en-US" sz="3600" smtClean="0">
                <a:solidFill>
                  <a:schemeClr val="tx1"/>
                </a:solidFill>
              </a:rPr>
              <a:t>：　</a:t>
            </a:r>
            <a:r>
              <a:rPr lang="en-US" altLang="ja-JP" sz="3600" smtClean="0">
                <a:solidFill>
                  <a:schemeClr val="tx1"/>
                </a:solidFill>
              </a:rPr>
              <a:t>MR(</a:t>
            </a:r>
            <a:r>
              <a:rPr lang="en-US" altLang="ja-JP" sz="3600" smtClean="0"/>
              <a:t>x</a:t>
            </a:r>
            <a:r>
              <a:rPr lang="en-US" altLang="ja-JP" sz="3600" baseline="30000" smtClean="0"/>
              <a:t>r</a:t>
            </a:r>
            <a:r>
              <a:rPr lang="en-US" altLang="ja-JP" sz="3600" smtClean="0">
                <a:solidFill>
                  <a:schemeClr val="tx1"/>
                </a:solidFill>
              </a:rPr>
              <a:t>)=0</a:t>
            </a:r>
          </a:p>
          <a:p>
            <a:pPr marL="107950">
              <a:lnSpc>
                <a:spcPct val="120000"/>
              </a:lnSpc>
              <a:buClr>
                <a:srgbClr val="262626"/>
              </a:buClr>
              <a:defRPr/>
            </a:pPr>
            <a:r>
              <a:rPr lang="ja-JP" altLang="en-US" sz="3600" smtClean="0">
                <a:solidFill>
                  <a:schemeClr val="tx1"/>
                </a:solidFill>
              </a:rPr>
              <a:t>最大収入：</a:t>
            </a:r>
            <a:r>
              <a:rPr lang="en-US" altLang="ja-JP" sz="3600" smtClean="0">
                <a:solidFill>
                  <a:schemeClr val="tx1"/>
                </a:solidFill>
              </a:rPr>
              <a:t>R(</a:t>
            </a:r>
            <a:r>
              <a:rPr lang="en-US" altLang="ja-JP" sz="3600" smtClean="0"/>
              <a:t>x</a:t>
            </a:r>
            <a:r>
              <a:rPr lang="en-US" altLang="ja-JP" sz="3600" baseline="30000" smtClean="0"/>
              <a:t>r</a:t>
            </a:r>
            <a:r>
              <a:rPr lang="en-US" altLang="ja-JP" sz="3600" smtClean="0">
                <a:solidFill>
                  <a:schemeClr val="tx1"/>
                </a:solidFill>
              </a:rPr>
              <a:t>)</a:t>
            </a:r>
          </a:p>
          <a:p>
            <a:pPr marL="107950">
              <a:lnSpc>
                <a:spcPct val="120000"/>
              </a:lnSpc>
              <a:buClr>
                <a:srgbClr val="262626"/>
              </a:buClr>
              <a:defRPr/>
            </a:pPr>
            <a:r>
              <a:rPr lang="ja-JP" altLang="en-US" sz="3600" smtClean="0">
                <a:solidFill>
                  <a:schemeClr val="tx1"/>
                </a:solidFill>
              </a:rPr>
              <a:t>独占価格</a:t>
            </a:r>
            <a:r>
              <a:rPr lang="en-US" altLang="ja-JP" sz="3600" smtClean="0">
                <a:solidFill>
                  <a:schemeClr val="tx1"/>
                </a:solidFill>
              </a:rPr>
              <a:t>p</a:t>
            </a:r>
            <a:r>
              <a:rPr lang="en-US" altLang="ja-JP" sz="3600" baseline="30000" smtClean="0"/>
              <a:t>r</a:t>
            </a:r>
            <a:r>
              <a:rPr lang="ja-JP" altLang="en-US" sz="3600">
                <a:solidFill>
                  <a:schemeClr val="tx1"/>
                </a:solidFill>
              </a:rPr>
              <a:t>：　</a:t>
            </a:r>
            <a:r>
              <a:rPr lang="en-US" altLang="ja-JP" sz="3600">
                <a:solidFill>
                  <a:schemeClr val="tx1"/>
                </a:solidFill>
              </a:rPr>
              <a:t>P</a:t>
            </a:r>
            <a:r>
              <a:rPr lang="en-US" altLang="ja-JP" sz="3600" smtClean="0">
                <a:solidFill>
                  <a:schemeClr val="tx1"/>
                </a:solidFill>
              </a:rPr>
              <a:t>(</a:t>
            </a:r>
            <a:r>
              <a:rPr lang="en-US" altLang="ja-JP" sz="3600" smtClean="0"/>
              <a:t>x</a:t>
            </a:r>
            <a:r>
              <a:rPr lang="en-US" altLang="ja-JP" sz="3600" baseline="30000" smtClean="0"/>
              <a:t>r</a:t>
            </a:r>
            <a:r>
              <a:rPr lang="en-US" altLang="ja-JP" sz="3600" smtClean="0">
                <a:solidFill>
                  <a:schemeClr val="tx1"/>
                </a:solidFill>
              </a:rPr>
              <a:t>)=</a:t>
            </a:r>
            <a:r>
              <a:rPr lang="en-US" altLang="ja-JP" sz="3600">
                <a:solidFill>
                  <a:schemeClr val="tx1"/>
                </a:solidFill>
              </a:rPr>
              <a:t> p</a:t>
            </a:r>
            <a:r>
              <a:rPr lang="en-US" altLang="ja-JP" sz="3600" baseline="30000"/>
              <a:t>r</a:t>
            </a:r>
            <a:endParaRPr lang="en-US" altLang="ja-JP" sz="3600">
              <a:solidFill>
                <a:schemeClr val="tx1"/>
              </a:solidFill>
            </a:endParaRPr>
          </a:p>
          <a:p>
            <a:pPr marL="107950">
              <a:lnSpc>
                <a:spcPct val="120000"/>
              </a:lnSpc>
              <a:buClr>
                <a:srgbClr val="262626"/>
              </a:buClr>
              <a:defRPr/>
            </a:pPr>
            <a:endParaRPr lang="en-US" altLang="ja-JP" sz="3600" smtClean="0">
              <a:solidFill>
                <a:schemeClr val="tx1"/>
              </a:solidFill>
            </a:endParaRPr>
          </a:p>
          <a:p>
            <a:pPr marL="107950">
              <a:lnSpc>
                <a:spcPct val="120000"/>
              </a:lnSpc>
              <a:buClr>
                <a:srgbClr val="262626"/>
              </a:buClr>
              <a:defRPr/>
            </a:pPr>
            <a:endParaRPr lang="ja-JP" altLang="en-US" sz="3600" dirty="0">
              <a:solidFill>
                <a:schemeClr val="tx1"/>
              </a:solidFill>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独占企業の収入最大化問題</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900000" cy="5940425"/>
          </a:xfrm>
        </p:spPr>
        <p:txBody>
          <a:bodyPr/>
          <a:lstStyle/>
          <a:p>
            <a:pPr>
              <a:lnSpc>
                <a:spcPct val="130000"/>
              </a:lnSpc>
              <a:defRPr/>
            </a:pPr>
            <a:r>
              <a:rPr lang="ja-JP" altLang="en-US" smtClean="0"/>
              <a:t>以上をまとめると次のステップで独占企業の行動やその結果が分かります</a:t>
            </a:r>
            <a:endParaRPr lang="en-US" altLang="ja-JP" smtClean="0"/>
          </a:p>
          <a:p>
            <a:pPr>
              <a:lnSpc>
                <a:spcPct val="130000"/>
              </a:lnSpc>
              <a:defRPr/>
            </a:pPr>
            <a:endParaRPr lang="en-US" altLang="ja-JP"/>
          </a:p>
          <a:p>
            <a:pPr>
              <a:lnSpc>
                <a:spcPct val="130000"/>
              </a:lnSpc>
              <a:defRPr/>
            </a:pPr>
            <a:endParaRPr lang="en-US" altLang="ja-JP" smtClean="0"/>
          </a:p>
          <a:p>
            <a:pPr>
              <a:lnSpc>
                <a:spcPct val="130000"/>
              </a:lnSpc>
              <a:defRPr/>
            </a:pPr>
            <a:endParaRPr lang="en-US" altLang="ja-JP"/>
          </a:p>
          <a:p>
            <a:pPr>
              <a:lnSpc>
                <a:spcPct val="130000"/>
              </a:lnSpc>
              <a:defRPr/>
            </a:pPr>
            <a:r>
              <a:rPr lang="ja-JP" altLang="en-US" smtClean="0"/>
              <a:t>ここでは収入最大化を考察しましたが，費用が存在する</a:t>
            </a:r>
            <a:r>
              <a:rPr lang="ja-JP" altLang="en-US" u="sng" smtClean="0">
                <a:solidFill>
                  <a:srgbClr val="FF0000"/>
                </a:solidFill>
              </a:rPr>
              <a:t>利潤最大化問題</a:t>
            </a:r>
            <a:r>
              <a:rPr lang="ja-JP" altLang="en-US" smtClean="0"/>
              <a:t>でも，限界費用を含めた同様の方法で独占供給量や独占価格が求められます</a:t>
            </a:r>
            <a:endParaRPr lang="en-US" altLang="ja-JP" smtClean="0"/>
          </a:p>
        </p:txBody>
      </p:sp>
    </p:spTree>
    <p:extLst>
      <p:ext uri="{BB962C8B-B14F-4D97-AF65-F5344CB8AC3E}">
        <p14:creationId xmlns:p14="http://schemas.microsoft.com/office/powerpoint/2010/main" val="3784588645"/>
      </p:ext>
    </p:extLst>
  </p:cSld>
  <p:clrMapOvr>
    <a:masterClrMapping/>
  </p:clrMapOvr>
  <p:transition advTm="55624"/>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17</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en-US" altLang="ja-JP" smtClean="0"/>
              <a:t>2</a:t>
            </a:r>
            <a:r>
              <a:rPr lang="ja-JP" altLang="en-US" smtClean="0"/>
              <a:t>次関数の最大値・最小値</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en-US" altLang="ja-JP" smtClean="0"/>
              <a:t>2</a:t>
            </a:r>
            <a:r>
              <a:rPr lang="ja-JP" altLang="en-US" smtClean="0"/>
              <a:t>次関数</a:t>
            </a:r>
            <a:r>
              <a:rPr lang="en-US" altLang="ja-JP" smtClean="0"/>
              <a:t>y=a(x-p)</a:t>
            </a:r>
            <a:r>
              <a:rPr lang="en-US" altLang="ja-JP" baseline="30000" smtClean="0"/>
              <a:t>2</a:t>
            </a:r>
            <a:r>
              <a:rPr lang="en-US" altLang="ja-JP" smtClean="0"/>
              <a:t>+q</a:t>
            </a:r>
            <a:r>
              <a:rPr lang="ja-JP" altLang="en-US" smtClean="0"/>
              <a:t>は</a:t>
            </a:r>
            <a:endParaRPr lang="en-US" altLang="ja-JP" smtClean="0"/>
          </a:p>
          <a:p>
            <a:pPr marL="514350" indent="-514350">
              <a:lnSpc>
                <a:spcPct val="130000"/>
              </a:lnSpc>
              <a:buFont typeface="+mj-lt"/>
              <a:buAutoNum type="arabicPeriod"/>
              <a:defRPr/>
            </a:pPr>
            <a:r>
              <a:rPr lang="en-US" altLang="ja-JP" smtClean="0"/>
              <a:t>a&gt;0</a:t>
            </a:r>
            <a:r>
              <a:rPr lang="ja-JP" altLang="en-US" smtClean="0"/>
              <a:t>ならば最小値は</a:t>
            </a:r>
            <a:r>
              <a:rPr lang="en-US" altLang="ja-JP" smtClean="0"/>
              <a:t>q</a:t>
            </a:r>
            <a:r>
              <a:rPr lang="ja-JP" altLang="en-US" smtClean="0"/>
              <a:t>となる．最大値はない．</a:t>
            </a:r>
            <a:r>
              <a:rPr lang="ja-JP" altLang="en-US" smtClean="0"/>
              <a:t>最小点</a:t>
            </a:r>
            <a:r>
              <a:rPr lang="ja-JP" altLang="en-US" smtClean="0"/>
              <a:t>は</a:t>
            </a:r>
            <a:r>
              <a:rPr lang="en-US" altLang="ja-JP" smtClean="0"/>
              <a:t>x=p</a:t>
            </a:r>
            <a:r>
              <a:rPr lang="ja-JP" altLang="en-US" smtClean="0"/>
              <a:t>となる</a:t>
            </a:r>
            <a:endParaRPr lang="en-US" altLang="ja-JP" smtClean="0"/>
          </a:p>
          <a:p>
            <a:pPr marL="514350" indent="-514350">
              <a:lnSpc>
                <a:spcPct val="130000"/>
              </a:lnSpc>
              <a:buFont typeface="+mj-lt"/>
              <a:buAutoNum type="arabicPeriod"/>
              <a:defRPr/>
            </a:pPr>
            <a:r>
              <a:rPr lang="en-US" altLang="ja-JP" smtClean="0"/>
              <a:t>a&lt;0</a:t>
            </a:r>
            <a:r>
              <a:rPr lang="ja-JP" altLang="en-US" smtClean="0"/>
              <a:t>ならば最大値は</a:t>
            </a:r>
            <a:r>
              <a:rPr lang="en-US" altLang="ja-JP" smtClean="0"/>
              <a:t>q</a:t>
            </a:r>
            <a:r>
              <a:rPr lang="ja-JP" altLang="en-US" smtClean="0"/>
              <a:t>となる．最小値はない．</a:t>
            </a:r>
            <a:r>
              <a:rPr lang="ja-JP" altLang="en-US" smtClean="0"/>
              <a:t>最大点</a:t>
            </a:r>
            <a:r>
              <a:rPr lang="ja-JP" altLang="en-US" smtClean="0"/>
              <a:t>は</a:t>
            </a:r>
            <a:r>
              <a:rPr lang="en-US" altLang="ja-JP" smtClean="0"/>
              <a:t>x=p</a:t>
            </a:r>
            <a:r>
              <a:rPr lang="ja-JP" altLang="en-US" smtClean="0"/>
              <a:t>となる</a:t>
            </a:r>
            <a:endParaRPr lang="en-US" altLang="ja-JP" smtClean="0"/>
          </a:p>
          <a:p>
            <a:pPr marL="514350" indent="-514350">
              <a:lnSpc>
                <a:spcPct val="130000"/>
              </a:lnSpc>
              <a:buFont typeface="+mj-lt"/>
              <a:buAutoNum type="arabicPeriod"/>
              <a:defRPr/>
            </a:pPr>
            <a:endParaRPr lang="en-US" altLang="ja-JP"/>
          </a:p>
          <a:p>
            <a:pPr marL="514350" indent="-514350">
              <a:lnSpc>
                <a:spcPct val="130000"/>
              </a:lnSpc>
              <a:buFont typeface="+mj-lt"/>
              <a:buAutoNum type="arabicPeriod"/>
              <a:defRPr/>
            </a:pPr>
            <a:endParaRPr lang="en-US" altLang="ja-JP"/>
          </a:p>
        </p:txBody>
      </p:sp>
    </p:spTree>
    <p:extLst>
      <p:ext uri="{BB962C8B-B14F-4D97-AF65-F5344CB8AC3E}">
        <p14:creationId xmlns:p14="http://schemas.microsoft.com/office/powerpoint/2010/main" val="475192574"/>
      </p:ext>
    </p:extLst>
  </p:cSld>
  <p:clrMapOvr>
    <a:masterClrMapping/>
  </p:clrMapOvr>
  <p:transition advTm="107726"/>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18</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最大化問題</a:t>
            </a:r>
          </a:p>
        </p:txBody>
      </p:sp>
      <p:sp>
        <p:nvSpPr>
          <p:cNvPr id="180227" name="Rectangle 3"/>
          <p:cNvSpPr>
            <a:spLocks noGrp="1" noChangeArrowheads="1"/>
          </p:cNvSpPr>
          <p:nvPr>
            <p:ph type="body" idx="1"/>
          </p:nvPr>
        </p:nvSpPr>
        <p:spPr>
          <a:xfrm>
            <a:off x="183456" y="1001713"/>
            <a:ext cx="9936000" cy="5940425"/>
          </a:xfrm>
        </p:spPr>
        <p:txBody>
          <a:bodyPr/>
          <a:lstStyle/>
          <a:p>
            <a:pPr>
              <a:lnSpc>
                <a:spcPct val="130000"/>
              </a:lnSpc>
              <a:defRPr/>
            </a:pPr>
            <a:r>
              <a:rPr lang="ja-JP" altLang="en-US" smtClean="0"/>
              <a:t>ある実数の集合</a:t>
            </a:r>
            <a:r>
              <a:rPr lang="en-US" altLang="ja-JP" smtClean="0"/>
              <a:t>X</a:t>
            </a:r>
            <a:r>
              <a:rPr lang="ja-JP" altLang="en-US" smtClean="0"/>
              <a:t>⊂</a:t>
            </a:r>
            <a:r>
              <a:rPr lang="en-US" altLang="ja-JP" smtClean="0"/>
              <a:t>R</a:t>
            </a:r>
            <a:r>
              <a:rPr lang="ja-JP" altLang="en-US" smtClean="0"/>
              <a:t>が与えられているとします</a:t>
            </a:r>
            <a:endParaRPr lang="en-US" altLang="ja-JP" smtClean="0"/>
          </a:p>
          <a:p>
            <a:pPr>
              <a:lnSpc>
                <a:spcPct val="130000"/>
              </a:lnSpc>
              <a:defRPr/>
            </a:pPr>
            <a:r>
              <a:rPr lang="ja-JP" altLang="en-US" u="sng" smtClean="0">
                <a:solidFill>
                  <a:srgbClr val="FF0000"/>
                </a:solidFill>
              </a:rPr>
              <a:t>目的関数</a:t>
            </a:r>
            <a:r>
              <a:rPr lang="ja-JP" altLang="en-US" smtClean="0"/>
              <a:t>は</a:t>
            </a:r>
            <a:r>
              <a:rPr lang="ja-JP" altLang="en-US" smtClean="0"/>
              <a:t>最大（最小）に</a:t>
            </a:r>
            <a:r>
              <a:rPr lang="ja-JP" altLang="en-US" smtClean="0"/>
              <a:t>したい値を取る関数です</a:t>
            </a:r>
            <a:endParaRPr lang="en-US" altLang="ja-JP" smtClean="0"/>
          </a:p>
          <a:p>
            <a:pPr>
              <a:lnSpc>
                <a:spcPct val="130000"/>
              </a:lnSpc>
              <a:defRPr/>
            </a:pPr>
            <a:r>
              <a:rPr lang="ja-JP" altLang="en-US" smtClean="0"/>
              <a:t>目的関数を</a:t>
            </a:r>
            <a:r>
              <a:rPr lang="en-US" altLang="ja-JP" smtClean="0"/>
              <a:t>f:X</a:t>
            </a:r>
            <a:r>
              <a:rPr lang="ja-JP" altLang="en-US" smtClean="0"/>
              <a:t>→</a:t>
            </a:r>
            <a:r>
              <a:rPr lang="en-US" altLang="ja-JP" smtClean="0"/>
              <a:t>R</a:t>
            </a:r>
            <a:r>
              <a:rPr lang="ja-JP" altLang="en-US" smtClean="0"/>
              <a:t>とします</a:t>
            </a:r>
            <a:endParaRPr lang="en-US" altLang="ja-JP" smtClean="0"/>
          </a:p>
          <a:p>
            <a:pPr>
              <a:lnSpc>
                <a:spcPct val="130000"/>
              </a:lnSpc>
              <a:defRPr/>
            </a:pPr>
            <a:r>
              <a:rPr lang="ja-JP" altLang="en-US" u="sng" smtClean="0">
                <a:solidFill>
                  <a:srgbClr val="FF0000"/>
                </a:solidFill>
              </a:rPr>
              <a:t>最大化問題</a:t>
            </a:r>
            <a:r>
              <a:rPr lang="ja-JP" altLang="en-US" smtClean="0"/>
              <a:t>は以下に記されます</a:t>
            </a:r>
            <a:endParaRPr lang="en-US" altLang="ja-JP" smtClean="0"/>
          </a:p>
          <a:p>
            <a:pPr>
              <a:lnSpc>
                <a:spcPct val="130000"/>
              </a:lnSpc>
              <a:defRPr/>
            </a:pPr>
            <a:endParaRPr lang="en-US" altLang="ja-JP"/>
          </a:p>
          <a:p>
            <a:pPr>
              <a:lnSpc>
                <a:spcPct val="130000"/>
              </a:lnSpc>
              <a:defRPr/>
            </a:pPr>
            <a:r>
              <a:rPr lang="ja-JP" altLang="en-US" smtClean="0"/>
              <a:t>この</a:t>
            </a:r>
            <a:r>
              <a:rPr lang="en-US" altLang="ja-JP" smtClean="0"/>
              <a:t>max</a:t>
            </a:r>
            <a:r>
              <a:rPr lang="ja-JP" altLang="en-US" smtClean="0"/>
              <a:t>は最大を</a:t>
            </a:r>
            <a:r>
              <a:rPr lang="en-US" altLang="ja-JP" smtClean="0"/>
              <a:t>maximum</a:t>
            </a:r>
            <a:r>
              <a:rPr lang="ja-JP" altLang="en-US" smtClean="0"/>
              <a:t>からきています</a:t>
            </a:r>
            <a:endParaRPr lang="en-US" altLang="ja-JP" smtClean="0"/>
          </a:p>
          <a:p>
            <a:pPr>
              <a:lnSpc>
                <a:spcPct val="130000"/>
              </a:lnSpc>
              <a:defRPr/>
            </a:pPr>
            <a:r>
              <a:rPr lang="en-US" altLang="ja-JP" smtClean="0"/>
              <a:t>f(x)</a:t>
            </a:r>
            <a:r>
              <a:rPr lang="ja-JP" altLang="en-US" smtClean="0"/>
              <a:t>を最大にする</a:t>
            </a:r>
            <a:r>
              <a:rPr lang="en-US" altLang="ja-JP" smtClean="0"/>
              <a:t>x</a:t>
            </a:r>
            <a:r>
              <a:rPr lang="ja-JP" altLang="en-US" smtClean="0"/>
              <a:t>を</a:t>
            </a:r>
            <a:r>
              <a:rPr lang="en-US" altLang="ja-JP" smtClean="0"/>
              <a:t>X</a:t>
            </a:r>
            <a:r>
              <a:rPr lang="ja-JP" altLang="en-US" smtClean="0"/>
              <a:t>から選びなさいという意味</a:t>
            </a:r>
            <a:endParaRPr lang="en-US" altLang="ja-JP" smtClean="0"/>
          </a:p>
          <a:p>
            <a:pPr>
              <a:lnSpc>
                <a:spcPct val="130000"/>
              </a:lnSpc>
              <a:defRPr/>
            </a:pPr>
            <a:r>
              <a:rPr lang="ja-JP" altLang="en-US" smtClean="0"/>
              <a:t>同様に最小化問題も</a:t>
            </a:r>
            <a:r>
              <a:rPr lang="en-US" altLang="ja-JP" smtClean="0"/>
              <a:t>min</a:t>
            </a:r>
            <a:r>
              <a:rPr lang="ja-JP" altLang="en-US" smtClean="0"/>
              <a:t>より定義されます</a:t>
            </a:r>
            <a:endParaRPr lang="en-US" altLang="ja-JP" smtClean="0"/>
          </a:p>
        </p:txBody>
      </p:sp>
      <p:pic>
        <p:nvPicPr>
          <p:cNvPr id="7170" name="Picture 2" descr="\begin{align*}&#10;\max_{x \in X} f(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55144" y="3929856"/>
            <a:ext cx="1524000" cy="5905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114605"/>
      </p:ext>
    </p:extLst>
  </p:cSld>
  <p:clrMapOvr>
    <a:masterClrMapping/>
  </p:clrMapOvr>
  <p:transition advTm="56232"/>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19</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増加関数，減少関数，定数</a:t>
            </a:r>
          </a:p>
        </p:txBody>
      </p:sp>
      <p:sp>
        <p:nvSpPr>
          <p:cNvPr id="180227" name="Rectangle 3"/>
          <p:cNvSpPr>
            <a:spLocks noGrp="1" noChangeArrowheads="1"/>
          </p:cNvSpPr>
          <p:nvPr>
            <p:ph type="body" idx="1"/>
          </p:nvPr>
        </p:nvSpPr>
        <p:spPr>
          <a:xfrm>
            <a:off x="183456" y="1001713"/>
            <a:ext cx="9537700" cy="5940425"/>
          </a:xfrm>
        </p:spPr>
        <p:txBody>
          <a:bodyPr/>
          <a:lstStyle/>
          <a:p>
            <a:pPr>
              <a:lnSpc>
                <a:spcPct val="130000"/>
              </a:lnSpc>
              <a:defRPr/>
            </a:pPr>
            <a:r>
              <a:rPr lang="ja-JP" altLang="en-US" smtClean="0"/>
              <a:t>集合</a:t>
            </a:r>
            <a:r>
              <a:rPr lang="en-US" altLang="ja-JP"/>
              <a:t>X</a:t>
            </a:r>
            <a:r>
              <a:rPr lang="ja-JP" altLang="en-US"/>
              <a:t>⊂</a:t>
            </a:r>
            <a:r>
              <a:rPr lang="en-US" altLang="ja-JP"/>
              <a:t>R</a:t>
            </a:r>
            <a:r>
              <a:rPr lang="ja-JP" altLang="en-US"/>
              <a:t>が</a:t>
            </a:r>
            <a:r>
              <a:rPr lang="ja-JP" altLang="en-US" smtClean="0"/>
              <a:t>与えられていて関数</a:t>
            </a:r>
            <a:r>
              <a:rPr lang="en-US" altLang="ja-JP" smtClean="0"/>
              <a:t>f:X</a:t>
            </a:r>
            <a:r>
              <a:rPr lang="ja-JP" altLang="en-US"/>
              <a:t>→</a:t>
            </a:r>
            <a:r>
              <a:rPr lang="en-US" altLang="ja-JP"/>
              <a:t>R</a:t>
            </a:r>
            <a:r>
              <a:rPr lang="ja-JP" altLang="en-US"/>
              <a:t>とします</a:t>
            </a:r>
            <a:endParaRPr lang="en-US" altLang="ja-JP"/>
          </a:p>
          <a:p>
            <a:pPr>
              <a:lnSpc>
                <a:spcPct val="130000"/>
              </a:lnSpc>
              <a:defRPr/>
            </a:pPr>
            <a:r>
              <a:rPr lang="ja-JP" altLang="en-US" u="sng" smtClean="0">
                <a:solidFill>
                  <a:srgbClr val="FF0000"/>
                </a:solidFill>
              </a:rPr>
              <a:t>関数が区間</a:t>
            </a:r>
            <a:r>
              <a:rPr lang="en-US" altLang="ja-JP" u="sng" smtClean="0">
                <a:solidFill>
                  <a:srgbClr val="FF0000"/>
                </a:solidFill>
              </a:rPr>
              <a:t>I</a:t>
            </a:r>
            <a:r>
              <a:rPr lang="ja-JP" altLang="en-US" u="sng">
                <a:solidFill>
                  <a:srgbClr val="FF0000"/>
                </a:solidFill>
              </a:rPr>
              <a:t> </a:t>
            </a:r>
            <a:r>
              <a:rPr lang="ja-JP" altLang="en-US" u="sng" smtClean="0">
                <a:solidFill>
                  <a:srgbClr val="FF0000"/>
                </a:solidFill>
              </a:rPr>
              <a:t>⊂</a:t>
            </a:r>
            <a:r>
              <a:rPr lang="en-US" altLang="ja-JP" u="sng" smtClean="0">
                <a:solidFill>
                  <a:srgbClr val="FF0000"/>
                </a:solidFill>
              </a:rPr>
              <a:t>X</a:t>
            </a:r>
            <a:r>
              <a:rPr lang="ja-JP" altLang="en-US" u="sng" smtClean="0">
                <a:solidFill>
                  <a:srgbClr val="FF0000"/>
                </a:solidFill>
              </a:rPr>
              <a:t>において増加</a:t>
            </a:r>
            <a:r>
              <a:rPr lang="ja-JP" altLang="en-US" smtClean="0"/>
              <a:t>しているとは</a:t>
            </a:r>
            <a:endParaRPr lang="en-US" altLang="ja-JP" smtClean="0"/>
          </a:p>
          <a:p>
            <a:pPr marL="0" indent="0">
              <a:lnSpc>
                <a:spcPct val="130000"/>
              </a:lnSpc>
              <a:buNone/>
              <a:defRPr/>
            </a:pPr>
            <a:r>
              <a:rPr lang="en-US" altLang="ja-JP" smtClean="0"/>
              <a:t>	</a:t>
            </a:r>
            <a:r>
              <a:rPr lang="ja-JP" altLang="en-US" smtClean="0"/>
              <a:t>すべての</a:t>
            </a:r>
            <a:r>
              <a:rPr lang="en-US" altLang="ja-JP" smtClean="0"/>
              <a:t>x</a:t>
            </a:r>
            <a:r>
              <a:rPr lang="en-US" altLang="ja-JP" baseline="-25000" smtClean="0"/>
              <a:t>1</a:t>
            </a:r>
            <a:r>
              <a:rPr lang="en-US" altLang="ja-JP" smtClean="0"/>
              <a:t>,x</a:t>
            </a:r>
            <a:r>
              <a:rPr lang="en-US" altLang="ja-JP" baseline="-25000" smtClean="0"/>
              <a:t>2</a:t>
            </a:r>
            <a:r>
              <a:rPr lang="ja-JP" altLang="en-US" smtClean="0"/>
              <a:t>∈</a:t>
            </a:r>
            <a:r>
              <a:rPr lang="en-US" altLang="ja-JP" smtClean="0"/>
              <a:t>I</a:t>
            </a:r>
            <a:r>
              <a:rPr lang="ja-JP" altLang="en-US" smtClean="0"/>
              <a:t>に対して</a:t>
            </a:r>
            <a:endParaRPr lang="en-US" altLang="ja-JP" smtClean="0"/>
          </a:p>
          <a:p>
            <a:pPr marL="0" indent="0">
              <a:lnSpc>
                <a:spcPct val="130000"/>
              </a:lnSpc>
              <a:buNone/>
              <a:defRPr/>
            </a:pPr>
            <a:r>
              <a:rPr lang="en-US" altLang="ja-JP"/>
              <a:t>	</a:t>
            </a:r>
            <a:r>
              <a:rPr lang="en-US" altLang="ja-JP" smtClean="0"/>
              <a:t>	x</a:t>
            </a:r>
            <a:r>
              <a:rPr lang="en-US" altLang="ja-JP" baseline="-25000" smtClean="0"/>
              <a:t>1</a:t>
            </a:r>
            <a:r>
              <a:rPr lang="en-US" altLang="ja-JP" smtClean="0"/>
              <a:t>&lt;x</a:t>
            </a:r>
            <a:r>
              <a:rPr lang="en-US" altLang="ja-JP" baseline="-25000" smtClean="0"/>
              <a:t>2</a:t>
            </a:r>
            <a:r>
              <a:rPr lang="ja-JP" altLang="en-US" smtClean="0"/>
              <a:t>⇒</a:t>
            </a:r>
            <a:r>
              <a:rPr lang="en-US" altLang="ja-JP" smtClean="0"/>
              <a:t>f(x</a:t>
            </a:r>
            <a:r>
              <a:rPr lang="en-US" altLang="ja-JP" baseline="-25000" smtClean="0"/>
              <a:t>1</a:t>
            </a:r>
            <a:r>
              <a:rPr lang="en-US" altLang="ja-JP" smtClean="0"/>
              <a:t>)&lt;f(x</a:t>
            </a:r>
            <a:r>
              <a:rPr lang="en-US" altLang="ja-JP" baseline="-25000" smtClean="0"/>
              <a:t>2</a:t>
            </a:r>
            <a:r>
              <a:rPr lang="en-US" altLang="ja-JP" smtClean="0"/>
              <a:t>) </a:t>
            </a:r>
            <a:r>
              <a:rPr lang="ja-JP" altLang="en-US" smtClean="0"/>
              <a:t>を意味します</a:t>
            </a:r>
            <a:endParaRPr lang="en-US" altLang="ja-JP" smtClean="0"/>
          </a:p>
          <a:p>
            <a:pPr>
              <a:lnSpc>
                <a:spcPct val="130000"/>
              </a:lnSpc>
              <a:defRPr/>
            </a:pPr>
            <a:r>
              <a:rPr lang="ja-JP" altLang="en-US" smtClean="0"/>
              <a:t>点</a:t>
            </a:r>
            <a:r>
              <a:rPr lang="en-US" altLang="ja-JP" smtClean="0"/>
              <a:t>x*</a:t>
            </a:r>
            <a:r>
              <a:rPr lang="ja-JP" altLang="en-US" smtClean="0"/>
              <a:t>が内点となるような上の条件を満たす区間</a:t>
            </a:r>
            <a:r>
              <a:rPr lang="en-US" altLang="ja-JP" smtClean="0"/>
              <a:t>I</a:t>
            </a:r>
            <a:r>
              <a:rPr lang="ja-JP" altLang="en-US" smtClean="0"/>
              <a:t>が存在するならば</a:t>
            </a:r>
            <a:r>
              <a:rPr lang="ja-JP" altLang="en-US" u="sng" smtClean="0">
                <a:solidFill>
                  <a:srgbClr val="FF0000"/>
                </a:solidFill>
              </a:rPr>
              <a:t>その点で関数は増加</a:t>
            </a:r>
            <a:r>
              <a:rPr lang="ja-JP" altLang="en-US" smtClean="0"/>
              <a:t>といいます</a:t>
            </a:r>
            <a:endParaRPr lang="en-US" altLang="ja-JP"/>
          </a:p>
          <a:p>
            <a:pPr>
              <a:lnSpc>
                <a:spcPct val="130000"/>
              </a:lnSpc>
              <a:defRPr/>
            </a:pPr>
            <a:r>
              <a:rPr lang="ja-JP" altLang="en-US" smtClean="0"/>
              <a:t>同様に区間で減少，その点で減少も定義される</a:t>
            </a:r>
            <a:endParaRPr lang="en-US" altLang="ja-JP" smtClean="0"/>
          </a:p>
          <a:p>
            <a:pPr>
              <a:lnSpc>
                <a:spcPct val="130000"/>
              </a:lnSpc>
              <a:defRPr/>
            </a:pPr>
            <a:r>
              <a:rPr lang="ja-JP" altLang="en-US" smtClean="0"/>
              <a:t>条件が等号であれば</a:t>
            </a:r>
            <a:r>
              <a:rPr lang="ja-JP" altLang="en-US" u="sng" smtClean="0">
                <a:solidFill>
                  <a:srgbClr val="FF0000"/>
                </a:solidFill>
              </a:rPr>
              <a:t>区間で定数</a:t>
            </a:r>
            <a:r>
              <a:rPr lang="ja-JP" altLang="en-US" smtClean="0"/>
              <a:t>という</a:t>
            </a:r>
            <a:endParaRPr lang="en-US" altLang="ja-JP"/>
          </a:p>
        </p:txBody>
      </p:sp>
    </p:spTree>
    <p:extLst>
      <p:ext uri="{BB962C8B-B14F-4D97-AF65-F5344CB8AC3E}">
        <p14:creationId xmlns:p14="http://schemas.microsoft.com/office/powerpoint/2010/main" val="163529260"/>
      </p:ext>
    </p:extLst>
  </p:cSld>
  <p:clrMapOvr>
    <a:masterClrMapping/>
  </p:clrMapOvr>
  <p:transition advTm="51973"/>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タイトル 1"/>
          <p:cNvSpPr>
            <a:spLocks noGrp="1"/>
          </p:cNvSpPr>
          <p:nvPr>
            <p:ph type="title"/>
          </p:nvPr>
        </p:nvSpPr>
        <p:spPr>
          <a:xfrm>
            <a:off x="762000" y="209550"/>
            <a:ext cx="8636000" cy="1271588"/>
          </a:xfrm>
        </p:spPr>
        <p:txBody>
          <a:bodyPr/>
          <a:lstStyle/>
          <a:p>
            <a:r>
              <a:rPr kumimoji="1" lang="ja-JP" altLang="en-US" smtClean="0"/>
              <a:t>講義の進め方．使い方</a:t>
            </a:r>
          </a:p>
        </p:txBody>
      </p:sp>
      <p:sp>
        <p:nvSpPr>
          <p:cNvPr id="3" name="コンテンツ プレースホルダー 2"/>
          <p:cNvSpPr>
            <a:spLocks noGrp="1"/>
          </p:cNvSpPr>
          <p:nvPr>
            <p:ph idx="1"/>
          </p:nvPr>
        </p:nvSpPr>
        <p:spPr>
          <a:xfrm>
            <a:off x="542925" y="1217613"/>
            <a:ext cx="9468000" cy="5508625"/>
          </a:xfrm>
        </p:spPr>
        <p:txBody>
          <a:bodyPr/>
          <a:lstStyle/>
          <a:p>
            <a:pPr>
              <a:defRPr/>
            </a:pPr>
            <a:r>
              <a:rPr kumimoji="1" lang="ja-JP" altLang="en-US" sz="2800" smtClean="0"/>
              <a:t>シラバスにある教科書を用意してください．自分のノートと筆記用具を用意してください</a:t>
            </a:r>
            <a:endParaRPr kumimoji="1" lang="en-US" altLang="ja-JP" sz="2800" smtClean="0"/>
          </a:p>
          <a:p>
            <a:pPr>
              <a:defRPr/>
            </a:pPr>
            <a:r>
              <a:rPr kumimoji="1" lang="ja-JP" altLang="en-US" sz="2800" smtClean="0"/>
              <a:t>どちらの講義を受けても</a:t>
            </a:r>
            <a:r>
              <a:rPr kumimoji="1" lang="en-US" altLang="ja-JP" sz="2800" smtClean="0"/>
              <a:t>OK</a:t>
            </a:r>
            <a:r>
              <a:rPr kumimoji="1" lang="ja-JP" altLang="en-US" sz="2800" smtClean="0"/>
              <a:t>です．</a:t>
            </a:r>
            <a:r>
              <a:rPr kumimoji="1" lang="en-US" altLang="ja-JP" sz="2800" smtClean="0"/>
              <a:t>teams</a:t>
            </a:r>
            <a:r>
              <a:rPr kumimoji="1" lang="ja-JP" altLang="en-US" sz="2800" smtClean="0"/>
              <a:t>の会議に参加できないオンデマンド型の受講者の資料を解説します</a:t>
            </a:r>
            <a:endParaRPr kumimoji="1" lang="en-US" altLang="ja-JP" sz="2800" smtClean="0"/>
          </a:p>
          <a:p>
            <a:pPr>
              <a:defRPr/>
            </a:pPr>
            <a:r>
              <a:rPr kumimoji="1" lang="ja-JP" altLang="en-US" sz="2800" smtClean="0"/>
              <a:t>次のページに講義のスライドと音声の画面が出てきたら以下のように行ってください．カーソルを持って行き</a:t>
            </a:r>
            <a:r>
              <a:rPr kumimoji="1" lang="en-US" altLang="ja-JP" sz="2800" smtClean="0"/>
              <a:t>【</a:t>
            </a:r>
            <a:r>
              <a:rPr kumimoji="1" lang="ja-JP" altLang="en-US" sz="2800" smtClean="0"/>
              <a:t>再生</a:t>
            </a:r>
            <a:r>
              <a:rPr kumimoji="1" lang="en-US" altLang="ja-JP" sz="2800" smtClean="0"/>
              <a:t>】</a:t>
            </a:r>
            <a:r>
              <a:rPr kumimoji="1" lang="ja-JP" altLang="en-US" sz="2800" smtClean="0"/>
              <a:t>を押してスライドを閲覧し音声を聞いてください．問題演習の部分や教科書を参照する部分は</a:t>
            </a:r>
            <a:r>
              <a:rPr kumimoji="1" lang="en-US" altLang="ja-JP" sz="2800" smtClean="0"/>
              <a:t>【</a:t>
            </a:r>
            <a:r>
              <a:rPr kumimoji="1" lang="ja-JP" altLang="en-US" sz="2800" smtClean="0"/>
              <a:t>一時停止</a:t>
            </a:r>
            <a:r>
              <a:rPr kumimoji="1" lang="en-US" altLang="ja-JP" sz="2800" smtClean="0"/>
              <a:t>】</a:t>
            </a:r>
            <a:r>
              <a:rPr kumimoji="1" lang="ja-JP" altLang="en-US" sz="2800" smtClean="0"/>
              <a:t>を押してノートで問題を解いてください．</a:t>
            </a:r>
            <a:endParaRPr kumimoji="1" lang="en-US" altLang="ja-JP" sz="2800" smtClean="0"/>
          </a:p>
          <a:p>
            <a:pPr>
              <a:defRPr/>
            </a:pPr>
            <a:r>
              <a:rPr kumimoji="1" lang="ja-JP" altLang="en-US" sz="2800" smtClean="0"/>
              <a:t>アンケートと課題は</a:t>
            </a:r>
            <a:r>
              <a:rPr kumimoji="1" lang="en-US" altLang="ja-JP" sz="2800" u="sng" smtClean="0">
                <a:solidFill>
                  <a:srgbClr val="FF0000"/>
                </a:solidFill>
              </a:rPr>
              <a:t>Bb</a:t>
            </a:r>
            <a:r>
              <a:rPr kumimoji="1" lang="ja-JP" altLang="en-US" sz="2800" u="sng" smtClean="0">
                <a:solidFill>
                  <a:srgbClr val="FF0000"/>
                </a:solidFill>
              </a:rPr>
              <a:t>の課題機能で提出</a:t>
            </a:r>
            <a:r>
              <a:rPr kumimoji="1" lang="ja-JP" altLang="en-US" sz="2800" smtClean="0"/>
              <a:t>してください。一回で</a:t>
            </a:r>
            <a:r>
              <a:rPr kumimoji="1" lang="en-US" altLang="ja-JP" sz="2800" smtClean="0"/>
              <a:t>OK</a:t>
            </a:r>
            <a:r>
              <a:rPr kumimoji="1" lang="ja-JP" altLang="en-US" sz="2800" smtClean="0"/>
              <a:t>。これ以外の提出方法は認めません。</a:t>
            </a:r>
            <a:endParaRPr kumimoji="1" lang="ja-JP" altLang="en-US" sz="2800"/>
          </a:p>
        </p:txBody>
      </p:sp>
      <p:sp>
        <p:nvSpPr>
          <p:cNvPr id="8196" name="日付プレースホルダー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8197" name="フッター プレースホルダー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8198" name="スライド番号プレースホルダー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B55BC0BC-92AF-41B9-BBD7-DCACABCF7BFA}" type="slidenum">
              <a:rPr lang="ja-JP" altLang="en-US" sz="1400" smtClean="0">
                <a:latin typeface="Times New Roman" panose="02020603050405020304" pitchFamily="18" charset="0"/>
              </a:rPr>
              <a:pPr>
                <a:spcBef>
                  <a:spcPct val="0"/>
                </a:spcBef>
                <a:buFontTx/>
                <a:buNone/>
              </a:pPr>
              <a:t>2</a:t>
            </a:fld>
            <a:endParaRPr lang="en-US" altLang="ja-JP" sz="1400" smtClean="0">
              <a:latin typeface="Times New Roman" panose="02020603050405020304" pitchFamily="18" charset="0"/>
            </a:endParaRPr>
          </a:p>
        </p:txBody>
      </p:sp>
    </p:spTree>
  </p:cSld>
  <p:clrMapOvr>
    <a:masterClrMapping/>
  </p:clrMapOvr>
  <mc:AlternateContent xmlns:mc="http://schemas.openxmlformats.org/markup-compatibility/2006" xmlns:p14="http://schemas.microsoft.com/office/powerpoint/2010/main">
    <mc:Choice Requires="p14">
      <p:transition spd="slow" p14:dur="2000" advTm="6449"/>
    </mc:Choice>
    <mc:Fallback xmlns="">
      <p:transition spd="slow" advTm="6449"/>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20</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最大値を取る図形的特徴</a:t>
            </a:r>
          </a:p>
        </p:txBody>
      </p:sp>
      <p:sp>
        <p:nvSpPr>
          <p:cNvPr id="180227" name="Rectangle 3"/>
          <p:cNvSpPr>
            <a:spLocks noGrp="1" noChangeArrowheads="1"/>
          </p:cNvSpPr>
          <p:nvPr>
            <p:ph type="body" idx="1"/>
          </p:nvPr>
        </p:nvSpPr>
        <p:spPr>
          <a:xfrm>
            <a:off x="236212" y="1004931"/>
            <a:ext cx="9900000" cy="6192000"/>
          </a:xfrm>
        </p:spPr>
        <p:txBody>
          <a:bodyPr/>
          <a:lstStyle/>
          <a:p>
            <a:pPr>
              <a:lnSpc>
                <a:spcPts val="4000"/>
              </a:lnSpc>
              <a:spcBef>
                <a:spcPts val="1200"/>
              </a:spcBef>
              <a:defRPr/>
            </a:pPr>
            <a:r>
              <a:rPr lang="ja-JP" altLang="en-US" smtClean="0"/>
              <a:t>関数が増加や減少している点では最大値を取ることはない</a:t>
            </a:r>
            <a:endParaRPr lang="en-US" altLang="ja-JP" smtClean="0"/>
          </a:p>
          <a:p>
            <a:pPr>
              <a:lnSpc>
                <a:spcPts val="4000"/>
              </a:lnSpc>
              <a:spcBef>
                <a:spcPts val="1200"/>
              </a:spcBef>
              <a:defRPr/>
            </a:pPr>
            <a:r>
              <a:rPr lang="ja-JP" altLang="en-US" smtClean="0"/>
              <a:t>最大値を取るのは一瞬でも「</a:t>
            </a:r>
            <a:r>
              <a:rPr lang="ja-JP" altLang="en-US" u="sng" smtClean="0">
                <a:solidFill>
                  <a:srgbClr val="FF0000"/>
                </a:solidFill>
              </a:rPr>
              <a:t>関数値が一定</a:t>
            </a:r>
            <a:r>
              <a:rPr lang="ja-JP" altLang="en-US" smtClean="0"/>
              <a:t>」になっているとき</a:t>
            </a:r>
            <a:endParaRPr lang="en-US" altLang="ja-JP" smtClean="0"/>
          </a:p>
          <a:p>
            <a:pPr>
              <a:lnSpc>
                <a:spcPts val="4000"/>
              </a:lnSpc>
              <a:spcBef>
                <a:spcPts val="1200"/>
              </a:spcBef>
              <a:defRPr/>
            </a:pPr>
            <a:r>
              <a:rPr lang="en-US" altLang="ja-JP" smtClean="0"/>
              <a:t>x*</a:t>
            </a:r>
            <a:r>
              <a:rPr lang="ja-JP" altLang="en-US" smtClean="0"/>
              <a:t>で接線を引くと水平になる</a:t>
            </a:r>
            <a:endParaRPr lang="en-US" altLang="ja-JP" smtClean="0"/>
          </a:p>
          <a:p>
            <a:pPr>
              <a:lnSpc>
                <a:spcPts val="4000"/>
              </a:lnSpc>
              <a:spcBef>
                <a:spcPts val="1200"/>
              </a:spcBef>
              <a:defRPr/>
            </a:pPr>
            <a:r>
              <a:rPr lang="ja-JP" altLang="en-US" smtClean="0"/>
              <a:t>頂点</a:t>
            </a:r>
            <a:r>
              <a:rPr lang="en-US" altLang="ja-JP" smtClean="0"/>
              <a:t>(x*,</a:t>
            </a:r>
            <a:r>
              <a:rPr lang="en-US" altLang="ja-JP"/>
              <a:t> </a:t>
            </a:r>
            <a:r>
              <a:rPr lang="en-US" altLang="ja-JP" smtClean="0"/>
              <a:t>f(x*))</a:t>
            </a:r>
            <a:r>
              <a:rPr lang="ja-JP" altLang="en-US" smtClean="0"/>
              <a:t>近くでは直線で</a:t>
            </a:r>
            <a:endParaRPr lang="en-US" altLang="ja-JP" smtClean="0"/>
          </a:p>
          <a:p>
            <a:pPr marL="0" indent="0">
              <a:lnSpc>
                <a:spcPts val="4000"/>
              </a:lnSpc>
              <a:spcBef>
                <a:spcPts val="1200"/>
              </a:spcBef>
              <a:buNone/>
              <a:defRPr/>
            </a:pPr>
            <a:r>
              <a:rPr lang="ja-JP" altLang="en-US" u="sng" smtClean="0">
                <a:solidFill>
                  <a:srgbClr val="FF0000"/>
                </a:solidFill>
              </a:rPr>
              <a:t>近似できる</a:t>
            </a:r>
            <a:r>
              <a:rPr lang="ja-JP" altLang="en-US" smtClean="0"/>
              <a:t>ことを意味する</a:t>
            </a:r>
            <a:endParaRPr lang="en-US" altLang="ja-JP"/>
          </a:p>
          <a:p>
            <a:pPr>
              <a:lnSpc>
                <a:spcPts val="4000"/>
              </a:lnSpc>
              <a:spcBef>
                <a:spcPts val="1200"/>
              </a:spcBef>
              <a:defRPr/>
            </a:pPr>
            <a:endParaRPr lang="en-US" altLang="ja-JP" smtClean="0"/>
          </a:p>
          <a:p>
            <a:pPr>
              <a:lnSpc>
                <a:spcPts val="4000"/>
              </a:lnSpc>
              <a:spcBef>
                <a:spcPts val="1200"/>
              </a:spcBef>
              <a:defRPr/>
            </a:pPr>
            <a:endParaRPr lang="en-US" altLang="ja-JP"/>
          </a:p>
        </p:txBody>
      </p:sp>
      <p:grpSp>
        <p:nvGrpSpPr>
          <p:cNvPr id="10" name="グループ化 9"/>
          <p:cNvGrpSpPr/>
          <p:nvPr/>
        </p:nvGrpSpPr>
        <p:grpSpPr>
          <a:xfrm>
            <a:off x="7023324" y="2945904"/>
            <a:ext cx="2376264" cy="1946042"/>
            <a:chOff x="7023324" y="2945904"/>
            <a:chExt cx="2376264" cy="1946042"/>
          </a:xfrm>
        </p:grpSpPr>
        <p:sp>
          <p:nvSpPr>
            <p:cNvPr id="2" name="フリーフォーム 1"/>
            <p:cNvSpPr/>
            <p:nvPr/>
          </p:nvSpPr>
          <p:spPr bwMode="auto">
            <a:xfrm>
              <a:off x="7195685" y="2993165"/>
              <a:ext cx="1962564" cy="1540551"/>
            </a:xfrm>
            <a:custGeom>
              <a:avLst/>
              <a:gdLst>
                <a:gd name="connsiteX0" fmla="*/ 0 w 1962564"/>
                <a:gd name="connsiteY0" fmla="*/ 1540551 h 1540551"/>
                <a:gd name="connsiteX1" fmla="*/ 273132 w 1962564"/>
                <a:gd name="connsiteY1" fmla="*/ 828031 h 1540551"/>
                <a:gd name="connsiteX2" fmla="*/ 700644 w 1962564"/>
                <a:gd name="connsiteY2" fmla="*/ 222390 h 1540551"/>
                <a:gd name="connsiteX3" fmla="*/ 1056904 w 1962564"/>
                <a:gd name="connsiteY3" fmla="*/ 8634 h 1540551"/>
                <a:gd name="connsiteX4" fmla="*/ 1436914 w 1962564"/>
                <a:gd name="connsiteY4" fmla="*/ 79886 h 1540551"/>
                <a:gd name="connsiteX5" fmla="*/ 1805049 w 1962564"/>
                <a:gd name="connsiteY5" fmla="*/ 424270 h 1540551"/>
                <a:gd name="connsiteX6" fmla="*/ 1923802 w 1962564"/>
                <a:gd name="connsiteY6" fmla="*/ 744904 h 1540551"/>
                <a:gd name="connsiteX7" fmla="*/ 1959428 w 1962564"/>
                <a:gd name="connsiteY7" fmla="*/ 1006161 h 1540551"/>
                <a:gd name="connsiteX8" fmla="*/ 1959428 w 1962564"/>
                <a:gd name="connsiteY8" fmla="*/ 1350546 h 1540551"/>
                <a:gd name="connsiteX9" fmla="*/ 1947553 w 1962564"/>
                <a:gd name="connsiteY9" fmla="*/ 1445548 h 15405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962564" h="1540551">
                  <a:moveTo>
                    <a:pt x="0" y="1540551"/>
                  </a:moveTo>
                  <a:cubicBezTo>
                    <a:pt x="78179" y="1294137"/>
                    <a:pt x="156358" y="1047724"/>
                    <a:pt x="273132" y="828031"/>
                  </a:cubicBezTo>
                  <a:cubicBezTo>
                    <a:pt x="389906" y="608338"/>
                    <a:pt x="570015" y="358956"/>
                    <a:pt x="700644" y="222390"/>
                  </a:cubicBezTo>
                  <a:cubicBezTo>
                    <a:pt x="831273" y="85824"/>
                    <a:pt x="934192" y="32385"/>
                    <a:pt x="1056904" y="8634"/>
                  </a:cubicBezTo>
                  <a:cubicBezTo>
                    <a:pt x="1179616" y="-15117"/>
                    <a:pt x="1312223" y="10613"/>
                    <a:pt x="1436914" y="79886"/>
                  </a:cubicBezTo>
                  <a:cubicBezTo>
                    <a:pt x="1561605" y="149159"/>
                    <a:pt x="1723901" y="313434"/>
                    <a:pt x="1805049" y="424270"/>
                  </a:cubicBezTo>
                  <a:cubicBezTo>
                    <a:pt x="1886197" y="535106"/>
                    <a:pt x="1898072" y="647922"/>
                    <a:pt x="1923802" y="744904"/>
                  </a:cubicBezTo>
                  <a:cubicBezTo>
                    <a:pt x="1949532" y="841886"/>
                    <a:pt x="1953490" y="905221"/>
                    <a:pt x="1959428" y="1006161"/>
                  </a:cubicBezTo>
                  <a:cubicBezTo>
                    <a:pt x="1965366" y="1107101"/>
                    <a:pt x="1961407" y="1277315"/>
                    <a:pt x="1959428" y="1350546"/>
                  </a:cubicBezTo>
                  <a:cubicBezTo>
                    <a:pt x="1957449" y="1423777"/>
                    <a:pt x="1952501" y="1434662"/>
                    <a:pt x="1947553" y="1445548"/>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8" name="楕円 7"/>
            <p:cNvSpPr>
              <a:spLocks noChangeAspect="1"/>
            </p:cNvSpPr>
            <p:nvPr/>
          </p:nvSpPr>
          <p:spPr bwMode="auto">
            <a:xfrm>
              <a:off x="8283476" y="2945904"/>
              <a:ext cx="108000" cy="108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4" name="直線コネクタ 3"/>
            <p:cNvCxnSpPr/>
            <p:nvPr/>
          </p:nvCxnSpPr>
          <p:spPr bwMode="auto">
            <a:xfrm>
              <a:off x="7023324" y="2981896"/>
              <a:ext cx="2376264"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7" name="直線コネクタ 6"/>
            <p:cNvCxnSpPr/>
            <p:nvPr/>
          </p:nvCxnSpPr>
          <p:spPr bwMode="auto">
            <a:xfrm>
              <a:off x="8356848" y="2999904"/>
              <a:ext cx="0" cy="1476000"/>
            </a:xfrm>
            <a:prstGeom prst="line">
              <a:avLst/>
            </a:prstGeom>
            <a:solidFill>
              <a:schemeClr val="accent1"/>
            </a:solidFill>
            <a:ln w="9525" cap="flat" cmpd="sng" algn="ctr">
              <a:solidFill>
                <a:schemeClr val="tx1"/>
              </a:solidFill>
              <a:prstDash val="sysDash"/>
              <a:round/>
              <a:headEnd type="none" w="med" len="med"/>
              <a:tailEnd type="none" w="med" len="med"/>
            </a:ln>
            <a:effectLst/>
          </p:spPr>
        </p:cxnSp>
        <p:sp>
          <p:nvSpPr>
            <p:cNvPr id="9" name="テキスト ボックス 8"/>
            <p:cNvSpPr txBox="1"/>
            <p:nvPr/>
          </p:nvSpPr>
          <p:spPr>
            <a:xfrm>
              <a:off x="8142048" y="4430281"/>
              <a:ext cx="498855" cy="461665"/>
            </a:xfrm>
            <a:prstGeom prst="rect">
              <a:avLst/>
            </a:prstGeom>
            <a:noFill/>
          </p:spPr>
          <p:txBody>
            <a:bodyPr wrap="none" rtlCol="0">
              <a:spAutoFit/>
            </a:bodyPr>
            <a:lstStyle/>
            <a:p>
              <a:r>
                <a:rPr kumimoji="1" lang="ja-JP" altLang="en-US" smtClean="0">
                  <a:latin typeface="+mn-lt"/>
                </a:rPr>
                <a:t>ｘ</a:t>
              </a:r>
              <a:r>
                <a:rPr kumimoji="1" lang="en-US" altLang="ja-JP" smtClean="0">
                  <a:latin typeface="+mn-lt"/>
                </a:rPr>
                <a:t>*</a:t>
              </a:r>
              <a:endParaRPr kumimoji="1" lang="ja-JP" altLang="en-US">
                <a:latin typeface="+mn-lt"/>
              </a:endParaRPr>
            </a:p>
          </p:txBody>
        </p:sp>
      </p:grpSp>
    </p:spTree>
    <p:extLst>
      <p:ext uri="{BB962C8B-B14F-4D97-AF65-F5344CB8AC3E}">
        <p14:creationId xmlns:p14="http://schemas.microsoft.com/office/powerpoint/2010/main" val="3242945865"/>
      </p:ext>
    </p:extLst>
  </p:cSld>
  <p:clrMapOvr>
    <a:masterClrMapping/>
  </p:clrMapOvr>
  <p:transition advTm="79990"/>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27651"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27652" name="Rectangle 2"/>
          <p:cNvSpPr>
            <a:spLocks noGrp="1" noChangeArrowheads="1"/>
          </p:cNvSpPr>
          <p:nvPr>
            <p:ph type="title"/>
          </p:nvPr>
        </p:nvSpPr>
        <p:spPr>
          <a:xfrm>
            <a:off x="762000" y="-269875"/>
            <a:ext cx="7634288" cy="1778000"/>
          </a:xfrm>
        </p:spPr>
        <p:txBody>
          <a:bodyPr/>
          <a:lstStyle/>
          <a:p>
            <a:r>
              <a:rPr lang="ja-JP" altLang="en-US" smtClean="0"/>
              <a:t>まとめ</a:t>
            </a:r>
          </a:p>
        </p:txBody>
      </p:sp>
      <p:sp>
        <p:nvSpPr>
          <p:cNvPr id="5125" name="Rectangle 3"/>
          <p:cNvSpPr>
            <a:spLocks noGrp="1" noChangeArrowheads="1"/>
          </p:cNvSpPr>
          <p:nvPr>
            <p:ph type="body" idx="1"/>
          </p:nvPr>
        </p:nvSpPr>
        <p:spPr>
          <a:xfrm>
            <a:off x="184150" y="1001713"/>
            <a:ext cx="9720263" cy="5832475"/>
          </a:xfrm>
        </p:spPr>
        <p:txBody>
          <a:bodyPr/>
          <a:lstStyle/>
          <a:p>
            <a:pPr>
              <a:defRPr/>
            </a:pPr>
            <a:r>
              <a:rPr lang="ja-JP" altLang="en-US" smtClean="0">
                <a:solidFill>
                  <a:srgbClr val="000000"/>
                </a:solidFill>
              </a:rPr>
              <a:t>収入最大化</a:t>
            </a:r>
            <a:endParaRPr lang="en-US" altLang="ja-JP" smtClean="0">
              <a:solidFill>
                <a:srgbClr val="000000"/>
              </a:solidFill>
            </a:endParaRPr>
          </a:p>
          <a:p>
            <a:pPr>
              <a:defRPr/>
            </a:pPr>
            <a:r>
              <a:rPr lang="ja-JP" altLang="en-US" smtClean="0">
                <a:solidFill>
                  <a:srgbClr val="000000"/>
                </a:solidFill>
              </a:rPr>
              <a:t>限界収入イコール</a:t>
            </a:r>
            <a:r>
              <a:rPr lang="en-US" altLang="ja-JP" smtClean="0">
                <a:solidFill>
                  <a:srgbClr val="000000"/>
                </a:solidFill>
              </a:rPr>
              <a:t>0</a:t>
            </a:r>
            <a:endParaRPr lang="en-US" altLang="ja-JP">
              <a:solidFill>
                <a:srgbClr val="000000"/>
              </a:solidFill>
            </a:endParaRPr>
          </a:p>
          <a:p>
            <a:pPr>
              <a:defRPr/>
            </a:pPr>
            <a:r>
              <a:rPr lang="ja-JP" altLang="en-US" smtClean="0">
                <a:solidFill>
                  <a:srgbClr val="000000"/>
                </a:solidFill>
              </a:rPr>
              <a:t>限界収入の符号と収入曲線</a:t>
            </a:r>
            <a:endParaRPr lang="en-US" altLang="ja-JP" smtClean="0">
              <a:solidFill>
                <a:srgbClr val="000000"/>
              </a:solidFill>
            </a:endParaRPr>
          </a:p>
          <a:p>
            <a:pPr>
              <a:defRPr/>
            </a:pPr>
            <a:r>
              <a:rPr lang="ja-JP" altLang="en-US" smtClean="0">
                <a:solidFill>
                  <a:srgbClr val="000000"/>
                </a:solidFill>
              </a:rPr>
              <a:t>独占価格</a:t>
            </a:r>
            <a:endParaRPr lang="en-US" altLang="ja-JP" smtClean="0">
              <a:solidFill>
                <a:srgbClr val="000000"/>
              </a:solidFill>
            </a:endParaRPr>
          </a:p>
          <a:p>
            <a:pPr>
              <a:defRPr/>
            </a:pPr>
            <a:r>
              <a:rPr lang="en-US" altLang="ja-JP" smtClean="0">
                <a:solidFill>
                  <a:srgbClr val="000000"/>
                </a:solidFill>
              </a:rPr>
              <a:t>2</a:t>
            </a:r>
            <a:r>
              <a:rPr lang="ja-JP" altLang="en-US" smtClean="0">
                <a:solidFill>
                  <a:srgbClr val="000000"/>
                </a:solidFill>
              </a:rPr>
              <a:t>次関数の最大値・最小値</a:t>
            </a:r>
            <a:endParaRPr lang="en-US" altLang="ja-JP" smtClean="0">
              <a:solidFill>
                <a:srgbClr val="000000"/>
              </a:solidFill>
            </a:endParaRPr>
          </a:p>
          <a:p>
            <a:pPr>
              <a:defRPr/>
            </a:pPr>
            <a:r>
              <a:rPr lang="ja-JP" altLang="en-US" smtClean="0">
                <a:solidFill>
                  <a:srgbClr val="000000"/>
                </a:solidFill>
              </a:rPr>
              <a:t>最大化問題</a:t>
            </a:r>
            <a:endParaRPr lang="en-US" altLang="ja-JP" smtClean="0">
              <a:solidFill>
                <a:srgbClr val="000000"/>
              </a:solidFill>
            </a:endParaRPr>
          </a:p>
          <a:p>
            <a:pPr>
              <a:defRPr/>
            </a:pPr>
            <a:r>
              <a:rPr lang="ja-JP" altLang="en-US" smtClean="0">
                <a:solidFill>
                  <a:srgbClr val="000000"/>
                </a:solidFill>
              </a:rPr>
              <a:t>関数の増加と減少</a:t>
            </a:r>
            <a:endParaRPr lang="en-US" altLang="ja-JP" smtClean="0">
              <a:solidFill>
                <a:srgbClr val="000000"/>
              </a:solidFill>
            </a:endParaRPr>
          </a:p>
          <a:p>
            <a:pPr>
              <a:defRPr/>
            </a:pPr>
            <a:r>
              <a:rPr lang="ja-JP" altLang="en-US" smtClean="0">
                <a:solidFill>
                  <a:srgbClr val="000000"/>
                </a:solidFill>
              </a:rPr>
              <a:t>最大値を取ることの図形的特徴</a:t>
            </a:r>
            <a:endParaRPr lang="en-US" altLang="ja-JP" smtClean="0">
              <a:solidFill>
                <a:srgbClr val="000000"/>
              </a:solidFill>
            </a:endParaRPr>
          </a:p>
          <a:p>
            <a:pPr>
              <a:defRPr/>
            </a:pPr>
            <a:endParaRPr lang="ja-JP" altLang="en-US" dirty="0" smtClean="0"/>
          </a:p>
        </p:txBody>
      </p:sp>
      <p:sp>
        <p:nvSpPr>
          <p:cNvPr id="27654" name="スライド番号プレースホルダ 9"/>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73F21929-9446-4B0D-82EB-475BB7A2A274}" type="slidenum">
              <a:rPr lang="ja-JP" altLang="en-US" sz="1400" smtClean="0">
                <a:latin typeface="Times New Roman" panose="02020603050405020304" pitchFamily="18" charset="0"/>
              </a:rPr>
              <a:pPr>
                <a:spcBef>
                  <a:spcPct val="0"/>
                </a:spcBef>
                <a:buFontTx/>
                <a:buNone/>
              </a:pPr>
              <a:t>21</a:t>
            </a:fld>
            <a:endParaRPr lang="en-US" altLang="ja-JP" sz="1400" dirty="0" smtClean="0">
              <a:latin typeface="Times New Roman" panose="02020603050405020304" pitchFamily="18" charset="0"/>
            </a:endParaRPr>
          </a:p>
        </p:txBody>
      </p:sp>
    </p:spTree>
  </p:cSld>
  <p:clrMapOvr>
    <a:masterClrMapping/>
  </p:clrMapOvr>
  <p:transition advTm="34068"/>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3</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smtClean="0"/>
              <a:t>限界収入の公式</a:t>
            </a:r>
          </a:p>
        </p:txBody>
      </p:sp>
      <p:sp>
        <p:nvSpPr>
          <p:cNvPr id="180227" name="Rectangle 3"/>
          <p:cNvSpPr>
            <a:spLocks noGrp="1" noChangeArrowheads="1"/>
          </p:cNvSpPr>
          <p:nvPr>
            <p:ph type="body" idx="1"/>
          </p:nvPr>
        </p:nvSpPr>
        <p:spPr>
          <a:xfrm>
            <a:off x="111448" y="1001713"/>
            <a:ext cx="9612000" cy="5940425"/>
          </a:xfrm>
        </p:spPr>
        <p:txBody>
          <a:bodyPr/>
          <a:lstStyle/>
          <a:p>
            <a:pPr>
              <a:lnSpc>
                <a:spcPts val="3500"/>
              </a:lnSpc>
              <a:spcAft>
                <a:spcPts val="1200"/>
              </a:spcAft>
              <a:defRPr/>
            </a:pPr>
            <a:r>
              <a:rPr lang="ja-JP" altLang="en-US" smtClean="0"/>
              <a:t>限界収入の公式をおさらいします</a:t>
            </a:r>
            <a:endParaRPr lang="en-US" altLang="ja-JP"/>
          </a:p>
        </p:txBody>
      </p:sp>
      <p:grpSp>
        <p:nvGrpSpPr>
          <p:cNvPr id="4" name="グループ化 3"/>
          <p:cNvGrpSpPr/>
          <p:nvPr/>
        </p:nvGrpSpPr>
        <p:grpSpPr>
          <a:xfrm>
            <a:off x="111448" y="1894647"/>
            <a:ext cx="9721080" cy="4363343"/>
            <a:chOff x="327472" y="2657871"/>
            <a:chExt cx="9721080" cy="4363343"/>
          </a:xfrm>
        </p:grpSpPr>
        <p:sp>
          <p:nvSpPr>
            <p:cNvPr id="75" name="角丸四角形 74"/>
            <p:cNvSpPr/>
            <p:nvPr/>
          </p:nvSpPr>
          <p:spPr bwMode="auto">
            <a:xfrm>
              <a:off x="327472" y="2657871"/>
              <a:ext cx="9721080" cy="4363343"/>
            </a:xfrm>
            <a:prstGeom prst="roundRect">
              <a:avLst/>
            </a:prstGeom>
            <a:noFill/>
            <a:ln w="66675">
              <a:gradFill flip="none" rotWithShape="1">
                <a:gsLst>
                  <a:gs pos="0">
                    <a:schemeClr val="accent2">
                      <a:lumMod val="67000"/>
                    </a:schemeClr>
                  </a:gs>
                  <a:gs pos="48000">
                    <a:schemeClr val="accent2">
                      <a:lumMod val="97000"/>
                      <a:lumOff val="3000"/>
                    </a:schemeClr>
                  </a:gs>
                  <a:gs pos="100000">
                    <a:schemeClr val="accent2">
                      <a:lumMod val="60000"/>
                      <a:lumOff val="40000"/>
                    </a:schemeClr>
                  </a:gs>
                </a:gsLst>
                <a:lin ang="16200000" scaled="1"/>
                <a:tileRect/>
              </a:gradFill>
              <a:headEnd type="none" w="med" len="med"/>
              <a:tailEnd type="none" w="med" len="med"/>
            </a:ln>
            <a:effectLst/>
          </p:spPr>
          <p:style>
            <a:lnRef idx="2">
              <a:schemeClr val="accent1"/>
            </a:lnRef>
            <a:fillRef idx="1">
              <a:schemeClr val="lt1"/>
            </a:fillRef>
            <a:effectRef idx="0">
              <a:schemeClr val="accent1"/>
            </a:effectRef>
            <a:fontRef idx="minor">
              <a:schemeClr val="dk1"/>
            </a:fontRef>
          </p:style>
          <p:txBody>
            <a:bodyPr/>
            <a:lstStyle/>
            <a:p>
              <a:pPr marL="107950">
                <a:lnSpc>
                  <a:spcPct val="120000"/>
                </a:lnSpc>
                <a:spcBef>
                  <a:spcPts val="1800"/>
                </a:spcBef>
                <a:buClr>
                  <a:srgbClr val="262626"/>
                </a:buClr>
                <a:defRPr/>
              </a:pPr>
              <a:r>
                <a:rPr lang="ja-JP" altLang="en-US" sz="3600" smtClean="0">
                  <a:solidFill>
                    <a:schemeClr val="tx1"/>
                  </a:solidFill>
                </a:rPr>
                <a:t>限界</a:t>
              </a:r>
              <a:r>
                <a:rPr lang="ja-JP" altLang="en-US" sz="3600" smtClean="0">
                  <a:solidFill>
                    <a:schemeClr val="tx1"/>
                  </a:solidFill>
                </a:rPr>
                <a:t>収入の定義：</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限界</a:t>
              </a:r>
              <a:r>
                <a:rPr lang="ja-JP" altLang="en-US" sz="3600">
                  <a:solidFill>
                    <a:schemeClr val="tx1"/>
                  </a:solidFill>
                </a:rPr>
                <a:t>収入</a:t>
              </a:r>
              <a:r>
                <a:rPr lang="ja-JP" altLang="en-US" sz="3600" smtClean="0">
                  <a:solidFill>
                    <a:schemeClr val="tx1"/>
                  </a:solidFill>
                </a:rPr>
                <a:t>の公式：</a:t>
              </a:r>
              <a:endParaRPr lang="en-US" altLang="ja-JP" sz="3600" smtClean="0">
                <a:solidFill>
                  <a:schemeClr val="tx1"/>
                </a:solidFill>
              </a:endParaRPr>
            </a:p>
            <a:p>
              <a:pPr marL="107950">
                <a:lnSpc>
                  <a:spcPct val="120000"/>
                </a:lnSpc>
                <a:spcBef>
                  <a:spcPts val="1800"/>
                </a:spcBef>
                <a:buClr>
                  <a:srgbClr val="262626"/>
                </a:buClr>
                <a:defRPr/>
              </a:pPr>
              <a:r>
                <a:rPr lang="ja-JP" altLang="en-US" sz="3600" smtClean="0">
                  <a:solidFill>
                    <a:schemeClr val="tx1"/>
                  </a:solidFill>
                </a:rPr>
                <a:t>価格</a:t>
              </a:r>
              <a:r>
                <a:rPr lang="ja-JP" altLang="en-US" sz="3600">
                  <a:solidFill>
                    <a:schemeClr val="tx1"/>
                  </a:solidFill>
                </a:rPr>
                <a:t>一定</a:t>
              </a:r>
              <a:r>
                <a:rPr lang="ja-JP" altLang="en-US" sz="3600" smtClean="0">
                  <a:solidFill>
                    <a:schemeClr val="tx1"/>
                  </a:solidFill>
                </a:rPr>
                <a:t>の限界収入：</a:t>
              </a:r>
              <a:endParaRPr lang="en-US" altLang="ja-JP" sz="3600" smtClean="0">
                <a:solidFill>
                  <a:schemeClr val="tx1"/>
                </a:solidFill>
              </a:endParaRPr>
            </a:p>
            <a:p>
              <a:pPr marL="107950">
                <a:lnSpc>
                  <a:spcPct val="120000"/>
                </a:lnSpc>
                <a:spcBef>
                  <a:spcPts val="1800"/>
                </a:spcBef>
                <a:buClr>
                  <a:srgbClr val="262626"/>
                </a:buClr>
                <a:defRPr/>
              </a:pPr>
              <a:r>
                <a:rPr lang="ja-JP" altLang="en-US" sz="3600">
                  <a:solidFill>
                    <a:schemeClr val="tx1"/>
                  </a:solidFill>
                </a:rPr>
                <a:t>線形の逆需要関数</a:t>
              </a:r>
              <a:r>
                <a:rPr lang="en-US" altLang="ja-JP" sz="3600">
                  <a:solidFill>
                    <a:schemeClr val="tx1"/>
                  </a:solidFill>
                </a:rPr>
                <a:t>P(x)=a-bx</a:t>
              </a:r>
              <a:r>
                <a:rPr lang="ja-JP" altLang="en-US" sz="3600">
                  <a:solidFill>
                    <a:schemeClr val="tx1"/>
                  </a:solidFill>
                </a:rPr>
                <a:t>の限界収入関数</a:t>
              </a:r>
              <a:r>
                <a:rPr lang="ja-JP" altLang="en-US" sz="3600" smtClean="0">
                  <a:solidFill>
                    <a:schemeClr val="tx1"/>
                  </a:solidFill>
                </a:rPr>
                <a:t>：</a:t>
              </a: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en-US" altLang="ja-JP" sz="3600" smtClean="0">
                <a:solidFill>
                  <a:schemeClr val="tx1"/>
                </a:solidFill>
              </a:endParaRPr>
            </a:p>
            <a:p>
              <a:pPr marL="107950">
                <a:lnSpc>
                  <a:spcPct val="120000"/>
                </a:lnSpc>
                <a:spcBef>
                  <a:spcPts val="1800"/>
                </a:spcBef>
                <a:buClr>
                  <a:srgbClr val="262626"/>
                </a:buClr>
                <a:defRPr/>
              </a:pPr>
              <a:endParaRPr lang="en-US" altLang="ja-JP" sz="3600">
                <a:solidFill>
                  <a:schemeClr val="tx1"/>
                </a:solidFill>
              </a:endParaRPr>
            </a:p>
            <a:p>
              <a:pPr marL="107950">
                <a:lnSpc>
                  <a:spcPct val="120000"/>
                </a:lnSpc>
                <a:spcBef>
                  <a:spcPts val="1800"/>
                </a:spcBef>
                <a:buClr>
                  <a:srgbClr val="262626"/>
                </a:buClr>
                <a:defRPr/>
              </a:pPr>
              <a:endParaRPr lang="ja-JP" altLang="en-US" sz="3600" dirty="0">
                <a:solidFill>
                  <a:schemeClr val="tx1"/>
                </a:solidFill>
              </a:endParaRPr>
            </a:p>
          </p:txBody>
        </p:sp>
        <p:pic>
          <p:nvPicPr>
            <p:cNvPr id="76" name="Picture 2" descr="\begin{align*}&#10;MR = p + x \frac{\Delta p}{\Delta x}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98903" y="3718358"/>
              <a:ext cx="27717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7" name="Picture 2" descr="\begin{align*}&#10;MR=\frac{\Delta R}{\Delta x}&#10;\end{align*}&#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1260" y="2781176"/>
              <a:ext cx="1933575" cy="819151"/>
            </a:xfrm>
            <a:prstGeom prst="rect">
              <a:avLst/>
            </a:prstGeom>
            <a:noFill/>
            <a:extLst>
              <a:ext uri="{909E8E84-426E-40DD-AFC4-6F175D3DCCD1}">
                <a14:hiddenFill xmlns:a14="http://schemas.microsoft.com/office/drawing/2010/main">
                  <a:solidFill>
                    <a:srgbClr val="FFFFFF"/>
                  </a:solidFill>
                </a14:hiddenFill>
              </a:ext>
            </a:extLst>
          </p:spPr>
        </p:pic>
        <p:pic>
          <p:nvPicPr>
            <p:cNvPr id="78" name="Picture 2" descr="\begin{align*}&#10;MR=p&#10;\end{align*}&#10;"/>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441260" y="4753626"/>
              <a:ext cx="1447800" cy="342901"/>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10" descr="\begin{align*}&#10;MR(x)=a-2bx&#10;\end{alig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917260" y="6440531"/>
              <a:ext cx="3048000" cy="409575"/>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1058162859"/>
      </p:ext>
    </p:extLst>
  </p:cSld>
  <p:clrMapOvr>
    <a:masterClrMapping/>
  </p:clrMapOvr>
  <p:transition advTm="42741"/>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hidden="1"/>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2" name="スライド番号プレースホルダ 5" hidden="1"/>
          <p:cNvSpPr>
            <a:spLocks noGrp="1"/>
          </p:cNvSpPr>
          <p:nvPr>
            <p:ph type="sldNum" sz="quarter" idx="12"/>
          </p:nvPr>
        </p:nvSpPr>
        <p:spPr>
          <a:xfrm>
            <a:off x="7276244" y="6884847"/>
            <a:ext cx="2119313" cy="5095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4</a:t>
            </a:fld>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92000" y="-252000"/>
            <a:ext cx="7634288" cy="1778000"/>
          </a:xfrm>
        </p:spPr>
        <p:txBody>
          <a:bodyPr/>
          <a:lstStyle/>
          <a:p>
            <a:r>
              <a:rPr lang="ja-JP" altLang="en-US"/>
              <a:t>収入</a:t>
            </a:r>
            <a:r>
              <a:rPr lang="ja-JP" altLang="en-US" smtClean="0"/>
              <a:t>の変化</a:t>
            </a:r>
          </a:p>
        </p:txBody>
      </p:sp>
      <p:sp>
        <p:nvSpPr>
          <p:cNvPr id="180227" name="Rectangle 3"/>
          <p:cNvSpPr>
            <a:spLocks noGrp="1" noChangeArrowheads="1"/>
          </p:cNvSpPr>
          <p:nvPr>
            <p:ph type="body" idx="1"/>
          </p:nvPr>
        </p:nvSpPr>
        <p:spPr>
          <a:xfrm>
            <a:off x="138907" y="990663"/>
            <a:ext cx="9612000" cy="5940425"/>
          </a:xfrm>
        </p:spPr>
        <p:txBody>
          <a:bodyPr/>
          <a:lstStyle/>
          <a:p>
            <a:pPr>
              <a:lnSpc>
                <a:spcPts val="3500"/>
              </a:lnSpc>
              <a:spcAft>
                <a:spcPts val="1200"/>
              </a:spcAft>
              <a:defRPr/>
            </a:pPr>
            <a:r>
              <a:rPr lang="ja-JP" altLang="en-US" smtClean="0"/>
              <a:t>点</a:t>
            </a:r>
            <a:r>
              <a:rPr lang="en-US" altLang="ja-JP" smtClean="0"/>
              <a:t>A</a:t>
            </a:r>
            <a:r>
              <a:rPr lang="ja-JP" altLang="en-US" smtClean="0"/>
              <a:t>から点</a:t>
            </a:r>
            <a:r>
              <a:rPr lang="en-US" altLang="ja-JP" smtClean="0"/>
              <a:t>B</a:t>
            </a:r>
            <a:r>
              <a:rPr lang="ja-JP" altLang="en-US" smtClean="0"/>
              <a:t>に変化したときの収入の変化です</a:t>
            </a:r>
            <a:endParaRPr lang="en-US" altLang="ja-JP" smtClean="0"/>
          </a:p>
          <a:p>
            <a:pPr>
              <a:lnSpc>
                <a:spcPts val="3500"/>
              </a:lnSpc>
              <a:spcAft>
                <a:spcPts val="1200"/>
              </a:spcAft>
              <a:defRPr/>
            </a:pPr>
            <a:endParaRPr lang="en-US" altLang="ja-JP"/>
          </a:p>
          <a:p>
            <a:pPr>
              <a:lnSpc>
                <a:spcPts val="3500"/>
              </a:lnSpc>
              <a:spcAft>
                <a:spcPts val="1200"/>
              </a:spcAft>
              <a:defRPr/>
            </a:pPr>
            <a:r>
              <a:rPr lang="ja-JP" altLang="en-US" smtClean="0"/>
              <a:t>生産量が増えたとき収入</a:t>
            </a:r>
            <a:endParaRPr lang="en-US" altLang="ja-JP" smtClean="0"/>
          </a:p>
          <a:p>
            <a:pPr marL="0" indent="0">
              <a:lnSpc>
                <a:spcPts val="3500"/>
              </a:lnSpc>
              <a:spcAft>
                <a:spcPts val="1200"/>
              </a:spcAft>
              <a:buNone/>
              <a:defRPr/>
            </a:pPr>
            <a:r>
              <a:rPr lang="ja-JP" altLang="en-US" smtClean="0"/>
              <a:t>の変化は</a:t>
            </a:r>
            <a:r>
              <a:rPr lang="ja-JP" altLang="en-US" u="sng" smtClean="0">
                <a:solidFill>
                  <a:srgbClr val="FF0000"/>
                </a:solidFill>
              </a:rPr>
              <a:t>赤い数量効果</a:t>
            </a:r>
            <a:r>
              <a:rPr lang="en-US" altLang="ja-JP" smtClean="0">
                <a:solidFill>
                  <a:srgbClr val="FF0000"/>
                </a:solidFill>
              </a:rPr>
              <a:t>p</a:t>
            </a:r>
            <a:r>
              <a:rPr lang="en-US" altLang="ja-JP" baseline="-25000" smtClean="0">
                <a:solidFill>
                  <a:srgbClr val="FF0000"/>
                </a:solidFill>
              </a:rPr>
              <a:t>2</a:t>
            </a:r>
            <a:r>
              <a:rPr lang="en-US" altLang="ja-JP" smtClean="0">
                <a:solidFill>
                  <a:srgbClr val="FF0000"/>
                </a:solidFill>
              </a:rPr>
              <a:t>Δx</a:t>
            </a:r>
          </a:p>
          <a:p>
            <a:pPr marL="0" indent="0">
              <a:lnSpc>
                <a:spcPts val="3500"/>
              </a:lnSpc>
              <a:spcAft>
                <a:spcPts val="1200"/>
              </a:spcAft>
              <a:buNone/>
              <a:defRPr/>
            </a:pPr>
            <a:r>
              <a:rPr lang="en-US" altLang="ja-JP" smtClean="0">
                <a:solidFill>
                  <a:srgbClr val="FF0000"/>
                </a:solidFill>
              </a:rPr>
              <a:t> </a:t>
            </a:r>
            <a:r>
              <a:rPr lang="ja-JP" altLang="en-US" smtClean="0"/>
              <a:t>（＋）と</a:t>
            </a:r>
            <a:r>
              <a:rPr lang="ja-JP" altLang="en-US" u="sng" smtClean="0">
                <a:solidFill>
                  <a:srgbClr val="00B0F0"/>
                </a:solidFill>
              </a:rPr>
              <a:t>青い価格効果</a:t>
            </a:r>
            <a:r>
              <a:rPr lang="en-US" altLang="ja-JP">
                <a:solidFill>
                  <a:srgbClr val="00B0F0"/>
                </a:solidFill>
              </a:rPr>
              <a:t>Δpx</a:t>
            </a:r>
            <a:r>
              <a:rPr lang="en-US" altLang="ja-JP" baseline="-25000">
                <a:solidFill>
                  <a:srgbClr val="00B0F0"/>
                </a:solidFill>
              </a:rPr>
              <a:t>1 </a:t>
            </a:r>
            <a:endParaRPr lang="en-US" altLang="ja-JP" baseline="-25000" smtClean="0">
              <a:solidFill>
                <a:srgbClr val="00B0F0"/>
              </a:solidFill>
            </a:endParaRPr>
          </a:p>
          <a:p>
            <a:pPr marL="0" indent="0">
              <a:lnSpc>
                <a:spcPts val="3500"/>
              </a:lnSpc>
              <a:spcAft>
                <a:spcPts val="1200"/>
              </a:spcAft>
              <a:buNone/>
              <a:defRPr/>
            </a:pPr>
            <a:r>
              <a:rPr lang="ja-JP" altLang="en-US" smtClean="0"/>
              <a:t>（－）に分かれる</a:t>
            </a:r>
            <a:endParaRPr lang="en-US" altLang="ja-JP" smtClean="0"/>
          </a:p>
          <a:p>
            <a:pPr>
              <a:lnSpc>
                <a:spcPts val="3500"/>
              </a:lnSpc>
              <a:spcAft>
                <a:spcPts val="1200"/>
              </a:spcAft>
              <a:defRPr/>
            </a:pPr>
            <a:r>
              <a:rPr lang="ja-JP" altLang="en-US" smtClean="0"/>
              <a:t>点</a:t>
            </a:r>
            <a:r>
              <a:rPr lang="en-US" altLang="ja-JP" smtClean="0"/>
              <a:t>A(x,p)</a:t>
            </a:r>
            <a:r>
              <a:rPr lang="ja-JP" altLang="en-US" smtClean="0"/>
              <a:t>を基準</a:t>
            </a:r>
            <a:r>
              <a:rPr lang="ja-JP" altLang="en-US" smtClean="0"/>
              <a:t>にした収入</a:t>
            </a:r>
            <a:r>
              <a:rPr lang="ja-JP" altLang="en-US" smtClean="0"/>
              <a:t>の</a:t>
            </a:r>
            <a:endParaRPr lang="en-US" altLang="ja-JP" smtClean="0"/>
          </a:p>
          <a:p>
            <a:pPr marL="0" indent="0">
              <a:lnSpc>
                <a:spcPts val="3500"/>
              </a:lnSpc>
              <a:spcAft>
                <a:spcPts val="1200"/>
              </a:spcAft>
              <a:buNone/>
              <a:defRPr/>
            </a:pPr>
            <a:r>
              <a:rPr lang="ja-JP" altLang="en-US" smtClean="0"/>
              <a:t>変化は下です．近似した</a:t>
            </a:r>
            <a:r>
              <a:rPr lang="ja-JP" altLang="en-US" u="sng" smtClean="0">
                <a:solidFill>
                  <a:srgbClr val="FF0000"/>
                </a:solidFill>
              </a:rPr>
              <a:t>誤差</a:t>
            </a:r>
            <a:r>
              <a:rPr lang="ja-JP" altLang="en-US" smtClean="0"/>
              <a:t>は赤点線</a:t>
            </a:r>
            <a:endParaRPr lang="en-US" altLang="ja-JP"/>
          </a:p>
          <a:p>
            <a:pPr>
              <a:lnSpc>
                <a:spcPts val="3500"/>
              </a:lnSpc>
              <a:spcAft>
                <a:spcPts val="1200"/>
              </a:spcAft>
              <a:defRPr/>
            </a:pPr>
            <a:endParaRPr lang="en-US" altLang="ja-JP" smtClean="0"/>
          </a:p>
          <a:p>
            <a:pPr>
              <a:lnSpc>
                <a:spcPts val="3500"/>
              </a:lnSpc>
              <a:spcAft>
                <a:spcPts val="1200"/>
              </a:spcAft>
              <a:defRPr/>
            </a:pPr>
            <a:endParaRPr lang="en-US" altLang="ja-JP" smtClean="0"/>
          </a:p>
          <a:p>
            <a:pPr>
              <a:lnSpc>
                <a:spcPts val="3500"/>
              </a:lnSpc>
              <a:spcAft>
                <a:spcPts val="1200"/>
              </a:spcAft>
              <a:defRPr/>
            </a:pPr>
            <a:endParaRPr lang="en-US" altLang="ja-JP"/>
          </a:p>
        </p:txBody>
      </p:sp>
      <p:pic>
        <p:nvPicPr>
          <p:cNvPr id="3" name="Picture 2" descr="\begin{align*}&#10;\Delta R &amp;=p_2\Delta x + \Delta p x_1 &#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63576" y="1682761"/>
            <a:ext cx="3457575" cy="361951"/>
          </a:xfrm>
          <a:prstGeom prst="rect">
            <a:avLst/>
          </a:prstGeom>
          <a:noFill/>
          <a:extLst>
            <a:ext uri="{909E8E84-426E-40DD-AFC4-6F175D3DCCD1}">
              <a14:hiddenFill xmlns:a14="http://schemas.microsoft.com/office/drawing/2010/main">
                <a:solidFill>
                  <a:srgbClr val="FFFFFF"/>
                </a:solidFill>
              </a14:hiddenFill>
            </a:ext>
          </a:extLst>
        </p:spPr>
      </p:pic>
      <p:grpSp>
        <p:nvGrpSpPr>
          <p:cNvPr id="6" name="グループ化 5"/>
          <p:cNvGrpSpPr/>
          <p:nvPr/>
        </p:nvGrpSpPr>
        <p:grpSpPr>
          <a:xfrm>
            <a:off x="5391611" y="1361728"/>
            <a:ext cx="5160997" cy="4569141"/>
            <a:chOff x="5440040" y="1673500"/>
            <a:chExt cx="5160997" cy="4569141"/>
          </a:xfrm>
        </p:grpSpPr>
        <p:cxnSp>
          <p:nvCxnSpPr>
            <p:cNvPr id="12" name="直線矢印コネクタ 11"/>
            <p:cNvCxnSpPr/>
            <p:nvPr/>
          </p:nvCxnSpPr>
          <p:spPr bwMode="auto">
            <a:xfrm flipV="1">
              <a:off x="6217975" y="2023165"/>
              <a:ext cx="0" cy="345816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3" name="直線矢印コネクタ 12"/>
            <p:cNvCxnSpPr/>
            <p:nvPr/>
          </p:nvCxnSpPr>
          <p:spPr bwMode="auto">
            <a:xfrm flipV="1">
              <a:off x="6217975" y="5481329"/>
              <a:ext cx="342740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4" name="テキスト ボックス 13"/>
            <p:cNvSpPr txBox="1"/>
            <p:nvPr/>
          </p:nvSpPr>
          <p:spPr>
            <a:xfrm>
              <a:off x="9838919" y="5111765"/>
              <a:ext cx="514830" cy="739127"/>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15" name="テキスト ボックス 14"/>
            <p:cNvSpPr txBox="1"/>
            <p:nvPr/>
          </p:nvSpPr>
          <p:spPr>
            <a:xfrm>
              <a:off x="5497435" y="1673500"/>
              <a:ext cx="514830" cy="739127"/>
            </a:xfrm>
            <a:prstGeom prst="rect">
              <a:avLst/>
            </a:prstGeom>
            <a:noFill/>
          </p:spPr>
          <p:txBody>
            <a:bodyPr wrap="square" rtlCol="0">
              <a:spAutoFit/>
            </a:bodyPr>
            <a:lstStyle/>
            <a:p>
              <a:r>
                <a:rPr kumimoji="1" lang="en-US" altLang="ja-JP" smtClean="0">
                  <a:latin typeface="+mn-lt"/>
                </a:rPr>
                <a:t>p</a:t>
              </a:r>
              <a:endParaRPr kumimoji="1" lang="ja-JP" altLang="en-US">
                <a:latin typeface="+mn-lt"/>
              </a:endParaRPr>
            </a:p>
          </p:txBody>
        </p:sp>
        <p:sp>
          <p:nvSpPr>
            <p:cNvPr id="16" name="楕円 15"/>
            <p:cNvSpPr>
              <a:spLocks noChangeAspect="1"/>
            </p:cNvSpPr>
            <p:nvPr/>
          </p:nvSpPr>
          <p:spPr bwMode="auto">
            <a:xfrm>
              <a:off x="6153538" y="5394731"/>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7" name="テキスト ボックス 16"/>
            <p:cNvSpPr txBox="1"/>
            <p:nvPr/>
          </p:nvSpPr>
          <p:spPr>
            <a:xfrm>
              <a:off x="5641551" y="5355758"/>
              <a:ext cx="514830" cy="739127"/>
            </a:xfrm>
            <a:prstGeom prst="rect">
              <a:avLst/>
            </a:prstGeom>
            <a:noFill/>
          </p:spPr>
          <p:txBody>
            <a:bodyPr wrap="square" rtlCol="0">
              <a:spAutoFit/>
            </a:bodyPr>
            <a:lstStyle/>
            <a:p>
              <a:r>
                <a:rPr kumimoji="1" lang="en-US" altLang="ja-JP" smtClean="0">
                  <a:latin typeface="+mn-lt"/>
                </a:rPr>
                <a:t>O</a:t>
              </a:r>
              <a:endParaRPr kumimoji="1" lang="ja-JP" altLang="en-US">
                <a:latin typeface="+mn-lt"/>
              </a:endParaRPr>
            </a:p>
          </p:txBody>
        </p:sp>
        <p:sp>
          <p:nvSpPr>
            <p:cNvPr id="18" name="楕円 17"/>
            <p:cNvSpPr>
              <a:spLocks noChangeAspect="1"/>
            </p:cNvSpPr>
            <p:nvPr/>
          </p:nvSpPr>
          <p:spPr bwMode="auto">
            <a:xfrm>
              <a:off x="6102690" y="2480495"/>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19" name="楕円 18"/>
            <p:cNvSpPr>
              <a:spLocks noChangeAspect="1"/>
            </p:cNvSpPr>
            <p:nvPr/>
          </p:nvSpPr>
          <p:spPr bwMode="auto">
            <a:xfrm>
              <a:off x="9083709" y="5396532"/>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20" name="直線コネクタ 19"/>
            <p:cNvCxnSpPr/>
            <p:nvPr/>
          </p:nvCxnSpPr>
          <p:spPr bwMode="auto">
            <a:xfrm>
              <a:off x="6127917" y="2526174"/>
              <a:ext cx="3108090" cy="2956812"/>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1" name="楕円 20"/>
            <p:cNvSpPr>
              <a:spLocks noChangeAspect="1"/>
            </p:cNvSpPr>
            <p:nvPr/>
          </p:nvSpPr>
          <p:spPr bwMode="auto">
            <a:xfrm>
              <a:off x="6563829" y="2935605"/>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2" name="テキスト ボックス 21"/>
            <p:cNvSpPr txBox="1"/>
            <p:nvPr/>
          </p:nvSpPr>
          <p:spPr>
            <a:xfrm>
              <a:off x="6361531" y="5503514"/>
              <a:ext cx="863871" cy="739127"/>
            </a:xfrm>
            <a:prstGeom prst="rect">
              <a:avLst/>
            </a:prstGeom>
            <a:noFill/>
          </p:spPr>
          <p:txBody>
            <a:bodyPr wrap="square" rtlCol="0">
              <a:spAutoFit/>
            </a:bodyPr>
            <a:lstStyle/>
            <a:p>
              <a:r>
                <a:rPr kumimoji="1" lang="en-US" altLang="ja-JP" smtClean="0">
                  <a:solidFill>
                    <a:srgbClr val="00B0F0"/>
                  </a:solidFill>
                  <a:latin typeface="+mn-lt"/>
                </a:rPr>
                <a:t>x</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30" name="テキスト ボックス 29"/>
            <p:cNvSpPr txBox="1"/>
            <p:nvPr/>
          </p:nvSpPr>
          <p:spPr>
            <a:xfrm>
              <a:off x="7486447" y="5394731"/>
              <a:ext cx="863871" cy="739127"/>
            </a:xfrm>
            <a:prstGeom prst="rect">
              <a:avLst/>
            </a:prstGeom>
            <a:noFill/>
          </p:spPr>
          <p:txBody>
            <a:bodyPr wrap="square" rtlCol="0">
              <a:spAutoFit/>
            </a:bodyPr>
            <a:lstStyle/>
            <a:p>
              <a:r>
                <a:rPr kumimoji="1" lang="en-US" altLang="ja-JP" smtClean="0">
                  <a:solidFill>
                    <a:srgbClr val="FF0000"/>
                  </a:solidFill>
                  <a:latin typeface="+mn-lt"/>
                </a:rPr>
                <a:t>x</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23" name="テキスト ボックス 22"/>
            <p:cNvSpPr txBox="1"/>
            <p:nvPr/>
          </p:nvSpPr>
          <p:spPr>
            <a:xfrm flipH="1">
              <a:off x="5530457" y="2482097"/>
              <a:ext cx="1033372" cy="739127"/>
            </a:xfrm>
            <a:prstGeom prst="rect">
              <a:avLst/>
            </a:prstGeom>
            <a:noFill/>
          </p:spPr>
          <p:txBody>
            <a:bodyPr wrap="square" rtlCol="0">
              <a:spAutoFit/>
            </a:bodyPr>
            <a:lstStyle/>
            <a:p>
              <a:r>
                <a:rPr kumimoji="1" lang="en-US" altLang="ja-JP" smtClean="0">
                  <a:solidFill>
                    <a:srgbClr val="00B0F0"/>
                  </a:solidFill>
                  <a:latin typeface="+mn-lt"/>
                </a:rPr>
                <a:t>p</a:t>
              </a:r>
              <a:r>
                <a:rPr kumimoji="1" lang="en-US" altLang="ja-JP" baseline="-25000" smtClean="0">
                  <a:solidFill>
                    <a:srgbClr val="00B0F0"/>
                  </a:solidFill>
                  <a:latin typeface="+mn-lt"/>
                </a:rPr>
                <a:t>1</a:t>
              </a:r>
              <a:endParaRPr kumimoji="1" lang="ja-JP" altLang="en-US" baseline="-25000">
                <a:solidFill>
                  <a:srgbClr val="00B0F0"/>
                </a:solidFill>
                <a:latin typeface="+mn-lt"/>
              </a:endParaRPr>
            </a:p>
          </p:txBody>
        </p:sp>
        <p:sp>
          <p:nvSpPr>
            <p:cNvPr id="24" name="テキスト ボックス 23"/>
            <p:cNvSpPr txBox="1"/>
            <p:nvPr/>
          </p:nvSpPr>
          <p:spPr>
            <a:xfrm>
              <a:off x="7567253" y="2517820"/>
              <a:ext cx="3033784" cy="739127"/>
            </a:xfrm>
            <a:prstGeom prst="rect">
              <a:avLst/>
            </a:prstGeom>
            <a:noFill/>
          </p:spPr>
          <p:txBody>
            <a:bodyPr wrap="square" rtlCol="0">
              <a:spAutoFit/>
            </a:bodyPr>
            <a:lstStyle/>
            <a:p>
              <a:r>
                <a:rPr kumimoji="1" lang="ja-JP" altLang="en-US" smtClean="0">
                  <a:latin typeface="+mn-lt"/>
                </a:rPr>
                <a:t>逆需要曲線</a:t>
              </a:r>
              <a:r>
                <a:rPr kumimoji="1" lang="en-US" altLang="ja-JP">
                  <a:latin typeface="+mn-lt"/>
                </a:rPr>
                <a:t>P</a:t>
              </a:r>
              <a:endParaRPr kumimoji="1" lang="ja-JP" altLang="en-US">
                <a:latin typeface="+mn-lt"/>
              </a:endParaRPr>
            </a:p>
          </p:txBody>
        </p:sp>
        <p:sp>
          <p:nvSpPr>
            <p:cNvPr id="25" name="楕円 24"/>
            <p:cNvSpPr>
              <a:spLocks noChangeAspect="1"/>
            </p:cNvSpPr>
            <p:nvPr/>
          </p:nvSpPr>
          <p:spPr bwMode="auto">
            <a:xfrm>
              <a:off x="6563829" y="5400234"/>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6" name="楕円 25"/>
            <p:cNvSpPr>
              <a:spLocks noChangeAspect="1"/>
            </p:cNvSpPr>
            <p:nvPr/>
          </p:nvSpPr>
          <p:spPr bwMode="auto">
            <a:xfrm>
              <a:off x="6102690" y="2912290"/>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p:nvPr/>
          </p:nvCxnSpPr>
          <p:spPr bwMode="auto">
            <a:xfrm>
              <a:off x="6250276" y="3034928"/>
              <a:ext cx="306841"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28" name="直線コネクタ 27"/>
            <p:cNvCxnSpPr>
              <a:stCxn id="21" idx="4"/>
              <a:endCxn id="25" idx="0"/>
            </p:cNvCxnSpPr>
            <p:nvPr/>
          </p:nvCxnSpPr>
          <p:spPr bwMode="auto">
            <a:xfrm>
              <a:off x="6650283" y="3108513"/>
              <a:ext cx="0" cy="229172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29" name="テキスト ボックス 28"/>
            <p:cNvSpPr txBox="1"/>
            <p:nvPr/>
          </p:nvSpPr>
          <p:spPr>
            <a:xfrm flipH="1">
              <a:off x="5596302" y="3758448"/>
              <a:ext cx="1033372" cy="461665"/>
            </a:xfrm>
            <a:prstGeom prst="rect">
              <a:avLst/>
            </a:prstGeom>
            <a:noFill/>
          </p:spPr>
          <p:txBody>
            <a:bodyPr wrap="square" rtlCol="0">
              <a:spAutoFit/>
            </a:bodyPr>
            <a:lstStyle/>
            <a:p>
              <a:r>
                <a:rPr kumimoji="1" lang="en-US" altLang="ja-JP" smtClean="0">
                  <a:solidFill>
                    <a:srgbClr val="FF0000"/>
                  </a:solidFill>
                  <a:latin typeface="+mn-lt"/>
                </a:rPr>
                <a:t>p</a:t>
              </a:r>
              <a:r>
                <a:rPr kumimoji="1" lang="en-US" altLang="ja-JP" baseline="-25000" smtClean="0">
                  <a:solidFill>
                    <a:srgbClr val="FF0000"/>
                  </a:solidFill>
                  <a:latin typeface="+mn-lt"/>
                </a:rPr>
                <a:t>2</a:t>
              </a:r>
              <a:endParaRPr kumimoji="1" lang="ja-JP" altLang="en-US" baseline="-25000">
                <a:solidFill>
                  <a:srgbClr val="FF0000"/>
                </a:solidFill>
                <a:latin typeface="+mn-lt"/>
              </a:endParaRPr>
            </a:p>
          </p:txBody>
        </p:sp>
        <p:sp>
          <p:nvSpPr>
            <p:cNvPr id="31" name="楕円 30"/>
            <p:cNvSpPr>
              <a:spLocks noChangeAspect="1"/>
            </p:cNvSpPr>
            <p:nvPr/>
          </p:nvSpPr>
          <p:spPr bwMode="auto">
            <a:xfrm>
              <a:off x="7249896" y="5359492"/>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2" name="楕円 31"/>
            <p:cNvSpPr>
              <a:spLocks noChangeAspect="1"/>
            </p:cNvSpPr>
            <p:nvPr/>
          </p:nvSpPr>
          <p:spPr bwMode="auto">
            <a:xfrm>
              <a:off x="6102690" y="3627909"/>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3" name="楕円 32"/>
            <p:cNvSpPr>
              <a:spLocks noChangeAspect="1"/>
            </p:cNvSpPr>
            <p:nvPr/>
          </p:nvSpPr>
          <p:spPr bwMode="auto">
            <a:xfrm>
              <a:off x="7254456" y="3633021"/>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34" name="直線コネクタ 33"/>
            <p:cNvCxnSpPr>
              <a:endCxn id="33" idx="6"/>
            </p:cNvCxnSpPr>
            <p:nvPr/>
          </p:nvCxnSpPr>
          <p:spPr bwMode="auto">
            <a:xfrm>
              <a:off x="6277218" y="3714363"/>
              <a:ext cx="1150146" cy="5112"/>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5" name="直線コネクタ 34"/>
            <p:cNvCxnSpPr>
              <a:stCxn id="33" idx="4"/>
              <a:endCxn id="31" idx="4"/>
            </p:cNvCxnSpPr>
            <p:nvPr/>
          </p:nvCxnSpPr>
          <p:spPr bwMode="auto">
            <a:xfrm flipH="1">
              <a:off x="7336350" y="3805929"/>
              <a:ext cx="4560" cy="1726471"/>
            </a:xfrm>
            <a:prstGeom prst="line">
              <a:avLst/>
            </a:prstGeom>
            <a:solidFill>
              <a:schemeClr val="accent1"/>
            </a:solidFill>
            <a:ln w="9525" cap="flat" cmpd="sng" algn="ctr">
              <a:solidFill>
                <a:schemeClr val="tx1"/>
              </a:solidFill>
              <a:prstDash val="solid"/>
              <a:round/>
              <a:headEnd type="none" w="med" len="med"/>
              <a:tailEnd type="none" w="med" len="med"/>
            </a:ln>
            <a:effectLst/>
          </p:spPr>
        </p:cxnSp>
        <p:sp>
          <p:nvSpPr>
            <p:cNvPr id="36" name="テキスト ボックス 35"/>
            <p:cNvSpPr txBox="1"/>
            <p:nvPr/>
          </p:nvSpPr>
          <p:spPr>
            <a:xfrm>
              <a:off x="6635200" y="2356936"/>
              <a:ext cx="514830" cy="739127"/>
            </a:xfrm>
            <a:prstGeom prst="rect">
              <a:avLst/>
            </a:prstGeom>
            <a:noFill/>
          </p:spPr>
          <p:txBody>
            <a:bodyPr wrap="square" rtlCol="0">
              <a:spAutoFit/>
            </a:bodyPr>
            <a:lstStyle/>
            <a:p>
              <a:r>
                <a:rPr kumimoji="1" lang="en-US" altLang="ja-JP" smtClean="0">
                  <a:latin typeface="+mn-lt"/>
                </a:rPr>
                <a:t>A</a:t>
              </a:r>
              <a:endParaRPr kumimoji="1" lang="ja-JP" altLang="en-US">
                <a:latin typeface="+mn-lt"/>
              </a:endParaRPr>
            </a:p>
          </p:txBody>
        </p:sp>
        <p:sp>
          <p:nvSpPr>
            <p:cNvPr id="37" name="テキスト ボックス 36"/>
            <p:cNvSpPr txBox="1"/>
            <p:nvPr/>
          </p:nvSpPr>
          <p:spPr>
            <a:xfrm>
              <a:off x="7319759" y="3110081"/>
              <a:ext cx="514830" cy="739127"/>
            </a:xfrm>
            <a:prstGeom prst="rect">
              <a:avLst/>
            </a:prstGeom>
            <a:noFill/>
          </p:spPr>
          <p:txBody>
            <a:bodyPr wrap="square" rtlCol="0">
              <a:spAutoFit/>
            </a:bodyPr>
            <a:lstStyle/>
            <a:p>
              <a:r>
                <a:rPr kumimoji="1" lang="en-US" altLang="ja-JP">
                  <a:latin typeface="+mn-lt"/>
                </a:rPr>
                <a:t>B</a:t>
              </a:r>
              <a:endParaRPr kumimoji="1" lang="ja-JP" altLang="en-US">
                <a:latin typeface="+mn-lt"/>
              </a:endParaRPr>
            </a:p>
          </p:txBody>
        </p:sp>
        <p:sp>
          <p:nvSpPr>
            <p:cNvPr id="38" name="正方形/長方形 37"/>
            <p:cNvSpPr/>
            <p:nvPr/>
          </p:nvSpPr>
          <p:spPr bwMode="auto">
            <a:xfrm>
              <a:off x="6212868" y="3019107"/>
              <a:ext cx="479429" cy="691103"/>
            </a:xfrm>
            <a:prstGeom prst="rect">
              <a:avLst/>
            </a:prstGeom>
            <a:solidFill>
              <a:srgbClr val="00B0F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9" name="正方形/長方形 38"/>
            <p:cNvSpPr/>
            <p:nvPr/>
          </p:nvSpPr>
          <p:spPr bwMode="auto">
            <a:xfrm>
              <a:off x="6652555" y="3732019"/>
              <a:ext cx="683795" cy="1742785"/>
            </a:xfrm>
            <a:prstGeom prst="rect">
              <a:avLst/>
            </a:prstGeom>
            <a:solidFill>
              <a:srgbClr val="FF0000">
                <a:alpha val="48000"/>
              </a:srgbClr>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2" name="円弧 41"/>
            <p:cNvSpPr/>
            <p:nvPr/>
          </p:nvSpPr>
          <p:spPr bwMode="auto">
            <a:xfrm flipH="1" flipV="1">
              <a:off x="5974221" y="3324009"/>
              <a:ext cx="315302" cy="398349"/>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3" name="円弧 42"/>
            <p:cNvSpPr/>
            <p:nvPr/>
          </p:nvSpPr>
          <p:spPr bwMode="auto">
            <a:xfrm rot="16200000">
              <a:off x="5922854" y="3080535"/>
              <a:ext cx="501538" cy="301097"/>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4" name="円弧 43"/>
            <p:cNvSpPr/>
            <p:nvPr/>
          </p:nvSpPr>
          <p:spPr bwMode="auto">
            <a:xfrm rot="10800000">
              <a:off x="6673632" y="5384209"/>
              <a:ext cx="405027"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2" name="Picture 2" descr="\begin{align*}&#10;\Delta p&#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40040" y="3175287"/>
              <a:ext cx="523875" cy="361951"/>
            </a:xfrm>
            <a:prstGeom prst="rect">
              <a:avLst/>
            </a:prstGeom>
            <a:noFill/>
            <a:extLst>
              <a:ext uri="{909E8E84-426E-40DD-AFC4-6F175D3DCCD1}">
                <a14:hiddenFill xmlns:a14="http://schemas.microsoft.com/office/drawing/2010/main">
                  <a:solidFill>
                    <a:srgbClr val="FFFFFF"/>
                  </a:solidFill>
                </a14:hiddenFill>
              </a:ext>
            </a:extLst>
          </p:spPr>
        </p:pic>
        <p:sp>
          <p:nvSpPr>
            <p:cNvPr id="46" name="円弧 45"/>
            <p:cNvSpPr/>
            <p:nvPr/>
          </p:nvSpPr>
          <p:spPr bwMode="auto">
            <a:xfrm rot="16200000">
              <a:off x="6781211" y="5151227"/>
              <a:ext cx="735653" cy="470210"/>
            </a:xfrm>
            <a:prstGeom prst="arc">
              <a:avLst>
                <a:gd name="adj1" fmla="val 7508100"/>
                <a:gd name="adj2" fmla="val 1057247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28" name="Picture 4" descr="\begin{align*}&#10;\Delta x&#10;\end{align*}"/>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850740" y="5762341"/>
              <a:ext cx="533400" cy="285750"/>
            </a:xfrm>
            <a:prstGeom prst="rect">
              <a:avLst/>
            </a:prstGeom>
            <a:noFill/>
            <a:extLst>
              <a:ext uri="{909E8E84-426E-40DD-AFC4-6F175D3DCCD1}">
                <a14:hiddenFill xmlns:a14="http://schemas.microsoft.com/office/drawing/2010/main">
                  <a:solidFill>
                    <a:srgbClr val="FFFFFF"/>
                  </a:solidFill>
                </a14:hiddenFill>
              </a:ext>
            </a:extLst>
          </p:spPr>
        </p:pic>
        <p:sp>
          <p:nvSpPr>
            <p:cNvPr id="48" name="楕円 47"/>
            <p:cNvSpPr>
              <a:spLocks noChangeAspect="1"/>
            </p:cNvSpPr>
            <p:nvPr/>
          </p:nvSpPr>
          <p:spPr bwMode="auto">
            <a:xfrm>
              <a:off x="6580841" y="3625235"/>
              <a:ext cx="172908" cy="172908"/>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49" name="円弧 48"/>
            <p:cNvSpPr/>
            <p:nvPr/>
          </p:nvSpPr>
          <p:spPr bwMode="auto">
            <a:xfrm rot="5773921">
              <a:off x="6282420" y="4236819"/>
              <a:ext cx="1410876" cy="1167992"/>
            </a:xfrm>
            <a:prstGeom prst="arc">
              <a:avLst>
                <a:gd name="adj1" fmla="val 15908589"/>
                <a:gd name="adj2" fmla="val 19343483"/>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0" name="円弧 49"/>
            <p:cNvSpPr/>
            <p:nvPr/>
          </p:nvSpPr>
          <p:spPr bwMode="auto">
            <a:xfrm rot="12814018" flipH="1" flipV="1">
              <a:off x="5933458" y="3565920"/>
              <a:ext cx="1467671" cy="2503394"/>
            </a:xfrm>
            <a:prstGeom prst="arc">
              <a:avLst>
                <a:gd name="adj1" fmla="val 16200000"/>
                <a:gd name="adj2" fmla="val 18134709"/>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30" name="Picture 6" descr="\begin{align*}&#10;p_2&#10;\end{align*}"/>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608826" y="4436713"/>
              <a:ext cx="361950" cy="247650"/>
            </a:xfrm>
            <a:prstGeom prst="rect">
              <a:avLst/>
            </a:prstGeom>
            <a:noFill/>
            <a:extLst>
              <a:ext uri="{909E8E84-426E-40DD-AFC4-6F175D3DCCD1}">
                <a14:hiddenFill xmlns:a14="http://schemas.microsoft.com/office/drawing/2010/main">
                  <a:solidFill>
                    <a:srgbClr val="FFFFFF"/>
                  </a:solidFill>
                </a14:hiddenFill>
              </a:ext>
            </a:extLst>
          </p:spPr>
        </p:pic>
        <p:sp>
          <p:nvSpPr>
            <p:cNvPr id="51" name="円弧 50"/>
            <p:cNvSpPr/>
            <p:nvPr/>
          </p:nvSpPr>
          <p:spPr bwMode="auto">
            <a:xfrm rot="10800000">
              <a:off x="6252097" y="3578345"/>
              <a:ext cx="324184" cy="360000"/>
            </a:xfrm>
            <a:prstGeom prst="arc">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52" name="円弧 51"/>
            <p:cNvSpPr/>
            <p:nvPr/>
          </p:nvSpPr>
          <p:spPr bwMode="auto">
            <a:xfrm rot="16200000">
              <a:off x="6145042" y="3454495"/>
              <a:ext cx="697782" cy="329307"/>
            </a:xfrm>
            <a:prstGeom prst="arc">
              <a:avLst>
                <a:gd name="adj1" fmla="val 7508100"/>
                <a:gd name="adj2" fmla="val 10572471"/>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pic>
          <p:nvPicPr>
            <p:cNvPr id="1032" name="Picture 8" descr="\begin{align*}&#10;x_1&#10;\end{align*}"/>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234995" y="4063571"/>
              <a:ext cx="352425" cy="228600"/>
            </a:xfrm>
            <a:prstGeom prst="rect">
              <a:avLst/>
            </a:prstGeom>
            <a:noFill/>
            <a:extLst>
              <a:ext uri="{909E8E84-426E-40DD-AFC4-6F175D3DCCD1}">
                <a14:hiddenFill xmlns:a14="http://schemas.microsoft.com/office/drawing/2010/main">
                  <a:solidFill>
                    <a:srgbClr val="FFFFFF"/>
                  </a:solidFill>
                </a14:hiddenFill>
              </a:ext>
            </a:extLst>
          </p:spPr>
        </p:pic>
        <p:sp>
          <p:nvSpPr>
            <p:cNvPr id="53" name="正方形/長方形 52"/>
            <p:cNvSpPr/>
            <p:nvPr/>
          </p:nvSpPr>
          <p:spPr bwMode="auto">
            <a:xfrm>
              <a:off x="6668420" y="3030457"/>
              <a:ext cx="683795" cy="2448000"/>
            </a:xfrm>
            <a:prstGeom prst="rect">
              <a:avLst/>
            </a:prstGeom>
            <a:noFill/>
            <a:ln w="9525" cap="flat" cmpd="sng" algn="ctr">
              <a:solidFill>
                <a:srgbClr val="FF0000">
                  <a:alpha val="73000"/>
                </a:srgbClr>
              </a:solidFill>
              <a:prstDash val="sysDot"/>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grpSp>
      <p:pic>
        <p:nvPicPr>
          <p:cNvPr id="7" name="Picture 4" descr="\begin{align*}&#10;\Delta R &amp;=p\Delta x + \Delta p x &#10;\end{align*}"/>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263576" y="6605005"/>
            <a:ext cx="3124200" cy="36195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93499920"/>
      </p:ext>
    </p:extLst>
  </p:cSld>
  <p:clrMapOvr>
    <a:masterClrMapping/>
  </p:clrMapOvr>
  <p:transition advTm="106357"/>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独占企業の収入の最大化</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5</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defRPr/>
            </a:pPr>
            <a:r>
              <a:rPr lang="ja-JP" altLang="en-US" u="sng" smtClean="0">
                <a:solidFill>
                  <a:srgbClr val="FF0000"/>
                </a:solidFill>
              </a:rPr>
              <a:t>独占企業</a:t>
            </a:r>
            <a:r>
              <a:rPr lang="ja-JP" altLang="en-US" smtClean="0"/>
              <a:t>は市場で唯一の供給者です</a:t>
            </a:r>
            <a:endParaRPr lang="en-US" altLang="ja-JP" smtClean="0"/>
          </a:p>
          <a:p>
            <a:pPr>
              <a:lnSpc>
                <a:spcPts val="4000"/>
              </a:lnSpc>
              <a:spcBef>
                <a:spcPts val="1200"/>
              </a:spcBef>
              <a:defRPr/>
            </a:pPr>
            <a:r>
              <a:rPr lang="ja-JP" altLang="en-US" smtClean="0"/>
              <a:t>多数の消費者がいる市場で独占企業が</a:t>
            </a:r>
            <a:r>
              <a:rPr lang="ja-JP" altLang="en-US" u="sng" smtClean="0">
                <a:solidFill>
                  <a:srgbClr val="FF0000"/>
                </a:solidFill>
              </a:rPr>
              <a:t>収入を最大</a:t>
            </a:r>
            <a:r>
              <a:rPr lang="ja-JP" altLang="en-US" smtClean="0"/>
              <a:t>にする状況を考えます</a:t>
            </a:r>
            <a:endParaRPr lang="en-US" altLang="ja-JP" smtClean="0"/>
          </a:p>
          <a:p>
            <a:pPr>
              <a:lnSpc>
                <a:spcPts val="4000"/>
              </a:lnSpc>
              <a:spcBef>
                <a:spcPts val="1200"/>
              </a:spcBef>
              <a:defRPr/>
            </a:pPr>
            <a:r>
              <a:rPr lang="ja-JP" altLang="en-US" smtClean="0"/>
              <a:t>価格</a:t>
            </a:r>
            <a:r>
              <a:rPr lang="en-US" altLang="ja-JP" smtClean="0"/>
              <a:t>p</a:t>
            </a:r>
            <a:r>
              <a:rPr lang="ja-JP" altLang="en-US" smtClean="0"/>
              <a:t>と供給量</a:t>
            </a:r>
            <a:r>
              <a:rPr lang="en-US" altLang="ja-JP" smtClean="0"/>
              <a:t>x</a:t>
            </a:r>
            <a:r>
              <a:rPr lang="ja-JP" altLang="en-US" smtClean="0"/>
              <a:t>について</a:t>
            </a:r>
            <a:r>
              <a:rPr lang="ja-JP" altLang="en-US" u="sng" smtClean="0">
                <a:solidFill>
                  <a:srgbClr val="FF0000"/>
                </a:solidFill>
              </a:rPr>
              <a:t>収入</a:t>
            </a:r>
            <a:r>
              <a:rPr lang="en-US" altLang="ja-JP" smtClean="0"/>
              <a:t>R</a:t>
            </a:r>
            <a:r>
              <a:rPr lang="ja-JP" altLang="en-US" smtClean="0"/>
              <a:t>はそれらの積です</a:t>
            </a:r>
            <a:endParaRPr lang="en-US" altLang="ja-JP" smtClean="0"/>
          </a:p>
          <a:p>
            <a:pPr>
              <a:lnSpc>
                <a:spcPts val="4000"/>
              </a:lnSpc>
              <a:spcBef>
                <a:spcPts val="1200"/>
              </a:spcBef>
              <a:defRPr/>
            </a:pPr>
            <a:endParaRPr lang="en-US" altLang="ja-JP" smtClean="0"/>
          </a:p>
          <a:p>
            <a:pPr>
              <a:lnSpc>
                <a:spcPts val="4000"/>
              </a:lnSpc>
              <a:spcBef>
                <a:spcPts val="1200"/>
              </a:spcBef>
              <a:spcAft>
                <a:spcPts val="0"/>
              </a:spcAft>
              <a:defRPr/>
            </a:pPr>
            <a:r>
              <a:rPr lang="ja-JP" altLang="en-US" smtClean="0"/>
              <a:t>収入を最大化する生産量（供給量）を求めるには</a:t>
            </a:r>
            <a:r>
              <a:rPr lang="en-US" altLang="ja-JP" smtClean="0"/>
              <a:t>2</a:t>
            </a:r>
            <a:r>
              <a:rPr lang="ja-JP" altLang="en-US" smtClean="0"/>
              <a:t>つの方法があります</a:t>
            </a:r>
            <a:endParaRPr lang="en-US" altLang="ja-JP" smtClean="0"/>
          </a:p>
          <a:p>
            <a:pPr>
              <a:lnSpc>
                <a:spcPts val="4000"/>
              </a:lnSpc>
              <a:spcBef>
                <a:spcPts val="1200"/>
              </a:spcBef>
              <a:spcAft>
                <a:spcPts val="0"/>
              </a:spcAft>
              <a:defRPr/>
            </a:pPr>
            <a:r>
              <a:rPr lang="ja-JP" altLang="en-US" u="sng" smtClean="0">
                <a:solidFill>
                  <a:srgbClr val="FF0000"/>
                </a:solidFill>
              </a:rPr>
              <a:t>水準による最適化</a:t>
            </a:r>
            <a:r>
              <a:rPr lang="ja-JP" altLang="en-US" smtClean="0"/>
              <a:t>は選択肢の純便益を比較します</a:t>
            </a:r>
            <a:endParaRPr lang="en-US" altLang="ja-JP" smtClean="0"/>
          </a:p>
          <a:p>
            <a:pPr>
              <a:lnSpc>
                <a:spcPts val="4000"/>
              </a:lnSpc>
              <a:spcBef>
                <a:spcPts val="1200"/>
              </a:spcBef>
              <a:spcAft>
                <a:spcPts val="0"/>
              </a:spcAft>
              <a:defRPr/>
            </a:pPr>
            <a:r>
              <a:rPr lang="ja-JP" altLang="en-US" u="sng" smtClean="0">
                <a:solidFill>
                  <a:srgbClr val="FF0000"/>
                </a:solidFill>
              </a:rPr>
              <a:t>差分による最適化</a:t>
            </a:r>
            <a:r>
              <a:rPr lang="ja-JP" altLang="en-US" smtClean="0"/>
              <a:t>は選択肢が変化したときの純便益の変化を比較します</a:t>
            </a:r>
            <a:endParaRPr lang="en-US" altLang="ja-JP"/>
          </a:p>
          <a:p>
            <a:pPr>
              <a:lnSpc>
                <a:spcPts val="4000"/>
              </a:lnSpc>
              <a:spcBef>
                <a:spcPts val="1200"/>
              </a:spcBef>
              <a:defRPr/>
            </a:pPr>
            <a:endParaRPr lang="en-US" altLang="ja-JP" smtClean="0"/>
          </a:p>
        </p:txBody>
      </p:sp>
      <p:pic>
        <p:nvPicPr>
          <p:cNvPr id="3074" name="Picture 2" descr="\begin{align*}&#10;R=px&#10;\end{align*}&#10;"/>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37943" y="3629024"/>
            <a:ext cx="1228725" cy="3429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4400294"/>
      </p:ext>
    </p:extLst>
  </p:cSld>
  <p:clrMapOvr>
    <a:masterClrMapping/>
  </p:clrMapOvr>
  <p:transition advTm="119511"/>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762000" y="-269875"/>
            <a:ext cx="7634288" cy="1778000"/>
          </a:xfrm>
        </p:spPr>
        <p:txBody>
          <a:bodyPr/>
          <a:lstStyle/>
          <a:p>
            <a:r>
              <a:rPr lang="ja-JP" altLang="en-US" smtClean="0"/>
              <a:t>収入最大化の問題</a:t>
            </a:r>
            <a:r>
              <a:rPr lang="en-US" altLang="ja-JP" smtClean="0"/>
              <a:t>1</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6</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spcAft>
                <a:spcPts val="0"/>
              </a:spcAft>
              <a:defRPr/>
            </a:pPr>
            <a:r>
              <a:rPr lang="ja-JP" altLang="en-US"/>
              <a:t>次</a:t>
            </a:r>
            <a:r>
              <a:rPr lang="ja-JP" altLang="en-US" smtClean="0"/>
              <a:t>の逆需要</a:t>
            </a:r>
            <a:r>
              <a:rPr lang="ja-JP" altLang="en-US"/>
              <a:t>関数を考える</a:t>
            </a:r>
            <a:endParaRPr lang="en-US" altLang="ja-JP"/>
          </a:p>
          <a:p>
            <a:pPr>
              <a:lnSpc>
                <a:spcPts val="4000"/>
              </a:lnSpc>
              <a:spcBef>
                <a:spcPts val="1200"/>
              </a:spcBef>
              <a:spcAft>
                <a:spcPts val="0"/>
              </a:spcAft>
              <a:defRPr/>
            </a:pPr>
            <a:endParaRPr lang="en-US" altLang="ja-JP"/>
          </a:p>
          <a:p>
            <a:pPr>
              <a:lnSpc>
                <a:spcPts val="4000"/>
              </a:lnSpc>
              <a:spcBef>
                <a:spcPts val="1200"/>
              </a:spcBef>
              <a:spcAft>
                <a:spcPts val="0"/>
              </a:spcAft>
              <a:defRPr/>
            </a:pPr>
            <a:r>
              <a:rPr lang="ja-JP" altLang="en-US"/>
              <a:t>問</a:t>
            </a:r>
            <a:r>
              <a:rPr lang="en-US" altLang="ja-JP"/>
              <a:t>1</a:t>
            </a:r>
            <a:r>
              <a:rPr lang="ja-JP" altLang="en-US"/>
              <a:t> </a:t>
            </a:r>
            <a:r>
              <a:rPr lang="ja-JP" altLang="en-US" smtClean="0"/>
              <a:t>独占企業の収入関数を求めて下さい</a:t>
            </a:r>
            <a:endParaRPr lang="en-US" altLang="ja-JP" smtClean="0"/>
          </a:p>
          <a:p>
            <a:pPr>
              <a:lnSpc>
                <a:spcPts val="4000"/>
              </a:lnSpc>
              <a:spcBef>
                <a:spcPts val="1200"/>
              </a:spcBef>
              <a:spcAft>
                <a:spcPts val="0"/>
              </a:spcAft>
              <a:defRPr/>
            </a:pPr>
            <a:r>
              <a:rPr lang="ja-JP" altLang="en-US" smtClean="0"/>
              <a:t>問</a:t>
            </a:r>
            <a:r>
              <a:rPr lang="en-US" altLang="ja-JP"/>
              <a:t>2 </a:t>
            </a:r>
            <a:r>
              <a:rPr lang="ja-JP" altLang="en-US" smtClean="0"/>
              <a:t>収入関数のグラフを求めて下さい</a:t>
            </a:r>
            <a:endParaRPr lang="en-US" altLang="ja-JP" smtClean="0"/>
          </a:p>
          <a:p>
            <a:pPr>
              <a:lnSpc>
                <a:spcPts val="4000"/>
              </a:lnSpc>
              <a:spcBef>
                <a:spcPts val="1200"/>
              </a:spcBef>
              <a:spcAft>
                <a:spcPts val="0"/>
              </a:spcAft>
              <a:defRPr/>
            </a:pPr>
            <a:r>
              <a:rPr lang="ja-JP" altLang="en-US" smtClean="0"/>
              <a:t>問</a:t>
            </a:r>
            <a:r>
              <a:rPr lang="en-US" altLang="ja-JP" smtClean="0"/>
              <a:t>3</a:t>
            </a:r>
            <a:r>
              <a:rPr lang="ja-JP" altLang="en-US"/>
              <a:t> </a:t>
            </a:r>
            <a:r>
              <a:rPr lang="ja-JP" altLang="en-US" smtClean="0"/>
              <a:t>その頂点の座標を求めて下さい</a:t>
            </a:r>
            <a:endParaRPr lang="en-US" altLang="ja-JP" smtClean="0"/>
          </a:p>
          <a:p>
            <a:pPr>
              <a:lnSpc>
                <a:spcPts val="4000"/>
              </a:lnSpc>
              <a:spcBef>
                <a:spcPts val="1200"/>
              </a:spcBef>
              <a:spcAft>
                <a:spcPts val="0"/>
              </a:spcAft>
              <a:defRPr/>
            </a:pPr>
            <a:r>
              <a:rPr lang="ja-JP" altLang="en-US" smtClean="0"/>
              <a:t>問</a:t>
            </a:r>
            <a:r>
              <a:rPr lang="en-US" altLang="ja-JP" smtClean="0"/>
              <a:t>4 </a:t>
            </a:r>
            <a:r>
              <a:rPr lang="ja-JP" altLang="en-US" smtClean="0"/>
              <a:t>収入を最大にする生産量とその収入を求めて下さい</a:t>
            </a:r>
            <a:endParaRPr lang="en-US" altLang="ja-JP" smtClean="0"/>
          </a:p>
        </p:txBody>
      </p:sp>
      <p:pic>
        <p:nvPicPr>
          <p:cNvPr id="1026" name="Picture 2" descr="\begin{align*}&#10;P(x)=10-x \quad (x \ge 0)&#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36031" y="1721768"/>
            <a:ext cx="4086225" cy="409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4634149"/>
      </p:ext>
    </p:extLst>
  </p:cSld>
  <p:clrMapOvr>
    <a:masterClrMapping/>
  </p:clrMapOvr>
  <p:transition advTm="36108"/>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831528" y="-294456"/>
            <a:ext cx="7634288" cy="1778000"/>
          </a:xfrm>
        </p:spPr>
        <p:txBody>
          <a:bodyPr/>
          <a:lstStyle/>
          <a:p>
            <a:r>
              <a:rPr lang="ja-JP" altLang="en-US" smtClean="0"/>
              <a:t>収入最大化の問題</a:t>
            </a:r>
            <a:r>
              <a:rPr lang="en-US" altLang="ja-JP" smtClean="0"/>
              <a:t>1</a:t>
            </a:r>
            <a:endParaRPr lang="ja-JP" altLang="en-US" smtClean="0"/>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7</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spcAft>
                <a:spcPts val="0"/>
              </a:spcAft>
              <a:defRPr/>
            </a:pPr>
            <a:r>
              <a:rPr lang="ja-JP" altLang="en-US" smtClean="0"/>
              <a:t>問</a:t>
            </a:r>
            <a:r>
              <a:rPr lang="en-US" altLang="ja-JP"/>
              <a:t>1</a:t>
            </a:r>
            <a:r>
              <a:rPr lang="ja-JP" altLang="en-US"/>
              <a:t> </a:t>
            </a:r>
            <a:r>
              <a:rPr lang="ja-JP" altLang="en-US" smtClean="0"/>
              <a:t>独占企業の収入関数を求めて下さい</a:t>
            </a:r>
            <a:endParaRPr lang="en-US" altLang="ja-JP" smtClean="0"/>
          </a:p>
          <a:p>
            <a:pPr>
              <a:lnSpc>
                <a:spcPts val="3500"/>
              </a:lnSpc>
              <a:spcAft>
                <a:spcPts val="1200"/>
              </a:spcAft>
              <a:defRPr/>
            </a:pPr>
            <a:endParaRPr lang="en-US" altLang="ja-JP" smtClean="0"/>
          </a:p>
          <a:p>
            <a:pPr>
              <a:lnSpc>
                <a:spcPts val="3500"/>
              </a:lnSpc>
              <a:spcAft>
                <a:spcPts val="1200"/>
              </a:spcAft>
              <a:defRPr/>
            </a:pPr>
            <a:r>
              <a:rPr lang="ja-JP" altLang="en-US" smtClean="0"/>
              <a:t>問</a:t>
            </a:r>
            <a:r>
              <a:rPr lang="en-US" altLang="ja-JP"/>
              <a:t>2 </a:t>
            </a:r>
            <a:r>
              <a:rPr lang="ja-JP" altLang="en-US" smtClean="0"/>
              <a:t>収入関数のグラフを求めて下さい</a:t>
            </a:r>
            <a:endParaRPr lang="en-US" altLang="ja-JP" smtClean="0"/>
          </a:p>
          <a:p>
            <a:pPr>
              <a:lnSpc>
                <a:spcPts val="3500"/>
              </a:lnSpc>
              <a:spcAft>
                <a:spcPts val="1200"/>
              </a:spcAft>
              <a:defRPr/>
            </a:pPr>
            <a:endParaRPr lang="en-US" altLang="ja-JP"/>
          </a:p>
          <a:p>
            <a:pPr>
              <a:lnSpc>
                <a:spcPts val="3500"/>
              </a:lnSpc>
              <a:spcAft>
                <a:spcPts val="1200"/>
              </a:spcAft>
              <a:defRPr/>
            </a:pPr>
            <a:endParaRPr lang="en-US" altLang="ja-JP" smtClean="0"/>
          </a:p>
          <a:p>
            <a:pPr marL="0" indent="0">
              <a:lnSpc>
                <a:spcPts val="3500"/>
              </a:lnSpc>
              <a:spcAft>
                <a:spcPts val="1200"/>
              </a:spcAft>
              <a:buNone/>
              <a:defRPr/>
            </a:pPr>
            <a:r>
              <a:rPr lang="en-US" altLang="ja-JP" smtClean="0"/>
              <a:t>	</a:t>
            </a:r>
            <a:r>
              <a:rPr lang="ja-JP" altLang="en-US" smtClean="0"/>
              <a:t>収入関数のグラフを</a:t>
            </a:r>
            <a:r>
              <a:rPr lang="ja-JP" altLang="en-US" u="sng" smtClean="0">
                <a:solidFill>
                  <a:srgbClr val="FF0000"/>
                </a:solidFill>
              </a:rPr>
              <a:t>収入曲線</a:t>
            </a:r>
            <a:r>
              <a:rPr lang="ja-JP" altLang="en-US" smtClean="0"/>
              <a:t>といいます</a:t>
            </a:r>
            <a:endParaRPr lang="en-US" altLang="ja-JP" smtClean="0"/>
          </a:p>
          <a:p>
            <a:pPr>
              <a:lnSpc>
                <a:spcPts val="3500"/>
              </a:lnSpc>
              <a:spcAft>
                <a:spcPts val="1200"/>
              </a:spcAft>
              <a:defRPr/>
            </a:pPr>
            <a:r>
              <a:rPr lang="ja-JP" altLang="en-US" smtClean="0"/>
              <a:t>問</a:t>
            </a:r>
            <a:r>
              <a:rPr lang="en-US" altLang="ja-JP" smtClean="0"/>
              <a:t>3</a:t>
            </a:r>
            <a:r>
              <a:rPr lang="ja-JP" altLang="en-US"/>
              <a:t> </a:t>
            </a:r>
            <a:r>
              <a:rPr lang="ja-JP" altLang="en-US" smtClean="0"/>
              <a:t>その頂点の座標を求めて下さい</a:t>
            </a:r>
            <a:endParaRPr lang="en-US" altLang="ja-JP" smtClean="0"/>
          </a:p>
          <a:p>
            <a:pPr>
              <a:lnSpc>
                <a:spcPts val="3500"/>
              </a:lnSpc>
              <a:spcAft>
                <a:spcPts val="1200"/>
              </a:spcAft>
              <a:defRPr/>
            </a:pPr>
            <a:endParaRPr lang="en-US" altLang="ja-JP"/>
          </a:p>
          <a:p>
            <a:pPr marL="0" indent="0">
              <a:lnSpc>
                <a:spcPts val="3500"/>
              </a:lnSpc>
              <a:spcAft>
                <a:spcPts val="1200"/>
              </a:spcAft>
              <a:buNone/>
              <a:defRPr/>
            </a:pPr>
            <a:r>
              <a:rPr lang="ja-JP" altLang="en-US" smtClean="0"/>
              <a:t>　　よって，頂点の座標は</a:t>
            </a:r>
            <a:r>
              <a:rPr lang="en-US" altLang="ja-JP" smtClean="0"/>
              <a:t>(5,25)</a:t>
            </a:r>
          </a:p>
        </p:txBody>
      </p:sp>
      <p:pic>
        <p:nvPicPr>
          <p:cNvPr id="2050" name="Picture 2" descr="\begin{align*}&#10;R(x)=px=P(x)x=(10-x)x=-x^2+10x&#10;\end{alig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8481" y="1649760"/>
            <a:ext cx="7867650" cy="447675"/>
          </a:xfrm>
          <a:prstGeom prst="rect">
            <a:avLst/>
          </a:prstGeom>
          <a:noFill/>
          <a:extLst>
            <a:ext uri="{909E8E84-426E-40DD-AFC4-6F175D3DCCD1}">
              <a14:hiddenFill xmlns:a14="http://schemas.microsoft.com/office/drawing/2010/main">
                <a:solidFill>
                  <a:srgbClr val="FFFFFF"/>
                </a:solidFill>
              </a14:hiddenFill>
            </a:ext>
          </a:extLst>
        </p:spPr>
      </p:pic>
      <p:grpSp>
        <p:nvGrpSpPr>
          <p:cNvPr id="17" name="グループ化 16"/>
          <p:cNvGrpSpPr/>
          <p:nvPr/>
        </p:nvGrpSpPr>
        <p:grpSpPr>
          <a:xfrm>
            <a:off x="3349229" y="2676079"/>
            <a:ext cx="3386955" cy="1781993"/>
            <a:chOff x="3372434" y="2460055"/>
            <a:chExt cx="3386955" cy="1781993"/>
          </a:xfrm>
        </p:grpSpPr>
        <p:sp>
          <p:nvSpPr>
            <p:cNvPr id="6" name="フリーフォーム 5"/>
            <p:cNvSpPr/>
            <p:nvPr/>
          </p:nvSpPr>
          <p:spPr bwMode="auto">
            <a:xfrm>
              <a:off x="4320000" y="3089920"/>
              <a:ext cx="1435100" cy="1039221"/>
            </a:xfrm>
            <a:custGeom>
              <a:avLst/>
              <a:gdLst>
                <a:gd name="connsiteX0" fmla="*/ 0 w 1435100"/>
                <a:gd name="connsiteY0" fmla="*/ 753471 h 1039221"/>
                <a:gd name="connsiteX1" fmla="*/ 76200 w 1435100"/>
                <a:gd name="connsiteY1" fmla="*/ 556621 h 1039221"/>
                <a:gd name="connsiteX2" fmla="*/ 228600 w 1435100"/>
                <a:gd name="connsiteY2" fmla="*/ 340721 h 1039221"/>
                <a:gd name="connsiteX3" fmla="*/ 406400 w 1435100"/>
                <a:gd name="connsiteY3" fmla="*/ 194671 h 1039221"/>
                <a:gd name="connsiteX4" fmla="*/ 603250 w 1435100"/>
                <a:gd name="connsiteY4" fmla="*/ 48621 h 1039221"/>
                <a:gd name="connsiteX5" fmla="*/ 717550 w 1435100"/>
                <a:gd name="connsiteY5" fmla="*/ 4171 h 1039221"/>
                <a:gd name="connsiteX6" fmla="*/ 850900 w 1435100"/>
                <a:gd name="connsiteY6" fmla="*/ 10521 h 1039221"/>
                <a:gd name="connsiteX7" fmla="*/ 952500 w 1435100"/>
                <a:gd name="connsiteY7" fmla="*/ 80371 h 1039221"/>
                <a:gd name="connsiteX8" fmla="*/ 1104900 w 1435100"/>
                <a:gd name="connsiteY8" fmla="*/ 245471 h 1039221"/>
                <a:gd name="connsiteX9" fmla="*/ 1206500 w 1435100"/>
                <a:gd name="connsiteY9" fmla="*/ 391521 h 1039221"/>
                <a:gd name="connsiteX10" fmla="*/ 1238250 w 1435100"/>
                <a:gd name="connsiteY10" fmla="*/ 474071 h 1039221"/>
                <a:gd name="connsiteX11" fmla="*/ 1333500 w 1435100"/>
                <a:gd name="connsiteY11" fmla="*/ 670921 h 1039221"/>
                <a:gd name="connsiteX12" fmla="*/ 1397000 w 1435100"/>
                <a:gd name="connsiteY12" fmla="*/ 912221 h 1039221"/>
                <a:gd name="connsiteX13" fmla="*/ 1435100 w 1435100"/>
                <a:gd name="connsiteY13" fmla="*/ 1039221 h 10392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1435100" h="1039221">
                  <a:moveTo>
                    <a:pt x="0" y="753471"/>
                  </a:moveTo>
                  <a:cubicBezTo>
                    <a:pt x="19050" y="689442"/>
                    <a:pt x="38100" y="625413"/>
                    <a:pt x="76200" y="556621"/>
                  </a:cubicBezTo>
                  <a:cubicBezTo>
                    <a:pt x="114300" y="487829"/>
                    <a:pt x="173567" y="401046"/>
                    <a:pt x="228600" y="340721"/>
                  </a:cubicBezTo>
                  <a:cubicBezTo>
                    <a:pt x="283633" y="280396"/>
                    <a:pt x="343958" y="243354"/>
                    <a:pt x="406400" y="194671"/>
                  </a:cubicBezTo>
                  <a:cubicBezTo>
                    <a:pt x="468842" y="145988"/>
                    <a:pt x="551392" y="80371"/>
                    <a:pt x="603250" y="48621"/>
                  </a:cubicBezTo>
                  <a:cubicBezTo>
                    <a:pt x="655108" y="16871"/>
                    <a:pt x="676275" y="10521"/>
                    <a:pt x="717550" y="4171"/>
                  </a:cubicBezTo>
                  <a:cubicBezTo>
                    <a:pt x="758825" y="-2179"/>
                    <a:pt x="811742" y="-2179"/>
                    <a:pt x="850900" y="10521"/>
                  </a:cubicBezTo>
                  <a:cubicBezTo>
                    <a:pt x="890058" y="23221"/>
                    <a:pt x="910167" y="41213"/>
                    <a:pt x="952500" y="80371"/>
                  </a:cubicBezTo>
                  <a:cubicBezTo>
                    <a:pt x="994833" y="119529"/>
                    <a:pt x="1062567" y="193613"/>
                    <a:pt x="1104900" y="245471"/>
                  </a:cubicBezTo>
                  <a:cubicBezTo>
                    <a:pt x="1147233" y="297329"/>
                    <a:pt x="1184275" y="353421"/>
                    <a:pt x="1206500" y="391521"/>
                  </a:cubicBezTo>
                  <a:cubicBezTo>
                    <a:pt x="1228725" y="429621"/>
                    <a:pt x="1217083" y="427504"/>
                    <a:pt x="1238250" y="474071"/>
                  </a:cubicBezTo>
                  <a:cubicBezTo>
                    <a:pt x="1259417" y="520638"/>
                    <a:pt x="1307042" y="597896"/>
                    <a:pt x="1333500" y="670921"/>
                  </a:cubicBezTo>
                  <a:cubicBezTo>
                    <a:pt x="1359958" y="743946"/>
                    <a:pt x="1380067" y="850838"/>
                    <a:pt x="1397000" y="912221"/>
                  </a:cubicBezTo>
                  <a:cubicBezTo>
                    <a:pt x="1413933" y="973604"/>
                    <a:pt x="1403350" y="999004"/>
                    <a:pt x="1435100" y="1039221"/>
                  </a:cubicBezTo>
                </a:path>
              </a:pathLst>
            </a:cu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cxnSp>
          <p:nvCxnSpPr>
            <p:cNvPr id="8" name="直線矢印コネクタ 7"/>
            <p:cNvCxnSpPr/>
            <p:nvPr/>
          </p:nvCxnSpPr>
          <p:spPr bwMode="auto">
            <a:xfrm>
              <a:off x="4330700" y="3810000"/>
              <a:ext cx="2189460" cy="0"/>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11" name="直線矢印コネクタ 10"/>
            <p:cNvCxnSpPr/>
            <p:nvPr/>
          </p:nvCxnSpPr>
          <p:spPr bwMode="auto">
            <a:xfrm flipV="1">
              <a:off x="4320000" y="2873896"/>
              <a:ext cx="0" cy="129614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12" name="テキスト ボックス 11"/>
            <p:cNvSpPr txBox="1"/>
            <p:nvPr/>
          </p:nvSpPr>
          <p:spPr>
            <a:xfrm>
              <a:off x="4167704" y="2460055"/>
              <a:ext cx="480968" cy="461665"/>
            </a:xfrm>
            <a:prstGeom prst="rect">
              <a:avLst/>
            </a:prstGeom>
            <a:noFill/>
          </p:spPr>
          <p:txBody>
            <a:bodyPr wrap="square" rtlCol="0">
              <a:spAutoFit/>
            </a:bodyPr>
            <a:lstStyle/>
            <a:p>
              <a:r>
                <a:rPr kumimoji="1" lang="en-US" altLang="ja-JP" smtClean="0">
                  <a:latin typeface="+mn-lt"/>
                </a:rPr>
                <a:t>R</a:t>
              </a:r>
              <a:endParaRPr kumimoji="1" lang="ja-JP" altLang="en-US">
                <a:latin typeface="+mn-lt"/>
              </a:endParaRPr>
            </a:p>
          </p:txBody>
        </p:sp>
        <p:sp>
          <p:nvSpPr>
            <p:cNvPr id="20" name="テキスト ボックス 19"/>
            <p:cNvSpPr txBox="1"/>
            <p:nvPr/>
          </p:nvSpPr>
          <p:spPr>
            <a:xfrm>
              <a:off x="6278421" y="3780383"/>
              <a:ext cx="480968" cy="461665"/>
            </a:xfrm>
            <a:prstGeom prst="rect">
              <a:avLst/>
            </a:prstGeom>
            <a:noFill/>
          </p:spPr>
          <p:txBody>
            <a:bodyPr wrap="square" rtlCol="0">
              <a:spAutoFit/>
            </a:bodyPr>
            <a:lstStyle/>
            <a:p>
              <a:r>
                <a:rPr kumimoji="1" lang="en-US" altLang="ja-JP" smtClean="0">
                  <a:latin typeface="+mn-lt"/>
                </a:rPr>
                <a:t>x</a:t>
              </a:r>
              <a:endParaRPr kumimoji="1" lang="ja-JP" altLang="en-US">
                <a:latin typeface="+mn-lt"/>
              </a:endParaRPr>
            </a:p>
          </p:txBody>
        </p:sp>
        <p:sp>
          <p:nvSpPr>
            <p:cNvPr id="21" name="テキスト ボックス 20"/>
            <p:cNvSpPr txBox="1"/>
            <p:nvPr/>
          </p:nvSpPr>
          <p:spPr>
            <a:xfrm>
              <a:off x="4001018" y="3780383"/>
              <a:ext cx="480968" cy="461665"/>
            </a:xfrm>
            <a:prstGeom prst="rect">
              <a:avLst/>
            </a:prstGeom>
            <a:noFill/>
          </p:spPr>
          <p:txBody>
            <a:bodyPr wrap="square" rtlCol="0">
              <a:spAutoFit/>
            </a:bodyPr>
            <a:lstStyle/>
            <a:p>
              <a:r>
                <a:rPr kumimoji="1" lang="en-US" altLang="ja-JP" smtClean="0">
                  <a:latin typeface="+mn-lt"/>
                </a:rPr>
                <a:t>0</a:t>
              </a:r>
              <a:endParaRPr kumimoji="1" lang="ja-JP" altLang="en-US">
                <a:latin typeface="+mn-lt"/>
              </a:endParaRPr>
            </a:p>
          </p:txBody>
        </p:sp>
        <p:cxnSp>
          <p:nvCxnSpPr>
            <p:cNvPr id="14" name="直線コネクタ 13"/>
            <p:cNvCxnSpPr/>
            <p:nvPr/>
          </p:nvCxnSpPr>
          <p:spPr bwMode="auto">
            <a:xfrm flipV="1">
              <a:off x="5076000" y="3094091"/>
              <a:ext cx="0" cy="715909"/>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24" name="テキスト ボックス 23"/>
            <p:cNvSpPr txBox="1"/>
            <p:nvPr/>
          </p:nvSpPr>
          <p:spPr>
            <a:xfrm>
              <a:off x="4719960" y="3780383"/>
              <a:ext cx="870498" cy="461665"/>
            </a:xfrm>
            <a:prstGeom prst="rect">
              <a:avLst/>
            </a:prstGeom>
            <a:noFill/>
          </p:spPr>
          <p:txBody>
            <a:bodyPr wrap="square" rtlCol="0">
              <a:spAutoFit/>
            </a:bodyPr>
            <a:lstStyle/>
            <a:p>
              <a:r>
                <a:rPr kumimoji="1" lang="en-US" altLang="ja-JP" smtClean="0">
                  <a:latin typeface="+mn-lt"/>
                </a:rPr>
                <a:t>x</a:t>
              </a:r>
              <a:r>
                <a:rPr kumimoji="1" lang="en-US" altLang="ja-JP" baseline="30000" smtClean="0">
                  <a:latin typeface="+mn-lt"/>
                </a:rPr>
                <a:t>r</a:t>
              </a:r>
              <a:r>
                <a:rPr kumimoji="1" lang="en-US" altLang="ja-JP" smtClean="0">
                  <a:latin typeface="+mn-lt"/>
                </a:rPr>
                <a:t>=5</a:t>
              </a:r>
              <a:endParaRPr kumimoji="1" lang="ja-JP" altLang="en-US">
                <a:latin typeface="+mn-lt"/>
              </a:endParaRPr>
            </a:p>
          </p:txBody>
        </p:sp>
        <p:cxnSp>
          <p:nvCxnSpPr>
            <p:cNvPr id="25" name="直線コネクタ 24"/>
            <p:cNvCxnSpPr>
              <a:endCxn id="6" idx="5"/>
            </p:cNvCxnSpPr>
            <p:nvPr/>
          </p:nvCxnSpPr>
          <p:spPr bwMode="auto">
            <a:xfrm>
              <a:off x="4330699" y="3089920"/>
              <a:ext cx="706851" cy="0"/>
            </a:xfrm>
            <a:prstGeom prst="line">
              <a:avLst/>
            </a:prstGeom>
            <a:solidFill>
              <a:schemeClr val="accent1"/>
            </a:solidFill>
            <a:ln w="9525" cap="flat" cmpd="sng" algn="ctr">
              <a:solidFill>
                <a:schemeClr val="tx1"/>
              </a:solidFill>
              <a:prstDash val="sysDot"/>
              <a:round/>
              <a:headEnd type="none" w="med" len="med"/>
              <a:tailEnd type="none" w="med" len="med"/>
            </a:ln>
            <a:effectLst/>
          </p:spPr>
        </p:cxnSp>
        <p:sp>
          <p:nvSpPr>
            <p:cNvPr id="28" name="楕円 27"/>
            <p:cNvSpPr>
              <a:spLocks noChangeAspect="1"/>
            </p:cNvSpPr>
            <p:nvPr/>
          </p:nvSpPr>
          <p:spPr bwMode="auto">
            <a:xfrm>
              <a:off x="5040000" y="3049021"/>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29" name="楕円 28"/>
            <p:cNvSpPr>
              <a:spLocks noChangeAspect="1"/>
            </p:cNvSpPr>
            <p:nvPr/>
          </p:nvSpPr>
          <p:spPr bwMode="auto">
            <a:xfrm>
              <a:off x="5040000" y="3779124"/>
              <a:ext cx="72000" cy="72000"/>
            </a:xfrm>
            <a:prstGeom prst="ellipse">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ja-JP" altLang="en-US" sz="2400" b="0" i="0" u="none" strike="noStrike" cap="none" normalizeH="0" baseline="0" smtClean="0">
                <a:ln>
                  <a:noFill/>
                </a:ln>
                <a:solidFill>
                  <a:schemeClr val="tx1"/>
                </a:solidFill>
                <a:effectLst/>
                <a:latin typeface="Times New Roman" pitchFamily="18" charset="0"/>
              </a:endParaRPr>
            </a:p>
          </p:txBody>
        </p:sp>
        <p:sp>
          <p:nvSpPr>
            <p:cNvPr id="30" name="テキスト ボックス 29"/>
            <p:cNvSpPr txBox="1"/>
            <p:nvPr/>
          </p:nvSpPr>
          <p:spPr>
            <a:xfrm>
              <a:off x="3372434" y="2852092"/>
              <a:ext cx="1106022" cy="461665"/>
            </a:xfrm>
            <a:prstGeom prst="rect">
              <a:avLst/>
            </a:prstGeom>
            <a:noFill/>
          </p:spPr>
          <p:txBody>
            <a:bodyPr wrap="square" rtlCol="0">
              <a:spAutoFit/>
            </a:bodyPr>
            <a:lstStyle/>
            <a:p>
              <a:r>
                <a:rPr kumimoji="1" lang="en-US" altLang="ja-JP" smtClean="0">
                  <a:latin typeface="+mn-lt"/>
                </a:rPr>
                <a:t>R</a:t>
              </a:r>
              <a:r>
                <a:rPr kumimoji="1" lang="en-US" altLang="ja-JP" baseline="30000" smtClean="0">
                  <a:solidFill>
                    <a:srgbClr val="000000"/>
                  </a:solidFill>
                  <a:latin typeface="Calibri"/>
                </a:rPr>
                <a:t>r</a:t>
              </a:r>
              <a:r>
                <a:rPr kumimoji="1" lang="en-US" altLang="ja-JP" smtClean="0">
                  <a:latin typeface="+mn-lt"/>
                </a:rPr>
                <a:t>=25</a:t>
              </a:r>
              <a:endParaRPr kumimoji="1" lang="ja-JP" altLang="en-US">
                <a:latin typeface="+mn-lt"/>
              </a:endParaRPr>
            </a:p>
          </p:txBody>
        </p:sp>
      </p:grpSp>
      <p:pic>
        <p:nvPicPr>
          <p:cNvPr id="2052" name="Picture 4" descr="\begin{align*}&#10;R(x)=-x^2+10x=-(x-5)^2+25&#10;\end{align*}"/>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18481" y="5738589"/>
            <a:ext cx="6267450" cy="4476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80273034"/>
      </p:ext>
    </p:extLst>
  </p:cSld>
  <p:clrMapOvr>
    <a:masterClrMapping/>
  </p:clrMapOvr>
  <p:transition advTm="36108"/>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831528" y="-294456"/>
            <a:ext cx="8244000" cy="1778000"/>
          </a:xfrm>
        </p:spPr>
        <p:txBody>
          <a:bodyPr/>
          <a:lstStyle/>
          <a:p>
            <a:r>
              <a:rPr lang="ja-JP" altLang="en-US" smtClean="0"/>
              <a:t>水準による最適化による最大収入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8</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spcAft>
                <a:spcPts val="1200"/>
              </a:spcAft>
              <a:defRPr/>
            </a:pPr>
            <a:r>
              <a:rPr lang="ja-JP" altLang="en-US" smtClean="0"/>
              <a:t>問</a:t>
            </a:r>
            <a:r>
              <a:rPr lang="en-US" altLang="ja-JP" smtClean="0"/>
              <a:t>4 </a:t>
            </a:r>
            <a:r>
              <a:rPr lang="ja-JP" altLang="en-US" smtClean="0"/>
              <a:t>収入を最大にする生産量とその収入を求めて下さい</a:t>
            </a:r>
            <a:endParaRPr lang="en-US" altLang="ja-JP" smtClean="0"/>
          </a:p>
          <a:p>
            <a:pPr marL="0" indent="0">
              <a:lnSpc>
                <a:spcPts val="4000"/>
              </a:lnSpc>
              <a:spcBef>
                <a:spcPts val="1200"/>
              </a:spcBef>
              <a:spcAft>
                <a:spcPts val="1200"/>
              </a:spcAft>
              <a:buNone/>
              <a:defRPr/>
            </a:pPr>
            <a:r>
              <a:rPr lang="ja-JP" altLang="en-US" smtClean="0"/>
              <a:t>　　収入を最大化する生産量は</a:t>
            </a:r>
            <a:r>
              <a:rPr kumimoji="1" lang="en-US" altLang="ja-JP" smtClean="0"/>
              <a:t>x</a:t>
            </a:r>
            <a:r>
              <a:rPr kumimoji="1" lang="en-US" altLang="ja-JP" baseline="30000" smtClean="0"/>
              <a:t>r</a:t>
            </a:r>
            <a:r>
              <a:rPr kumimoji="1" lang="en-US" altLang="ja-JP" smtClean="0"/>
              <a:t>=5</a:t>
            </a:r>
            <a:r>
              <a:rPr kumimoji="1" lang="ja-JP" altLang="en-US" smtClean="0"/>
              <a:t>です．最大化さ 　　　　　</a:t>
            </a:r>
            <a:r>
              <a:rPr kumimoji="1" lang="en-US" altLang="ja-JP" smtClean="0"/>
              <a:t>	</a:t>
            </a:r>
            <a:r>
              <a:rPr kumimoji="1" lang="ja-JP" altLang="en-US" smtClean="0"/>
              <a:t>れた収入は</a:t>
            </a:r>
            <a:r>
              <a:rPr kumimoji="1" lang="en-US" altLang="ja-JP" smtClean="0"/>
              <a:t>R</a:t>
            </a:r>
            <a:r>
              <a:rPr kumimoji="1" lang="en-US" altLang="ja-JP" baseline="30000" smtClean="0">
                <a:solidFill>
                  <a:srgbClr val="000000"/>
                </a:solidFill>
              </a:rPr>
              <a:t>r</a:t>
            </a:r>
            <a:r>
              <a:rPr kumimoji="1" lang="en-US" altLang="ja-JP" smtClean="0"/>
              <a:t>=25</a:t>
            </a:r>
            <a:r>
              <a:rPr kumimoji="1" lang="ja-JP" altLang="en-US" smtClean="0"/>
              <a:t>となります．</a:t>
            </a:r>
            <a:endParaRPr kumimoji="1" lang="en-US" altLang="ja-JP" smtClean="0"/>
          </a:p>
          <a:p>
            <a:pPr>
              <a:lnSpc>
                <a:spcPts val="4000"/>
              </a:lnSpc>
              <a:spcBef>
                <a:spcPts val="1200"/>
              </a:spcBef>
              <a:spcAft>
                <a:spcPts val="1200"/>
              </a:spcAft>
              <a:defRPr/>
            </a:pPr>
            <a:r>
              <a:rPr kumimoji="1" lang="ja-JP" altLang="en-US" smtClean="0"/>
              <a:t>この場合は純便益は（費用がないので）収入です</a:t>
            </a:r>
            <a:endParaRPr kumimoji="1" lang="en-US" altLang="ja-JP" smtClean="0"/>
          </a:p>
          <a:p>
            <a:pPr>
              <a:lnSpc>
                <a:spcPts val="4000"/>
              </a:lnSpc>
              <a:spcBef>
                <a:spcPts val="1200"/>
              </a:spcBef>
              <a:spcAft>
                <a:spcPts val="1200"/>
              </a:spcAft>
              <a:defRPr/>
            </a:pPr>
            <a:r>
              <a:rPr kumimoji="1" lang="ja-JP" altLang="en-US" smtClean="0"/>
              <a:t>各選択肢の生産量のうち収入がもっとも高い生産量を探しました</a:t>
            </a:r>
            <a:endParaRPr kumimoji="1" lang="en-US" altLang="ja-JP" smtClean="0"/>
          </a:p>
          <a:p>
            <a:pPr>
              <a:lnSpc>
                <a:spcPts val="4000"/>
              </a:lnSpc>
              <a:spcBef>
                <a:spcPts val="1200"/>
              </a:spcBef>
              <a:spcAft>
                <a:spcPts val="1200"/>
              </a:spcAft>
              <a:defRPr/>
            </a:pPr>
            <a:r>
              <a:rPr kumimoji="1" lang="ja-JP" altLang="en-US" smtClean="0"/>
              <a:t>この手法を</a:t>
            </a:r>
            <a:r>
              <a:rPr kumimoji="1" lang="ja-JP" altLang="en-US" u="sng" smtClean="0">
                <a:solidFill>
                  <a:srgbClr val="FF0000"/>
                </a:solidFill>
              </a:rPr>
              <a:t>水準による最適化</a:t>
            </a:r>
            <a:r>
              <a:rPr kumimoji="1" lang="ja-JP" altLang="en-US" smtClean="0"/>
              <a:t>といいます</a:t>
            </a:r>
            <a:endParaRPr kumimoji="1" lang="ja-JP" altLang="en-US"/>
          </a:p>
          <a:p>
            <a:pPr marL="0" indent="0">
              <a:lnSpc>
                <a:spcPts val="4000"/>
              </a:lnSpc>
              <a:spcBef>
                <a:spcPts val="1200"/>
              </a:spcBef>
              <a:spcAft>
                <a:spcPts val="1200"/>
              </a:spcAft>
              <a:buNone/>
              <a:defRPr/>
            </a:pPr>
            <a:endParaRPr kumimoji="1" lang="ja-JP" altLang="en-US"/>
          </a:p>
          <a:p>
            <a:pPr marL="0" indent="0">
              <a:lnSpc>
                <a:spcPts val="4000"/>
              </a:lnSpc>
              <a:spcBef>
                <a:spcPts val="1200"/>
              </a:spcBef>
              <a:spcAft>
                <a:spcPts val="1200"/>
              </a:spcAft>
              <a:buNone/>
              <a:defRPr/>
            </a:pPr>
            <a:endParaRPr lang="en-US" altLang="ja-JP" smtClean="0"/>
          </a:p>
        </p:txBody>
      </p:sp>
    </p:spTree>
    <p:extLst>
      <p:ext uri="{BB962C8B-B14F-4D97-AF65-F5344CB8AC3E}">
        <p14:creationId xmlns:p14="http://schemas.microsoft.com/office/powerpoint/2010/main" val="4014963328"/>
      </p:ext>
    </p:extLst>
  </p:cSld>
  <p:clrMapOvr>
    <a:masterClrMapping/>
  </p:clrMapOvr>
  <p:transition advTm="36108"/>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日付プレースホルダ 3" hidden="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en-US" altLang="ja-JP" sz="1400" smtClean="0">
                <a:latin typeface="Times New Roman" panose="02020603050405020304" pitchFamily="18" charset="0"/>
              </a:rPr>
              <a:t>2020/7/28</a:t>
            </a:r>
          </a:p>
        </p:txBody>
      </p:sp>
      <p:sp>
        <p:nvSpPr>
          <p:cNvPr id="9219" name="フッター プレースホル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r>
              <a:rPr lang="zh-TW" altLang="en-US" sz="1400" smtClean="0">
                <a:latin typeface="Times New Roman" panose="02020603050405020304" pitchFamily="18" charset="0"/>
              </a:rPr>
              <a:t>産業組織論</a:t>
            </a:r>
            <a:r>
              <a:rPr lang="en-US" altLang="zh-TW" sz="1400" smtClean="0">
                <a:latin typeface="Times New Roman" panose="02020603050405020304" pitchFamily="18" charset="0"/>
              </a:rPr>
              <a:t>A 10</a:t>
            </a:r>
            <a:endParaRPr lang="en-US" altLang="ja-JP" sz="1400" smtClean="0">
              <a:latin typeface="Times New Roman" panose="02020603050405020304" pitchFamily="18" charset="0"/>
            </a:endParaRPr>
          </a:p>
        </p:txBody>
      </p:sp>
      <p:sp>
        <p:nvSpPr>
          <p:cNvPr id="9220" name="Rectangle 2"/>
          <p:cNvSpPr>
            <a:spLocks noGrp="1" noChangeArrowheads="1"/>
          </p:cNvSpPr>
          <p:nvPr>
            <p:ph type="title"/>
          </p:nvPr>
        </p:nvSpPr>
        <p:spPr>
          <a:xfrm>
            <a:off x="831528" y="-294456"/>
            <a:ext cx="8244000" cy="1778000"/>
          </a:xfrm>
        </p:spPr>
        <p:txBody>
          <a:bodyPr/>
          <a:lstStyle/>
          <a:p>
            <a:r>
              <a:rPr lang="ja-JP" altLang="en-US" smtClean="0"/>
              <a:t>差分による最適化による最大収入</a:t>
            </a:r>
          </a:p>
        </p:txBody>
      </p:sp>
      <p:sp>
        <p:nvSpPr>
          <p:cNvPr id="9222" name="スライド番号プレースホルダ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Times New Roman" panose="02020603050405020304" pitchFamily="18" charset="0"/>
              <a:buChar char="–"/>
              <a:defRPr sz="3200">
                <a:solidFill>
                  <a:schemeClr val="tx1"/>
                </a:solidFill>
                <a:latin typeface="Calibri" panose="020F0502020204030204" pitchFamily="34" charset="0"/>
              </a:defRPr>
            </a:lvl1pPr>
            <a:lvl2pPr marL="742950" indent="-285750">
              <a:spcBef>
                <a:spcPct val="20000"/>
              </a:spcBef>
              <a:buFont typeface="Wingdings" panose="05000000000000000000" pitchFamily="2" charset="2"/>
              <a:buChar char="p"/>
              <a:defRPr sz="2800">
                <a:solidFill>
                  <a:schemeClr val="tx1"/>
                </a:solidFill>
                <a:latin typeface="Calibri" panose="020F0502020204030204" pitchFamily="34" charset="0"/>
              </a:defRPr>
            </a:lvl2pPr>
            <a:lvl3pPr marL="1143000" indent="-228600">
              <a:spcBef>
                <a:spcPct val="20000"/>
              </a:spcBef>
              <a:buChar char="•"/>
              <a:defRPr sz="2400">
                <a:solidFill>
                  <a:schemeClr val="tx1"/>
                </a:solidFill>
                <a:latin typeface="Calibri" panose="020F0502020204030204" pitchFamily="34" charset="0"/>
              </a:defRPr>
            </a:lvl3pPr>
            <a:lvl4pPr marL="1600200" indent="-228600">
              <a:spcBef>
                <a:spcPct val="20000"/>
              </a:spcBef>
              <a:buChar char="–"/>
              <a:defRPr sz="2000">
                <a:solidFill>
                  <a:schemeClr val="tx1"/>
                </a:solidFill>
                <a:latin typeface="Calibri" panose="020F0502020204030204" pitchFamily="34" charset="0"/>
              </a:defRPr>
            </a:lvl4pPr>
            <a:lvl5pPr marL="2057400" indent="-228600">
              <a:spcBef>
                <a:spcPct val="20000"/>
              </a:spcBef>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Char char="»"/>
              <a:defRPr sz="2000">
                <a:solidFill>
                  <a:schemeClr val="tx1"/>
                </a:solidFill>
                <a:latin typeface="Calibri" panose="020F0502020204030204" pitchFamily="34" charset="0"/>
              </a:defRPr>
            </a:lvl9pPr>
          </a:lstStyle>
          <a:p>
            <a:pPr>
              <a:spcBef>
                <a:spcPct val="0"/>
              </a:spcBef>
              <a:buFontTx/>
              <a:buNone/>
            </a:pPr>
            <a:fld id="{0C0BD650-5A46-4D67-A34E-B4A0585652B3}" type="slidenum">
              <a:rPr lang="ja-JP" altLang="en-US" sz="1400" smtClean="0">
                <a:latin typeface="Times New Roman" panose="02020603050405020304" pitchFamily="18" charset="0"/>
              </a:rPr>
              <a:pPr>
                <a:spcBef>
                  <a:spcPct val="0"/>
                </a:spcBef>
                <a:buFontTx/>
                <a:buNone/>
              </a:pPr>
              <a:t>9</a:t>
            </a:fld>
            <a:endParaRPr lang="en-US" altLang="ja-JP" sz="1400" smtClean="0">
              <a:latin typeface="Times New Roman" panose="02020603050405020304" pitchFamily="18" charset="0"/>
            </a:endParaRPr>
          </a:p>
        </p:txBody>
      </p:sp>
      <p:sp>
        <p:nvSpPr>
          <p:cNvPr id="180227" name="Rectangle 3"/>
          <p:cNvSpPr>
            <a:spLocks noGrp="1" noChangeArrowheads="1"/>
          </p:cNvSpPr>
          <p:nvPr>
            <p:ph type="body" idx="1"/>
          </p:nvPr>
        </p:nvSpPr>
        <p:spPr>
          <a:xfrm>
            <a:off x="183456" y="1001713"/>
            <a:ext cx="9537700" cy="5940425"/>
          </a:xfrm>
        </p:spPr>
        <p:txBody>
          <a:bodyPr/>
          <a:lstStyle/>
          <a:p>
            <a:pPr>
              <a:lnSpc>
                <a:spcPts val="4000"/>
              </a:lnSpc>
              <a:spcBef>
                <a:spcPts val="1200"/>
              </a:spcBef>
              <a:spcAft>
                <a:spcPts val="1200"/>
              </a:spcAft>
              <a:defRPr/>
            </a:pPr>
            <a:r>
              <a:rPr lang="ja-JP" altLang="en-US" smtClean="0"/>
              <a:t>生産量が</a:t>
            </a:r>
            <a:r>
              <a:rPr lang="ja-JP" altLang="en-US"/>
              <a:t>変化したとき</a:t>
            </a:r>
            <a:r>
              <a:rPr lang="ja-JP" altLang="en-US" smtClean="0"/>
              <a:t>の収入の</a:t>
            </a:r>
            <a:r>
              <a:rPr lang="ja-JP" altLang="en-US"/>
              <a:t>変化を比較</a:t>
            </a:r>
            <a:r>
              <a:rPr lang="ja-JP" altLang="en-US" smtClean="0"/>
              <a:t>して最適な生産量を決める</a:t>
            </a:r>
            <a:r>
              <a:rPr lang="ja-JP" altLang="en-US" u="sng">
                <a:solidFill>
                  <a:srgbClr val="FF0000"/>
                </a:solidFill>
              </a:rPr>
              <a:t>差分</a:t>
            </a:r>
            <a:r>
              <a:rPr lang="ja-JP" altLang="en-US"/>
              <a:t>による</a:t>
            </a:r>
            <a:r>
              <a:rPr lang="ja-JP" altLang="en-US" smtClean="0"/>
              <a:t>最適化で解きます</a:t>
            </a:r>
            <a:endParaRPr lang="en-US" altLang="ja-JP" smtClean="0"/>
          </a:p>
          <a:p>
            <a:pPr>
              <a:lnSpc>
                <a:spcPts val="4000"/>
              </a:lnSpc>
              <a:spcBef>
                <a:spcPts val="4200"/>
              </a:spcBef>
              <a:spcAft>
                <a:spcPts val="1200"/>
              </a:spcAft>
              <a:defRPr/>
            </a:pPr>
            <a:r>
              <a:rPr kumimoji="1" lang="ja-JP" altLang="en-US" smtClean="0"/>
              <a:t>ある変数の変化が他の変数の変化をもたらす場合に用いる手法が</a:t>
            </a:r>
            <a:r>
              <a:rPr kumimoji="1" lang="ja-JP" altLang="en-US" u="sng" smtClean="0">
                <a:solidFill>
                  <a:srgbClr val="FF0000"/>
                </a:solidFill>
              </a:rPr>
              <a:t>限界分析</a:t>
            </a:r>
            <a:r>
              <a:rPr kumimoji="1" lang="ja-JP" altLang="en-US" smtClean="0"/>
              <a:t>です</a:t>
            </a:r>
            <a:endParaRPr kumimoji="1" lang="en-US" altLang="ja-JP" smtClean="0"/>
          </a:p>
          <a:p>
            <a:pPr>
              <a:lnSpc>
                <a:spcPts val="4000"/>
              </a:lnSpc>
              <a:spcBef>
                <a:spcPts val="1200"/>
              </a:spcBef>
              <a:spcAft>
                <a:spcPts val="1200"/>
              </a:spcAft>
              <a:defRPr/>
            </a:pPr>
            <a:r>
              <a:rPr kumimoji="1" lang="ja-JP" altLang="en-US" smtClean="0"/>
              <a:t>この場合の</a:t>
            </a:r>
            <a:r>
              <a:rPr kumimoji="1" lang="ja-JP" altLang="en-US" u="sng" smtClean="0">
                <a:solidFill>
                  <a:srgbClr val="FF0000"/>
                </a:solidFill>
              </a:rPr>
              <a:t>限界収入</a:t>
            </a:r>
            <a:r>
              <a:rPr kumimoji="1" lang="ja-JP" altLang="en-US" smtClean="0"/>
              <a:t>は</a:t>
            </a:r>
            <a:r>
              <a:rPr kumimoji="1" lang="en-US" altLang="ja-JP" smtClean="0"/>
              <a:t>MR(x)=10-2x</a:t>
            </a:r>
            <a:r>
              <a:rPr kumimoji="1" lang="ja-JP" altLang="en-US" smtClean="0"/>
              <a:t>です</a:t>
            </a:r>
            <a:endParaRPr kumimoji="1" lang="en-US" altLang="ja-JP" smtClean="0"/>
          </a:p>
          <a:p>
            <a:pPr marL="0" indent="0">
              <a:lnSpc>
                <a:spcPts val="4000"/>
              </a:lnSpc>
              <a:spcBef>
                <a:spcPts val="1200"/>
              </a:spcBef>
              <a:spcAft>
                <a:spcPts val="1200"/>
              </a:spcAft>
              <a:buNone/>
              <a:defRPr/>
            </a:pPr>
            <a:r>
              <a:rPr kumimoji="1" lang="en-US" altLang="ja-JP" smtClean="0"/>
              <a:t>	MR(x)&gt;0 </a:t>
            </a:r>
            <a:r>
              <a:rPr kumimoji="1" lang="ja-JP" altLang="en-US" smtClean="0"/>
              <a:t>⇔ </a:t>
            </a:r>
            <a:r>
              <a:rPr kumimoji="1" lang="en-US" altLang="ja-JP" smtClean="0"/>
              <a:t>x</a:t>
            </a:r>
            <a:r>
              <a:rPr kumimoji="1" lang="ja-JP" altLang="en-US" smtClean="0"/>
              <a:t>を増やすと収入は増加</a:t>
            </a:r>
            <a:endParaRPr kumimoji="1" lang="en-US" altLang="ja-JP" smtClean="0"/>
          </a:p>
          <a:p>
            <a:pPr marL="0" indent="0">
              <a:lnSpc>
                <a:spcPts val="4000"/>
              </a:lnSpc>
              <a:spcBef>
                <a:spcPts val="1200"/>
              </a:spcBef>
              <a:spcAft>
                <a:spcPts val="1200"/>
              </a:spcAft>
              <a:buNone/>
              <a:defRPr/>
            </a:pPr>
            <a:r>
              <a:rPr kumimoji="1" lang="en-US" altLang="ja-JP" smtClean="0"/>
              <a:t>	MR(x)=0 </a:t>
            </a:r>
            <a:r>
              <a:rPr kumimoji="1" lang="ja-JP" altLang="en-US"/>
              <a:t>⇔ </a:t>
            </a:r>
            <a:r>
              <a:rPr kumimoji="1" lang="en-US" altLang="ja-JP"/>
              <a:t>x</a:t>
            </a:r>
            <a:r>
              <a:rPr kumimoji="1" lang="ja-JP" altLang="en-US"/>
              <a:t>を増やすと収入</a:t>
            </a:r>
            <a:r>
              <a:rPr kumimoji="1" lang="ja-JP" altLang="en-US" smtClean="0"/>
              <a:t>は変化なし</a:t>
            </a:r>
            <a:endParaRPr kumimoji="1" lang="en-US" altLang="ja-JP" smtClean="0"/>
          </a:p>
          <a:p>
            <a:pPr marL="0" indent="0">
              <a:lnSpc>
                <a:spcPts val="4000"/>
              </a:lnSpc>
              <a:spcBef>
                <a:spcPts val="1200"/>
              </a:spcBef>
              <a:spcAft>
                <a:spcPts val="1200"/>
              </a:spcAft>
              <a:buNone/>
              <a:defRPr/>
            </a:pPr>
            <a:r>
              <a:rPr kumimoji="1" lang="en-US" altLang="ja-JP" smtClean="0"/>
              <a:t>	MR(x)&lt;0 </a:t>
            </a:r>
            <a:r>
              <a:rPr kumimoji="1" lang="ja-JP" altLang="en-US"/>
              <a:t>⇔ </a:t>
            </a:r>
            <a:r>
              <a:rPr kumimoji="1" lang="en-US" altLang="ja-JP"/>
              <a:t>x</a:t>
            </a:r>
            <a:r>
              <a:rPr kumimoji="1" lang="ja-JP" altLang="en-US"/>
              <a:t>を増やすと収入</a:t>
            </a:r>
            <a:r>
              <a:rPr kumimoji="1" lang="ja-JP" altLang="en-US" smtClean="0"/>
              <a:t>は減少</a:t>
            </a:r>
            <a:endParaRPr kumimoji="1" lang="en-US" altLang="ja-JP"/>
          </a:p>
          <a:p>
            <a:pPr marL="0" indent="0">
              <a:lnSpc>
                <a:spcPts val="4000"/>
              </a:lnSpc>
              <a:spcBef>
                <a:spcPts val="1200"/>
              </a:spcBef>
              <a:spcAft>
                <a:spcPts val="1200"/>
              </a:spcAft>
              <a:buNone/>
              <a:defRPr/>
            </a:pPr>
            <a:endParaRPr kumimoji="1" lang="en-US" altLang="ja-JP"/>
          </a:p>
          <a:p>
            <a:pPr marL="0" indent="0">
              <a:lnSpc>
                <a:spcPts val="4000"/>
              </a:lnSpc>
              <a:spcBef>
                <a:spcPts val="1200"/>
              </a:spcBef>
              <a:spcAft>
                <a:spcPts val="1200"/>
              </a:spcAft>
              <a:buNone/>
              <a:defRPr/>
            </a:pPr>
            <a:endParaRPr kumimoji="1" lang="en-US" altLang="ja-JP" smtClean="0"/>
          </a:p>
          <a:p>
            <a:pPr>
              <a:lnSpc>
                <a:spcPts val="4000"/>
              </a:lnSpc>
              <a:spcBef>
                <a:spcPts val="1200"/>
              </a:spcBef>
              <a:spcAft>
                <a:spcPts val="1200"/>
              </a:spcAft>
              <a:defRPr/>
            </a:pPr>
            <a:endParaRPr kumimoji="1" lang="en-US" altLang="ja-JP" smtClean="0"/>
          </a:p>
          <a:p>
            <a:pPr>
              <a:lnSpc>
                <a:spcPts val="4000"/>
              </a:lnSpc>
              <a:spcBef>
                <a:spcPts val="1200"/>
              </a:spcBef>
              <a:spcAft>
                <a:spcPts val="1200"/>
              </a:spcAft>
              <a:defRPr/>
            </a:pPr>
            <a:endParaRPr kumimoji="1" lang="ja-JP" altLang="en-US"/>
          </a:p>
          <a:p>
            <a:pPr marL="0" indent="0">
              <a:lnSpc>
                <a:spcPts val="4000"/>
              </a:lnSpc>
              <a:spcBef>
                <a:spcPts val="1200"/>
              </a:spcBef>
              <a:spcAft>
                <a:spcPts val="1200"/>
              </a:spcAft>
              <a:buNone/>
              <a:defRPr/>
            </a:pPr>
            <a:endParaRPr lang="en-US" altLang="ja-JP" smtClean="0"/>
          </a:p>
        </p:txBody>
      </p:sp>
      <p:sp>
        <p:nvSpPr>
          <p:cNvPr id="2" name="テキスト ボックス 1"/>
          <p:cNvSpPr txBox="1"/>
          <p:nvPr/>
        </p:nvSpPr>
        <p:spPr>
          <a:xfrm>
            <a:off x="2271713" y="2081808"/>
            <a:ext cx="5724644" cy="646331"/>
          </a:xfrm>
          <a:prstGeom prst="rect">
            <a:avLst/>
          </a:prstGeom>
          <a:noFill/>
        </p:spPr>
        <p:txBody>
          <a:bodyPr wrap="none" rtlCol="0">
            <a:spAutoFit/>
          </a:bodyPr>
          <a:lstStyle/>
          <a:p>
            <a:r>
              <a:rPr kumimoji="1" lang="ja-JP" altLang="en-US" sz="3600" u="sng" smtClean="0">
                <a:solidFill>
                  <a:srgbClr val="FF0000"/>
                </a:solidFill>
              </a:rPr>
              <a:t>生産量の変化⇒収入の変化</a:t>
            </a:r>
            <a:endParaRPr kumimoji="1" lang="ja-JP" altLang="en-US" sz="3600" u="sng">
              <a:solidFill>
                <a:srgbClr val="FF0000"/>
              </a:solidFill>
            </a:endParaRPr>
          </a:p>
        </p:txBody>
      </p:sp>
    </p:spTree>
    <p:extLst>
      <p:ext uri="{BB962C8B-B14F-4D97-AF65-F5344CB8AC3E}">
        <p14:creationId xmlns:p14="http://schemas.microsoft.com/office/powerpoint/2010/main" val="788026566"/>
      </p:ext>
    </p:extLst>
  </p:cSld>
  <p:clrMapOvr>
    <a:masterClrMapping/>
  </p:clrMapOvr>
  <p:transition advTm="36108"/>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FIRSTFFFF924FFFFF96EC20FFFF9289FFFF9057@EJGCMMVRUVWXY5M3" val="3162"/>
</p:tagLst>
</file>

<file path=ppt/theme/theme1.xml><?xml version="1.0" encoding="utf-8"?>
<a:theme xmlns:a="http://schemas.openxmlformats.org/drawingml/2006/main" name="Default Design">
  <a:themeElements>
    <a:clrScheme name="丹野デフォルト">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17439</TotalTime>
  <Words>1571</Words>
  <Application>Microsoft Office PowerPoint</Application>
  <PresentationFormat>ユーザー設定</PresentationFormat>
  <Paragraphs>350</Paragraphs>
  <Slides>21</Slides>
  <Notes>20</Notes>
  <HiddenSlides>0</HiddenSlides>
  <MMClips>0</MMClips>
  <ScaleCrop>false</ScaleCrop>
  <HeadingPairs>
    <vt:vector size="6" baseType="variant">
      <vt:variant>
        <vt:lpstr>使用されているフォント</vt:lpstr>
      </vt:variant>
      <vt:variant>
        <vt:i4>7</vt:i4>
      </vt:variant>
      <vt:variant>
        <vt:lpstr>テーマ</vt:lpstr>
      </vt:variant>
      <vt:variant>
        <vt:i4>2</vt:i4>
      </vt:variant>
      <vt:variant>
        <vt:lpstr>スライド タイトル</vt:lpstr>
      </vt:variant>
      <vt:variant>
        <vt:i4>21</vt:i4>
      </vt:variant>
    </vt:vector>
  </HeadingPairs>
  <TitlesOfParts>
    <vt:vector size="30" baseType="lpstr">
      <vt:lpstr>ＭＳ Ｐゴシック</vt:lpstr>
      <vt:lpstr>ＭＳ ゴシック</vt:lpstr>
      <vt:lpstr>新細明體</vt:lpstr>
      <vt:lpstr>Arial</vt:lpstr>
      <vt:lpstr>Calibri</vt:lpstr>
      <vt:lpstr>Times New Roman</vt:lpstr>
      <vt:lpstr>Wingdings</vt:lpstr>
      <vt:lpstr>Default Design</vt:lpstr>
      <vt:lpstr>デザインの設定</vt:lpstr>
      <vt:lpstr>産業組織論A  (10) 独占企業の収入の最大化</vt:lpstr>
      <vt:lpstr>講義の進め方．使い方</vt:lpstr>
      <vt:lpstr>限界収入の公式</vt:lpstr>
      <vt:lpstr>収入の変化</vt:lpstr>
      <vt:lpstr>独占企業の収入の最大化</vt:lpstr>
      <vt:lpstr>収入最大化の問題1</vt:lpstr>
      <vt:lpstr>収入最大化の問題1</vt:lpstr>
      <vt:lpstr>水準による最適化による最大収入</vt:lpstr>
      <vt:lpstr>差分による最適化による最大収入</vt:lpstr>
      <vt:lpstr>限界分析</vt:lpstr>
      <vt:lpstr>限界収入ゼロ基準</vt:lpstr>
      <vt:lpstr>限界収入曲線と収入最大化</vt:lpstr>
      <vt:lpstr>限界収入曲線と収入曲線</vt:lpstr>
      <vt:lpstr>限界収入の符号と収入曲線</vt:lpstr>
      <vt:lpstr>独占価格</vt:lpstr>
      <vt:lpstr>独占企業の収入最大化問題</vt:lpstr>
      <vt:lpstr>2次関数の最大値・最小値</vt:lpstr>
      <vt:lpstr>最大化問題</vt:lpstr>
      <vt:lpstr>増加関数，減少関数，定数</vt:lpstr>
      <vt:lpstr>最大値を取る図形的特徴</vt:lpstr>
      <vt:lpstr>まとめ</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tanno</dc:creator>
  <cp:lastModifiedBy>丹野 忠晋</cp:lastModifiedBy>
  <cp:revision>756</cp:revision>
  <cp:lastPrinted>2017-04-12T01:17:40Z</cp:lastPrinted>
  <dcterms:created xsi:type="dcterms:W3CDTF">2004-05-06T09:28:21Z</dcterms:created>
  <dcterms:modified xsi:type="dcterms:W3CDTF">2020-07-28T05:37:06Z</dcterms:modified>
</cp:coreProperties>
</file>