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3"/>
  </p:notesMasterIdLst>
  <p:handoutMasterIdLst>
    <p:handoutMasterId r:id="rId24"/>
  </p:handoutMasterIdLst>
  <p:sldIdLst>
    <p:sldId id="413" r:id="rId3"/>
    <p:sldId id="474" r:id="rId4"/>
    <p:sldId id="546" r:id="rId5"/>
    <p:sldId id="552" r:id="rId6"/>
    <p:sldId id="553" r:id="rId7"/>
    <p:sldId id="554" r:id="rId8"/>
    <p:sldId id="548" r:id="rId9"/>
    <p:sldId id="555" r:id="rId10"/>
    <p:sldId id="556" r:id="rId11"/>
    <p:sldId id="558" r:id="rId12"/>
    <p:sldId id="557" r:id="rId13"/>
    <p:sldId id="549" r:id="rId14"/>
    <p:sldId id="560" r:id="rId15"/>
    <p:sldId id="516" r:id="rId16"/>
    <p:sldId id="521" r:id="rId17"/>
    <p:sldId id="532" r:id="rId18"/>
    <p:sldId id="533" r:id="rId19"/>
    <p:sldId id="534" r:id="rId20"/>
    <p:sldId id="559" r:id="rId21"/>
    <p:sldId id="469" r:id="rId22"/>
  </p:sldIdLst>
  <p:sldSz cx="10160000" cy="7620000"/>
  <p:notesSz cx="6735763" cy="9866313"/>
  <p:custDataLst>
    <p:tags r:id="rId25"/>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9" autoAdjust="0"/>
    <p:restoredTop sz="91560" autoAdjust="0"/>
  </p:normalViewPr>
  <p:slideViewPr>
    <p:cSldViewPr>
      <p:cViewPr varScale="1">
        <p:scale>
          <a:sx n="55" d="100"/>
          <a:sy n="55" d="100"/>
        </p:scale>
        <p:origin x="1012" y="32"/>
      </p:cViewPr>
      <p:guideLst>
        <p:guide orient="horz" pos="2160"/>
        <p:guide pos="2880"/>
      </p:guideLst>
    </p:cSldViewPr>
  </p:slideViewPr>
  <p:outlineViewPr>
    <p:cViewPr>
      <p:scale>
        <a:sx n="33" d="100"/>
        <a:sy n="33" d="100"/>
      </p:scale>
      <p:origin x="0" y="-11984"/>
    </p:cViewPr>
  </p:outlineViewPr>
  <p:notesTextViewPr>
    <p:cViewPr>
      <p:scale>
        <a:sx n="75" d="100"/>
        <a:sy n="75" d="100"/>
      </p:scale>
      <p:origin x="0" y="0"/>
    </p:cViewPr>
  </p:notesTextViewPr>
  <p:sorterViewPr>
    <p:cViewPr>
      <p:scale>
        <a:sx n="100" d="100"/>
        <a:sy n="100" d="100"/>
      </p:scale>
      <p:origin x="0" y="-3976"/>
    </p:cViewPr>
  </p:sorterViewPr>
  <p:notesViewPr>
    <p:cSldViewPr>
      <p:cViewPr varScale="1">
        <p:scale>
          <a:sx n="34" d="100"/>
          <a:sy n="34" d="100"/>
        </p:scale>
        <p:origin x="2624" y="6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11</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2020/8/4</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11</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2020/8/4</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228781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65445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36981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96314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45895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595883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291692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73222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01179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20</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824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865602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943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434081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67553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01202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3893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11</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90068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2020/8/4</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zh-TW" altLang="en-US" smtClean="0"/>
              <a:t>産業組織論</a:t>
            </a:r>
            <a:r>
              <a:rPr lang="en-US" altLang="zh-TW" smtClean="0"/>
              <a:t>A 11</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11</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2020/8/4</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zh-TW" altLang="en-US" smtClean="0"/>
              <a:t>産業組織論</a:t>
            </a:r>
            <a:r>
              <a:rPr lang="en-US" altLang="zh-TW" smtClean="0"/>
              <a:t>A 11</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2020/8/4</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zh-TW" altLang="en-US" smtClean="0"/>
              <a:t>産業組織論</a:t>
            </a:r>
            <a:r>
              <a:rPr lang="en-US" altLang="zh-TW" smtClean="0"/>
              <a:t>A 11</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r>
              <a:rPr lang="en-US" altLang="ja-JP" dirty="0" smtClean="0"/>
              <a:t/>
            </a:r>
            <a:br>
              <a:rPr lang="en-US" altLang="ja-JP" dirty="0" smtClean="0"/>
            </a:br>
            <a:r>
              <a:rPr lang="en-US" altLang="ja-JP" smtClean="0"/>
              <a:t/>
            </a:r>
            <a:br>
              <a:rPr lang="en-US" altLang="ja-JP" smtClean="0"/>
            </a:br>
            <a:r>
              <a:rPr lang="en-US" altLang="ja-JP" sz="3200" smtClean="0"/>
              <a:t>(11) </a:t>
            </a:r>
            <a:r>
              <a:rPr lang="ja-JP" altLang="en-US" sz="3200" smtClean="0"/>
              <a:t>需要の価格弾力性と限界収入</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8</a:t>
            </a:r>
            <a:r>
              <a:rPr lang="ja-JP" altLang="en-US" sz="3100" smtClean="0"/>
              <a:t>月</a:t>
            </a:r>
            <a:r>
              <a:rPr lang="en-US" altLang="ja-JP" sz="3100" smtClean="0"/>
              <a:t>4</a:t>
            </a:r>
            <a:r>
              <a:rPr lang="ja-JP" altLang="en-US" sz="3100" smtClean="0"/>
              <a:t>日</a:t>
            </a:r>
          </a:p>
        </p:txBody>
      </p:sp>
    </p:spTree>
  </p:cSld>
  <p:clrMapOvr>
    <a:masterClrMapping/>
  </p:clrMapOvr>
  <p:transition advTm="1267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884000" cy="1778000"/>
          </a:xfrm>
        </p:spPr>
        <p:txBody>
          <a:bodyPr/>
          <a:lstStyle/>
          <a:p>
            <a:r>
              <a:rPr lang="ja-JP" altLang="en-US" smtClean="0"/>
              <a:t>逆需要関数と需要の価格弾力性</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en-US" altLang="ja-JP" smtClean="0"/>
              <a:t>Δx/Δp</a:t>
            </a:r>
            <a:r>
              <a:rPr lang="ja-JP" altLang="en-US" smtClean="0"/>
              <a:t>を計算するときに逆需要関数から計算しても大丈夫です</a:t>
            </a:r>
            <a:endParaRPr lang="en-US" altLang="ja-JP" smtClean="0"/>
          </a:p>
          <a:p>
            <a:pPr>
              <a:lnSpc>
                <a:spcPts val="4000"/>
              </a:lnSpc>
              <a:spcBef>
                <a:spcPts val="1200"/>
              </a:spcBef>
              <a:defRPr/>
            </a:pPr>
            <a:r>
              <a:rPr lang="ja-JP" altLang="en-US" smtClean="0"/>
              <a:t>つまり</a:t>
            </a:r>
            <a:r>
              <a:rPr lang="en-US" altLang="ja-JP" smtClean="0"/>
              <a:t>p=16-2x</a:t>
            </a:r>
            <a:r>
              <a:rPr lang="ja-JP" altLang="en-US" smtClean="0"/>
              <a:t>の</a:t>
            </a:r>
            <a:r>
              <a:rPr lang="en-US" altLang="ja-JP" smtClean="0"/>
              <a:t>Δp=-2Δx</a:t>
            </a:r>
            <a:r>
              <a:rPr lang="ja-JP" altLang="en-US" smtClean="0"/>
              <a:t>から</a:t>
            </a:r>
            <a:r>
              <a:rPr lang="en-US" altLang="ja-JP"/>
              <a:t>Δx/Δp=-1/2</a:t>
            </a:r>
            <a:r>
              <a:rPr lang="ja-JP" altLang="en-US" smtClean="0"/>
              <a:t>になる</a:t>
            </a:r>
            <a:endParaRPr lang="en-US" altLang="ja-JP" smtClean="0"/>
          </a:p>
          <a:p>
            <a:pPr>
              <a:lnSpc>
                <a:spcPts val="4000"/>
              </a:lnSpc>
              <a:spcBef>
                <a:spcPts val="1200"/>
              </a:spcBef>
              <a:defRPr/>
            </a:pPr>
            <a:r>
              <a:rPr lang="ja-JP" altLang="en-US" smtClean="0"/>
              <a:t>一般に，需要関数から</a:t>
            </a:r>
            <a:r>
              <a:rPr lang="en-US" altLang="ja-JP" smtClean="0"/>
              <a:t>Δx/Δp</a:t>
            </a:r>
            <a:r>
              <a:rPr lang="ja-JP" altLang="en-US" smtClean="0"/>
              <a:t>を計算した値は，逆需要関数から</a:t>
            </a:r>
            <a:r>
              <a:rPr lang="en-US" altLang="ja-JP" smtClean="0"/>
              <a:t>Δp/Δx</a:t>
            </a:r>
            <a:r>
              <a:rPr lang="ja-JP" altLang="en-US" smtClean="0"/>
              <a:t>を計算した値の</a:t>
            </a:r>
            <a:r>
              <a:rPr lang="ja-JP" altLang="en-US" u="sng" smtClean="0">
                <a:solidFill>
                  <a:srgbClr val="FF0000"/>
                </a:solidFill>
              </a:rPr>
              <a:t>逆数に等しい</a:t>
            </a:r>
            <a:endParaRPr lang="en-US" altLang="ja-JP" u="sng" smtClean="0">
              <a:solidFill>
                <a:srgbClr val="FF0000"/>
              </a:solidFill>
            </a:endParaRPr>
          </a:p>
          <a:p>
            <a:pPr>
              <a:lnSpc>
                <a:spcPts val="4000"/>
              </a:lnSpc>
              <a:spcBef>
                <a:spcPts val="1200"/>
              </a:spcBef>
              <a:defRPr/>
            </a:pPr>
            <a:r>
              <a:rPr lang="ja-JP" altLang="en-US" u="sng" smtClean="0">
                <a:solidFill>
                  <a:srgbClr val="FF0000"/>
                </a:solidFill>
              </a:rPr>
              <a:t>逆需要関数を用いたとき</a:t>
            </a:r>
            <a:r>
              <a:rPr lang="ja-JP" altLang="en-US" smtClean="0"/>
              <a:t>の需要の価格弾力性</a:t>
            </a:r>
            <a:endParaRPr lang="en-US" altLang="ja-JP" smtClean="0"/>
          </a:p>
        </p:txBody>
      </p:sp>
      <p:pic>
        <p:nvPicPr>
          <p:cNvPr id="2" name="Picture 2" descr="\begin{align*}&#10;\varepsilon=-\frac{p}{x}\frac{1}{\frac{\Delta p}{\Delta 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3816" y="5195663"/>
            <a:ext cx="1914525" cy="990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411269"/>
      </p:ext>
    </p:extLst>
  </p:cSld>
  <p:clrMapOvr>
    <a:masterClrMapping/>
  </p:clrMapOvr>
  <p:transition advTm="11951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需要の価格弾力性と限界収入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独占企業が収入を最大にする生産量で需要の価格弾力性が</a:t>
            </a:r>
            <a:r>
              <a:rPr lang="en-US" altLang="ja-JP" smtClean="0"/>
              <a:t>1</a:t>
            </a:r>
            <a:r>
              <a:rPr lang="ja-JP" altLang="en-US" smtClean="0"/>
              <a:t>になるのは偶然ではありません</a:t>
            </a:r>
            <a:endParaRPr lang="en-US" altLang="ja-JP" smtClean="0"/>
          </a:p>
          <a:p>
            <a:pPr>
              <a:lnSpc>
                <a:spcPts val="4000"/>
              </a:lnSpc>
              <a:spcBef>
                <a:spcPts val="1200"/>
              </a:spcBef>
              <a:defRPr/>
            </a:pPr>
            <a:r>
              <a:rPr lang="ja-JP" altLang="en-US" smtClean="0"/>
              <a:t>それを証明するために</a:t>
            </a:r>
            <a:r>
              <a:rPr lang="ja-JP" altLang="en-US" u="sng" smtClean="0">
                <a:solidFill>
                  <a:srgbClr val="FF0000"/>
                </a:solidFill>
              </a:rPr>
              <a:t>限界収入の公式</a:t>
            </a:r>
            <a:r>
              <a:rPr lang="en-US" altLang="ja-JP" smtClean="0"/>
              <a:t>MR=p+xΔp/Δx</a:t>
            </a:r>
            <a:r>
              <a:rPr lang="ja-JP" altLang="en-US" smtClean="0"/>
              <a:t>を変形します</a:t>
            </a:r>
            <a:endParaRPr lang="en-US" altLang="ja-JP" smtClean="0"/>
          </a:p>
          <a:p>
            <a:pPr>
              <a:lnSpc>
                <a:spcPts val="4000"/>
              </a:lnSpc>
              <a:spcBef>
                <a:spcPts val="1200"/>
              </a:spcBef>
              <a:defRPr/>
            </a:pPr>
            <a:endParaRPr lang="en-US" altLang="ja-JP"/>
          </a:p>
          <a:p>
            <a:pPr>
              <a:lnSpc>
                <a:spcPts val="4000"/>
              </a:lnSpc>
              <a:spcBef>
                <a:spcPts val="1200"/>
              </a:spcBef>
              <a:defRPr/>
            </a:pPr>
            <a:endParaRPr lang="en-US" altLang="ja-JP" smtClean="0"/>
          </a:p>
          <a:p>
            <a:pPr>
              <a:lnSpc>
                <a:spcPts val="4000"/>
              </a:lnSpc>
              <a:spcBef>
                <a:spcPts val="1200"/>
              </a:spcBef>
              <a:defRPr/>
            </a:pPr>
            <a:r>
              <a:rPr lang="en-US" altLang="ja-JP" smtClean="0"/>
              <a:t>p</a:t>
            </a:r>
            <a:r>
              <a:rPr lang="ja-JP" altLang="en-US" smtClean="0"/>
              <a:t>で括って分母に</a:t>
            </a:r>
            <a:r>
              <a:rPr lang="en-US" altLang="ja-JP" smtClean="0"/>
              <a:t>p</a:t>
            </a:r>
            <a:r>
              <a:rPr lang="ja-JP" altLang="en-US" smtClean="0"/>
              <a:t>が出てきています．式を分母にもってくると中の分数は逆数になります</a:t>
            </a:r>
            <a:endParaRPr lang="en-US" altLang="ja-JP" smtClean="0"/>
          </a:p>
          <a:p>
            <a:pPr>
              <a:lnSpc>
                <a:spcPts val="4000"/>
              </a:lnSpc>
              <a:spcBef>
                <a:spcPts val="1200"/>
              </a:spcBef>
              <a:defRPr/>
            </a:pPr>
            <a:r>
              <a:rPr lang="ja-JP" altLang="en-US" smtClean="0"/>
              <a:t>最右辺の分母は需要の価格弾力性に等しくなります．よって，</a:t>
            </a:r>
            <a:endParaRPr lang="en-US" altLang="ja-JP" smtClean="0"/>
          </a:p>
        </p:txBody>
      </p:sp>
      <p:pic>
        <p:nvPicPr>
          <p:cNvPr id="6150" name="Picture 6" descr="\begin{align*}&#10;p+x \frac{\Delta p}{\Delta x} \ \Leftrightarrow p\left(1+\frac{x}{p}\frac{\Delta p}{\Delta x}\right) \ \Leftrightarrow \ p\left(1-\frac{1}{-\frac{p}{x}\frac{\Delta x}{\Delta p}}\right)&#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538" y="3367139"/>
            <a:ext cx="8401050" cy="119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163639"/>
      </p:ext>
    </p:extLst>
  </p:cSld>
  <p:clrMapOvr>
    <a:masterClrMapping/>
  </p:clrMapOvr>
  <p:transition advTm="119511"/>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920000" cy="1778000"/>
          </a:xfrm>
        </p:spPr>
        <p:txBody>
          <a:bodyPr/>
          <a:lstStyle/>
          <a:p>
            <a:r>
              <a:rPr lang="ja-JP" altLang="en-US" smtClean="0"/>
              <a:t>収入最大化と需要の価格弾力性</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endParaRPr lang="en-US" altLang="ja-JP"/>
          </a:p>
          <a:p>
            <a:pPr>
              <a:lnSpc>
                <a:spcPts val="4000"/>
              </a:lnSpc>
              <a:spcBef>
                <a:spcPts val="1200"/>
              </a:spcBef>
              <a:defRPr/>
            </a:pPr>
            <a:endParaRPr lang="en-US" altLang="ja-JP" smtClean="0"/>
          </a:p>
          <a:p>
            <a:pPr>
              <a:lnSpc>
                <a:spcPts val="4000"/>
              </a:lnSpc>
              <a:spcBef>
                <a:spcPts val="1200"/>
              </a:spcBef>
              <a:defRPr/>
            </a:pPr>
            <a:r>
              <a:rPr lang="ja-JP" altLang="en-US" smtClean="0"/>
              <a:t>限界収入は需要の価格弾力性で表現できます</a:t>
            </a:r>
            <a:endParaRPr lang="en-US" altLang="ja-JP"/>
          </a:p>
          <a:p>
            <a:pPr>
              <a:lnSpc>
                <a:spcPts val="4000"/>
              </a:lnSpc>
              <a:spcBef>
                <a:spcPts val="1200"/>
              </a:spcBef>
              <a:defRPr/>
            </a:pPr>
            <a:r>
              <a:rPr lang="ja-JP" altLang="en-US" smtClean="0"/>
              <a:t>収入の最大化条件は</a:t>
            </a:r>
            <a:r>
              <a:rPr lang="en-US" altLang="ja-JP" smtClean="0"/>
              <a:t>MR=0</a:t>
            </a:r>
            <a:r>
              <a:rPr lang="ja-JP" altLang="en-US" smtClean="0"/>
              <a:t>です</a:t>
            </a:r>
            <a:endParaRPr lang="en-US" altLang="ja-JP" smtClean="0"/>
          </a:p>
          <a:p>
            <a:pPr>
              <a:lnSpc>
                <a:spcPts val="4000"/>
              </a:lnSpc>
              <a:spcBef>
                <a:spcPts val="1200"/>
              </a:spcBef>
              <a:defRPr/>
            </a:pPr>
            <a:endParaRPr lang="en-US" altLang="ja-JP"/>
          </a:p>
          <a:p>
            <a:pPr>
              <a:lnSpc>
                <a:spcPts val="4000"/>
              </a:lnSpc>
              <a:spcBef>
                <a:spcPts val="1200"/>
              </a:spcBef>
              <a:defRPr/>
            </a:pPr>
            <a:endParaRPr lang="en-US" altLang="ja-JP" smtClean="0"/>
          </a:p>
          <a:p>
            <a:pPr>
              <a:lnSpc>
                <a:spcPts val="4000"/>
              </a:lnSpc>
              <a:spcBef>
                <a:spcPts val="1200"/>
              </a:spcBef>
              <a:defRPr/>
            </a:pPr>
            <a:r>
              <a:rPr lang="ja-JP" altLang="en-US" smtClean="0"/>
              <a:t>よって，独占企業の収入が最大になる生産量では需要の価格弾力性は</a:t>
            </a:r>
            <a:r>
              <a:rPr lang="en-US" altLang="ja-JP" smtClean="0"/>
              <a:t>1</a:t>
            </a:r>
            <a:r>
              <a:rPr lang="ja-JP" altLang="en-US" smtClean="0"/>
              <a:t>になります</a:t>
            </a:r>
            <a:endParaRPr lang="en-US" altLang="ja-JP" smtClean="0"/>
          </a:p>
          <a:p>
            <a:pPr>
              <a:lnSpc>
                <a:spcPts val="4000"/>
              </a:lnSpc>
              <a:spcBef>
                <a:spcPts val="1200"/>
              </a:spcBef>
              <a:defRPr/>
            </a:pPr>
            <a:r>
              <a:rPr lang="ja-JP" altLang="en-US" smtClean="0"/>
              <a:t>弾力性が</a:t>
            </a:r>
            <a:r>
              <a:rPr lang="en-US" altLang="ja-JP" smtClean="0"/>
              <a:t>1</a:t>
            </a:r>
            <a:r>
              <a:rPr lang="ja-JP" altLang="en-US" smtClean="0"/>
              <a:t>のとき</a:t>
            </a:r>
            <a:r>
              <a:rPr lang="ja-JP" altLang="en-US" u="sng" smtClean="0">
                <a:solidFill>
                  <a:srgbClr val="FF0000"/>
                </a:solidFill>
              </a:rPr>
              <a:t>単位弾力的</a:t>
            </a:r>
            <a:r>
              <a:rPr lang="ja-JP" altLang="en-US" smtClean="0"/>
              <a:t>といいます</a:t>
            </a:r>
            <a:endParaRPr lang="en-US" altLang="ja-JP" smtClean="0"/>
          </a:p>
        </p:txBody>
      </p:sp>
      <p:pic>
        <p:nvPicPr>
          <p:cNvPr id="6152" name="Picture 8" descr="\begin{align*}&#10;MR= p\left(1-\frac{1}{\varepsilon}\right)&#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7672" y="1264886"/>
            <a:ext cx="2981325" cy="952500"/>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begin{align*}&#10;p\left(1-\frac{1}{\varepsilon}\right)=0 \ \Leftrightarrow \ 1-\frac{1}{\varepsilon}=0  \Leftrightarrow \ \varepsilon = 1 &#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9725" y="3748881"/>
            <a:ext cx="677227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95879"/>
      </p:ext>
    </p:extLst>
  </p:cSld>
  <p:clrMapOvr>
    <a:masterClrMapping/>
  </p:clrMapOvr>
  <p:transition advTm="11951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920000" cy="1778000"/>
          </a:xfrm>
        </p:spPr>
        <p:txBody>
          <a:bodyPr/>
          <a:lstStyle/>
          <a:p>
            <a:r>
              <a:rPr lang="ja-JP" altLang="en-US" smtClean="0"/>
              <a:t>限界収入と需要の価格弾力性</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340147" y="1145704"/>
            <a:ext cx="9537700" cy="5940425"/>
          </a:xfrm>
        </p:spPr>
        <p:txBody>
          <a:bodyPr/>
          <a:lstStyle/>
          <a:p>
            <a:pPr>
              <a:lnSpc>
                <a:spcPts val="4000"/>
              </a:lnSpc>
              <a:spcBef>
                <a:spcPts val="1200"/>
              </a:spcBef>
              <a:defRPr/>
            </a:pPr>
            <a:r>
              <a:rPr lang="ja-JP" altLang="en-US" smtClean="0"/>
              <a:t>限界収入と需要の価格弾力性の関係式を解釈してみましょう</a:t>
            </a:r>
            <a:endParaRPr lang="en-US" altLang="ja-JP" smtClean="0"/>
          </a:p>
          <a:p>
            <a:pPr>
              <a:lnSpc>
                <a:spcPts val="4000"/>
              </a:lnSpc>
              <a:spcBef>
                <a:spcPts val="1200"/>
              </a:spcBef>
              <a:defRPr/>
            </a:pPr>
            <a:endParaRPr lang="en-US" altLang="ja-JP"/>
          </a:p>
          <a:p>
            <a:pPr>
              <a:lnSpc>
                <a:spcPts val="4000"/>
              </a:lnSpc>
              <a:spcBef>
                <a:spcPts val="1200"/>
              </a:spcBef>
              <a:defRPr/>
            </a:pPr>
            <a:r>
              <a:rPr lang="ja-JP" altLang="en-US" smtClean="0"/>
              <a:t>括弧内の第</a:t>
            </a:r>
            <a:r>
              <a:rPr lang="en-US" altLang="ja-JP" smtClean="0"/>
              <a:t>1</a:t>
            </a:r>
            <a:r>
              <a:rPr lang="ja-JP" altLang="en-US" smtClean="0"/>
              <a:t>項目の</a:t>
            </a:r>
            <a:r>
              <a:rPr lang="en-US" altLang="ja-JP" smtClean="0"/>
              <a:t>1</a:t>
            </a:r>
            <a:r>
              <a:rPr lang="ja-JP" altLang="en-US" smtClean="0"/>
              <a:t>は</a:t>
            </a:r>
            <a:r>
              <a:rPr lang="ja-JP" altLang="en-US" u="sng" smtClean="0">
                <a:solidFill>
                  <a:srgbClr val="FF0000"/>
                </a:solidFill>
              </a:rPr>
              <a:t>数量効果</a:t>
            </a:r>
            <a:r>
              <a:rPr lang="ja-JP" altLang="en-US" smtClean="0"/>
              <a:t>を表しています</a:t>
            </a:r>
            <a:endParaRPr lang="en-US" altLang="ja-JP" smtClean="0"/>
          </a:p>
          <a:p>
            <a:pPr>
              <a:lnSpc>
                <a:spcPts val="4000"/>
              </a:lnSpc>
              <a:spcBef>
                <a:spcPts val="1200"/>
              </a:spcBef>
              <a:defRPr/>
            </a:pPr>
            <a:r>
              <a:rPr lang="ja-JP" altLang="en-US" smtClean="0"/>
              <a:t>括弧に</a:t>
            </a:r>
            <a:r>
              <a:rPr lang="en-US" altLang="ja-JP" smtClean="0"/>
              <a:t>p</a:t>
            </a:r>
            <a:r>
              <a:rPr lang="ja-JP" altLang="en-US" smtClean="0"/>
              <a:t>が掛けてあるので価格</a:t>
            </a:r>
            <a:r>
              <a:rPr lang="en-US" altLang="ja-JP" smtClean="0"/>
              <a:t>1</a:t>
            </a:r>
            <a:r>
              <a:rPr lang="ja-JP" altLang="en-US" smtClean="0"/>
              <a:t>単位当たりの数量効果は</a:t>
            </a:r>
            <a:r>
              <a:rPr lang="en-US" altLang="ja-JP" smtClean="0"/>
              <a:t>1</a:t>
            </a:r>
            <a:r>
              <a:rPr lang="ja-JP" altLang="en-US" smtClean="0"/>
              <a:t>です</a:t>
            </a:r>
            <a:endParaRPr lang="en-US" altLang="ja-JP" smtClean="0"/>
          </a:p>
          <a:p>
            <a:pPr>
              <a:lnSpc>
                <a:spcPts val="4000"/>
              </a:lnSpc>
              <a:spcBef>
                <a:spcPts val="1200"/>
              </a:spcBef>
              <a:defRPr/>
            </a:pPr>
            <a:r>
              <a:rPr lang="en-US" altLang="ja-JP"/>
              <a:t>1/ε</a:t>
            </a:r>
            <a:r>
              <a:rPr lang="ja-JP" altLang="en-US" smtClean="0"/>
              <a:t>は</a:t>
            </a:r>
            <a:r>
              <a:rPr lang="ja-JP" altLang="en-US" u="sng" smtClean="0">
                <a:solidFill>
                  <a:srgbClr val="FF0000"/>
                </a:solidFill>
              </a:rPr>
              <a:t>価格効果</a:t>
            </a:r>
            <a:r>
              <a:rPr lang="ja-JP" altLang="en-US" smtClean="0"/>
              <a:t>にあたります</a:t>
            </a:r>
            <a:endParaRPr lang="en-US" altLang="ja-JP" smtClean="0"/>
          </a:p>
          <a:p>
            <a:pPr>
              <a:lnSpc>
                <a:spcPts val="4000"/>
              </a:lnSpc>
              <a:spcBef>
                <a:spcPts val="1200"/>
              </a:spcBef>
              <a:defRPr/>
            </a:pPr>
            <a:r>
              <a:rPr lang="en-US" altLang="ja-JP" smtClean="0"/>
              <a:t>1/ε=-x/p×Δp/Δx</a:t>
            </a:r>
            <a:r>
              <a:rPr lang="ja-JP" altLang="en-US" smtClean="0"/>
              <a:t>なので，数量が変化</a:t>
            </a:r>
            <a:r>
              <a:rPr lang="en-US" altLang="ja-JP" smtClean="0"/>
              <a:t>(Δx)</a:t>
            </a:r>
            <a:r>
              <a:rPr lang="ja-JP" altLang="en-US" smtClean="0"/>
              <a:t>したときの価格変化</a:t>
            </a:r>
            <a:r>
              <a:rPr lang="en-US" altLang="ja-JP" smtClean="0"/>
              <a:t>(Δp)</a:t>
            </a:r>
            <a:r>
              <a:rPr lang="ja-JP" altLang="en-US" smtClean="0"/>
              <a:t>に</a:t>
            </a:r>
            <a:r>
              <a:rPr lang="ja-JP" altLang="en-US" u="sng" smtClean="0">
                <a:solidFill>
                  <a:srgbClr val="FF0000"/>
                </a:solidFill>
              </a:rPr>
              <a:t>価格</a:t>
            </a:r>
            <a:r>
              <a:rPr lang="en-US" altLang="ja-JP" u="sng" smtClean="0">
                <a:solidFill>
                  <a:srgbClr val="FF0000"/>
                </a:solidFill>
              </a:rPr>
              <a:t>1</a:t>
            </a:r>
            <a:r>
              <a:rPr lang="ja-JP" altLang="en-US" u="sng" smtClean="0">
                <a:solidFill>
                  <a:srgbClr val="FF0000"/>
                </a:solidFill>
              </a:rPr>
              <a:t>単位当たりの生産量</a:t>
            </a:r>
            <a:r>
              <a:rPr lang="ja-JP" altLang="en-US" smtClean="0"/>
              <a:t>を掛けたもになります</a:t>
            </a:r>
            <a:endParaRPr lang="en-US" altLang="ja-JP" smtClean="0"/>
          </a:p>
        </p:txBody>
      </p:sp>
      <p:pic>
        <p:nvPicPr>
          <p:cNvPr id="6152" name="Picture 8" descr="\begin{align*}&#10;MR= p\left(1-\frac{1}{\varepsilon}\right)&#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3736" y="1971204"/>
            <a:ext cx="29813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297768"/>
      </p:ext>
    </p:extLst>
  </p:cSld>
  <p:clrMapOvr>
    <a:masterClrMapping/>
  </p:clrMapOvr>
  <p:transition advTm="119511"/>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限界収入の公式</a:t>
            </a:r>
          </a:p>
        </p:txBody>
      </p:sp>
      <p:sp>
        <p:nvSpPr>
          <p:cNvPr id="75" name="角丸四角形 74"/>
          <p:cNvSpPr/>
          <p:nvPr/>
        </p:nvSpPr>
        <p:spPr bwMode="auto">
          <a:xfrm>
            <a:off x="111448" y="1001713"/>
            <a:ext cx="10048552" cy="639272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限界収入の定義：</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限界</a:t>
            </a:r>
            <a:r>
              <a:rPr lang="ja-JP" altLang="en-US" sz="3600">
                <a:solidFill>
                  <a:schemeClr val="tx1"/>
                </a:solidFill>
              </a:rPr>
              <a:t>収入</a:t>
            </a:r>
            <a:r>
              <a:rPr lang="ja-JP" altLang="en-US" sz="3600" smtClean="0">
                <a:solidFill>
                  <a:schemeClr val="tx1"/>
                </a:solidFill>
              </a:rPr>
              <a:t>の公式：</a:t>
            </a:r>
            <a:endParaRPr lang="en-US" altLang="ja-JP" sz="3600" smtClean="0">
              <a:solidFill>
                <a:schemeClr val="tx1"/>
              </a:solidFill>
            </a:endParaRPr>
          </a:p>
          <a:p>
            <a:pPr marL="107950">
              <a:lnSpc>
                <a:spcPct val="120000"/>
              </a:lnSpc>
              <a:spcBef>
                <a:spcPts val="1800"/>
              </a:spcBef>
              <a:buClr>
                <a:srgbClr val="262626"/>
              </a:buClr>
              <a:defRPr/>
            </a:pPr>
            <a:r>
              <a:rPr lang="ja-JP" altLang="en-US" sz="3600">
                <a:solidFill>
                  <a:schemeClr val="tx1"/>
                </a:solidFill>
              </a:rPr>
              <a:t>限界収入の公式</a:t>
            </a:r>
            <a:r>
              <a:rPr lang="ja-JP" altLang="en-US" sz="3600" smtClean="0">
                <a:solidFill>
                  <a:schemeClr val="tx1"/>
                </a:solidFill>
              </a:rPr>
              <a:t>：</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価格</a:t>
            </a:r>
            <a:r>
              <a:rPr lang="ja-JP" altLang="en-US" sz="3600">
                <a:solidFill>
                  <a:schemeClr val="tx1"/>
                </a:solidFill>
              </a:rPr>
              <a:t>一定</a:t>
            </a:r>
            <a:r>
              <a:rPr lang="ja-JP" altLang="en-US" sz="3600" smtClean="0">
                <a:solidFill>
                  <a:schemeClr val="tx1"/>
                </a:solidFill>
              </a:rPr>
              <a:t>の限界収入：</a:t>
            </a:r>
            <a:endParaRPr lang="en-US" altLang="ja-JP" sz="3600" smtClean="0">
              <a:solidFill>
                <a:schemeClr val="tx1"/>
              </a:solidFill>
            </a:endParaRPr>
          </a:p>
          <a:p>
            <a:pPr marL="107950">
              <a:lnSpc>
                <a:spcPct val="120000"/>
              </a:lnSpc>
              <a:spcBef>
                <a:spcPts val="1800"/>
              </a:spcBef>
              <a:buClr>
                <a:srgbClr val="262626"/>
              </a:buClr>
              <a:defRPr/>
            </a:pPr>
            <a:r>
              <a:rPr lang="ja-JP" altLang="en-US" sz="3600">
                <a:solidFill>
                  <a:schemeClr val="tx1"/>
                </a:solidFill>
              </a:rPr>
              <a:t>線形の逆需要関数</a:t>
            </a:r>
            <a:r>
              <a:rPr lang="en-US" altLang="ja-JP" sz="3600">
                <a:solidFill>
                  <a:schemeClr val="tx1"/>
                </a:solidFill>
              </a:rPr>
              <a:t>P(x)=a-bx</a:t>
            </a:r>
            <a:r>
              <a:rPr lang="ja-JP" altLang="en-US" sz="3600">
                <a:solidFill>
                  <a:schemeClr val="tx1"/>
                </a:solidFill>
              </a:rPr>
              <a:t>の限界収入関数</a:t>
            </a:r>
            <a:r>
              <a:rPr lang="ja-JP" altLang="en-US" sz="3600" smtClean="0">
                <a:solidFill>
                  <a:schemeClr val="tx1"/>
                </a:solidFill>
              </a:rPr>
              <a:t>：</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0"/>
              </a:spcBef>
              <a:buClr>
                <a:srgbClr val="262626"/>
              </a:buClr>
              <a:defRPr/>
            </a:pPr>
            <a:r>
              <a:rPr lang="ja-JP" altLang="en-US" sz="3600" smtClean="0">
                <a:solidFill>
                  <a:schemeClr val="tx1"/>
                </a:solidFill>
              </a:rPr>
              <a:t>収入最大化条件：</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76"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9184" y="2095755"/>
            <a:ext cx="27717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begin{align*}&#10;MR=\frac{\Delta R}{\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6321" y="1181283"/>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begin{align*}&#10;MR=p&#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9184" y="4218501"/>
            <a:ext cx="144780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0" descr="\begin{align*}&#10;MR(x)=a-2bx&#10;\end{alig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6321" y="5815115"/>
            <a:ext cx="3048000" cy="40957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begin{align*}&#10;MR= p\left(1-\frac{1}{\varepsilon}\right)&#10;\end{alig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6321" y="3031938"/>
            <a:ext cx="2981325" cy="952500"/>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begin{align*}&#10;MR=0 \quad \text{あるいは} \quad \varepsilon=1&#10;\end{alig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62971" y="6618312"/>
            <a:ext cx="4581525" cy="31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162859"/>
      </p:ext>
    </p:extLst>
  </p:cSld>
  <p:clrMapOvr>
    <a:masterClrMapping/>
  </p:clrMapOvr>
  <p:transition advTm="42741"/>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分数関数</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smtClean="0">
                <a:solidFill>
                  <a:srgbClr val="FF0000"/>
                </a:solidFill>
              </a:rPr>
              <a:t>基本的な分数関数</a:t>
            </a:r>
            <a:r>
              <a:rPr lang="en-US" altLang="ja-JP" smtClean="0"/>
              <a:t>1/x</a:t>
            </a:r>
          </a:p>
          <a:p>
            <a:pPr>
              <a:lnSpc>
                <a:spcPct val="130000"/>
              </a:lnSpc>
              <a:defRPr/>
            </a:pPr>
            <a:r>
              <a:rPr lang="ja-JP" altLang="en-US" smtClean="0"/>
              <a:t>その定義域は</a:t>
            </a:r>
            <a:r>
              <a:rPr lang="en-US" altLang="ja-JP" smtClean="0"/>
              <a:t>x=0</a:t>
            </a:r>
            <a:r>
              <a:rPr lang="ja-JP" altLang="en-US" smtClean="0"/>
              <a:t>以外のすべての実数</a:t>
            </a:r>
            <a:endParaRPr lang="en-US" altLang="ja-JP" smtClean="0"/>
          </a:p>
          <a:p>
            <a:pPr>
              <a:lnSpc>
                <a:spcPct val="130000"/>
              </a:lnSpc>
              <a:defRPr/>
            </a:pPr>
            <a:r>
              <a:rPr lang="en-US" altLang="ja-JP" smtClean="0"/>
              <a:t>x&gt;0</a:t>
            </a:r>
            <a:r>
              <a:rPr lang="ja-JP" altLang="en-US" smtClean="0"/>
              <a:t>のとき減少関数．原点と</a:t>
            </a:r>
            <a:r>
              <a:rPr lang="en-US" altLang="ja-JP" smtClean="0"/>
              <a:t>A(1,1)</a:t>
            </a:r>
            <a:r>
              <a:rPr lang="ja-JP" altLang="en-US" smtClean="0"/>
              <a:t>を結ぶ直線</a:t>
            </a:r>
            <a:r>
              <a:rPr lang="en-US" altLang="ja-JP" smtClean="0"/>
              <a:t>y=x</a:t>
            </a:r>
            <a:r>
              <a:rPr lang="ja-JP" altLang="en-US" smtClean="0"/>
              <a:t>に関して</a:t>
            </a:r>
            <a:r>
              <a:rPr lang="ja-JP" altLang="en-US" u="sng" smtClean="0">
                <a:solidFill>
                  <a:srgbClr val="FF0000"/>
                </a:solidFill>
              </a:rPr>
              <a:t>線対称</a:t>
            </a:r>
            <a:endParaRPr lang="en-US" altLang="ja-JP" u="sng" smtClean="0">
              <a:solidFill>
                <a:srgbClr val="FF0000"/>
              </a:solidFill>
            </a:endParaRPr>
          </a:p>
          <a:p>
            <a:pPr>
              <a:lnSpc>
                <a:spcPct val="130000"/>
              </a:lnSpc>
              <a:defRPr/>
            </a:pPr>
            <a:r>
              <a:rPr lang="en-US" altLang="ja-JP" smtClean="0"/>
              <a:t>A</a:t>
            </a:r>
            <a:r>
              <a:rPr lang="ja-JP" altLang="en-US" smtClean="0"/>
              <a:t>は</a:t>
            </a:r>
            <a:r>
              <a:rPr lang="ja-JP" altLang="en-US" u="sng" smtClean="0">
                <a:solidFill>
                  <a:srgbClr val="FF0000"/>
                </a:solidFill>
              </a:rPr>
              <a:t>頂点</a:t>
            </a:r>
            <a:r>
              <a:rPr lang="ja-JP" altLang="en-US" smtClean="0"/>
              <a:t>．下に凸．</a:t>
            </a:r>
            <a:endParaRPr lang="en-US" altLang="ja-JP" smtClean="0"/>
          </a:p>
          <a:p>
            <a:pPr>
              <a:lnSpc>
                <a:spcPct val="130000"/>
              </a:lnSpc>
              <a:defRPr/>
            </a:pPr>
            <a:r>
              <a:rPr lang="en-US" altLang="ja-JP" smtClean="0"/>
              <a:t>X&lt;0</a:t>
            </a:r>
            <a:r>
              <a:rPr lang="ja-JP" altLang="en-US" smtClean="0"/>
              <a:t>のとき増加関数</a:t>
            </a:r>
            <a:r>
              <a:rPr lang="ja-JP" altLang="en-US"/>
              <a:t>．原点</a:t>
            </a:r>
            <a:r>
              <a:rPr lang="ja-JP" altLang="en-US" smtClean="0"/>
              <a:t>と</a:t>
            </a:r>
            <a:r>
              <a:rPr lang="en-US" altLang="ja-JP" smtClean="0"/>
              <a:t>B(-1,-1</a:t>
            </a:r>
            <a:r>
              <a:rPr lang="en-US" altLang="ja-JP"/>
              <a:t>)</a:t>
            </a:r>
            <a:r>
              <a:rPr lang="ja-JP" altLang="en-US"/>
              <a:t>を結ぶ直線</a:t>
            </a:r>
            <a:r>
              <a:rPr lang="en-US" altLang="ja-JP"/>
              <a:t>y=x</a:t>
            </a:r>
            <a:r>
              <a:rPr lang="ja-JP" altLang="en-US"/>
              <a:t>に関して</a:t>
            </a:r>
            <a:r>
              <a:rPr lang="ja-JP" altLang="en-US" u="sng">
                <a:solidFill>
                  <a:srgbClr val="FF0000"/>
                </a:solidFill>
              </a:rPr>
              <a:t>線対称</a:t>
            </a:r>
            <a:endParaRPr lang="en-US" altLang="ja-JP" u="sng">
              <a:solidFill>
                <a:srgbClr val="FF0000"/>
              </a:solidFill>
            </a:endParaRPr>
          </a:p>
          <a:p>
            <a:pPr>
              <a:lnSpc>
                <a:spcPct val="130000"/>
              </a:lnSpc>
              <a:defRPr/>
            </a:pPr>
            <a:r>
              <a:rPr lang="en-US" altLang="ja-JP" smtClean="0"/>
              <a:t>B</a:t>
            </a:r>
            <a:r>
              <a:rPr lang="ja-JP" altLang="en-US" smtClean="0"/>
              <a:t>は</a:t>
            </a:r>
            <a:r>
              <a:rPr lang="ja-JP" altLang="en-US" u="sng">
                <a:solidFill>
                  <a:srgbClr val="FF0000"/>
                </a:solidFill>
              </a:rPr>
              <a:t>頂点</a:t>
            </a:r>
            <a:r>
              <a:rPr lang="ja-JP" altLang="en-US" smtClean="0"/>
              <a:t>．上に</a:t>
            </a:r>
            <a:r>
              <a:rPr lang="ja-JP" altLang="en-US"/>
              <a:t>凸</a:t>
            </a:r>
            <a:r>
              <a:rPr lang="ja-JP" altLang="en-US" smtClean="0"/>
              <a:t>．直線</a:t>
            </a:r>
            <a:r>
              <a:rPr lang="en-US" altLang="ja-JP" smtClean="0"/>
              <a:t>y=x</a:t>
            </a:r>
            <a:r>
              <a:rPr lang="ja-JP" altLang="en-US" smtClean="0"/>
              <a:t>を</a:t>
            </a:r>
            <a:r>
              <a:rPr lang="en-US" altLang="ja-JP" u="sng" smtClean="0">
                <a:solidFill>
                  <a:srgbClr val="FF0000"/>
                </a:solidFill>
              </a:rPr>
              <a:t>45°</a:t>
            </a:r>
            <a:r>
              <a:rPr lang="ja-JP" altLang="en-US" u="sng" smtClean="0">
                <a:solidFill>
                  <a:srgbClr val="FF0000"/>
                </a:solidFill>
              </a:rPr>
              <a:t>線</a:t>
            </a:r>
            <a:r>
              <a:rPr lang="ja-JP" altLang="en-US" smtClean="0"/>
              <a:t>という</a:t>
            </a:r>
            <a:endParaRPr lang="en-US" altLang="ja-JP"/>
          </a:p>
          <a:p>
            <a:pPr>
              <a:lnSpc>
                <a:spcPct val="130000"/>
              </a:lnSpc>
              <a:defRPr/>
            </a:pPr>
            <a:endParaRPr lang="en-US" altLang="ja-JP" smtClean="0"/>
          </a:p>
          <a:p>
            <a:pPr marL="514350" indent="-514350">
              <a:lnSpc>
                <a:spcPct val="130000"/>
              </a:lnSpc>
              <a:buFont typeface="+mj-lt"/>
              <a:buAutoNum type="arabicPeriod"/>
              <a:defRPr/>
            </a:pPr>
            <a:endParaRPr lang="en-US" altLang="ja-JP"/>
          </a:p>
        </p:txBody>
      </p:sp>
    </p:spTree>
    <p:extLst>
      <p:ext uri="{BB962C8B-B14F-4D97-AF65-F5344CB8AC3E}">
        <p14:creationId xmlns:p14="http://schemas.microsoft.com/office/powerpoint/2010/main" val="475192574"/>
      </p:ext>
    </p:extLst>
  </p:cSld>
  <p:clrMapOvr>
    <a:masterClrMapping/>
  </p:clrMapOvr>
  <p:transition advTm="10772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双曲線</a:t>
            </a:r>
          </a:p>
        </p:txBody>
      </p:sp>
      <p:sp>
        <p:nvSpPr>
          <p:cNvPr id="180227" name="Rectangle 3"/>
          <p:cNvSpPr>
            <a:spLocks noGrp="1" noChangeArrowheads="1"/>
          </p:cNvSpPr>
          <p:nvPr>
            <p:ph type="body" idx="1"/>
          </p:nvPr>
        </p:nvSpPr>
        <p:spPr>
          <a:xfrm>
            <a:off x="183456" y="1001713"/>
            <a:ext cx="9936000" cy="5940425"/>
          </a:xfrm>
        </p:spPr>
        <p:txBody>
          <a:bodyPr/>
          <a:lstStyle/>
          <a:p>
            <a:pPr>
              <a:lnSpc>
                <a:spcPct val="130000"/>
              </a:lnSpc>
              <a:defRPr/>
            </a:pPr>
            <a:r>
              <a:rPr lang="ja-JP" altLang="en-US" smtClean="0"/>
              <a:t>全体のグラフの形状を</a:t>
            </a:r>
            <a:r>
              <a:rPr lang="ja-JP" altLang="en-US" u="sng" smtClean="0">
                <a:solidFill>
                  <a:srgbClr val="FF0000"/>
                </a:solidFill>
              </a:rPr>
              <a:t>双曲線</a:t>
            </a:r>
            <a:r>
              <a:rPr lang="ja-JP" altLang="en-US" smtClean="0"/>
              <a:t>という</a:t>
            </a:r>
            <a:endParaRPr lang="en-US" altLang="ja-JP" smtClean="0"/>
          </a:p>
          <a:p>
            <a:pPr>
              <a:lnSpc>
                <a:spcPct val="130000"/>
              </a:lnSpc>
              <a:defRPr/>
            </a:pPr>
            <a:r>
              <a:rPr lang="ja-JP" altLang="en-US" smtClean="0"/>
              <a:t>曲線はある直線に限りなく近づくときその直線を</a:t>
            </a:r>
            <a:r>
              <a:rPr lang="ja-JP" altLang="en-US" u="sng" smtClean="0">
                <a:solidFill>
                  <a:srgbClr val="FF0000"/>
                </a:solidFill>
              </a:rPr>
              <a:t>漸近線</a:t>
            </a:r>
            <a:r>
              <a:rPr lang="ja-JP" altLang="en-US" smtClean="0"/>
              <a:t>という</a:t>
            </a:r>
            <a:endParaRPr lang="en-US" altLang="ja-JP" smtClean="0"/>
          </a:p>
          <a:p>
            <a:pPr>
              <a:lnSpc>
                <a:spcPct val="130000"/>
              </a:lnSpc>
              <a:defRPr/>
            </a:pPr>
            <a:r>
              <a:rPr lang="ja-JP" altLang="en-US" smtClean="0"/>
              <a:t>漸近線の方程式は</a:t>
            </a:r>
            <a:r>
              <a:rPr lang="en-US" altLang="ja-JP" smtClean="0"/>
              <a:t>x=0</a:t>
            </a:r>
            <a:r>
              <a:rPr lang="ja-JP" altLang="en-US" smtClean="0"/>
              <a:t>と</a:t>
            </a:r>
            <a:r>
              <a:rPr lang="en-US" altLang="ja-JP" smtClean="0"/>
              <a:t>y=0</a:t>
            </a:r>
            <a:r>
              <a:rPr lang="ja-JP" altLang="en-US" smtClean="0"/>
              <a:t>です</a:t>
            </a:r>
            <a:endParaRPr lang="en-US" altLang="ja-JP" smtClean="0"/>
          </a:p>
          <a:p>
            <a:pPr>
              <a:lnSpc>
                <a:spcPct val="130000"/>
              </a:lnSpc>
              <a:defRPr/>
            </a:pPr>
            <a:r>
              <a:rPr lang="ja-JP" altLang="en-US" smtClean="0"/>
              <a:t>漸近線が直交しているので</a:t>
            </a:r>
            <a:r>
              <a:rPr lang="ja-JP" altLang="en-US" u="sng" smtClean="0">
                <a:solidFill>
                  <a:srgbClr val="FF0000"/>
                </a:solidFill>
              </a:rPr>
              <a:t>直角双曲線</a:t>
            </a:r>
            <a:r>
              <a:rPr lang="ja-JP" altLang="en-US" smtClean="0"/>
              <a:t>とも呼ばれる</a:t>
            </a:r>
            <a:endParaRPr lang="en-US" altLang="ja-JP" smtClean="0"/>
          </a:p>
          <a:p>
            <a:pPr>
              <a:lnSpc>
                <a:spcPct val="130000"/>
              </a:lnSpc>
              <a:defRPr/>
            </a:pPr>
            <a:r>
              <a:rPr lang="ja-JP" altLang="en-US" smtClean="0"/>
              <a:t>双曲線は</a:t>
            </a:r>
            <a:r>
              <a:rPr lang="ja-JP" altLang="en-US" u="sng" smtClean="0">
                <a:solidFill>
                  <a:srgbClr val="FF0000"/>
                </a:solidFill>
              </a:rPr>
              <a:t>原点に関して線対称</a:t>
            </a:r>
            <a:r>
              <a:rPr lang="ja-JP" altLang="en-US" smtClean="0"/>
              <a:t>でもある</a:t>
            </a:r>
            <a:endParaRPr lang="en-US" altLang="ja-JP" smtClean="0"/>
          </a:p>
          <a:p>
            <a:pPr>
              <a:lnSpc>
                <a:spcPct val="130000"/>
              </a:lnSpc>
              <a:defRPr/>
            </a:pPr>
            <a:r>
              <a:rPr lang="ja-JP" altLang="en-US" smtClean="0"/>
              <a:t>原点を</a:t>
            </a:r>
            <a:r>
              <a:rPr lang="ja-JP" altLang="en-US" u="sng" smtClean="0">
                <a:solidFill>
                  <a:srgbClr val="FF0000"/>
                </a:solidFill>
              </a:rPr>
              <a:t>対称点</a:t>
            </a:r>
            <a:r>
              <a:rPr lang="ja-JP" altLang="en-US" smtClean="0"/>
              <a:t>という</a:t>
            </a:r>
            <a:endParaRPr lang="en-US" altLang="ja-JP"/>
          </a:p>
          <a:p>
            <a:pPr>
              <a:lnSpc>
                <a:spcPct val="130000"/>
              </a:lnSpc>
              <a:defRPr/>
            </a:pPr>
            <a:r>
              <a:rPr lang="ja-JP" altLang="en-US" smtClean="0"/>
              <a:t>同様に</a:t>
            </a:r>
            <a:r>
              <a:rPr lang="en-US" altLang="ja-JP" smtClean="0"/>
              <a:t>y=-1/x</a:t>
            </a:r>
            <a:r>
              <a:rPr lang="ja-JP" altLang="en-US" smtClean="0"/>
              <a:t>も双曲線である</a:t>
            </a:r>
            <a:endParaRPr lang="en-US" altLang="ja-JP" smtClean="0"/>
          </a:p>
        </p:txBody>
      </p:sp>
    </p:spTree>
    <p:extLst>
      <p:ext uri="{BB962C8B-B14F-4D97-AF65-F5344CB8AC3E}">
        <p14:creationId xmlns:p14="http://schemas.microsoft.com/office/powerpoint/2010/main" val="3053114605"/>
      </p:ext>
    </p:extLst>
  </p:cSld>
  <p:clrMapOvr>
    <a:masterClrMapping/>
  </p:clrMapOvr>
  <p:transition advTm="56232"/>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関数のグラフの平行移動</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分数関数</a:t>
            </a:r>
            <a:r>
              <a:rPr lang="en-US" altLang="ja-JP" smtClean="0"/>
              <a:t>y=a/x (a</a:t>
            </a:r>
            <a:r>
              <a:rPr lang="ja-JP" altLang="en-US" smtClean="0"/>
              <a:t>≠</a:t>
            </a:r>
            <a:r>
              <a:rPr lang="en-US" altLang="ja-JP" smtClean="0"/>
              <a:t>0) </a:t>
            </a:r>
            <a:r>
              <a:rPr lang="ja-JP" altLang="en-US" smtClean="0"/>
              <a:t>は，分数関数</a:t>
            </a:r>
            <a:r>
              <a:rPr lang="en-US" altLang="ja-JP" smtClean="0"/>
              <a:t>y=1/x</a:t>
            </a:r>
            <a:r>
              <a:rPr lang="ja-JP" altLang="en-US" smtClean="0"/>
              <a:t>または</a:t>
            </a:r>
            <a:r>
              <a:rPr lang="en-US" altLang="ja-JP" smtClean="0"/>
              <a:t>y=-1/x</a:t>
            </a:r>
            <a:r>
              <a:rPr lang="ja-JP" altLang="en-US" smtClean="0"/>
              <a:t>の値を</a:t>
            </a:r>
            <a:r>
              <a:rPr lang="en-US" altLang="ja-JP" u="sng" smtClean="0">
                <a:solidFill>
                  <a:srgbClr val="FF0000"/>
                </a:solidFill>
              </a:rPr>
              <a:t>|a|</a:t>
            </a:r>
            <a:r>
              <a:rPr lang="ja-JP" altLang="en-US" u="sng" smtClean="0">
                <a:solidFill>
                  <a:srgbClr val="FF0000"/>
                </a:solidFill>
              </a:rPr>
              <a:t>倍</a:t>
            </a:r>
            <a:r>
              <a:rPr lang="ja-JP" altLang="en-US" smtClean="0"/>
              <a:t>した値になる</a:t>
            </a:r>
            <a:endParaRPr lang="en-US" altLang="ja-JP" smtClean="0"/>
          </a:p>
          <a:p>
            <a:pPr>
              <a:lnSpc>
                <a:spcPct val="130000"/>
              </a:lnSpc>
              <a:defRPr/>
            </a:pPr>
            <a:r>
              <a:rPr lang="ja-JP" altLang="en-US" smtClean="0"/>
              <a:t>分数関数</a:t>
            </a:r>
            <a:r>
              <a:rPr lang="en-US" altLang="ja-JP"/>
              <a:t>y=a/(x-p)+q (a</a:t>
            </a:r>
            <a:r>
              <a:rPr lang="ja-JP" altLang="en-US"/>
              <a:t>≠</a:t>
            </a:r>
            <a:r>
              <a:rPr lang="en-US" altLang="ja-JP"/>
              <a:t>0) </a:t>
            </a:r>
            <a:r>
              <a:rPr lang="ja-JP" altLang="en-US"/>
              <a:t>は</a:t>
            </a:r>
            <a:r>
              <a:rPr lang="ja-JP" altLang="en-US" smtClean="0"/>
              <a:t>，関数</a:t>
            </a:r>
            <a:r>
              <a:rPr lang="en-US" altLang="ja-JP" smtClean="0"/>
              <a:t>y=a/x</a:t>
            </a:r>
            <a:r>
              <a:rPr lang="ja-JP" altLang="en-US" smtClean="0"/>
              <a:t>のグラフを</a:t>
            </a:r>
            <a:r>
              <a:rPr lang="en-US" altLang="ja-JP" smtClean="0"/>
              <a:t>x</a:t>
            </a:r>
            <a:r>
              <a:rPr lang="ja-JP" altLang="en-US" smtClean="0"/>
              <a:t>軸方向に</a:t>
            </a:r>
            <a:r>
              <a:rPr lang="en-US" altLang="ja-JP" smtClean="0"/>
              <a:t>p</a:t>
            </a:r>
            <a:r>
              <a:rPr lang="ja-JP" altLang="en-US" smtClean="0"/>
              <a:t>，</a:t>
            </a:r>
            <a:r>
              <a:rPr lang="en-US" altLang="ja-JP" smtClean="0"/>
              <a:t>y</a:t>
            </a:r>
            <a:r>
              <a:rPr lang="ja-JP" altLang="en-US" smtClean="0"/>
              <a:t>軸方向に</a:t>
            </a:r>
            <a:r>
              <a:rPr lang="en-US" altLang="ja-JP" smtClean="0"/>
              <a:t>q</a:t>
            </a:r>
            <a:r>
              <a:rPr lang="ja-JP" altLang="en-US" smtClean="0"/>
              <a:t>だけ平行移動した</a:t>
            </a:r>
            <a:r>
              <a:rPr lang="ja-JP" altLang="en-US" smtClean="0"/>
              <a:t>グラフになります．</a:t>
            </a:r>
            <a:r>
              <a:rPr lang="ja-JP" altLang="en-US" smtClean="0"/>
              <a:t>漸近線の方程式は</a:t>
            </a:r>
            <a:r>
              <a:rPr lang="en-US" altLang="ja-JP" smtClean="0"/>
              <a:t>x=p</a:t>
            </a:r>
            <a:r>
              <a:rPr lang="ja-JP" altLang="en-US" smtClean="0"/>
              <a:t>と</a:t>
            </a:r>
            <a:r>
              <a:rPr lang="en-US" altLang="ja-JP" smtClean="0"/>
              <a:t>y=q</a:t>
            </a:r>
            <a:r>
              <a:rPr lang="ja-JP" altLang="en-US" smtClean="0"/>
              <a:t>である</a:t>
            </a:r>
            <a:endParaRPr lang="en-US" altLang="ja-JP" smtClean="0"/>
          </a:p>
          <a:p>
            <a:pPr>
              <a:lnSpc>
                <a:spcPct val="130000"/>
              </a:lnSpc>
              <a:defRPr/>
            </a:pPr>
            <a:r>
              <a:rPr lang="ja-JP" altLang="en-US" smtClean="0"/>
              <a:t>この結果を一般化できます</a:t>
            </a:r>
            <a:endParaRPr lang="en-US" altLang="ja-JP" smtClean="0"/>
          </a:p>
          <a:p>
            <a:pPr>
              <a:lnSpc>
                <a:spcPct val="130000"/>
              </a:lnSpc>
              <a:defRPr/>
            </a:pPr>
            <a:r>
              <a:rPr lang="ja-JP" altLang="en-US" smtClean="0"/>
              <a:t>関数</a:t>
            </a:r>
            <a:r>
              <a:rPr lang="en-US" altLang="ja-JP" smtClean="0"/>
              <a:t>y=f(x-p)+q</a:t>
            </a:r>
            <a:r>
              <a:rPr lang="ja-JP" altLang="en-US" smtClean="0"/>
              <a:t>のグラフは，関数</a:t>
            </a:r>
            <a:r>
              <a:rPr lang="en-US" altLang="ja-JP" smtClean="0"/>
              <a:t>y=f(x)</a:t>
            </a:r>
            <a:r>
              <a:rPr lang="ja-JP" altLang="en-US" smtClean="0"/>
              <a:t>のグラフを</a:t>
            </a:r>
            <a:r>
              <a:rPr lang="en-US" altLang="ja-JP" smtClean="0"/>
              <a:t>x</a:t>
            </a:r>
            <a:r>
              <a:rPr lang="ja-JP" altLang="en-US" smtClean="0"/>
              <a:t>軸方向に</a:t>
            </a:r>
            <a:r>
              <a:rPr lang="en-US" altLang="ja-JP" smtClean="0"/>
              <a:t>p</a:t>
            </a:r>
            <a:r>
              <a:rPr lang="ja-JP" altLang="en-US" smtClean="0"/>
              <a:t>，および</a:t>
            </a:r>
            <a:r>
              <a:rPr lang="en-US" altLang="ja-JP" smtClean="0"/>
              <a:t>y</a:t>
            </a:r>
            <a:r>
              <a:rPr lang="ja-JP" altLang="en-US" smtClean="0"/>
              <a:t>軸方向に</a:t>
            </a:r>
            <a:r>
              <a:rPr lang="en-US" altLang="ja-JP" smtClean="0"/>
              <a:t>q</a:t>
            </a:r>
            <a:r>
              <a:rPr lang="ja-JP" altLang="en-US" smtClean="0"/>
              <a:t>だけ平行移動したグラフです</a:t>
            </a:r>
            <a:endParaRPr lang="en-US" altLang="ja-JP" smtClean="0"/>
          </a:p>
          <a:p>
            <a:pPr>
              <a:lnSpc>
                <a:spcPct val="130000"/>
              </a:lnSpc>
              <a:defRPr/>
            </a:pPr>
            <a:endParaRPr lang="en-US" altLang="ja-JP"/>
          </a:p>
        </p:txBody>
      </p:sp>
    </p:spTree>
    <p:extLst>
      <p:ext uri="{BB962C8B-B14F-4D97-AF65-F5344CB8AC3E}">
        <p14:creationId xmlns:p14="http://schemas.microsoft.com/office/powerpoint/2010/main" val="163529260"/>
      </p:ext>
    </p:extLst>
  </p:cSld>
  <p:clrMapOvr>
    <a:masterClrMapping/>
  </p:clrMapOvr>
  <p:transition advTm="5197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需要曲線と需要の価格弾力性</a:t>
            </a:r>
          </a:p>
        </p:txBody>
      </p:sp>
      <p:sp>
        <p:nvSpPr>
          <p:cNvPr id="180227" name="Rectangle 3"/>
          <p:cNvSpPr>
            <a:spLocks noGrp="1" noChangeArrowheads="1"/>
          </p:cNvSpPr>
          <p:nvPr>
            <p:ph type="body" idx="1"/>
          </p:nvPr>
        </p:nvSpPr>
        <p:spPr>
          <a:xfrm>
            <a:off x="236212" y="1004931"/>
            <a:ext cx="9900000" cy="6192000"/>
          </a:xfrm>
        </p:spPr>
        <p:txBody>
          <a:bodyPr/>
          <a:lstStyle/>
          <a:p>
            <a:pPr>
              <a:lnSpc>
                <a:spcPts val="4000"/>
              </a:lnSpc>
              <a:spcBef>
                <a:spcPts val="1200"/>
              </a:spcBef>
              <a:defRPr/>
            </a:pPr>
            <a:r>
              <a:rPr lang="ja-JP" altLang="en-US" smtClean="0"/>
              <a:t>サンマの需要関数</a:t>
            </a:r>
            <a:r>
              <a:rPr lang="en-US" altLang="ja-JP" smtClean="0"/>
              <a:t>q=D(p)=600/p (p&gt;0)</a:t>
            </a:r>
            <a:r>
              <a:rPr lang="ja-JP" altLang="en-US" smtClean="0"/>
              <a:t>を考える</a:t>
            </a:r>
            <a:endParaRPr lang="en-US" altLang="ja-JP" smtClean="0"/>
          </a:p>
          <a:p>
            <a:pPr>
              <a:lnSpc>
                <a:spcPts val="4000"/>
              </a:lnSpc>
              <a:spcBef>
                <a:spcPts val="1200"/>
              </a:spcBef>
              <a:defRPr/>
            </a:pPr>
            <a:r>
              <a:rPr lang="ja-JP" altLang="en-US" smtClean="0"/>
              <a:t>変化と変化率</a:t>
            </a:r>
            <a:endParaRPr lang="en-US" altLang="ja-JP" smtClean="0"/>
          </a:p>
          <a:p>
            <a:pPr>
              <a:lnSpc>
                <a:spcPts val="4000"/>
              </a:lnSpc>
              <a:spcBef>
                <a:spcPts val="1200"/>
              </a:spcBef>
              <a:defRPr/>
            </a:pPr>
            <a:r>
              <a:rPr lang="ja-JP" altLang="en-US" smtClean="0"/>
              <a:t>需要の価格弾力性は前の項目を参照</a:t>
            </a:r>
            <a:endParaRPr lang="en-US" altLang="ja-JP" smtClean="0"/>
          </a:p>
          <a:p>
            <a:pPr>
              <a:lnSpc>
                <a:spcPts val="4000"/>
              </a:lnSpc>
              <a:spcBef>
                <a:spcPts val="1200"/>
              </a:spcBef>
              <a:defRPr/>
            </a:pPr>
            <a:r>
              <a:rPr lang="ja-JP" altLang="en-US" smtClean="0"/>
              <a:t>弾力的</a:t>
            </a:r>
            <a:r>
              <a:rPr lang="en-US" altLang="ja-JP" smtClean="0"/>
              <a:t>ε&gt;1</a:t>
            </a:r>
            <a:r>
              <a:rPr lang="ja-JP" altLang="en-US" smtClean="0"/>
              <a:t>，非弾力的</a:t>
            </a:r>
            <a:r>
              <a:rPr lang="en-US" altLang="ja-JP" smtClean="0"/>
              <a:t>ε&lt;1</a:t>
            </a:r>
            <a:r>
              <a:rPr lang="ja-JP" altLang="en-US" smtClean="0"/>
              <a:t>，単位弾力的</a:t>
            </a:r>
            <a:r>
              <a:rPr lang="en-US" altLang="ja-JP" smtClean="0"/>
              <a:t>ε=1</a:t>
            </a:r>
          </a:p>
          <a:p>
            <a:pPr>
              <a:lnSpc>
                <a:spcPts val="4000"/>
              </a:lnSpc>
              <a:spcBef>
                <a:spcPts val="1200"/>
              </a:spcBef>
              <a:defRPr/>
            </a:pPr>
            <a:r>
              <a:rPr lang="ja-JP" altLang="en-US" smtClean="0"/>
              <a:t>完全弾力的</a:t>
            </a:r>
            <a:r>
              <a:rPr lang="en-US" altLang="ja-JP" smtClean="0"/>
              <a:t>ε</a:t>
            </a:r>
            <a:r>
              <a:rPr lang="ja-JP" altLang="en-US" smtClean="0"/>
              <a:t>→∞，完全非弾力的</a:t>
            </a:r>
            <a:r>
              <a:rPr lang="en-US" altLang="ja-JP" smtClean="0"/>
              <a:t>ε=0</a:t>
            </a:r>
          </a:p>
          <a:p>
            <a:pPr>
              <a:lnSpc>
                <a:spcPts val="4000"/>
              </a:lnSpc>
              <a:spcBef>
                <a:spcPts val="1200"/>
              </a:spcBef>
              <a:defRPr/>
            </a:pPr>
            <a:r>
              <a:rPr lang="ja-JP" altLang="en-US" smtClean="0"/>
              <a:t>傾きと弾力性は違う</a:t>
            </a:r>
            <a:endParaRPr lang="en-US" altLang="ja-JP" smtClean="0"/>
          </a:p>
          <a:p>
            <a:pPr>
              <a:lnSpc>
                <a:spcPts val="4000"/>
              </a:lnSpc>
              <a:spcBef>
                <a:spcPts val="1200"/>
              </a:spcBef>
              <a:defRPr/>
            </a:pPr>
            <a:r>
              <a:rPr lang="ja-JP" altLang="en-US" smtClean="0"/>
              <a:t>傾きは変化の比，弾力性は変化率の比</a:t>
            </a:r>
            <a:endParaRPr lang="en-US" altLang="ja-JP" smtClean="0"/>
          </a:p>
          <a:p>
            <a:pPr>
              <a:lnSpc>
                <a:spcPts val="4000"/>
              </a:lnSpc>
              <a:spcBef>
                <a:spcPts val="1200"/>
              </a:spcBef>
              <a:defRPr/>
            </a:pPr>
            <a:endParaRPr lang="en-US" altLang="ja-JP"/>
          </a:p>
        </p:txBody>
      </p:sp>
    </p:spTree>
    <p:extLst>
      <p:ext uri="{BB962C8B-B14F-4D97-AF65-F5344CB8AC3E}">
        <p14:creationId xmlns:p14="http://schemas.microsoft.com/office/powerpoint/2010/main" val="3242945865"/>
      </p:ext>
    </p:extLst>
  </p:cSld>
  <p:clrMapOvr>
    <a:masterClrMapping/>
  </p:clrMapOvr>
  <p:transition advTm="7999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供給曲線と供給の価格弾力性</a:t>
            </a:r>
          </a:p>
        </p:txBody>
      </p:sp>
      <p:sp>
        <p:nvSpPr>
          <p:cNvPr id="180227" name="Rectangle 3"/>
          <p:cNvSpPr>
            <a:spLocks noGrp="1" noChangeArrowheads="1"/>
          </p:cNvSpPr>
          <p:nvPr>
            <p:ph type="body" idx="1"/>
          </p:nvPr>
        </p:nvSpPr>
        <p:spPr>
          <a:xfrm>
            <a:off x="236212" y="1004931"/>
            <a:ext cx="9900000" cy="6192000"/>
          </a:xfrm>
        </p:spPr>
        <p:txBody>
          <a:bodyPr/>
          <a:lstStyle/>
          <a:p>
            <a:pPr>
              <a:lnSpc>
                <a:spcPts val="4000"/>
              </a:lnSpc>
              <a:spcBef>
                <a:spcPts val="1200"/>
              </a:spcBef>
              <a:defRPr/>
            </a:pPr>
            <a:r>
              <a:rPr lang="ja-JP" altLang="en-US" smtClean="0"/>
              <a:t>サンマの供給関数</a:t>
            </a:r>
            <a:r>
              <a:rPr lang="en-US" altLang="ja-JP" smtClean="0"/>
              <a:t>q=S(p)=p (p</a:t>
            </a:r>
            <a:r>
              <a:rPr lang="ja-JP" altLang="en-US" smtClean="0"/>
              <a:t>≧</a:t>
            </a:r>
            <a:r>
              <a:rPr lang="en-US" altLang="ja-JP" smtClean="0"/>
              <a:t>0)</a:t>
            </a:r>
            <a:r>
              <a:rPr lang="ja-JP" altLang="en-US" smtClean="0"/>
              <a:t>を考える</a:t>
            </a:r>
            <a:endParaRPr lang="en-US" altLang="ja-JP" smtClean="0"/>
          </a:p>
          <a:p>
            <a:pPr>
              <a:lnSpc>
                <a:spcPts val="4000"/>
              </a:lnSpc>
              <a:spcBef>
                <a:spcPts val="1200"/>
              </a:spcBef>
              <a:defRPr/>
            </a:pPr>
            <a:r>
              <a:rPr lang="ja-JP" altLang="en-US" smtClean="0"/>
              <a:t>供給の価格弾力性は</a:t>
            </a:r>
            <a:endParaRPr lang="en-US" altLang="ja-JP" smtClean="0"/>
          </a:p>
          <a:p>
            <a:pPr marL="0" indent="0" algn="ctr">
              <a:lnSpc>
                <a:spcPts val="4000"/>
              </a:lnSpc>
              <a:spcBef>
                <a:spcPts val="1200"/>
              </a:spcBef>
              <a:buNone/>
              <a:defRPr/>
            </a:pPr>
            <a:r>
              <a:rPr lang="el-GR" altLang="ja-JP" smtClean="0"/>
              <a:t>ε</a:t>
            </a:r>
            <a:r>
              <a:rPr lang="en-US" altLang="ja-JP" smtClean="0"/>
              <a:t>=p/S(p)×ΔS(P)/Δp</a:t>
            </a:r>
          </a:p>
          <a:p>
            <a:pPr>
              <a:lnSpc>
                <a:spcPts val="4000"/>
              </a:lnSpc>
              <a:spcBef>
                <a:spcPts val="1200"/>
              </a:spcBef>
              <a:defRPr/>
            </a:pPr>
            <a:r>
              <a:rPr lang="ja-JP" altLang="en-US" smtClean="0"/>
              <a:t>供給の価格弾力性にはマイナスは付かない</a:t>
            </a:r>
            <a:endParaRPr lang="en-US" altLang="ja-JP" smtClean="0"/>
          </a:p>
          <a:p>
            <a:pPr>
              <a:lnSpc>
                <a:spcPts val="4000"/>
              </a:lnSpc>
              <a:spcBef>
                <a:spcPts val="1200"/>
              </a:spcBef>
              <a:defRPr/>
            </a:pPr>
            <a:r>
              <a:rPr lang="ja-JP" altLang="en-US" smtClean="0"/>
              <a:t>弾力的</a:t>
            </a:r>
            <a:r>
              <a:rPr lang="en-US" altLang="ja-JP" smtClean="0"/>
              <a:t>ε&gt;1</a:t>
            </a:r>
            <a:r>
              <a:rPr lang="ja-JP" altLang="en-US" smtClean="0"/>
              <a:t>，非弾力的</a:t>
            </a:r>
            <a:r>
              <a:rPr lang="en-US" altLang="ja-JP" smtClean="0"/>
              <a:t>ε&lt;1</a:t>
            </a:r>
            <a:r>
              <a:rPr lang="ja-JP" altLang="en-US" smtClean="0"/>
              <a:t>，単位弾力的</a:t>
            </a:r>
            <a:r>
              <a:rPr lang="en-US" altLang="ja-JP" smtClean="0"/>
              <a:t>ε=1</a:t>
            </a:r>
          </a:p>
          <a:p>
            <a:pPr>
              <a:lnSpc>
                <a:spcPts val="4000"/>
              </a:lnSpc>
              <a:spcBef>
                <a:spcPts val="1200"/>
              </a:spcBef>
              <a:defRPr/>
            </a:pPr>
            <a:r>
              <a:rPr lang="ja-JP" altLang="en-US"/>
              <a:t>完全弾力的</a:t>
            </a:r>
            <a:r>
              <a:rPr lang="en-US" altLang="ja-JP"/>
              <a:t>ε</a:t>
            </a:r>
            <a:r>
              <a:rPr lang="ja-JP" altLang="en-US"/>
              <a:t>→∞，完全非弾力的</a:t>
            </a:r>
            <a:r>
              <a:rPr lang="en-US" altLang="ja-JP"/>
              <a:t>ε=0</a:t>
            </a:r>
            <a:endParaRPr lang="en-US" altLang="ja-JP" smtClean="0"/>
          </a:p>
          <a:p>
            <a:pPr>
              <a:lnSpc>
                <a:spcPts val="4000"/>
              </a:lnSpc>
              <a:spcBef>
                <a:spcPts val="1200"/>
              </a:spcBef>
              <a:defRPr/>
            </a:pPr>
            <a:endParaRPr lang="en-US" altLang="ja-JP"/>
          </a:p>
        </p:txBody>
      </p:sp>
    </p:spTree>
    <p:extLst>
      <p:ext uri="{BB962C8B-B14F-4D97-AF65-F5344CB8AC3E}">
        <p14:creationId xmlns:p14="http://schemas.microsoft.com/office/powerpoint/2010/main" val="1922523738"/>
      </p:ext>
    </p:extLst>
  </p:cSld>
  <p:clrMapOvr>
    <a:masterClrMapping/>
  </p:clrMapOvr>
  <p:transition advTm="7999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46800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u="sng" smtClean="0">
                <a:solidFill>
                  <a:srgbClr val="FF0000"/>
                </a:solidFill>
              </a:rPr>
              <a:t>Bb</a:t>
            </a:r>
            <a:r>
              <a:rPr kumimoji="1" lang="ja-JP" altLang="en-US" sz="2800" u="sng" smtClean="0">
                <a:solidFill>
                  <a:srgbClr val="FF0000"/>
                </a:solidFill>
              </a:rPr>
              <a:t>の課題機能で提出</a:t>
            </a:r>
            <a:r>
              <a:rPr kumimoji="1" lang="ja-JP" altLang="en-US" sz="2800" smtClean="0"/>
              <a:t>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6449"/>
    </mc:Choice>
    <mc:Fallback xmlns="">
      <p:transition spd="slow" advTm="644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変化と変化率</a:t>
            </a:r>
            <a:endParaRPr lang="en-US" altLang="ja-JP" smtClean="0">
              <a:solidFill>
                <a:srgbClr val="000000"/>
              </a:solidFill>
            </a:endParaRPr>
          </a:p>
          <a:p>
            <a:pPr>
              <a:defRPr/>
            </a:pPr>
            <a:r>
              <a:rPr lang="ja-JP" altLang="en-US" smtClean="0">
                <a:solidFill>
                  <a:srgbClr val="000000"/>
                </a:solidFill>
              </a:rPr>
              <a:t>需要の価格弾力性</a:t>
            </a:r>
            <a:endParaRPr lang="en-US" altLang="ja-JP">
              <a:solidFill>
                <a:srgbClr val="000000"/>
              </a:solidFill>
            </a:endParaRPr>
          </a:p>
          <a:p>
            <a:pPr>
              <a:defRPr/>
            </a:pPr>
            <a:r>
              <a:rPr lang="ja-JP" altLang="en-US" smtClean="0">
                <a:solidFill>
                  <a:srgbClr val="000000"/>
                </a:solidFill>
              </a:rPr>
              <a:t>限界収入と需要の価格弾力性</a:t>
            </a:r>
            <a:endParaRPr lang="en-US" altLang="ja-JP" smtClean="0">
              <a:solidFill>
                <a:srgbClr val="000000"/>
              </a:solidFill>
            </a:endParaRPr>
          </a:p>
          <a:p>
            <a:pPr>
              <a:defRPr/>
            </a:pPr>
            <a:r>
              <a:rPr lang="ja-JP" altLang="en-US" smtClean="0">
                <a:solidFill>
                  <a:srgbClr val="000000"/>
                </a:solidFill>
              </a:rPr>
              <a:t>収入最大化条件</a:t>
            </a:r>
            <a:endParaRPr lang="en-US" altLang="ja-JP" smtClean="0">
              <a:solidFill>
                <a:srgbClr val="000000"/>
              </a:solidFill>
            </a:endParaRPr>
          </a:p>
          <a:p>
            <a:pPr>
              <a:defRPr/>
            </a:pPr>
            <a:r>
              <a:rPr lang="ja-JP" altLang="en-US" smtClean="0">
                <a:solidFill>
                  <a:srgbClr val="000000"/>
                </a:solidFill>
              </a:rPr>
              <a:t>単位弾力性と収入最大化</a:t>
            </a:r>
            <a:endParaRPr lang="en-US" altLang="ja-JP" smtClean="0">
              <a:solidFill>
                <a:srgbClr val="000000"/>
              </a:solidFill>
            </a:endParaRPr>
          </a:p>
          <a:p>
            <a:pPr>
              <a:defRPr/>
            </a:pPr>
            <a:r>
              <a:rPr lang="ja-JP" altLang="en-US" smtClean="0">
                <a:solidFill>
                  <a:srgbClr val="000000"/>
                </a:solidFill>
              </a:rPr>
              <a:t>分数関数</a:t>
            </a:r>
            <a:endParaRPr lang="en-US" altLang="ja-JP" smtClean="0">
              <a:solidFill>
                <a:srgbClr val="000000"/>
              </a:solidFill>
            </a:endParaRPr>
          </a:p>
          <a:p>
            <a:pPr>
              <a:defRPr/>
            </a:pPr>
            <a:r>
              <a:rPr lang="ja-JP" altLang="en-US" smtClean="0">
                <a:solidFill>
                  <a:srgbClr val="000000"/>
                </a:solidFill>
              </a:rPr>
              <a:t>双曲線</a:t>
            </a:r>
            <a:endParaRPr lang="en-US" altLang="ja-JP" smtClean="0">
              <a:solidFill>
                <a:srgbClr val="000000"/>
              </a:solidFill>
            </a:endParaRPr>
          </a:p>
          <a:p>
            <a:pPr>
              <a:defRPr/>
            </a:pPr>
            <a:r>
              <a:rPr lang="ja-JP" altLang="en-US" smtClean="0"/>
              <a:t>関数のグラフの平行移動</a:t>
            </a:r>
            <a:endParaRPr lang="en-US" altLang="ja-JP" smtClean="0"/>
          </a:p>
          <a:p>
            <a:pPr>
              <a:defRPr/>
            </a:pPr>
            <a:r>
              <a:rPr lang="ja-JP" altLang="en-US" smtClean="0"/>
              <a:t>供給の価格弾力性</a:t>
            </a: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20</a:t>
            </a:fld>
            <a:endParaRPr lang="en-US" altLang="ja-JP" sz="1400" dirty="0" smtClean="0">
              <a:latin typeface="Times New Roman" panose="02020603050405020304" pitchFamily="18" charset="0"/>
            </a:endParaRPr>
          </a:p>
        </p:txBody>
      </p:sp>
    </p:spTree>
  </p:cSld>
  <p:clrMapOvr>
    <a:masterClrMapping/>
  </p:clrMapOvr>
  <p:transition advTm="3406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価格と需要量の変化率</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価格が変化すると需要量が変化する状況を捉える</a:t>
            </a:r>
            <a:endParaRPr lang="en-US" altLang="ja-JP" smtClean="0"/>
          </a:p>
          <a:p>
            <a:pPr>
              <a:lnSpc>
                <a:spcPts val="4000"/>
              </a:lnSpc>
              <a:spcBef>
                <a:spcPts val="1200"/>
              </a:spcBef>
              <a:defRPr/>
            </a:pPr>
            <a:r>
              <a:rPr lang="en-US" altLang="ja-JP" smtClean="0"/>
              <a:t>3</a:t>
            </a:r>
            <a:r>
              <a:rPr lang="ja-JP" altLang="en-US" smtClean="0"/>
              <a:t>割引セールや</a:t>
            </a:r>
            <a:r>
              <a:rPr lang="en-US" altLang="ja-JP" smtClean="0"/>
              <a:t>10%</a:t>
            </a:r>
            <a:r>
              <a:rPr lang="ja-JP" altLang="en-US" smtClean="0"/>
              <a:t>増量キャンペーンなど</a:t>
            </a:r>
            <a:r>
              <a:rPr lang="ja-JP" altLang="en-US" u="sng" smtClean="0">
                <a:solidFill>
                  <a:srgbClr val="FF0000"/>
                </a:solidFill>
              </a:rPr>
              <a:t>割合</a:t>
            </a:r>
            <a:r>
              <a:rPr lang="ja-JP" altLang="en-US" smtClean="0"/>
              <a:t>で価格の変化や数量の変化を見ている</a:t>
            </a:r>
            <a:endParaRPr lang="en-US" altLang="ja-JP" smtClean="0"/>
          </a:p>
          <a:p>
            <a:pPr>
              <a:lnSpc>
                <a:spcPts val="4000"/>
              </a:lnSpc>
              <a:spcBef>
                <a:spcPts val="1200"/>
              </a:spcBef>
              <a:defRPr/>
            </a:pPr>
            <a:r>
              <a:rPr lang="ja-JP" altLang="en-US" smtClean="0"/>
              <a:t>チョコレートの価格が</a:t>
            </a:r>
            <a:r>
              <a:rPr lang="en-US" altLang="ja-JP" smtClean="0"/>
              <a:t>100</a:t>
            </a:r>
            <a:r>
              <a:rPr lang="ja-JP" altLang="en-US" smtClean="0"/>
              <a:t>円から</a:t>
            </a:r>
            <a:r>
              <a:rPr lang="en-US" altLang="ja-JP" smtClean="0"/>
              <a:t>99</a:t>
            </a:r>
            <a:r>
              <a:rPr lang="ja-JP" altLang="en-US" smtClean="0"/>
              <a:t>円に下がったら何割引？</a:t>
            </a:r>
            <a:r>
              <a:rPr lang="en-US" altLang="ja-JP" smtClean="0"/>
              <a:t>(99-100)/100=-0.01</a:t>
            </a:r>
            <a:r>
              <a:rPr lang="ja-JP" altLang="en-US" smtClean="0"/>
              <a:t>から</a:t>
            </a:r>
            <a:r>
              <a:rPr lang="en-US" altLang="ja-JP" smtClean="0"/>
              <a:t>1%</a:t>
            </a:r>
            <a:r>
              <a:rPr lang="ja-JP" altLang="en-US" smtClean="0"/>
              <a:t>オフ</a:t>
            </a:r>
            <a:endParaRPr lang="en-US" altLang="ja-JP" smtClean="0"/>
          </a:p>
          <a:p>
            <a:pPr>
              <a:lnSpc>
                <a:spcPts val="4000"/>
              </a:lnSpc>
              <a:spcBef>
                <a:spcPts val="1200"/>
              </a:spcBef>
              <a:defRPr/>
            </a:pPr>
            <a:r>
              <a:rPr lang="ja-JP" altLang="en-US" smtClean="0"/>
              <a:t>価格の変化を元</a:t>
            </a:r>
            <a:r>
              <a:rPr lang="ja-JP" altLang="en-US" smtClean="0"/>
              <a:t>の</a:t>
            </a:r>
            <a:r>
              <a:rPr lang="ja-JP" altLang="en-US" smtClean="0"/>
              <a:t>価格で</a:t>
            </a:r>
            <a:r>
              <a:rPr lang="ja-JP" altLang="en-US" smtClean="0"/>
              <a:t>割った値が</a:t>
            </a:r>
            <a:r>
              <a:rPr lang="ja-JP" altLang="en-US" u="sng" smtClean="0">
                <a:solidFill>
                  <a:srgbClr val="FF0000"/>
                </a:solidFill>
              </a:rPr>
              <a:t>変化率</a:t>
            </a:r>
            <a:r>
              <a:rPr lang="ja-JP" altLang="en-US" smtClean="0"/>
              <a:t>です</a:t>
            </a:r>
            <a:endParaRPr lang="en-US" altLang="ja-JP" smtClean="0"/>
          </a:p>
          <a:p>
            <a:pPr>
              <a:lnSpc>
                <a:spcPts val="4000"/>
              </a:lnSpc>
              <a:spcBef>
                <a:spcPts val="1200"/>
              </a:spcBef>
              <a:defRPr/>
            </a:pPr>
            <a:r>
              <a:rPr lang="en-US" altLang="ja-JP" smtClean="0"/>
              <a:t>Δp</a:t>
            </a:r>
            <a:r>
              <a:rPr lang="ja-JP" altLang="en-US" smtClean="0"/>
              <a:t>は価格の</a:t>
            </a:r>
            <a:r>
              <a:rPr lang="ja-JP" altLang="en-US" u="sng" smtClean="0">
                <a:solidFill>
                  <a:srgbClr val="FF0000"/>
                </a:solidFill>
              </a:rPr>
              <a:t>変化</a:t>
            </a:r>
            <a:r>
              <a:rPr lang="ja-JP" altLang="en-US" smtClean="0"/>
              <a:t>．</a:t>
            </a:r>
            <a:r>
              <a:rPr lang="en-US" altLang="ja-JP" smtClean="0"/>
              <a:t>Δp/p</a:t>
            </a:r>
            <a:r>
              <a:rPr lang="ja-JP" altLang="en-US" smtClean="0"/>
              <a:t>は</a:t>
            </a:r>
            <a:r>
              <a:rPr lang="ja-JP" altLang="en-US" u="sng" smtClean="0">
                <a:solidFill>
                  <a:srgbClr val="FF0000"/>
                </a:solidFill>
              </a:rPr>
              <a:t>変化率</a:t>
            </a:r>
            <a:r>
              <a:rPr lang="ja-JP" altLang="en-US" smtClean="0"/>
              <a:t>です</a:t>
            </a:r>
            <a:endParaRPr lang="en-US" altLang="ja-JP" smtClean="0"/>
          </a:p>
          <a:p>
            <a:pPr>
              <a:lnSpc>
                <a:spcPts val="4000"/>
              </a:lnSpc>
              <a:spcBef>
                <a:spcPts val="1200"/>
              </a:spcBef>
              <a:defRPr/>
            </a:pPr>
            <a:r>
              <a:rPr lang="ja-JP" altLang="en-US" smtClean="0"/>
              <a:t>このときチョコレートの需要が</a:t>
            </a:r>
            <a:r>
              <a:rPr lang="en-US" altLang="ja-JP" smtClean="0"/>
              <a:t>100</a:t>
            </a:r>
            <a:r>
              <a:rPr lang="ja-JP" altLang="en-US" smtClean="0"/>
              <a:t>個から</a:t>
            </a:r>
            <a:r>
              <a:rPr lang="en-US" altLang="ja-JP" smtClean="0"/>
              <a:t>104</a:t>
            </a:r>
            <a:r>
              <a:rPr lang="ja-JP" altLang="en-US" smtClean="0"/>
              <a:t>個に増えると，チョコレートの需要の変化率は？</a:t>
            </a:r>
            <a:endParaRPr lang="en-US" altLang="ja-JP" smtClean="0"/>
          </a:p>
          <a:p>
            <a:pPr>
              <a:lnSpc>
                <a:spcPts val="4000"/>
              </a:lnSpc>
              <a:spcBef>
                <a:spcPts val="1200"/>
              </a:spcBef>
              <a:defRPr/>
            </a:pPr>
            <a:r>
              <a:rPr lang="en-US" altLang="ja-JP" smtClean="0"/>
              <a:t>(104-100)/100=0.04</a:t>
            </a:r>
            <a:r>
              <a:rPr lang="ja-JP" altLang="en-US" smtClean="0"/>
              <a:t>から</a:t>
            </a:r>
            <a:r>
              <a:rPr lang="en-US" altLang="ja-JP"/>
              <a:t>4</a:t>
            </a:r>
            <a:r>
              <a:rPr lang="en-US" altLang="ja-JP" smtClean="0"/>
              <a:t>%</a:t>
            </a:r>
            <a:r>
              <a:rPr lang="ja-JP" altLang="en-US" smtClean="0"/>
              <a:t>上昇</a:t>
            </a:r>
            <a:endParaRPr lang="en-US" altLang="ja-JP" smtClean="0"/>
          </a:p>
        </p:txBody>
      </p:sp>
    </p:spTree>
    <p:extLst>
      <p:ext uri="{BB962C8B-B14F-4D97-AF65-F5344CB8AC3E}">
        <p14:creationId xmlns:p14="http://schemas.microsoft.com/office/powerpoint/2010/main" val="1826879470"/>
      </p:ext>
    </p:extLst>
  </p:cSld>
  <p:clrMapOvr>
    <a:masterClrMapping/>
  </p:clrMapOvr>
  <p:transition advTm="11951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需要の価格弾力性の定義</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チョコレートの価格が</a:t>
            </a:r>
            <a:r>
              <a:rPr lang="en-US" altLang="ja-JP" smtClean="0"/>
              <a:t>1</a:t>
            </a:r>
            <a:r>
              <a:rPr lang="ja-JP" altLang="en-US" smtClean="0"/>
              <a:t>％下落して，チョコレート需要が</a:t>
            </a:r>
            <a:r>
              <a:rPr lang="en-US" altLang="ja-JP" smtClean="0"/>
              <a:t>4%</a:t>
            </a:r>
            <a:r>
              <a:rPr lang="ja-JP" altLang="en-US" smtClean="0"/>
              <a:t>増えた</a:t>
            </a:r>
            <a:endParaRPr lang="en-US" altLang="ja-JP" smtClean="0"/>
          </a:p>
          <a:p>
            <a:pPr>
              <a:lnSpc>
                <a:spcPts val="4000"/>
              </a:lnSpc>
              <a:spcBef>
                <a:spcPts val="1200"/>
              </a:spcBef>
              <a:defRPr/>
            </a:pPr>
            <a:r>
              <a:rPr lang="ja-JP" altLang="en-US" smtClean="0"/>
              <a:t>価格の変化率が</a:t>
            </a:r>
            <a:r>
              <a:rPr lang="en-US" altLang="ja-JP" smtClean="0"/>
              <a:t>-0.01</a:t>
            </a:r>
            <a:r>
              <a:rPr lang="ja-JP" altLang="en-US" smtClean="0"/>
              <a:t>でその需要の変化率が</a:t>
            </a:r>
            <a:r>
              <a:rPr lang="en-US" altLang="ja-JP" smtClean="0"/>
              <a:t>0.04</a:t>
            </a:r>
          </a:p>
          <a:p>
            <a:pPr>
              <a:lnSpc>
                <a:spcPts val="4000"/>
              </a:lnSpc>
              <a:spcBef>
                <a:spcPts val="1200"/>
              </a:spcBef>
              <a:defRPr/>
            </a:pPr>
            <a:r>
              <a:rPr lang="ja-JP" altLang="en-US" u="sng" smtClean="0">
                <a:solidFill>
                  <a:srgbClr val="FF0000"/>
                </a:solidFill>
              </a:rPr>
              <a:t>需要の価格弾力性</a:t>
            </a:r>
            <a:r>
              <a:rPr lang="ja-JP" altLang="en-US" smtClean="0"/>
              <a:t>は価格が</a:t>
            </a:r>
            <a:r>
              <a:rPr lang="en-US" altLang="ja-JP" smtClean="0"/>
              <a:t>1%</a:t>
            </a:r>
            <a:r>
              <a:rPr lang="ja-JP" altLang="en-US" smtClean="0"/>
              <a:t>減少したときに，どのくらい需要が変化するかを表す</a:t>
            </a:r>
            <a:endParaRPr lang="en-US" altLang="ja-JP" smtClean="0"/>
          </a:p>
          <a:p>
            <a:pPr>
              <a:lnSpc>
                <a:spcPts val="4000"/>
              </a:lnSpc>
              <a:spcBef>
                <a:spcPts val="1200"/>
              </a:spcBef>
              <a:defRPr/>
            </a:pPr>
            <a:r>
              <a:rPr lang="ja-JP" altLang="en-US" smtClean="0"/>
              <a:t>例のチョコレートの需要の価格弾力性は</a:t>
            </a:r>
            <a:r>
              <a:rPr lang="en-US" altLang="ja-JP"/>
              <a:t>4</a:t>
            </a:r>
            <a:r>
              <a:rPr lang="ja-JP" altLang="en-US" smtClean="0"/>
              <a:t>である</a:t>
            </a:r>
            <a:endParaRPr lang="en-US" altLang="ja-JP" smtClean="0"/>
          </a:p>
          <a:p>
            <a:pPr>
              <a:lnSpc>
                <a:spcPts val="4000"/>
              </a:lnSpc>
              <a:spcBef>
                <a:spcPts val="1200"/>
              </a:spcBef>
              <a:defRPr/>
            </a:pPr>
            <a:r>
              <a:rPr lang="ja-JP" altLang="en-US" smtClean="0"/>
              <a:t>価格の変化率が</a:t>
            </a:r>
            <a:r>
              <a:rPr lang="en-US" altLang="ja-JP" smtClean="0"/>
              <a:t>1</a:t>
            </a:r>
            <a:r>
              <a:rPr lang="ja-JP" altLang="en-US" smtClean="0"/>
              <a:t>以外にときの計算はどうなるか</a:t>
            </a:r>
            <a:endParaRPr lang="en-US" altLang="ja-JP" smtClean="0"/>
          </a:p>
          <a:p>
            <a:pPr>
              <a:lnSpc>
                <a:spcPts val="4000"/>
              </a:lnSpc>
              <a:spcBef>
                <a:spcPts val="1200"/>
              </a:spcBef>
              <a:defRPr/>
            </a:pPr>
            <a:r>
              <a:rPr lang="ja-JP" altLang="en-US" smtClean="0"/>
              <a:t>需要</a:t>
            </a:r>
            <a:r>
              <a:rPr lang="ja-JP" altLang="en-US" smtClean="0"/>
              <a:t>の変化率</a:t>
            </a:r>
            <a:r>
              <a:rPr lang="ja-JP" altLang="en-US" smtClean="0"/>
              <a:t>を価格の変化率で割れば良い</a:t>
            </a:r>
            <a:endParaRPr lang="en-US" altLang="ja-JP" smtClean="0"/>
          </a:p>
          <a:p>
            <a:pPr>
              <a:lnSpc>
                <a:spcPts val="4000"/>
              </a:lnSpc>
              <a:spcBef>
                <a:spcPts val="1200"/>
              </a:spcBef>
              <a:defRPr/>
            </a:pPr>
            <a:r>
              <a:rPr lang="ja-JP" altLang="en-US" smtClean="0"/>
              <a:t>問</a:t>
            </a:r>
            <a:r>
              <a:rPr lang="en-US" altLang="ja-JP" smtClean="0"/>
              <a:t>1 </a:t>
            </a:r>
            <a:r>
              <a:rPr lang="ja-JP" altLang="en-US" smtClean="0"/>
              <a:t>上の例で変化後の価格が</a:t>
            </a:r>
            <a:r>
              <a:rPr lang="en-US" altLang="ja-JP" smtClean="0"/>
              <a:t>98</a:t>
            </a:r>
            <a:r>
              <a:rPr lang="ja-JP" altLang="en-US" smtClean="0"/>
              <a:t>円のときはどうなるか</a:t>
            </a:r>
            <a:endParaRPr lang="en-US" altLang="ja-JP" smtClean="0"/>
          </a:p>
          <a:p>
            <a:pPr>
              <a:lnSpc>
                <a:spcPts val="4000"/>
              </a:lnSpc>
              <a:spcBef>
                <a:spcPts val="1200"/>
              </a:spcBef>
              <a:defRPr/>
            </a:pPr>
            <a:endParaRPr lang="en-US" altLang="ja-JP" smtClean="0"/>
          </a:p>
        </p:txBody>
      </p:sp>
    </p:spTree>
    <p:extLst>
      <p:ext uri="{BB962C8B-B14F-4D97-AF65-F5344CB8AC3E}">
        <p14:creationId xmlns:p14="http://schemas.microsoft.com/office/powerpoint/2010/main" val="768323858"/>
      </p:ext>
    </p:extLst>
  </p:cSld>
  <p:clrMapOvr>
    <a:masterClrMapping/>
  </p:clrMapOvr>
  <p:transition advTm="11951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価格の変化率は</a:t>
            </a:r>
            <a:r>
              <a:rPr lang="en-US" altLang="ja-JP" smtClean="0"/>
              <a:t>(98-100)/100=-0.02</a:t>
            </a:r>
            <a:r>
              <a:rPr lang="ja-JP" altLang="en-US" smtClean="0"/>
              <a:t>で変化率は</a:t>
            </a:r>
            <a:r>
              <a:rPr lang="en-US" altLang="ja-JP" smtClean="0"/>
              <a:t>-2%</a:t>
            </a:r>
          </a:p>
          <a:p>
            <a:pPr>
              <a:lnSpc>
                <a:spcPts val="4000"/>
              </a:lnSpc>
              <a:spcBef>
                <a:spcPts val="1200"/>
              </a:spcBef>
              <a:defRPr/>
            </a:pPr>
            <a:r>
              <a:rPr lang="ja-JP" altLang="en-US" smtClean="0"/>
              <a:t>よって，需要の価格弾力性は</a:t>
            </a:r>
            <a:r>
              <a:rPr lang="en-US" altLang="ja-JP" smtClean="0"/>
              <a:t>-4/(-2)=2</a:t>
            </a:r>
            <a:r>
              <a:rPr lang="ja-JP" altLang="en-US" smtClean="0"/>
              <a:t>から</a:t>
            </a:r>
            <a:r>
              <a:rPr lang="en-US" altLang="ja-JP" smtClean="0"/>
              <a:t>2</a:t>
            </a:r>
            <a:r>
              <a:rPr lang="ja-JP" altLang="en-US" smtClean="0"/>
              <a:t>となる</a:t>
            </a:r>
            <a:endParaRPr lang="en-US" altLang="ja-JP" smtClean="0"/>
          </a:p>
          <a:p>
            <a:pPr>
              <a:lnSpc>
                <a:spcPts val="4000"/>
              </a:lnSpc>
              <a:spcBef>
                <a:spcPts val="1200"/>
              </a:spcBef>
              <a:defRPr/>
            </a:pPr>
            <a:r>
              <a:rPr lang="ja-JP" altLang="en-US" u="sng" smtClean="0">
                <a:solidFill>
                  <a:srgbClr val="FF0000"/>
                </a:solidFill>
              </a:rPr>
              <a:t>需要の価格弾力性</a:t>
            </a:r>
            <a:r>
              <a:rPr lang="ja-JP" altLang="en-US" smtClean="0"/>
              <a:t>は</a:t>
            </a:r>
            <a:endParaRPr lang="en-US" altLang="ja-JP" smtClean="0"/>
          </a:p>
          <a:p>
            <a:pPr>
              <a:lnSpc>
                <a:spcPts val="4000"/>
              </a:lnSpc>
              <a:spcBef>
                <a:spcPts val="1200"/>
              </a:spcBef>
              <a:defRPr/>
            </a:pPr>
            <a:endParaRPr lang="en-US" altLang="ja-JP"/>
          </a:p>
          <a:p>
            <a:pPr>
              <a:lnSpc>
                <a:spcPts val="4000"/>
              </a:lnSpc>
              <a:spcBef>
                <a:spcPts val="1200"/>
              </a:spcBef>
              <a:defRPr/>
            </a:pPr>
            <a:r>
              <a:rPr lang="ja-JP" altLang="en-US" smtClean="0"/>
              <a:t>となります．弾力性は</a:t>
            </a:r>
            <a:r>
              <a:rPr lang="ja-JP" altLang="en-US" u="sng" smtClean="0">
                <a:solidFill>
                  <a:srgbClr val="FF0000"/>
                </a:solidFill>
              </a:rPr>
              <a:t>変化率の比</a:t>
            </a:r>
            <a:r>
              <a:rPr lang="ja-JP" altLang="en-US" smtClean="0"/>
              <a:t>です</a:t>
            </a:r>
            <a:endParaRPr lang="en-US" altLang="ja-JP" smtClean="0"/>
          </a:p>
          <a:p>
            <a:pPr>
              <a:lnSpc>
                <a:spcPts val="4000"/>
              </a:lnSpc>
              <a:spcBef>
                <a:spcPts val="1200"/>
              </a:spcBef>
              <a:defRPr/>
            </a:pPr>
            <a:r>
              <a:rPr lang="el-GR" altLang="ja-JP" smtClean="0"/>
              <a:t>ε</a:t>
            </a:r>
            <a:r>
              <a:rPr lang="ja-JP" altLang="en-US" smtClean="0"/>
              <a:t>はギリシャ文字でイプシロンと読みます</a:t>
            </a:r>
            <a:endParaRPr lang="en-US" altLang="ja-JP" smtClean="0"/>
          </a:p>
          <a:p>
            <a:pPr>
              <a:lnSpc>
                <a:spcPts val="4000"/>
              </a:lnSpc>
              <a:spcBef>
                <a:spcPts val="1200"/>
              </a:spcBef>
              <a:defRPr/>
            </a:pPr>
            <a:r>
              <a:rPr lang="ja-JP" altLang="en-US" smtClean="0"/>
              <a:t>パーセント変化で</a:t>
            </a:r>
            <a:r>
              <a:rPr lang="en-US" altLang="ja-JP" smtClean="0"/>
              <a:t>100</a:t>
            </a:r>
            <a:r>
              <a:rPr lang="ja-JP" altLang="en-US" smtClean="0"/>
              <a:t>を基準が計算では</a:t>
            </a:r>
            <a:r>
              <a:rPr lang="en-US" altLang="ja-JP" smtClean="0"/>
              <a:t>1</a:t>
            </a:r>
            <a:r>
              <a:rPr lang="ja-JP" altLang="en-US" smtClean="0"/>
              <a:t>を基準</a:t>
            </a:r>
            <a:endParaRPr lang="en-US" altLang="ja-JP" smtClean="0"/>
          </a:p>
          <a:p>
            <a:pPr>
              <a:lnSpc>
                <a:spcPts val="4000"/>
              </a:lnSpc>
              <a:spcBef>
                <a:spcPts val="1200"/>
              </a:spcBef>
              <a:defRPr/>
            </a:pPr>
            <a:r>
              <a:rPr lang="ja-JP" altLang="en-US" smtClean="0"/>
              <a:t>価格の変化と需要量の変化は</a:t>
            </a:r>
            <a:r>
              <a:rPr lang="ja-JP" altLang="en-US" u="sng" smtClean="0">
                <a:solidFill>
                  <a:srgbClr val="FF0000"/>
                </a:solidFill>
              </a:rPr>
              <a:t>逆方向に動く</a:t>
            </a:r>
            <a:r>
              <a:rPr lang="ja-JP" altLang="en-US" smtClean="0"/>
              <a:t>ので，マイナスを掛け需要の価格弾力性の値をプラスに</a:t>
            </a:r>
            <a:endParaRPr lang="en-US" altLang="ja-JP" smtClean="0"/>
          </a:p>
        </p:txBody>
      </p:sp>
      <p:sp>
        <p:nvSpPr>
          <p:cNvPr id="8" name="角丸四角形 7" hidden="1"/>
          <p:cNvSpPr/>
          <p:nvPr/>
        </p:nvSpPr>
        <p:spPr bwMode="auto">
          <a:xfrm>
            <a:off x="111448" y="1894647"/>
            <a:ext cx="9721080" cy="1915353"/>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限界収入の定義：</a:t>
            </a:r>
            <a:endParaRPr lang="en-US" altLang="ja-JP" sz="360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1026" name="Picture 2" descr="\begin{align*}&#10;\varepsilon=-\frac{\frac{\Delta x}{x}}{\frac{\Delta p}{p}}&#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3239" y="2504685"/>
            <a:ext cx="160020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869040"/>
      </p:ext>
    </p:extLst>
  </p:cSld>
  <p:clrMapOvr>
    <a:masterClrMapping/>
  </p:clrMapOvr>
  <p:transition advTm="11951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需要の価格弾力性の別表現</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最初の例の計算</a:t>
            </a:r>
            <a:r>
              <a:rPr lang="ja-JP" altLang="en-US"/>
              <a:t>は</a:t>
            </a:r>
            <a:r>
              <a:rPr lang="en-US" altLang="ja-JP"/>
              <a:t>-5/(-1)=5</a:t>
            </a:r>
            <a:r>
              <a:rPr lang="ja-JP" altLang="en-US"/>
              <a:t>となる</a:t>
            </a:r>
            <a:endParaRPr lang="en-US" altLang="ja-JP"/>
          </a:p>
          <a:p>
            <a:pPr>
              <a:lnSpc>
                <a:spcPts val="4000"/>
              </a:lnSpc>
              <a:spcBef>
                <a:spcPts val="1200"/>
              </a:spcBef>
              <a:defRPr/>
            </a:pPr>
            <a:r>
              <a:rPr lang="ja-JP" altLang="en-US" smtClean="0"/>
              <a:t>分数に分数があるのは計算が難しい．変形すると</a:t>
            </a:r>
            <a:endParaRPr lang="en-US" altLang="ja-JP" smtClean="0"/>
          </a:p>
          <a:p>
            <a:pPr>
              <a:lnSpc>
                <a:spcPts val="4000"/>
              </a:lnSpc>
              <a:spcBef>
                <a:spcPts val="1200"/>
              </a:spcBef>
              <a:defRPr/>
            </a:pPr>
            <a:r>
              <a:rPr lang="ja-JP" altLang="en-US" u="sng" smtClean="0">
                <a:solidFill>
                  <a:srgbClr val="FF0000"/>
                </a:solidFill>
              </a:rPr>
              <a:t>需要の価格弾力性</a:t>
            </a:r>
            <a:r>
              <a:rPr lang="ja-JP" altLang="en-US" smtClean="0"/>
              <a:t>は</a:t>
            </a:r>
            <a:endParaRPr lang="en-US" altLang="ja-JP" smtClean="0"/>
          </a:p>
          <a:p>
            <a:pPr>
              <a:lnSpc>
                <a:spcPts val="4000"/>
              </a:lnSpc>
              <a:spcBef>
                <a:spcPts val="1200"/>
              </a:spcBef>
              <a:defRPr/>
            </a:pPr>
            <a:endParaRPr lang="en-US" altLang="ja-JP"/>
          </a:p>
          <a:p>
            <a:pPr marL="0" indent="0">
              <a:lnSpc>
                <a:spcPts val="4000"/>
              </a:lnSpc>
              <a:spcBef>
                <a:spcPts val="1200"/>
              </a:spcBef>
              <a:buNone/>
              <a:defRPr/>
            </a:pPr>
            <a:r>
              <a:rPr lang="ja-JP" altLang="en-US" smtClean="0"/>
              <a:t>となる</a:t>
            </a:r>
            <a:endParaRPr lang="en-US" altLang="ja-JP" smtClean="0"/>
          </a:p>
          <a:p>
            <a:pPr>
              <a:lnSpc>
                <a:spcPts val="4000"/>
              </a:lnSpc>
              <a:spcBef>
                <a:spcPts val="1200"/>
              </a:spcBef>
              <a:defRPr/>
            </a:pPr>
            <a:r>
              <a:rPr lang="ja-JP" altLang="en-US" smtClean="0"/>
              <a:t>問</a:t>
            </a:r>
            <a:r>
              <a:rPr lang="en-US" altLang="ja-JP"/>
              <a:t>2</a:t>
            </a:r>
            <a:r>
              <a:rPr lang="ja-JP" altLang="en-US" smtClean="0"/>
              <a:t> </a:t>
            </a:r>
            <a:r>
              <a:rPr lang="ja-JP" altLang="en-US" smtClean="0"/>
              <a:t>需要関数</a:t>
            </a:r>
            <a:r>
              <a:rPr lang="en-US" altLang="ja-JP" smtClean="0"/>
              <a:t>D(p)=10-p</a:t>
            </a:r>
            <a:r>
              <a:rPr lang="ja-JP" altLang="en-US" smtClean="0"/>
              <a:t>の</a:t>
            </a:r>
            <a:r>
              <a:rPr lang="en-US" altLang="ja-JP" smtClean="0"/>
              <a:t>p=5</a:t>
            </a:r>
            <a:r>
              <a:rPr lang="ja-JP" altLang="en-US" smtClean="0"/>
              <a:t>における需要の価格弾力性を求めてください</a:t>
            </a:r>
            <a:endParaRPr lang="en-US" altLang="ja-JP" smtClean="0"/>
          </a:p>
          <a:p>
            <a:pPr>
              <a:lnSpc>
                <a:spcPts val="4000"/>
              </a:lnSpc>
              <a:spcBef>
                <a:spcPts val="1200"/>
              </a:spcBef>
              <a:defRPr/>
            </a:pPr>
            <a:endParaRPr lang="en-US" altLang="ja-JP" smtClean="0"/>
          </a:p>
        </p:txBody>
      </p:sp>
      <p:sp>
        <p:nvSpPr>
          <p:cNvPr id="8" name="角丸四角形 7" hidden="1"/>
          <p:cNvSpPr/>
          <p:nvPr/>
        </p:nvSpPr>
        <p:spPr bwMode="auto">
          <a:xfrm>
            <a:off x="111448" y="1894647"/>
            <a:ext cx="9721080" cy="1915353"/>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限界収入の定義：</a:t>
            </a:r>
            <a:endParaRPr lang="en-US" altLang="ja-JP" sz="360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2050" name="Picture 2" descr="\begin{align*}&#10;\varepsilon=-\frac{p}{x}\frac{\Delta x}{\Delta p}&#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0012" y="2842641"/>
            <a:ext cx="1933575" cy="895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936220"/>
      </p:ext>
    </p:extLst>
  </p:cSld>
  <p:clrMapOvr>
    <a:masterClrMapping/>
  </p:clrMapOvr>
  <p:transition advTm="11951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需要の価格弾力性の計算</a:t>
            </a:r>
            <a:r>
              <a:rPr lang="en-US" altLang="ja-JP" smtClean="0"/>
              <a:t>1</a:t>
            </a:r>
            <a:endParaRPr lang="ja-JP" altLang="en-US" smtClean="0"/>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en-US" altLang="ja-JP" smtClean="0"/>
              <a:t>p=5</a:t>
            </a:r>
            <a:r>
              <a:rPr lang="ja-JP" altLang="en-US" smtClean="0"/>
              <a:t>のときの需要量は</a:t>
            </a:r>
            <a:r>
              <a:rPr lang="en-US" altLang="ja-JP" smtClean="0"/>
              <a:t>x=D(5)=10-5=5</a:t>
            </a:r>
            <a:r>
              <a:rPr lang="ja-JP" altLang="en-US" smtClean="0"/>
              <a:t>です．</a:t>
            </a:r>
            <a:endParaRPr lang="en-US" altLang="ja-JP" smtClean="0"/>
          </a:p>
          <a:p>
            <a:pPr>
              <a:lnSpc>
                <a:spcPts val="4000"/>
              </a:lnSpc>
              <a:spcBef>
                <a:spcPts val="1200"/>
              </a:spcBef>
              <a:defRPr/>
            </a:pPr>
            <a:r>
              <a:rPr lang="en-US" altLang="ja-JP" smtClean="0"/>
              <a:t>x=10-p</a:t>
            </a:r>
            <a:r>
              <a:rPr lang="ja-JP" altLang="en-US" smtClean="0"/>
              <a:t>は</a:t>
            </a:r>
            <a:r>
              <a:rPr lang="en-US" altLang="ja-JP" smtClean="0"/>
              <a:t>1</a:t>
            </a:r>
            <a:r>
              <a:rPr lang="ja-JP" altLang="en-US" smtClean="0"/>
              <a:t>次式なので</a:t>
            </a:r>
            <a:r>
              <a:rPr lang="en-US" altLang="ja-JP" smtClean="0"/>
              <a:t>Δx=-Δp</a:t>
            </a:r>
            <a:r>
              <a:rPr lang="ja-JP" altLang="en-US" smtClean="0"/>
              <a:t>です．よって，</a:t>
            </a:r>
            <a:r>
              <a:rPr lang="en-US" altLang="ja-JP" smtClean="0"/>
              <a:t>Δx/Δp=-1</a:t>
            </a:r>
            <a:r>
              <a:rPr lang="ja-JP" altLang="en-US" smtClean="0"/>
              <a:t>になります．よって，</a:t>
            </a:r>
            <a:endParaRPr lang="en-US" altLang="ja-JP" smtClean="0"/>
          </a:p>
          <a:p>
            <a:pPr>
              <a:lnSpc>
                <a:spcPts val="4000"/>
              </a:lnSpc>
              <a:spcBef>
                <a:spcPts val="1200"/>
              </a:spcBef>
              <a:defRPr/>
            </a:pPr>
            <a:endParaRPr lang="en-US" altLang="ja-JP"/>
          </a:p>
          <a:p>
            <a:pPr>
              <a:lnSpc>
                <a:spcPts val="4000"/>
              </a:lnSpc>
              <a:spcBef>
                <a:spcPts val="1200"/>
              </a:spcBef>
              <a:defRPr/>
            </a:pPr>
            <a:endParaRPr lang="en-US" altLang="ja-JP" smtClean="0"/>
          </a:p>
          <a:p>
            <a:pPr>
              <a:lnSpc>
                <a:spcPts val="4000"/>
              </a:lnSpc>
              <a:spcBef>
                <a:spcPts val="1200"/>
              </a:spcBef>
              <a:defRPr/>
            </a:pPr>
            <a:r>
              <a:rPr lang="ja-JP" altLang="en-US" smtClean="0"/>
              <a:t>需要の価格弾力性は</a:t>
            </a:r>
            <a:r>
              <a:rPr lang="en-US" altLang="ja-JP" smtClean="0"/>
              <a:t>1</a:t>
            </a:r>
            <a:r>
              <a:rPr lang="ja-JP" altLang="en-US" smtClean="0"/>
              <a:t>になる</a:t>
            </a:r>
            <a:endParaRPr lang="en-US" altLang="ja-JP" smtClean="0"/>
          </a:p>
          <a:p>
            <a:pPr>
              <a:lnSpc>
                <a:spcPts val="4000"/>
              </a:lnSpc>
              <a:spcBef>
                <a:spcPts val="1200"/>
              </a:spcBef>
              <a:defRPr/>
            </a:pPr>
            <a:r>
              <a:rPr lang="ja-JP" altLang="en-US" smtClean="0"/>
              <a:t>この需要関数の逆需要関数は</a:t>
            </a:r>
            <a:r>
              <a:rPr lang="en-US" altLang="ja-JP" smtClean="0"/>
              <a:t>P(x)=10-x</a:t>
            </a:r>
            <a:r>
              <a:rPr lang="ja-JP" altLang="en-US" smtClean="0"/>
              <a:t>です</a:t>
            </a:r>
            <a:endParaRPr lang="en-US" altLang="ja-JP" smtClean="0"/>
          </a:p>
          <a:p>
            <a:pPr>
              <a:lnSpc>
                <a:spcPts val="4000"/>
              </a:lnSpc>
              <a:spcBef>
                <a:spcPts val="1200"/>
              </a:spcBef>
              <a:defRPr/>
            </a:pPr>
            <a:r>
              <a:rPr lang="ja-JP" altLang="en-US" smtClean="0"/>
              <a:t>独占企業が</a:t>
            </a:r>
            <a:r>
              <a:rPr lang="ja-JP" altLang="en-US" u="sng" smtClean="0">
                <a:solidFill>
                  <a:srgbClr val="FF0000"/>
                </a:solidFill>
              </a:rPr>
              <a:t>収入を最大化</a:t>
            </a:r>
            <a:r>
              <a:rPr lang="ja-JP" altLang="en-US" smtClean="0"/>
              <a:t>する生産量は</a:t>
            </a:r>
            <a:r>
              <a:rPr lang="en-US" altLang="ja-JP" smtClean="0"/>
              <a:t>x=5</a:t>
            </a:r>
            <a:r>
              <a:rPr lang="ja-JP" altLang="en-US" smtClean="0"/>
              <a:t>です</a:t>
            </a:r>
            <a:endParaRPr lang="en-US" altLang="ja-JP" smtClean="0"/>
          </a:p>
          <a:p>
            <a:pPr>
              <a:lnSpc>
                <a:spcPts val="4000"/>
              </a:lnSpc>
              <a:spcBef>
                <a:spcPts val="1200"/>
              </a:spcBef>
              <a:defRPr/>
            </a:pPr>
            <a:r>
              <a:rPr lang="ja-JP" altLang="en-US" smtClean="0"/>
              <a:t>この生産量で需要の価格弾力性は</a:t>
            </a:r>
            <a:r>
              <a:rPr lang="en-US" altLang="ja-JP" smtClean="0"/>
              <a:t>1</a:t>
            </a:r>
            <a:r>
              <a:rPr lang="ja-JP" altLang="en-US" smtClean="0"/>
              <a:t>になることが分かりました</a:t>
            </a:r>
            <a:endParaRPr lang="en-US" altLang="ja-JP" smtClean="0"/>
          </a:p>
          <a:p>
            <a:pPr>
              <a:lnSpc>
                <a:spcPts val="4000"/>
              </a:lnSpc>
              <a:spcBef>
                <a:spcPts val="1200"/>
              </a:spcBef>
              <a:defRPr/>
            </a:pPr>
            <a:endParaRPr lang="en-US" altLang="ja-JP" smtClean="0"/>
          </a:p>
        </p:txBody>
      </p:sp>
      <p:pic>
        <p:nvPicPr>
          <p:cNvPr id="2" name="Picture 2" descr="\begin{align*}&#10;\varepsilon=-\frac{p}{x}\frac{\Delta x}{\Delta p}=-\frac{5}{5}\cdot (-1)=1&#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4900" y="2882105"/>
            <a:ext cx="4905375" cy="895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132769"/>
      </p:ext>
    </p:extLst>
  </p:cSld>
  <p:clrMapOvr>
    <a:masterClrMapping/>
  </p:clrMapOvr>
  <p:transition advTm="11951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需要の価格弾力性の計算</a:t>
            </a:r>
            <a:r>
              <a:rPr lang="en-US" altLang="ja-JP" smtClean="0"/>
              <a:t>2</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逆需要関数</a:t>
            </a:r>
            <a:r>
              <a:rPr lang="en-US" altLang="ja-JP" smtClean="0"/>
              <a:t>P(x)=16-2x</a:t>
            </a:r>
            <a:r>
              <a:rPr lang="ja-JP" altLang="en-US" smtClean="0"/>
              <a:t>の元の需要関数は</a:t>
            </a:r>
            <a:r>
              <a:rPr lang="en-US" altLang="ja-JP" smtClean="0"/>
              <a:t>D(p)=8-p/2</a:t>
            </a:r>
            <a:r>
              <a:rPr lang="ja-JP" altLang="en-US" smtClean="0"/>
              <a:t>です</a:t>
            </a:r>
            <a:endParaRPr lang="en-US" altLang="ja-JP" smtClean="0"/>
          </a:p>
          <a:p>
            <a:pPr>
              <a:lnSpc>
                <a:spcPts val="4000"/>
              </a:lnSpc>
              <a:spcBef>
                <a:spcPts val="1200"/>
              </a:spcBef>
              <a:defRPr/>
            </a:pPr>
            <a:endParaRPr lang="en-US" altLang="ja-JP"/>
          </a:p>
          <a:p>
            <a:pPr>
              <a:lnSpc>
                <a:spcPts val="4000"/>
              </a:lnSpc>
              <a:spcBef>
                <a:spcPts val="1200"/>
              </a:spcBef>
              <a:defRPr/>
            </a:pPr>
            <a:r>
              <a:rPr lang="ja-JP" altLang="en-US" smtClean="0"/>
              <a:t>この逆需要関数で独占企業の収入を最大にする生産量は</a:t>
            </a:r>
            <a:r>
              <a:rPr lang="en-US" altLang="ja-JP" smtClean="0"/>
              <a:t>x=4</a:t>
            </a:r>
            <a:r>
              <a:rPr lang="ja-JP" altLang="en-US" smtClean="0"/>
              <a:t>でした</a:t>
            </a:r>
            <a:endParaRPr lang="en-US" altLang="ja-JP" smtClean="0"/>
          </a:p>
          <a:p>
            <a:pPr>
              <a:lnSpc>
                <a:spcPts val="4000"/>
              </a:lnSpc>
              <a:spcBef>
                <a:spcPts val="1200"/>
              </a:spcBef>
              <a:defRPr/>
            </a:pPr>
            <a:r>
              <a:rPr lang="ja-JP" altLang="en-US" smtClean="0"/>
              <a:t>問</a:t>
            </a:r>
            <a:r>
              <a:rPr lang="en-US" altLang="ja-JP"/>
              <a:t>3</a:t>
            </a:r>
            <a:r>
              <a:rPr lang="ja-JP" altLang="en-US" smtClean="0"/>
              <a:t> </a:t>
            </a:r>
            <a:r>
              <a:rPr lang="ja-JP" altLang="en-US" smtClean="0"/>
              <a:t>逆需要関数</a:t>
            </a:r>
            <a:r>
              <a:rPr lang="en-US" altLang="ja-JP" smtClean="0"/>
              <a:t>P(x)=16-2x</a:t>
            </a:r>
            <a:r>
              <a:rPr lang="ja-JP" altLang="en-US" smtClean="0"/>
              <a:t>の</a:t>
            </a:r>
            <a:r>
              <a:rPr lang="en-US" altLang="ja-JP" smtClean="0"/>
              <a:t>x=4</a:t>
            </a:r>
            <a:r>
              <a:rPr lang="ja-JP" altLang="en-US" smtClean="0"/>
              <a:t>に</a:t>
            </a:r>
            <a:r>
              <a:rPr lang="ja-JP" altLang="en-US"/>
              <a:t>おける需要の価格弾力性を求めてください</a:t>
            </a:r>
            <a:endParaRPr lang="en-US" altLang="ja-JP"/>
          </a:p>
          <a:p>
            <a:pPr>
              <a:lnSpc>
                <a:spcPts val="4000"/>
              </a:lnSpc>
              <a:spcBef>
                <a:spcPts val="1200"/>
              </a:spcBef>
              <a:defRPr/>
            </a:pPr>
            <a:endParaRPr lang="en-US" altLang="ja-JP" smtClean="0"/>
          </a:p>
          <a:p>
            <a:pPr>
              <a:lnSpc>
                <a:spcPts val="4000"/>
              </a:lnSpc>
              <a:spcBef>
                <a:spcPts val="1200"/>
              </a:spcBef>
              <a:defRPr/>
            </a:pPr>
            <a:endParaRPr lang="en-US" altLang="ja-JP" smtClean="0"/>
          </a:p>
        </p:txBody>
      </p:sp>
      <p:pic>
        <p:nvPicPr>
          <p:cNvPr id="4098" name="Picture 2" descr="\begin{align*}&#10;x=8-p/2 \Leftrightarrow 2x=16-p \Leftrightarrow p=16-2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3616" y="2081808"/>
            <a:ext cx="7296150" cy="390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130831"/>
      </p:ext>
    </p:extLst>
  </p:cSld>
  <p:clrMapOvr>
    <a:masterClrMapping/>
  </p:clrMapOvr>
  <p:transition advTm="11951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11</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需要の価格弾力性の計算</a:t>
            </a:r>
            <a:r>
              <a:rPr lang="en-US" altLang="ja-JP" smtClean="0"/>
              <a:t>3</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smtClean="0"/>
              <a:t>価格は逆需要関数から</a:t>
            </a:r>
            <a:r>
              <a:rPr lang="en-US" altLang="ja-JP" smtClean="0"/>
              <a:t>p=P(4)=16-2×4=8</a:t>
            </a:r>
            <a:r>
              <a:rPr lang="ja-JP" altLang="en-US" smtClean="0"/>
              <a:t>です</a:t>
            </a:r>
            <a:endParaRPr lang="en-US" altLang="ja-JP" smtClean="0"/>
          </a:p>
          <a:p>
            <a:pPr>
              <a:lnSpc>
                <a:spcPts val="4000"/>
              </a:lnSpc>
              <a:spcBef>
                <a:spcPts val="1200"/>
              </a:spcBef>
              <a:defRPr/>
            </a:pPr>
            <a:r>
              <a:rPr lang="ja-JP" altLang="en-US" smtClean="0"/>
              <a:t>元の需要関数は</a:t>
            </a:r>
            <a:r>
              <a:rPr lang="en-US" altLang="ja-JP" smtClean="0"/>
              <a:t>x=D(p)=8-p/2</a:t>
            </a:r>
            <a:r>
              <a:rPr lang="ja-JP" altLang="en-US" smtClean="0"/>
              <a:t>から</a:t>
            </a:r>
            <a:r>
              <a:rPr lang="en-US" altLang="ja-JP" smtClean="0"/>
              <a:t>Δx=-Δp/2</a:t>
            </a:r>
            <a:r>
              <a:rPr lang="ja-JP" altLang="en-US" smtClean="0"/>
              <a:t>になります．よって，</a:t>
            </a:r>
            <a:r>
              <a:rPr lang="en-US" altLang="ja-JP" smtClean="0"/>
              <a:t>Δx/Δp=-1/2</a:t>
            </a:r>
            <a:r>
              <a:rPr lang="ja-JP" altLang="en-US" smtClean="0"/>
              <a:t>になります．よって，</a:t>
            </a:r>
            <a:endParaRPr lang="en-US" altLang="ja-JP" smtClean="0"/>
          </a:p>
          <a:p>
            <a:pPr>
              <a:lnSpc>
                <a:spcPts val="4000"/>
              </a:lnSpc>
              <a:spcBef>
                <a:spcPts val="1200"/>
              </a:spcBef>
              <a:defRPr/>
            </a:pPr>
            <a:endParaRPr lang="en-US" altLang="ja-JP"/>
          </a:p>
          <a:p>
            <a:pPr>
              <a:lnSpc>
                <a:spcPts val="4000"/>
              </a:lnSpc>
              <a:spcBef>
                <a:spcPts val="1200"/>
              </a:spcBef>
              <a:defRPr/>
            </a:pPr>
            <a:endParaRPr lang="en-US" altLang="ja-JP" smtClean="0"/>
          </a:p>
          <a:p>
            <a:pPr>
              <a:lnSpc>
                <a:spcPts val="4000"/>
              </a:lnSpc>
              <a:spcBef>
                <a:spcPts val="1200"/>
              </a:spcBef>
              <a:defRPr/>
            </a:pPr>
            <a:r>
              <a:rPr lang="ja-JP" altLang="en-US" smtClean="0"/>
              <a:t>この逆需要関数でも独占企業の収入を最大にする生産量での需要の価格弾力性は</a:t>
            </a:r>
            <a:r>
              <a:rPr lang="en-US" altLang="ja-JP" smtClean="0"/>
              <a:t>1</a:t>
            </a:r>
            <a:r>
              <a:rPr lang="ja-JP" altLang="en-US" smtClean="0"/>
              <a:t>になります</a:t>
            </a:r>
            <a:endParaRPr lang="en-US" altLang="ja-JP" smtClean="0"/>
          </a:p>
          <a:p>
            <a:pPr>
              <a:lnSpc>
                <a:spcPts val="4000"/>
              </a:lnSpc>
              <a:spcBef>
                <a:spcPts val="1200"/>
              </a:spcBef>
              <a:defRPr/>
            </a:pPr>
            <a:r>
              <a:rPr lang="ja-JP" altLang="en-US" smtClean="0"/>
              <a:t>どちらのケースも需要の価格弾力性は</a:t>
            </a:r>
            <a:r>
              <a:rPr lang="en-US" altLang="ja-JP" smtClean="0"/>
              <a:t>1</a:t>
            </a:r>
          </a:p>
        </p:txBody>
      </p:sp>
      <p:pic>
        <p:nvPicPr>
          <p:cNvPr id="5122" name="Picture 2" descr="\begin{align*}&#10;\varepsilon=-\frac{p}{x}\frac{\Delta x}{\Delta p}=-\frac{8}{4}\cdot \left(-\frac{1}{2}\right)=1&#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0862" y="2998315"/>
            <a:ext cx="527685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504564"/>
      </p:ext>
    </p:extLst>
  </p:cSld>
  <p:clrMapOvr>
    <a:masterClrMapping/>
  </p:clrMapOvr>
  <p:transition advTm="119511"/>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19335</TotalTime>
  <Words>1746</Words>
  <Application>Microsoft Office PowerPoint</Application>
  <PresentationFormat>ユーザー設定</PresentationFormat>
  <Paragraphs>267</Paragraphs>
  <Slides>20</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20</vt:i4>
      </vt:variant>
    </vt:vector>
  </HeadingPairs>
  <TitlesOfParts>
    <vt:vector size="29" baseType="lpstr">
      <vt:lpstr>ＭＳ Ｐゴシック</vt:lpstr>
      <vt:lpstr>ＭＳ ゴシック</vt:lpstr>
      <vt:lpstr>新細明體</vt:lpstr>
      <vt:lpstr>Arial</vt:lpstr>
      <vt:lpstr>Calibri</vt:lpstr>
      <vt:lpstr>Times New Roman</vt:lpstr>
      <vt:lpstr>Wingdings</vt:lpstr>
      <vt:lpstr>Default Design</vt:lpstr>
      <vt:lpstr>デザインの設定</vt:lpstr>
      <vt:lpstr>産業組織論A  (11) 需要の価格弾力性と限界収入</vt:lpstr>
      <vt:lpstr>講義の進め方．使い方</vt:lpstr>
      <vt:lpstr>価格と需要量の変化率</vt:lpstr>
      <vt:lpstr>需要の価格弾力性の定義</vt:lpstr>
      <vt:lpstr>需要の価格弾力性</vt:lpstr>
      <vt:lpstr>需要の価格弾力性の別表現</vt:lpstr>
      <vt:lpstr>需要の価格弾力性の計算1</vt:lpstr>
      <vt:lpstr>需要の価格弾力性の計算2</vt:lpstr>
      <vt:lpstr>需要の価格弾力性の計算3</vt:lpstr>
      <vt:lpstr>逆需要関数と需要の価格弾力性</vt:lpstr>
      <vt:lpstr>需要の価格弾力性と限界収入</vt:lpstr>
      <vt:lpstr>収入最大化と需要の価格弾力性</vt:lpstr>
      <vt:lpstr>限界収入と需要の価格弾力性</vt:lpstr>
      <vt:lpstr>限界収入の公式</vt:lpstr>
      <vt:lpstr>分数関数</vt:lpstr>
      <vt:lpstr>双曲線</vt:lpstr>
      <vt:lpstr>関数のグラフの平行移動</vt:lpstr>
      <vt:lpstr>需要曲線と需要の価格弾力性</vt:lpstr>
      <vt:lpstr>供給曲線と供給の価格弾力性</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791</cp:revision>
  <cp:lastPrinted>2017-04-12T01:17:40Z</cp:lastPrinted>
  <dcterms:created xsi:type="dcterms:W3CDTF">2004-05-06T09:28:21Z</dcterms:created>
  <dcterms:modified xsi:type="dcterms:W3CDTF">2020-08-03T08:47:06Z</dcterms:modified>
</cp:coreProperties>
</file>