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9"/>
  </p:notesMasterIdLst>
  <p:handoutMasterIdLst>
    <p:handoutMasterId r:id="rId10"/>
  </p:handoutMasterIdLst>
  <p:sldIdLst>
    <p:sldId id="413" r:id="rId3"/>
    <p:sldId id="474" r:id="rId4"/>
    <p:sldId id="475" r:id="rId5"/>
    <p:sldId id="480" r:id="rId6"/>
    <p:sldId id="481" r:id="rId7"/>
    <p:sldId id="479" r:id="rId8"/>
  </p:sldIdLst>
  <p:sldSz cx="10160000" cy="7620000"/>
  <p:notesSz cx="6735763" cy="9866313"/>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2"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63" d="100"/>
          <a:sy n="63" d="100"/>
        </p:scale>
        <p:origin x="1148" y="6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2020/6/9</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2020/6/9</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ミクロ経済学</a:t>
            </a:r>
            <a:r>
              <a:rPr lang="en-US" altLang="ja-JP" smtClean="0"/>
              <a:t>I </a:t>
            </a:r>
            <a:r>
              <a:rPr lang="ja-JP" altLang="en-US" smtClean="0"/>
              <a:t>最適化</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ミクロ経済学</a:t>
            </a:r>
            <a:r>
              <a:rPr lang="en-US" altLang="ja-JP" smtClean="0"/>
              <a:t>I </a:t>
            </a:r>
            <a:r>
              <a:rPr lang="ja-JP" altLang="en-US" smtClean="0"/>
              <a:t>最適化</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3</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z="1300" smtClean="0"/>
              <a:t>産業経済</a:t>
            </a:r>
            <a:r>
              <a:rPr lang="en-US" altLang="ja-JP" sz="1300" smtClean="0"/>
              <a:t>A 2</a:t>
            </a:r>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z="1300" smtClean="0"/>
              <a:t>2019/4/16</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114E8C-BE9E-4550-9DFD-59B5FA14C24F}" type="slidenum">
              <a:rPr lang="ja-JP" altLang="en-US" sz="1300" smtClean="0"/>
              <a:pPr>
                <a:spcBef>
                  <a:spcPct val="0"/>
                </a:spcBef>
              </a:pPr>
              <a:t>4</a:t>
            </a:fld>
            <a:endParaRPr lang="en-US" altLang="ja-JP" sz="1300" smtClean="0"/>
          </a:p>
        </p:txBody>
      </p:sp>
      <p:sp>
        <p:nvSpPr>
          <p:cNvPr id="25605" name="Rectangle 2"/>
          <p:cNvSpPr>
            <a:spLocks noRo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2771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z="1300" smtClean="0"/>
              <a:t>産業経済</a:t>
            </a:r>
            <a:r>
              <a:rPr lang="en-US" altLang="ja-JP" sz="1300" smtClean="0"/>
              <a:t>A 2</a:t>
            </a:r>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z="1300" smtClean="0"/>
              <a:t>2019/4/16</a:t>
            </a:r>
          </a:p>
        </p:txBody>
      </p:sp>
      <p:sp>
        <p:nvSpPr>
          <p:cNvPr id="256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7713" indent="-284163">
              <a:spcBef>
                <a:spcPct val="30000"/>
              </a:spcBef>
              <a:defRPr sz="1200">
                <a:solidFill>
                  <a:schemeClr val="tx1"/>
                </a:solidFill>
                <a:latin typeface="Times New Roman" panose="02020603050405020304" pitchFamily="18" charset="0"/>
              </a:defRPr>
            </a:lvl2pPr>
            <a:lvl3pPr marL="1150938" indent="-227013">
              <a:spcBef>
                <a:spcPct val="30000"/>
              </a:spcBef>
              <a:defRPr sz="1200">
                <a:solidFill>
                  <a:schemeClr val="tx1"/>
                </a:solidFill>
                <a:latin typeface="Times New Roman" panose="02020603050405020304" pitchFamily="18" charset="0"/>
              </a:defRPr>
            </a:lvl3pPr>
            <a:lvl4pPr marL="1616075" indent="-227013">
              <a:spcBef>
                <a:spcPct val="30000"/>
              </a:spcBef>
              <a:defRPr sz="1200">
                <a:solidFill>
                  <a:schemeClr val="tx1"/>
                </a:solidFill>
                <a:latin typeface="Times New Roman" panose="02020603050405020304" pitchFamily="18" charset="0"/>
              </a:defRPr>
            </a:lvl4pPr>
            <a:lvl5pPr marL="2076450" indent="-227013">
              <a:spcBef>
                <a:spcPct val="30000"/>
              </a:spcBef>
              <a:defRPr sz="1200">
                <a:solidFill>
                  <a:schemeClr val="tx1"/>
                </a:solidFill>
                <a:latin typeface="Times New Roman" panose="02020603050405020304" pitchFamily="18" charset="0"/>
              </a:defRPr>
            </a:lvl5pPr>
            <a:lvl6pPr marL="2533650"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90850"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48050" indent="-227013" eaLnBrk="0" fontAlgn="base" hangingPunct="0">
              <a:spcBef>
                <a:spcPct val="30000"/>
              </a:spcBef>
              <a:spcAft>
                <a:spcPct val="0"/>
              </a:spcAft>
              <a:defRPr sz="1200">
                <a:solidFill>
                  <a:schemeClr val="tx1"/>
                </a:solidFill>
                <a:latin typeface="Times New Roman" panose="02020603050405020304" pitchFamily="18" charset="0"/>
              </a:defRPr>
            </a:lvl8pPr>
            <a:lvl9pPr marL="3905250"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114E8C-BE9E-4550-9DFD-59B5FA14C24F}" type="slidenum">
              <a:rPr lang="ja-JP" altLang="en-US" sz="1300" smtClean="0"/>
              <a:pPr>
                <a:spcBef>
                  <a:spcPct val="0"/>
                </a:spcBef>
              </a:pPr>
              <a:t>5</a:t>
            </a:fld>
            <a:endParaRPr lang="en-US" altLang="ja-JP" sz="1300" smtClean="0"/>
          </a:p>
        </p:txBody>
      </p:sp>
      <p:sp>
        <p:nvSpPr>
          <p:cNvPr id="25605" name="Rectangle 2"/>
          <p:cNvSpPr>
            <a:spLocks noRot="1" noChangeArrowheads="1" noTextEdit="1"/>
          </p:cNvSpPr>
          <p:nvPr>
            <p:ph type="sldImg"/>
          </p:nvPr>
        </p:nvSpPr>
        <p:spPr>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88183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ミクロ経済学</a:t>
            </a:r>
            <a:r>
              <a:rPr lang="en-US" altLang="ja-JP" smtClean="0"/>
              <a:t>I </a:t>
            </a:r>
            <a:r>
              <a:rPr lang="ja-JP" altLang="en-US" smtClean="0"/>
              <a:t>最適化</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6</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2020/6/9</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ミクロ経済学</a:t>
            </a:r>
            <a:r>
              <a:rPr lang="en-US" altLang="ja-JP" smtClean="0"/>
              <a:t>I </a:t>
            </a:r>
            <a:r>
              <a:rPr lang="ja-JP" altLang="en-US" smtClean="0"/>
              <a:t>最適化</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2020/6/9</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ミクロ経済学</a:t>
            </a:r>
            <a:r>
              <a:rPr lang="en-US" altLang="ja-JP" smtClean="0"/>
              <a:t>I </a:t>
            </a:r>
            <a:r>
              <a:rPr lang="ja-JP" altLang="en-US" smtClean="0"/>
              <a:t>最適化</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ミクロ経済学</a:t>
            </a:r>
            <a:r>
              <a:rPr lang="en-US" altLang="ja-JP" smtClean="0"/>
              <a:t>I</a:t>
            </a:r>
            <a:r>
              <a:rPr lang="en-US" altLang="ja-JP" smtClean="0"/>
              <a:t/>
            </a:r>
            <a:br>
              <a:rPr lang="en-US" altLang="ja-JP" smtClean="0"/>
            </a:br>
            <a:r>
              <a:rPr lang="en-US" altLang="ja-JP" smtClean="0"/>
              <a:t/>
            </a:r>
            <a:br>
              <a:rPr lang="en-US" altLang="ja-JP" smtClean="0"/>
            </a:br>
            <a:r>
              <a:rPr lang="ja-JP" altLang="en-US" sz="3200" smtClean="0"/>
              <a:t>最適化と機会費用</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9</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a:t>
            </a:r>
            <a:r>
              <a:rPr lang="ja-JP" altLang="en-US" sz="1400" smtClean="0">
                <a:latin typeface="Times New Roman" panose="02020603050405020304" pitchFamily="18" charset="0"/>
              </a:rPr>
              <a:t>最適化</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a:t>
            </a:r>
            <a:r>
              <a:rPr lang="ja-JP" altLang="en-US" sz="1400" smtClean="0">
                <a:latin typeface="Times New Roman" panose="02020603050405020304" pitchFamily="18" charset="0"/>
              </a:rPr>
              <a:t>最適化</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a:t>最適化</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経済主体は目的を持っている</a:t>
            </a:r>
            <a:endParaRPr lang="en-US" altLang="ja-JP" smtClean="0"/>
          </a:p>
          <a:p>
            <a:pPr>
              <a:lnSpc>
                <a:spcPct val="130000"/>
              </a:lnSpc>
              <a:defRPr/>
            </a:pPr>
            <a:r>
              <a:rPr lang="ja-JP" altLang="en-US"/>
              <a:t>可能</a:t>
            </a:r>
            <a:r>
              <a:rPr lang="ja-JP" altLang="en-US" smtClean="0"/>
              <a:t>な</a:t>
            </a:r>
            <a:r>
              <a:rPr lang="ja-JP" altLang="en-US"/>
              <a:t>選択肢</a:t>
            </a:r>
            <a:r>
              <a:rPr lang="ja-JP" altLang="en-US" smtClean="0"/>
              <a:t>の</a:t>
            </a:r>
            <a:r>
              <a:rPr lang="ja-JP" altLang="en-US"/>
              <a:t>中</a:t>
            </a:r>
            <a:r>
              <a:rPr lang="ja-JP" altLang="en-US" smtClean="0"/>
              <a:t>で</a:t>
            </a:r>
            <a:endParaRPr lang="en-US" altLang="ja-JP" smtClean="0"/>
          </a:p>
          <a:p>
            <a:pPr>
              <a:lnSpc>
                <a:spcPct val="130000"/>
              </a:lnSpc>
              <a:defRPr/>
            </a:pPr>
            <a:r>
              <a:rPr lang="ja-JP" altLang="en-US" smtClean="0"/>
              <a:t>利用</a:t>
            </a:r>
            <a:r>
              <a:rPr lang="ja-JP" altLang="en-US"/>
              <a:t>可能</a:t>
            </a:r>
            <a:r>
              <a:rPr lang="ja-JP" altLang="en-US" smtClean="0"/>
              <a:t>な情報のもとで</a:t>
            </a:r>
            <a:endParaRPr lang="en-US" altLang="ja-JP" smtClean="0"/>
          </a:p>
          <a:p>
            <a:pPr>
              <a:lnSpc>
                <a:spcPct val="130000"/>
              </a:lnSpc>
              <a:defRPr/>
            </a:pPr>
            <a:r>
              <a:rPr lang="ja-JP" altLang="en-US" smtClean="0"/>
              <a:t>最善（ベスト）を選んでいる</a:t>
            </a:r>
            <a:endParaRPr lang="en-US" altLang="ja-JP" smtClean="0"/>
          </a:p>
          <a:p>
            <a:pPr>
              <a:lnSpc>
                <a:spcPct val="130000"/>
              </a:lnSpc>
              <a:defRPr/>
            </a:pPr>
            <a:r>
              <a:rPr lang="ja-JP" altLang="en-US"/>
              <a:t>目的</a:t>
            </a:r>
            <a:r>
              <a:rPr lang="ja-JP" altLang="en-US" smtClean="0"/>
              <a:t>に</a:t>
            </a:r>
            <a:r>
              <a:rPr lang="ja-JP" altLang="en-US" u="sng" smtClean="0">
                <a:solidFill>
                  <a:srgbClr val="FF0000"/>
                </a:solidFill>
              </a:rPr>
              <a:t>最</a:t>
            </a:r>
            <a:r>
              <a:rPr lang="ja-JP" altLang="en-US" smtClean="0"/>
              <a:t>も</a:t>
            </a:r>
            <a:r>
              <a:rPr lang="ja-JP" altLang="en-US" u="sng" smtClean="0">
                <a:solidFill>
                  <a:srgbClr val="FF0000"/>
                </a:solidFill>
              </a:rPr>
              <a:t>適</a:t>
            </a:r>
            <a:r>
              <a:rPr lang="ja-JP" altLang="en-US" smtClean="0"/>
              <a:t>った選択を行うことを</a:t>
            </a:r>
            <a:r>
              <a:rPr lang="ja-JP" altLang="en-US" u="sng" smtClean="0">
                <a:solidFill>
                  <a:srgbClr val="FF0000"/>
                </a:solidFill>
              </a:rPr>
              <a:t>最適化</a:t>
            </a:r>
            <a:r>
              <a:rPr lang="ja-JP" altLang="en-US" smtClean="0"/>
              <a:t>という</a:t>
            </a:r>
            <a:endParaRPr lang="en-US" altLang="ja-JP" smtClean="0"/>
          </a:p>
          <a:p>
            <a:pPr>
              <a:lnSpc>
                <a:spcPct val="130000"/>
              </a:lnSpc>
              <a:defRPr/>
            </a:pPr>
            <a:r>
              <a:rPr lang="ja-JP" altLang="en-US"/>
              <a:t>選択</a:t>
            </a:r>
            <a:r>
              <a:rPr lang="ja-JP" altLang="en-US" smtClean="0"/>
              <a:t>の質が重要．結果で測っているのではない</a:t>
            </a:r>
            <a:endParaRPr lang="en-US" altLang="ja-JP" smtClean="0"/>
          </a:p>
          <a:p>
            <a:pPr>
              <a:lnSpc>
                <a:spcPct val="130000"/>
              </a:lnSpc>
              <a:defRPr/>
            </a:pPr>
            <a:r>
              <a:rPr lang="ja-JP" altLang="en-US" smtClean="0"/>
              <a:t>不測の事態が起こって上手くいかなくても</a:t>
            </a:r>
            <a:r>
              <a:rPr lang="en-US" altLang="ja-JP" smtClean="0"/>
              <a:t>OK</a:t>
            </a:r>
          </a:p>
          <a:p>
            <a:pPr>
              <a:lnSpc>
                <a:spcPct val="130000"/>
              </a:lnSpc>
              <a:defRPr/>
            </a:pPr>
            <a:r>
              <a:rPr lang="ja-JP" altLang="en-US"/>
              <a:t>悪</a:t>
            </a:r>
            <a:r>
              <a:rPr lang="ja-JP" altLang="en-US" smtClean="0"/>
              <a:t>い選択をしても幸運で良い結果は最適ではない</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2457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a:t>
            </a:r>
            <a:r>
              <a:rPr lang="ja-JP" altLang="en-US" sz="1400" smtClean="0">
                <a:latin typeface="Times New Roman" panose="02020603050405020304" pitchFamily="18" charset="0"/>
              </a:rPr>
              <a:t>最適化</a:t>
            </a:r>
            <a:endParaRPr lang="en-US" altLang="ja-JP" sz="1400" smtClean="0">
              <a:latin typeface="Times New Roman" panose="02020603050405020304" pitchFamily="18" charset="0"/>
            </a:endParaRPr>
          </a:p>
        </p:txBody>
      </p:sp>
      <p:sp>
        <p:nvSpPr>
          <p:cNvPr id="24580" name="Rectangle 2"/>
          <p:cNvSpPr>
            <a:spLocks noGrp="1" noChangeArrowheads="1"/>
          </p:cNvSpPr>
          <p:nvPr>
            <p:ph type="title"/>
          </p:nvPr>
        </p:nvSpPr>
        <p:spPr>
          <a:xfrm>
            <a:off x="722313" y="209550"/>
            <a:ext cx="8636000" cy="1271588"/>
          </a:xfrm>
        </p:spPr>
        <p:txBody>
          <a:bodyPr/>
          <a:lstStyle/>
          <a:p>
            <a:r>
              <a:rPr lang="ja-JP" altLang="en-US" smtClean="0"/>
              <a:t>機会</a:t>
            </a:r>
            <a:r>
              <a:rPr lang="ja-JP" altLang="en-US" smtClean="0"/>
              <a:t>費用</a:t>
            </a:r>
            <a:endParaRPr lang="en-US" altLang="ja-JP" smtClean="0"/>
          </a:p>
        </p:txBody>
      </p:sp>
      <p:sp>
        <p:nvSpPr>
          <p:cNvPr id="24581" name="Rectangle 3"/>
          <p:cNvSpPr>
            <a:spLocks noGrp="1" noChangeArrowheads="1"/>
          </p:cNvSpPr>
          <p:nvPr>
            <p:ph type="body" idx="1"/>
          </p:nvPr>
        </p:nvSpPr>
        <p:spPr>
          <a:xfrm>
            <a:off x="327025" y="1433513"/>
            <a:ext cx="9577388" cy="5376862"/>
          </a:xfrm>
        </p:spPr>
        <p:txBody>
          <a:bodyPr/>
          <a:lstStyle/>
          <a:p>
            <a:pPr marL="379413" indent="-379413">
              <a:lnSpc>
                <a:spcPct val="110000"/>
              </a:lnSpc>
            </a:pPr>
            <a:r>
              <a:rPr lang="ja-JP" altLang="en-US" u="sng" smtClean="0">
                <a:solidFill>
                  <a:srgbClr val="FF0000"/>
                </a:solidFill>
              </a:rPr>
              <a:t>機会費用</a:t>
            </a:r>
            <a:r>
              <a:rPr lang="ja-JP" altLang="en-US" smtClean="0"/>
              <a:t>はあるモノ</a:t>
            </a:r>
            <a:r>
              <a:rPr lang="ja-JP" altLang="en-US" smtClean="0"/>
              <a:t>を手に入れるために諦めなければならないもの</a:t>
            </a:r>
            <a:endParaRPr lang="en-US" altLang="ja-JP" smtClean="0"/>
          </a:p>
          <a:p>
            <a:pPr marL="379413" indent="-379413">
              <a:lnSpc>
                <a:spcPct val="110000"/>
              </a:lnSpc>
            </a:pPr>
            <a:r>
              <a:rPr lang="ja-JP" altLang="en-US" smtClean="0"/>
              <a:t>詳しく</a:t>
            </a:r>
            <a:r>
              <a:rPr lang="ja-JP" altLang="en-US"/>
              <a:t>述</a:t>
            </a:r>
            <a:r>
              <a:rPr lang="ja-JP" altLang="en-US" smtClean="0"/>
              <a:t>べる</a:t>
            </a:r>
            <a:r>
              <a:rPr lang="ja-JP" altLang="en-US"/>
              <a:t>と</a:t>
            </a:r>
            <a:r>
              <a:rPr lang="ja-JP" altLang="en-US" smtClean="0"/>
              <a:t>，</a:t>
            </a:r>
            <a:r>
              <a:rPr lang="ja-JP" altLang="en-US" smtClean="0"/>
              <a:t>あるものの</a:t>
            </a:r>
            <a:r>
              <a:rPr lang="ja-JP" altLang="en-US" u="sng" smtClean="0">
                <a:solidFill>
                  <a:srgbClr val="FF0000"/>
                </a:solidFill>
              </a:rPr>
              <a:t>機会</a:t>
            </a:r>
            <a:r>
              <a:rPr lang="ja-JP" altLang="en-US" u="sng" smtClean="0">
                <a:solidFill>
                  <a:srgbClr val="FF0000"/>
                </a:solidFill>
              </a:rPr>
              <a:t>費用</a:t>
            </a:r>
            <a:r>
              <a:rPr lang="ja-JP" altLang="en-US" smtClean="0"/>
              <a:t>は，それ</a:t>
            </a:r>
            <a:r>
              <a:rPr lang="ja-JP" altLang="en-US" smtClean="0"/>
              <a:t>に代る選択肢の中で一番価値</a:t>
            </a:r>
            <a:r>
              <a:rPr lang="ja-JP" altLang="en-US" smtClean="0"/>
              <a:t>の</a:t>
            </a:r>
            <a:r>
              <a:rPr lang="ja-JP" altLang="en-US" smtClean="0"/>
              <a:t>高いも</a:t>
            </a:r>
            <a:r>
              <a:rPr lang="ja-JP" altLang="en-US"/>
              <a:t>の</a:t>
            </a:r>
            <a:r>
              <a:rPr lang="ja-JP" altLang="en-US" smtClean="0"/>
              <a:t>の価値</a:t>
            </a:r>
            <a:endParaRPr lang="ja-JP" altLang="en-US" smtClean="0"/>
          </a:p>
          <a:p>
            <a:pPr marL="379413" indent="-379413">
              <a:lnSpc>
                <a:spcPct val="110000"/>
              </a:lnSpc>
            </a:pPr>
            <a:r>
              <a:rPr lang="ja-JP" altLang="en-US" smtClean="0"/>
              <a:t>選択できるものを良い順に並べる</a:t>
            </a:r>
            <a:endParaRPr lang="en-US" altLang="ja-JP" smtClean="0"/>
          </a:p>
          <a:p>
            <a:pPr marL="379413" indent="-379413">
              <a:lnSpc>
                <a:spcPct val="110000"/>
              </a:lnSpc>
              <a:buFont typeface="Wingdings" pitchFamily="2" charset="2"/>
              <a:buNone/>
            </a:pPr>
            <a:r>
              <a:rPr lang="en-US" altLang="ja-JP" smtClean="0"/>
              <a:t>	</a:t>
            </a:r>
            <a:r>
              <a:rPr lang="ja-JP" altLang="en-US" smtClean="0">
                <a:solidFill>
                  <a:srgbClr val="FF0000"/>
                </a:solidFill>
              </a:rPr>
              <a:t>最善</a:t>
            </a:r>
            <a:r>
              <a:rPr lang="ja-JP" altLang="en-US" smtClean="0"/>
              <a:t>，</a:t>
            </a:r>
            <a:r>
              <a:rPr lang="ja-JP" altLang="en-US" smtClean="0">
                <a:solidFill>
                  <a:srgbClr val="0070C0"/>
                </a:solidFill>
              </a:rPr>
              <a:t>次善</a:t>
            </a:r>
            <a:r>
              <a:rPr lang="ja-JP" altLang="en-US" smtClean="0"/>
              <a:t>，</a:t>
            </a:r>
            <a:r>
              <a:rPr lang="en-US" altLang="ja-JP" smtClean="0"/>
              <a:t>3</a:t>
            </a:r>
            <a:r>
              <a:rPr lang="ja-JP" altLang="en-US" smtClean="0"/>
              <a:t>番目に良い物，</a:t>
            </a:r>
            <a:r>
              <a:rPr lang="en-US" altLang="ja-JP" smtClean="0"/>
              <a:t>…</a:t>
            </a:r>
          </a:p>
          <a:p>
            <a:pPr marL="379413" indent="-379413">
              <a:lnSpc>
                <a:spcPct val="110000"/>
              </a:lnSpc>
            </a:pPr>
            <a:r>
              <a:rPr lang="ja-JP" altLang="en-US" smtClean="0"/>
              <a:t>最適化による実際</a:t>
            </a:r>
            <a:r>
              <a:rPr lang="ja-JP" altLang="en-US" smtClean="0"/>
              <a:t>に選択するのは</a:t>
            </a:r>
            <a:r>
              <a:rPr lang="ja-JP" altLang="en-US" smtClean="0">
                <a:solidFill>
                  <a:srgbClr val="FF0000"/>
                </a:solidFill>
              </a:rPr>
              <a:t>最善</a:t>
            </a:r>
            <a:endParaRPr lang="en-US" altLang="ja-JP" smtClean="0">
              <a:solidFill>
                <a:srgbClr val="FF0000"/>
              </a:solidFill>
            </a:endParaRPr>
          </a:p>
          <a:p>
            <a:pPr marL="379413" indent="-379413">
              <a:lnSpc>
                <a:spcPct val="110000"/>
              </a:lnSpc>
            </a:pPr>
            <a:r>
              <a:rPr lang="ja-JP" altLang="en-US" smtClean="0"/>
              <a:t>選択しなかったものの中で最も良いの</a:t>
            </a:r>
            <a:r>
              <a:rPr lang="ja-JP" altLang="en-US" smtClean="0"/>
              <a:t>は</a:t>
            </a:r>
            <a:r>
              <a:rPr lang="ja-JP" altLang="en-US" smtClean="0">
                <a:solidFill>
                  <a:srgbClr val="0070C0"/>
                </a:solidFill>
              </a:rPr>
              <a:t>次善</a:t>
            </a:r>
            <a:endParaRPr lang="en-US" altLang="ja-JP" smtClean="0">
              <a:solidFill>
                <a:srgbClr val="0070C0"/>
              </a:solidFill>
            </a:endParaRPr>
          </a:p>
          <a:p>
            <a:pPr marL="379413" indent="-379413">
              <a:lnSpc>
                <a:spcPct val="110000"/>
              </a:lnSpc>
            </a:pPr>
            <a:r>
              <a:rPr lang="ja-JP" altLang="en-US" smtClean="0"/>
              <a:t>選択肢は一杯あるが最善と次善の選択で良い</a:t>
            </a:r>
            <a:endParaRPr lang="ja-JP" altLang="en-US" smtClean="0">
              <a:solidFill>
                <a:srgbClr val="0070C0"/>
              </a:solidFill>
            </a:endParaRPr>
          </a:p>
          <a:p>
            <a:pPr marL="379413" indent="-379413">
              <a:lnSpc>
                <a:spcPct val="110000"/>
              </a:lnSpc>
            </a:pPr>
            <a:endParaRPr lang="ja-JP" altLang="en-US" smtClean="0"/>
          </a:p>
        </p:txBody>
      </p:sp>
      <p:sp>
        <p:nvSpPr>
          <p:cNvPr id="245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81EBE79-CA7C-4FE0-9970-D319DEEC9D2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827284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2457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a:t>
            </a:r>
            <a:r>
              <a:rPr lang="ja-JP" altLang="en-US" sz="1400" smtClean="0">
                <a:latin typeface="Times New Roman" panose="02020603050405020304" pitchFamily="18" charset="0"/>
              </a:rPr>
              <a:t>最適化</a:t>
            </a:r>
            <a:endParaRPr lang="en-US" altLang="ja-JP" sz="1400" smtClean="0">
              <a:latin typeface="Times New Roman" panose="02020603050405020304" pitchFamily="18" charset="0"/>
            </a:endParaRPr>
          </a:p>
        </p:txBody>
      </p:sp>
      <p:sp>
        <p:nvSpPr>
          <p:cNvPr id="24580" name="Rectangle 2"/>
          <p:cNvSpPr>
            <a:spLocks noGrp="1" noChangeArrowheads="1"/>
          </p:cNvSpPr>
          <p:nvPr>
            <p:ph type="title"/>
          </p:nvPr>
        </p:nvSpPr>
        <p:spPr>
          <a:xfrm>
            <a:off x="722313" y="209550"/>
            <a:ext cx="8636000" cy="1271588"/>
          </a:xfrm>
        </p:spPr>
        <p:txBody>
          <a:bodyPr/>
          <a:lstStyle/>
          <a:p>
            <a:r>
              <a:rPr lang="ja-JP" altLang="en-US" smtClean="0"/>
              <a:t>機会費用の金銭評価</a:t>
            </a:r>
            <a:endParaRPr lang="en-US" altLang="ja-JP" smtClean="0"/>
          </a:p>
        </p:txBody>
      </p:sp>
      <p:sp>
        <p:nvSpPr>
          <p:cNvPr id="24581" name="Rectangle 3"/>
          <p:cNvSpPr>
            <a:spLocks noGrp="1" noChangeArrowheads="1"/>
          </p:cNvSpPr>
          <p:nvPr>
            <p:ph type="body" idx="1"/>
          </p:nvPr>
        </p:nvSpPr>
        <p:spPr>
          <a:xfrm>
            <a:off x="327025" y="1433513"/>
            <a:ext cx="9577388" cy="5376862"/>
          </a:xfrm>
        </p:spPr>
        <p:txBody>
          <a:bodyPr/>
          <a:lstStyle/>
          <a:p>
            <a:pPr marL="379413" indent="-379413">
              <a:lnSpc>
                <a:spcPct val="110000"/>
              </a:lnSpc>
            </a:pPr>
            <a:r>
              <a:rPr lang="ja-JP" altLang="en-US" u="sng">
                <a:solidFill>
                  <a:srgbClr val="FF0000"/>
                </a:solidFill>
              </a:rPr>
              <a:t>純</a:t>
            </a:r>
            <a:r>
              <a:rPr lang="ja-JP" altLang="en-US" u="sng" smtClean="0">
                <a:solidFill>
                  <a:srgbClr val="FF0000"/>
                </a:solidFill>
              </a:rPr>
              <a:t>便益</a:t>
            </a:r>
            <a:r>
              <a:rPr lang="ja-JP" altLang="en-US" smtClean="0"/>
              <a:t>は便益から費用を差し引いたもの</a:t>
            </a:r>
            <a:endParaRPr lang="en-US" altLang="ja-JP" smtClean="0"/>
          </a:p>
          <a:p>
            <a:pPr marL="379413" indent="-379413">
              <a:lnSpc>
                <a:spcPct val="110000"/>
              </a:lnSpc>
            </a:pPr>
            <a:r>
              <a:rPr lang="ja-JP" altLang="en-US" smtClean="0"/>
              <a:t>ネット</a:t>
            </a:r>
            <a:r>
              <a:rPr lang="ja-JP" altLang="en-US"/>
              <a:t>サーフィン</a:t>
            </a:r>
            <a:r>
              <a:rPr lang="ja-JP" altLang="en-US" smtClean="0"/>
              <a:t>の機会費用＝アルバイトの仕事の純便益</a:t>
            </a:r>
            <a:endParaRPr lang="en-US" altLang="ja-JP" smtClean="0"/>
          </a:p>
          <a:p>
            <a:pPr marL="379413" indent="-379413">
              <a:lnSpc>
                <a:spcPct val="110000"/>
              </a:lnSpc>
            </a:pPr>
            <a:r>
              <a:rPr lang="ja-JP" altLang="en-US"/>
              <a:t>次善</a:t>
            </a:r>
            <a:r>
              <a:rPr lang="ja-JP" altLang="en-US" smtClean="0"/>
              <a:t>がアルバイトの仕事ではないとき．アルバイトの仕事以上の純便益．ネットサーフィンの機会費用は，アルバイトの仕事と同じかそれ以上</a:t>
            </a:r>
            <a:endParaRPr lang="en-US" altLang="ja-JP" smtClean="0"/>
          </a:p>
          <a:p>
            <a:pPr marL="379413" indent="-379413">
              <a:lnSpc>
                <a:spcPct val="110000"/>
              </a:lnSpc>
            </a:pPr>
            <a:r>
              <a:rPr lang="ja-JP" altLang="en-US" u="sng" smtClean="0">
                <a:solidFill>
                  <a:srgbClr val="FF0000"/>
                </a:solidFill>
              </a:rPr>
              <a:t>費用便益分析</a:t>
            </a:r>
            <a:r>
              <a:rPr lang="ja-JP" altLang="en-US" smtClean="0"/>
              <a:t>は，円で測った費用と便益で分析</a:t>
            </a:r>
            <a:endParaRPr lang="en-US" altLang="ja-JP" smtClean="0"/>
          </a:p>
          <a:p>
            <a:pPr marL="379413" indent="-379413">
              <a:lnSpc>
                <a:spcPct val="110000"/>
              </a:lnSpc>
            </a:pPr>
            <a:r>
              <a:rPr lang="ja-JP" altLang="en-US" u="sng">
                <a:solidFill>
                  <a:srgbClr val="FF0000"/>
                </a:solidFill>
              </a:rPr>
              <a:t>最適化</a:t>
            </a:r>
            <a:r>
              <a:rPr lang="ja-JP" altLang="en-US" smtClean="0"/>
              <a:t>は純便益が最大になる選択肢を選ぶこと</a:t>
            </a:r>
            <a:endParaRPr lang="en-US" altLang="ja-JP" smtClean="0"/>
          </a:p>
          <a:p>
            <a:pPr marL="379413" indent="-379413">
              <a:lnSpc>
                <a:spcPct val="110000"/>
              </a:lnSpc>
            </a:pPr>
            <a:endParaRPr lang="ja-JP" altLang="en-US" smtClean="0"/>
          </a:p>
        </p:txBody>
      </p:sp>
      <p:sp>
        <p:nvSpPr>
          <p:cNvPr id="2458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81EBE79-CA7C-4FE0-9970-D319DEEC9D2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834750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ミクロ経済学</a:t>
            </a:r>
            <a:r>
              <a:rPr lang="en-US" altLang="ja-JP" sz="1400" smtClean="0">
                <a:latin typeface="Times New Roman" panose="02020603050405020304" pitchFamily="18" charset="0"/>
              </a:rPr>
              <a:t>I </a:t>
            </a:r>
            <a:r>
              <a:rPr lang="ja-JP" altLang="en-US" sz="1400" smtClean="0">
                <a:latin typeface="Times New Roman" panose="02020603050405020304" pitchFamily="18" charset="0"/>
              </a:rPr>
              <a:t>最適化</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94456"/>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最適化</a:t>
            </a:r>
            <a:endParaRPr lang="en-US" altLang="ja-JP" smtClean="0"/>
          </a:p>
          <a:p>
            <a:pPr>
              <a:lnSpc>
                <a:spcPct val="130000"/>
              </a:lnSpc>
              <a:defRPr/>
            </a:pPr>
            <a:r>
              <a:rPr lang="ja-JP" altLang="en-US" smtClean="0"/>
              <a:t>機会費用</a:t>
            </a:r>
            <a:endParaRPr lang="en-US" altLang="ja-JP" smtClean="0"/>
          </a:p>
          <a:p>
            <a:pPr>
              <a:lnSpc>
                <a:spcPct val="130000"/>
              </a:lnSpc>
              <a:defRPr/>
            </a:pPr>
            <a:r>
              <a:rPr lang="ja-JP" altLang="en-US" smtClean="0"/>
              <a:t>費用便益</a:t>
            </a:r>
            <a:r>
              <a:rPr lang="ja-JP" altLang="en-US"/>
              <a:t>分析</a:t>
            </a: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14316</TotalTime>
  <Words>427</Words>
  <Application>Microsoft Office PowerPoint</Application>
  <PresentationFormat>ユーザー設定</PresentationFormat>
  <Paragraphs>67</Paragraphs>
  <Slides>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6</vt:i4>
      </vt:variant>
    </vt:vector>
  </HeadingPairs>
  <TitlesOfParts>
    <vt:vector size="14" baseType="lpstr">
      <vt:lpstr>ＭＳ Ｐゴシック</vt:lpstr>
      <vt:lpstr>ＭＳ ゴシック</vt:lpstr>
      <vt:lpstr>Arial</vt:lpstr>
      <vt:lpstr>Calibri</vt:lpstr>
      <vt:lpstr>Times New Roman</vt:lpstr>
      <vt:lpstr>Wingdings</vt:lpstr>
      <vt:lpstr>Default Design</vt:lpstr>
      <vt:lpstr>デザインの設定</vt:lpstr>
      <vt:lpstr>ミクロ経済学I  最適化と機会費用</vt:lpstr>
      <vt:lpstr>講義の進め方．使い方</vt:lpstr>
      <vt:lpstr>最適化</vt:lpstr>
      <vt:lpstr>機会費用</vt:lpstr>
      <vt:lpstr>機会費用の金銭評価</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518</cp:revision>
  <cp:lastPrinted>2017-04-12T01:17:40Z</cp:lastPrinted>
  <dcterms:created xsi:type="dcterms:W3CDTF">2004-05-06T09:28:21Z</dcterms:created>
  <dcterms:modified xsi:type="dcterms:W3CDTF">2020-06-07T13:31:52Z</dcterms:modified>
</cp:coreProperties>
</file>