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3" r:id="rId2"/>
  </p:sldMasterIdLst>
  <p:notesMasterIdLst>
    <p:notesMasterId r:id="rId9"/>
  </p:notesMasterIdLst>
  <p:handoutMasterIdLst>
    <p:handoutMasterId r:id="rId10"/>
  </p:handoutMasterIdLst>
  <p:sldIdLst>
    <p:sldId id="413" r:id="rId3"/>
    <p:sldId id="474" r:id="rId4"/>
    <p:sldId id="475" r:id="rId5"/>
    <p:sldId id="480" r:id="rId6"/>
    <p:sldId id="481" r:id="rId7"/>
    <p:sldId id="479" r:id="rId8"/>
  </p:sldIdLst>
  <p:sldSz cx="10160000" cy="7620000"/>
  <p:notesSz cx="6735763" cy="9866313"/>
  <p:custDataLst>
    <p:tags r:id="rId11"/>
  </p:custDataLst>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丹野 忠晋" initials="丹野" lastIdx="2" clrIdx="0">
    <p:extLst>
      <p:ext uri="{19B8F6BF-5375-455C-9EA6-DF929625EA0E}">
        <p15:presenceInfo xmlns:p15="http://schemas.microsoft.com/office/powerpoint/2012/main" userId="210069fa5ad2125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684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37" autoAdjust="0"/>
    <p:restoredTop sz="94600" autoAdjust="0"/>
  </p:normalViewPr>
  <p:slideViewPr>
    <p:cSldViewPr>
      <p:cViewPr varScale="1">
        <p:scale>
          <a:sx n="63" d="100"/>
          <a:sy n="63" d="100"/>
        </p:scale>
        <p:origin x="1148" y="60"/>
      </p:cViewPr>
      <p:guideLst>
        <p:guide orient="horz" pos="2160"/>
        <p:guide pos="2880"/>
      </p:guideLst>
    </p:cSldViewPr>
  </p:slideViewPr>
  <p:outlineViewPr>
    <p:cViewPr>
      <p:scale>
        <a:sx n="33" d="100"/>
        <a:sy n="33" d="100"/>
      </p:scale>
      <p:origin x="234" y="327600"/>
    </p:cViewPr>
  </p:outlineViewPr>
  <p:notesTextViewPr>
    <p:cViewPr>
      <p:scale>
        <a:sx n="100" d="100"/>
        <a:sy n="100" d="100"/>
      </p:scale>
      <p:origin x="0" y="0"/>
    </p:cViewPr>
  </p:notesTextViewPr>
  <p:notesViewPr>
    <p:cSldViewPr>
      <p:cViewPr varScale="1">
        <p:scale>
          <a:sx n="46" d="100"/>
          <a:sy n="46" d="100"/>
        </p:scale>
        <p:origin x="-2238" y="-108"/>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863975"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smtClean="0"/>
            </a:lvl1pPr>
          </a:lstStyle>
          <a:p>
            <a:pPr>
              <a:defRPr/>
            </a:pPr>
            <a:r>
              <a:rPr lang="ja-JP" altLang="en-US" smtClean="0"/>
              <a:t>ミクロ経済学</a:t>
            </a:r>
            <a:r>
              <a:rPr lang="en-US" altLang="ja-JP" smtClean="0"/>
              <a:t>I </a:t>
            </a:r>
            <a:r>
              <a:rPr lang="ja-JP" altLang="en-US" smtClean="0"/>
              <a:t>最適化</a:t>
            </a:r>
            <a:endParaRPr lang="en-US" altLang="ja-JP"/>
          </a:p>
        </p:txBody>
      </p:sp>
      <p:sp>
        <p:nvSpPr>
          <p:cNvPr id="13315"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a:lvl1pPr>
          </a:lstStyle>
          <a:p>
            <a:pPr>
              <a:defRPr/>
            </a:pPr>
            <a:r>
              <a:rPr lang="en-US" altLang="ja-JP" smtClean="0"/>
              <a:t>2020/6/9</a:t>
            </a:r>
            <a:endParaRPr lang="en-US" altLang="ja-JP"/>
          </a:p>
        </p:txBody>
      </p:sp>
      <p:sp>
        <p:nvSpPr>
          <p:cNvPr id="13316"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a:t>丹野忠晋</a:t>
            </a:r>
            <a:endParaRPr lang="en-US" altLang="ja-JP"/>
          </a:p>
        </p:txBody>
      </p:sp>
      <p:sp>
        <p:nvSpPr>
          <p:cNvPr id="13317"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F1FD1302-392C-4B69-9506-A13DAE36DBDC}"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smtClean="0"/>
            </a:lvl1pPr>
          </a:lstStyle>
          <a:p>
            <a:pPr>
              <a:defRPr/>
            </a:pPr>
            <a:r>
              <a:rPr lang="ja-JP" altLang="en-US" smtClean="0"/>
              <a:t>ミクロ経済学</a:t>
            </a:r>
            <a:r>
              <a:rPr lang="en-US" altLang="ja-JP" smtClean="0"/>
              <a:t>I </a:t>
            </a:r>
            <a:r>
              <a:rPr lang="ja-JP" altLang="en-US" smtClean="0"/>
              <a:t>最適化</a:t>
            </a:r>
            <a:endParaRPr lang="en-US" altLang="ja-JP"/>
          </a:p>
        </p:txBody>
      </p:sp>
      <p:sp>
        <p:nvSpPr>
          <p:cNvPr id="12291"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a:lvl1pPr>
          </a:lstStyle>
          <a:p>
            <a:pPr>
              <a:defRPr/>
            </a:pPr>
            <a:r>
              <a:rPr lang="en-US" altLang="ja-JP" smtClean="0"/>
              <a:t>2020/6/9</a:t>
            </a:r>
            <a:endParaRPr lang="en-US" altLang="ja-JP"/>
          </a:p>
        </p:txBody>
      </p:sp>
      <p:sp>
        <p:nvSpPr>
          <p:cNvPr id="4100" name="Rectangle 4"/>
          <p:cNvSpPr>
            <a:spLocks noGrp="1" noRot="1" noChangeAspect="1"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3"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2294"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a:t>丹野忠晋</a:t>
            </a:r>
            <a:endParaRPr lang="en-US" altLang="ja-JP"/>
          </a:p>
        </p:txBody>
      </p:sp>
      <p:sp>
        <p:nvSpPr>
          <p:cNvPr id="12295"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9106398D-969B-481B-A4AC-2B38856041E3}"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ミクロ経済学</a:t>
            </a:r>
            <a:r>
              <a:rPr lang="en-US" altLang="ja-JP" smtClean="0"/>
              <a:t>I </a:t>
            </a:r>
            <a:r>
              <a:rPr lang="ja-JP" altLang="en-US" smtClean="0"/>
              <a:t>最適化</a:t>
            </a:r>
            <a:endParaRPr lang="en-US" altLang="ja-JP"/>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2020/6/9</a:t>
            </a:r>
          </a:p>
        </p:txBody>
      </p:sp>
      <p:sp>
        <p:nvSpPr>
          <p:cNvPr id="717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EAD0FEC-F8CD-4721-9678-6FE9FEEE6AAF}" type="slidenum">
              <a:rPr lang="ja-JP" altLang="en-US" smtClean="0"/>
              <a:pPr>
                <a:spcBef>
                  <a:spcPct val="0"/>
                </a:spcBef>
              </a:pPr>
              <a:t>1</a:t>
            </a:fld>
            <a:endParaRPr lang="en-US" altLang="ja-JP" smtClean="0"/>
          </a:p>
        </p:txBody>
      </p:sp>
      <p:sp>
        <p:nvSpPr>
          <p:cNvPr id="7173" name="Rectangle 2"/>
          <p:cNvSpPr>
            <a:spLocks noGrp="1" noRot="1" noChangeAspect="1" noChangeArrowheads="1" noTextEdit="1"/>
          </p:cNvSpPr>
          <p:nvPr>
            <p:ph type="sldImg"/>
          </p:nvPr>
        </p:nvSpPr>
        <p:spPr>
          <a:ln/>
        </p:spPr>
      </p:sp>
      <p:sp>
        <p:nvSpPr>
          <p:cNvPr id="71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ミクロ経済学</a:t>
            </a:r>
            <a:r>
              <a:rPr lang="en-US" altLang="ja-JP" smtClean="0"/>
              <a:t>I </a:t>
            </a:r>
            <a:r>
              <a:rPr lang="ja-JP" altLang="en-US" smtClean="0"/>
              <a:t>最適化</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2020/6/9</a:t>
            </a:r>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3</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7713" indent="-284163">
              <a:spcBef>
                <a:spcPct val="30000"/>
              </a:spcBef>
              <a:defRPr sz="1200">
                <a:solidFill>
                  <a:schemeClr val="tx1"/>
                </a:solidFill>
                <a:latin typeface="Times New Roman" panose="02020603050405020304" pitchFamily="18" charset="0"/>
              </a:defRPr>
            </a:lvl2pPr>
            <a:lvl3pPr marL="1150938" indent="-227013">
              <a:spcBef>
                <a:spcPct val="30000"/>
              </a:spcBef>
              <a:defRPr sz="1200">
                <a:solidFill>
                  <a:schemeClr val="tx1"/>
                </a:solidFill>
                <a:latin typeface="Times New Roman" panose="02020603050405020304" pitchFamily="18" charset="0"/>
              </a:defRPr>
            </a:lvl3pPr>
            <a:lvl4pPr marL="1616075" indent="-227013">
              <a:spcBef>
                <a:spcPct val="30000"/>
              </a:spcBef>
              <a:defRPr sz="1200">
                <a:solidFill>
                  <a:schemeClr val="tx1"/>
                </a:solidFill>
                <a:latin typeface="Times New Roman" panose="02020603050405020304" pitchFamily="18" charset="0"/>
              </a:defRPr>
            </a:lvl4pPr>
            <a:lvl5pPr marL="2076450" indent="-227013">
              <a:spcBef>
                <a:spcPct val="30000"/>
              </a:spcBef>
              <a:defRPr sz="1200">
                <a:solidFill>
                  <a:schemeClr val="tx1"/>
                </a:solidFill>
                <a:latin typeface="Times New Roman" panose="02020603050405020304" pitchFamily="18" charset="0"/>
              </a:defRPr>
            </a:lvl5pPr>
            <a:lvl6pPr marL="2533650"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90850"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48050" indent="-227013" eaLnBrk="0" fontAlgn="base" hangingPunct="0">
              <a:spcBef>
                <a:spcPct val="30000"/>
              </a:spcBef>
              <a:spcAft>
                <a:spcPct val="0"/>
              </a:spcAft>
              <a:defRPr sz="1200">
                <a:solidFill>
                  <a:schemeClr val="tx1"/>
                </a:solidFill>
                <a:latin typeface="Times New Roman" panose="02020603050405020304" pitchFamily="18" charset="0"/>
              </a:defRPr>
            </a:lvl8pPr>
            <a:lvl9pPr marL="3905250"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z="1300" smtClean="0"/>
              <a:t>産業経済</a:t>
            </a:r>
            <a:r>
              <a:rPr lang="en-US" altLang="ja-JP" sz="1300" smtClean="0"/>
              <a:t>A 2</a:t>
            </a:r>
          </a:p>
        </p:txBody>
      </p:sp>
      <p:sp>
        <p:nvSpPr>
          <p:cNvPr id="256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7713" indent="-284163">
              <a:spcBef>
                <a:spcPct val="30000"/>
              </a:spcBef>
              <a:defRPr sz="1200">
                <a:solidFill>
                  <a:schemeClr val="tx1"/>
                </a:solidFill>
                <a:latin typeface="Times New Roman" panose="02020603050405020304" pitchFamily="18" charset="0"/>
              </a:defRPr>
            </a:lvl2pPr>
            <a:lvl3pPr marL="1150938" indent="-227013">
              <a:spcBef>
                <a:spcPct val="30000"/>
              </a:spcBef>
              <a:defRPr sz="1200">
                <a:solidFill>
                  <a:schemeClr val="tx1"/>
                </a:solidFill>
                <a:latin typeface="Times New Roman" panose="02020603050405020304" pitchFamily="18" charset="0"/>
              </a:defRPr>
            </a:lvl3pPr>
            <a:lvl4pPr marL="1616075" indent="-227013">
              <a:spcBef>
                <a:spcPct val="30000"/>
              </a:spcBef>
              <a:defRPr sz="1200">
                <a:solidFill>
                  <a:schemeClr val="tx1"/>
                </a:solidFill>
                <a:latin typeface="Times New Roman" panose="02020603050405020304" pitchFamily="18" charset="0"/>
              </a:defRPr>
            </a:lvl4pPr>
            <a:lvl5pPr marL="2076450" indent="-227013">
              <a:spcBef>
                <a:spcPct val="30000"/>
              </a:spcBef>
              <a:defRPr sz="1200">
                <a:solidFill>
                  <a:schemeClr val="tx1"/>
                </a:solidFill>
                <a:latin typeface="Times New Roman" panose="02020603050405020304" pitchFamily="18" charset="0"/>
              </a:defRPr>
            </a:lvl5pPr>
            <a:lvl6pPr marL="2533650"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90850"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48050" indent="-227013" eaLnBrk="0" fontAlgn="base" hangingPunct="0">
              <a:spcBef>
                <a:spcPct val="30000"/>
              </a:spcBef>
              <a:spcAft>
                <a:spcPct val="0"/>
              </a:spcAft>
              <a:defRPr sz="1200">
                <a:solidFill>
                  <a:schemeClr val="tx1"/>
                </a:solidFill>
                <a:latin typeface="Times New Roman" panose="02020603050405020304" pitchFamily="18" charset="0"/>
              </a:defRPr>
            </a:lvl8pPr>
            <a:lvl9pPr marL="3905250"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z="1300" smtClean="0"/>
              <a:t>2019/4/16</a:t>
            </a:r>
          </a:p>
        </p:txBody>
      </p:sp>
      <p:sp>
        <p:nvSpPr>
          <p:cNvPr id="2560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7713" indent="-284163">
              <a:spcBef>
                <a:spcPct val="30000"/>
              </a:spcBef>
              <a:defRPr sz="1200">
                <a:solidFill>
                  <a:schemeClr val="tx1"/>
                </a:solidFill>
                <a:latin typeface="Times New Roman" panose="02020603050405020304" pitchFamily="18" charset="0"/>
              </a:defRPr>
            </a:lvl2pPr>
            <a:lvl3pPr marL="1150938" indent="-227013">
              <a:spcBef>
                <a:spcPct val="30000"/>
              </a:spcBef>
              <a:defRPr sz="1200">
                <a:solidFill>
                  <a:schemeClr val="tx1"/>
                </a:solidFill>
                <a:latin typeface="Times New Roman" panose="02020603050405020304" pitchFamily="18" charset="0"/>
              </a:defRPr>
            </a:lvl3pPr>
            <a:lvl4pPr marL="1616075" indent="-227013">
              <a:spcBef>
                <a:spcPct val="30000"/>
              </a:spcBef>
              <a:defRPr sz="1200">
                <a:solidFill>
                  <a:schemeClr val="tx1"/>
                </a:solidFill>
                <a:latin typeface="Times New Roman" panose="02020603050405020304" pitchFamily="18" charset="0"/>
              </a:defRPr>
            </a:lvl4pPr>
            <a:lvl5pPr marL="2076450" indent="-227013">
              <a:spcBef>
                <a:spcPct val="30000"/>
              </a:spcBef>
              <a:defRPr sz="1200">
                <a:solidFill>
                  <a:schemeClr val="tx1"/>
                </a:solidFill>
                <a:latin typeface="Times New Roman" panose="02020603050405020304" pitchFamily="18" charset="0"/>
              </a:defRPr>
            </a:lvl5pPr>
            <a:lvl6pPr marL="2533650"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90850"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48050" indent="-227013" eaLnBrk="0" fontAlgn="base" hangingPunct="0">
              <a:spcBef>
                <a:spcPct val="30000"/>
              </a:spcBef>
              <a:spcAft>
                <a:spcPct val="0"/>
              </a:spcAft>
              <a:defRPr sz="1200">
                <a:solidFill>
                  <a:schemeClr val="tx1"/>
                </a:solidFill>
                <a:latin typeface="Times New Roman" panose="02020603050405020304" pitchFamily="18" charset="0"/>
              </a:defRPr>
            </a:lvl8pPr>
            <a:lvl9pPr marL="3905250"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A114E8C-BE9E-4550-9DFD-59B5FA14C24F}" type="slidenum">
              <a:rPr lang="ja-JP" altLang="en-US" sz="1300" smtClean="0"/>
              <a:pPr>
                <a:spcBef>
                  <a:spcPct val="0"/>
                </a:spcBef>
              </a:pPr>
              <a:t>4</a:t>
            </a:fld>
            <a:endParaRPr lang="en-US" altLang="ja-JP" sz="1300" smtClean="0"/>
          </a:p>
        </p:txBody>
      </p:sp>
      <p:sp>
        <p:nvSpPr>
          <p:cNvPr id="25605" name="Rectangle 2"/>
          <p:cNvSpPr>
            <a:spLocks noRot="1" noChangeArrowheads="1" noTextEdit="1"/>
          </p:cNvSpPr>
          <p:nvPr>
            <p:ph type="sldImg"/>
          </p:nvPr>
        </p:nvSpPr>
        <p:spPr>
          <a:ln/>
        </p:spPr>
      </p:sp>
      <p:sp>
        <p:nvSpPr>
          <p:cNvPr id="2560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12771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7713" indent="-284163">
              <a:spcBef>
                <a:spcPct val="30000"/>
              </a:spcBef>
              <a:defRPr sz="1200">
                <a:solidFill>
                  <a:schemeClr val="tx1"/>
                </a:solidFill>
                <a:latin typeface="Times New Roman" panose="02020603050405020304" pitchFamily="18" charset="0"/>
              </a:defRPr>
            </a:lvl2pPr>
            <a:lvl3pPr marL="1150938" indent="-227013">
              <a:spcBef>
                <a:spcPct val="30000"/>
              </a:spcBef>
              <a:defRPr sz="1200">
                <a:solidFill>
                  <a:schemeClr val="tx1"/>
                </a:solidFill>
                <a:latin typeface="Times New Roman" panose="02020603050405020304" pitchFamily="18" charset="0"/>
              </a:defRPr>
            </a:lvl3pPr>
            <a:lvl4pPr marL="1616075" indent="-227013">
              <a:spcBef>
                <a:spcPct val="30000"/>
              </a:spcBef>
              <a:defRPr sz="1200">
                <a:solidFill>
                  <a:schemeClr val="tx1"/>
                </a:solidFill>
                <a:latin typeface="Times New Roman" panose="02020603050405020304" pitchFamily="18" charset="0"/>
              </a:defRPr>
            </a:lvl4pPr>
            <a:lvl5pPr marL="2076450" indent="-227013">
              <a:spcBef>
                <a:spcPct val="30000"/>
              </a:spcBef>
              <a:defRPr sz="1200">
                <a:solidFill>
                  <a:schemeClr val="tx1"/>
                </a:solidFill>
                <a:latin typeface="Times New Roman" panose="02020603050405020304" pitchFamily="18" charset="0"/>
              </a:defRPr>
            </a:lvl5pPr>
            <a:lvl6pPr marL="2533650"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90850"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48050" indent="-227013" eaLnBrk="0" fontAlgn="base" hangingPunct="0">
              <a:spcBef>
                <a:spcPct val="30000"/>
              </a:spcBef>
              <a:spcAft>
                <a:spcPct val="0"/>
              </a:spcAft>
              <a:defRPr sz="1200">
                <a:solidFill>
                  <a:schemeClr val="tx1"/>
                </a:solidFill>
                <a:latin typeface="Times New Roman" panose="02020603050405020304" pitchFamily="18" charset="0"/>
              </a:defRPr>
            </a:lvl8pPr>
            <a:lvl9pPr marL="3905250"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z="1300" smtClean="0"/>
              <a:t>産業経済</a:t>
            </a:r>
            <a:r>
              <a:rPr lang="en-US" altLang="ja-JP" sz="1300" smtClean="0"/>
              <a:t>A 2</a:t>
            </a:r>
          </a:p>
        </p:txBody>
      </p:sp>
      <p:sp>
        <p:nvSpPr>
          <p:cNvPr id="256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7713" indent="-284163">
              <a:spcBef>
                <a:spcPct val="30000"/>
              </a:spcBef>
              <a:defRPr sz="1200">
                <a:solidFill>
                  <a:schemeClr val="tx1"/>
                </a:solidFill>
                <a:latin typeface="Times New Roman" panose="02020603050405020304" pitchFamily="18" charset="0"/>
              </a:defRPr>
            </a:lvl2pPr>
            <a:lvl3pPr marL="1150938" indent="-227013">
              <a:spcBef>
                <a:spcPct val="30000"/>
              </a:spcBef>
              <a:defRPr sz="1200">
                <a:solidFill>
                  <a:schemeClr val="tx1"/>
                </a:solidFill>
                <a:latin typeface="Times New Roman" panose="02020603050405020304" pitchFamily="18" charset="0"/>
              </a:defRPr>
            </a:lvl3pPr>
            <a:lvl4pPr marL="1616075" indent="-227013">
              <a:spcBef>
                <a:spcPct val="30000"/>
              </a:spcBef>
              <a:defRPr sz="1200">
                <a:solidFill>
                  <a:schemeClr val="tx1"/>
                </a:solidFill>
                <a:latin typeface="Times New Roman" panose="02020603050405020304" pitchFamily="18" charset="0"/>
              </a:defRPr>
            </a:lvl4pPr>
            <a:lvl5pPr marL="2076450" indent="-227013">
              <a:spcBef>
                <a:spcPct val="30000"/>
              </a:spcBef>
              <a:defRPr sz="1200">
                <a:solidFill>
                  <a:schemeClr val="tx1"/>
                </a:solidFill>
                <a:latin typeface="Times New Roman" panose="02020603050405020304" pitchFamily="18" charset="0"/>
              </a:defRPr>
            </a:lvl5pPr>
            <a:lvl6pPr marL="2533650"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90850"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48050" indent="-227013" eaLnBrk="0" fontAlgn="base" hangingPunct="0">
              <a:spcBef>
                <a:spcPct val="30000"/>
              </a:spcBef>
              <a:spcAft>
                <a:spcPct val="0"/>
              </a:spcAft>
              <a:defRPr sz="1200">
                <a:solidFill>
                  <a:schemeClr val="tx1"/>
                </a:solidFill>
                <a:latin typeface="Times New Roman" panose="02020603050405020304" pitchFamily="18" charset="0"/>
              </a:defRPr>
            </a:lvl8pPr>
            <a:lvl9pPr marL="3905250"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z="1300" smtClean="0"/>
              <a:t>2019/4/16</a:t>
            </a:r>
          </a:p>
        </p:txBody>
      </p:sp>
      <p:sp>
        <p:nvSpPr>
          <p:cNvPr id="2560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7713" indent="-284163">
              <a:spcBef>
                <a:spcPct val="30000"/>
              </a:spcBef>
              <a:defRPr sz="1200">
                <a:solidFill>
                  <a:schemeClr val="tx1"/>
                </a:solidFill>
                <a:latin typeface="Times New Roman" panose="02020603050405020304" pitchFamily="18" charset="0"/>
              </a:defRPr>
            </a:lvl2pPr>
            <a:lvl3pPr marL="1150938" indent="-227013">
              <a:spcBef>
                <a:spcPct val="30000"/>
              </a:spcBef>
              <a:defRPr sz="1200">
                <a:solidFill>
                  <a:schemeClr val="tx1"/>
                </a:solidFill>
                <a:latin typeface="Times New Roman" panose="02020603050405020304" pitchFamily="18" charset="0"/>
              </a:defRPr>
            </a:lvl3pPr>
            <a:lvl4pPr marL="1616075" indent="-227013">
              <a:spcBef>
                <a:spcPct val="30000"/>
              </a:spcBef>
              <a:defRPr sz="1200">
                <a:solidFill>
                  <a:schemeClr val="tx1"/>
                </a:solidFill>
                <a:latin typeface="Times New Roman" panose="02020603050405020304" pitchFamily="18" charset="0"/>
              </a:defRPr>
            </a:lvl4pPr>
            <a:lvl5pPr marL="2076450" indent="-227013">
              <a:spcBef>
                <a:spcPct val="30000"/>
              </a:spcBef>
              <a:defRPr sz="1200">
                <a:solidFill>
                  <a:schemeClr val="tx1"/>
                </a:solidFill>
                <a:latin typeface="Times New Roman" panose="02020603050405020304" pitchFamily="18" charset="0"/>
              </a:defRPr>
            </a:lvl5pPr>
            <a:lvl6pPr marL="2533650"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90850"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48050" indent="-227013" eaLnBrk="0" fontAlgn="base" hangingPunct="0">
              <a:spcBef>
                <a:spcPct val="30000"/>
              </a:spcBef>
              <a:spcAft>
                <a:spcPct val="0"/>
              </a:spcAft>
              <a:defRPr sz="1200">
                <a:solidFill>
                  <a:schemeClr val="tx1"/>
                </a:solidFill>
                <a:latin typeface="Times New Roman" panose="02020603050405020304" pitchFamily="18" charset="0"/>
              </a:defRPr>
            </a:lvl8pPr>
            <a:lvl9pPr marL="3905250"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A114E8C-BE9E-4550-9DFD-59B5FA14C24F}" type="slidenum">
              <a:rPr lang="ja-JP" altLang="en-US" sz="1300" smtClean="0"/>
              <a:pPr>
                <a:spcBef>
                  <a:spcPct val="0"/>
                </a:spcBef>
              </a:pPr>
              <a:t>5</a:t>
            </a:fld>
            <a:endParaRPr lang="en-US" altLang="ja-JP" sz="1300" smtClean="0"/>
          </a:p>
        </p:txBody>
      </p:sp>
      <p:sp>
        <p:nvSpPr>
          <p:cNvPr id="25605" name="Rectangle 2"/>
          <p:cNvSpPr>
            <a:spLocks noRot="1" noChangeArrowheads="1" noTextEdit="1"/>
          </p:cNvSpPr>
          <p:nvPr>
            <p:ph type="sldImg"/>
          </p:nvPr>
        </p:nvSpPr>
        <p:spPr>
          <a:ln/>
        </p:spPr>
      </p:sp>
      <p:sp>
        <p:nvSpPr>
          <p:cNvPr id="2560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881835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ミクロ経済学</a:t>
            </a:r>
            <a:r>
              <a:rPr lang="en-US" altLang="ja-JP" smtClean="0"/>
              <a:t>I </a:t>
            </a:r>
            <a:r>
              <a:rPr lang="ja-JP" altLang="en-US" smtClean="0"/>
              <a:t>最適化</a:t>
            </a:r>
            <a:endParaRPr lang="en-US" altLang="ja-JP"/>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2020/6/9</a:t>
            </a:r>
          </a:p>
        </p:txBody>
      </p:sp>
      <p:sp>
        <p:nvSpPr>
          <p:cNvPr id="2048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090E2DC-5559-4368-A7B2-85936C9206DE}" type="slidenum">
              <a:rPr lang="ja-JP" altLang="en-US" smtClean="0"/>
              <a:pPr>
                <a:spcBef>
                  <a:spcPct val="0"/>
                </a:spcBef>
              </a:pPr>
              <a:t>6</a:t>
            </a:fld>
            <a:endParaRPr lang="en-US" altLang="ja-JP" smtClean="0"/>
          </a:p>
        </p:txBody>
      </p:sp>
      <p:sp>
        <p:nvSpPr>
          <p:cNvPr id="20485" name="Rectangle 2"/>
          <p:cNvSpPr>
            <a:spLocks noGrp="1" noRot="1" noChangeAspect="1" noChangeArrowheads="1" noTextEdit="1"/>
          </p:cNvSpPr>
          <p:nvPr>
            <p:ph type="sldImg"/>
          </p:nvPr>
        </p:nvSpPr>
        <p:spPr>
          <a:ln/>
        </p:spPr>
      </p:sp>
      <p:sp>
        <p:nvSpPr>
          <p:cNvPr id="2048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809604"/>
            <a:ext cx="8636000" cy="1633537"/>
          </a:xfrm>
        </p:spPr>
        <p:txBody>
          <a:bodyPr/>
          <a:lstStyle>
            <a:lvl1pPr>
              <a:defRPr sz="4400" baseline="0">
                <a:latin typeface="ＭＳ ゴシック" pitchFamily="49" charset="-128"/>
                <a:ea typeface="ＭＳ ゴシック" pitchFamily="49" charset="-128"/>
              </a:defRPr>
            </a:lvl1pPr>
          </a:lstStyle>
          <a:p>
            <a:r>
              <a:rPr lang="ja-JP" altLang="en-US" dirty="0" smtClean="0"/>
              <a:t>マスタ タイトルの書式設定</a:t>
            </a:r>
            <a:endParaRPr lang="ja-JP" altLang="en-US" dirty="0"/>
          </a:p>
        </p:txBody>
      </p:sp>
      <p:sp>
        <p:nvSpPr>
          <p:cNvPr id="3" name="サブタイトル 2"/>
          <p:cNvSpPr>
            <a:spLocks noGrp="1"/>
          </p:cNvSpPr>
          <p:nvPr>
            <p:ph type="subTitle" idx="1"/>
          </p:nvPr>
        </p:nvSpPr>
        <p:spPr>
          <a:xfrm>
            <a:off x="1524000" y="3238496"/>
            <a:ext cx="7112000" cy="3027367"/>
          </a:xfrm>
        </p:spPr>
        <p:txBody>
          <a:bodyPr/>
          <a:lstStyle>
            <a:lvl1pPr marL="0" indent="0" algn="ctr">
              <a:buNone/>
              <a:defRPr baseline="0">
                <a:latin typeface="ＭＳ ゴシック" pitchFamily="49" charset="-128"/>
                <a:ea typeface="ＭＳ ゴシック" pitchFamily="49" charset="-128"/>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 サブタイトルの書式設定</a:t>
            </a:r>
            <a:endParaRPr lang="ja-JP" altLang="en-US" dirty="0"/>
          </a:p>
        </p:txBody>
      </p:sp>
      <p:sp>
        <p:nvSpPr>
          <p:cNvPr id="4" name="Rectangle 4"/>
          <p:cNvSpPr>
            <a:spLocks noGrp="1" noChangeArrowheads="1"/>
          </p:cNvSpPr>
          <p:nvPr>
            <p:ph type="dt" sz="half" idx="10"/>
          </p:nvPr>
        </p:nvSpPr>
        <p:spPr/>
        <p:txBody>
          <a:bodyPr/>
          <a:lstStyle>
            <a:lvl1pPr>
              <a:defRPr baseline="0" smtClean="0">
                <a:ea typeface="ＭＳ ゴシック" pitchFamily="49" charset="-128"/>
              </a:defRPr>
            </a:lvl1pPr>
          </a:lstStyle>
          <a:p>
            <a:pPr>
              <a:defRPr/>
            </a:pPr>
            <a:r>
              <a:rPr lang="en-US" altLang="ja-JP" smtClean="0"/>
              <a:t>2020/6/9</a:t>
            </a:r>
            <a:endParaRPr lang="en-US" altLang="ja-JP"/>
          </a:p>
        </p:txBody>
      </p:sp>
      <p:sp>
        <p:nvSpPr>
          <p:cNvPr id="5" name="Rectangle 5"/>
          <p:cNvSpPr>
            <a:spLocks noGrp="1" noChangeArrowheads="1"/>
          </p:cNvSpPr>
          <p:nvPr>
            <p:ph type="ftr" sz="quarter" idx="11"/>
          </p:nvPr>
        </p:nvSpPr>
        <p:spPr/>
        <p:txBody>
          <a:bodyPr/>
          <a:lstStyle>
            <a:lvl1pPr>
              <a:defRPr baseline="0" smtClean="0">
                <a:ea typeface="ＭＳ ゴシック" pitchFamily="49" charset="-128"/>
              </a:defRPr>
            </a:lvl1pPr>
          </a:lstStyle>
          <a:p>
            <a:pPr>
              <a:defRPr/>
            </a:pPr>
            <a:r>
              <a:rPr lang="ja-JP" altLang="en-US" smtClean="0"/>
              <a:t>ミクロ経済学</a:t>
            </a:r>
            <a:r>
              <a:rPr lang="en-US" altLang="ja-JP" smtClean="0"/>
              <a:t>I </a:t>
            </a:r>
            <a:r>
              <a:rPr lang="ja-JP" altLang="en-US" smtClean="0"/>
              <a:t>最適化</a:t>
            </a:r>
            <a:endParaRPr lang="en-US" altLang="ja-JP"/>
          </a:p>
        </p:txBody>
      </p:sp>
      <p:sp>
        <p:nvSpPr>
          <p:cNvPr id="6" name="Rectangle 6"/>
          <p:cNvSpPr>
            <a:spLocks noGrp="1" noChangeArrowheads="1"/>
          </p:cNvSpPr>
          <p:nvPr>
            <p:ph type="sldNum" sz="quarter" idx="12"/>
          </p:nvPr>
        </p:nvSpPr>
        <p:spPr/>
        <p:txBody>
          <a:bodyPr/>
          <a:lstStyle>
            <a:lvl1pPr>
              <a:defRPr>
                <a:ea typeface="ＭＳ ゴシック" panose="020B0609070205080204" pitchFamily="49" charset="-128"/>
              </a:defRPr>
            </a:lvl1pPr>
          </a:lstStyle>
          <a:p>
            <a:pPr>
              <a:defRPr/>
            </a:pPr>
            <a:fld id="{D5123695-5404-4A2E-B1AF-D2335E783590}" type="slidenum">
              <a:rPr lang="ja-JP" altLang="en-US"/>
              <a:pPr>
                <a:defRPr/>
              </a:pPr>
              <a:t>‹#›</a:t>
            </a:fld>
            <a:endParaRPr lang="en-US" altLang="ja-JP"/>
          </a:p>
        </p:txBody>
      </p:sp>
    </p:spTree>
    <p:extLst>
      <p:ext uri="{BB962C8B-B14F-4D97-AF65-F5344CB8AC3E}">
        <p14:creationId xmlns:p14="http://schemas.microsoft.com/office/powerpoint/2010/main" val="278193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2020/6/9</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ミクロ経済学</a:t>
            </a:r>
            <a:r>
              <a:rPr lang="en-US" altLang="ja-JP" smtClean="0"/>
              <a:t>I </a:t>
            </a:r>
            <a:r>
              <a:rPr lang="ja-JP" altLang="en-US" smtClean="0"/>
              <a:t>最適化</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D5A515E-5CD0-4AC7-97AE-C936C57B07C2}" type="slidenum">
              <a:rPr lang="ja-JP" altLang="en-US"/>
              <a:pPr>
                <a:defRPr/>
              </a:pPr>
              <a:t>‹#›</a:t>
            </a:fld>
            <a:endParaRPr lang="en-US" altLang="ja-JP"/>
          </a:p>
        </p:txBody>
      </p:sp>
    </p:spTree>
    <p:extLst>
      <p:ext uri="{BB962C8B-B14F-4D97-AF65-F5344CB8AC3E}">
        <p14:creationId xmlns:p14="http://schemas.microsoft.com/office/powerpoint/2010/main" val="1807653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39000" y="676275"/>
            <a:ext cx="2159000" cy="609758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762000" y="676275"/>
            <a:ext cx="6324600" cy="609758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2020/6/9</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ミクロ経済学</a:t>
            </a:r>
            <a:r>
              <a:rPr lang="en-US" altLang="ja-JP" smtClean="0"/>
              <a:t>I </a:t>
            </a:r>
            <a:r>
              <a:rPr lang="ja-JP" altLang="en-US" smtClean="0"/>
              <a:t>最適化</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A002612-CB23-4086-91F6-2A846FE2DDAF}" type="slidenum">
              <a:rPr lang="ja-JP" altLang="en-US"/>
              <a:pPr>
                <a:defRPr/>
              </a:pPr>
              <a:t>‹#›</a:t>
            </a:fld>
            <a:endParaRPr lang="en-US" altLang="ja-JP"/>
          </a:p>
        </p:txBody>
      </p:sp>
    </p:spTree>
    <p:extLst>
      <p:ext uri="{BB962C8B-B14F-4D97-AF65-F5344CB8AC3E}">
        <p14:creationId xmlns:p14="http://schemas.microsoft.com/office/powerpoint/2010/main" val="1079552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2366963"/>
            <a:ext cx="8636000" cy="1633537"/>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524000" y="4318000"/>
            <a:ext cx="7112000" cy="194786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2020/6/9</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ミクロ経済学</a:t>
            </a:r>
            <a:r>
              <a:rPr lang="en-US" altLang="ja-JP" smtClean="0"/>
              <a:t>I </a:t>
            </a:r>
            <a:r>
              <a:rPr lang="ja-JP" altLang="en-US" smtClean="0"/>
              <a:t>最適化</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7E1A01D-B3F9-4D3A-A7BA-D15D5A777C44}" type="slidenum">
              <a:rPr lang="ja-JP" altLang="en-US"/>
              <a:pPr>
                <a:defRPr/>
              </a:pPr>
              <a:t>‹#›</a:t>
            </a:fld>
            <a:endParaRPr lang="ja-JP" altLang="en-US"/>
          </a:p>
        </p:txBody>
      </p:sp>
    </p:spTree>
    <p:extLst>
      <p:ext uri="{BB962C8B-B14F-4D97-AF65-F5344CB8AC3E}">
        <p14:creationId xmlns:p14="http://schemas.microsoft.com/office/powerpoint/2010/main" val="7713621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2020/6/9</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ミクロ経済学</a:t>
            </a:r>
            <a:r>
              <a:rPr lang="en-US" altLang="ja-JP" smtClean="0"/>
              <a:t>I </a:t>
            </a:r>
            <a:r>
              <a:rPr lang="ja-JP" altLang="en-US" smtClean="0"/>
              <a:t>最適化</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C7835C2-3E1C-46FA-A0F0-351917D0F2FE}" type="slidenum">
              <a:rPr lang="ja-JP" altLang="en-US"/>
              <a:pPr>
                <a:defRPr/>
              </a:pPr>
              <a:t>‹#›</a:t>
            </a:fld>
            <a:endParaRPr lang="ja-JP" altLang="en-US"/>
          </a:p>
        </p:txBody>
      </p:sp>
    </p:spTree>
    <p:extLst>
      <p:ext uri="{BB962C8B-B14F-4D97-AF65-F5344CB8AC3E}">
        <p14:creationId xmlns:p14="http://schemas.microsoft.com/office/powerpoint/2010/main" val="37370139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2020/6/9</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ミクロ経済学</a:t>
            </a:r>
            <a:r>
              <a:rPr lang="en-US" altLang="ja-JP" smtClean="0"/>
              <a:t>I </a:t>
            </a:r>
            <a:r>
              <a:rPr lang="ja-JP" altLang="en-US" smtClean="0"/>
              <a:t>最適化</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00E7C561-2723-4DD7-A70C-9B6B7AAC7397}" type="slidenum">
              <a:rPr lang="ja-JP" altLang="en-US"/>
              <a:pPr>
                <a:defRPr/>
              </a:pPr>
              <a:t>‹#›</a:t>
            </a:fld>
            <a:endParaRPr lang="ja-JP" altLang="en-US"/>
          </a:p>
        </p:txBody>
      </p:sp>
    </p:spTree>
    <p:extLst>
      <p:ext uri="{BB962C8B-B14F-4D97-AF65-F5344CB8AC3E}">
        <p14:creationId xmlns:p14="http://schemas.microsoft.com/office/powerpoint/2010/main" val="41613078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080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2020/6/9</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ミクロ経済学</a:t>
            </a:r>
            <a:r>
              <a:rPr lang="en-US" altLang="ja-JP" smtClean="0"/>
              <a:t>I </a:t>
            </a:r>
            <a:r>
              <a:rPr lang="ja-JP" altLang="en-US" smtClean="0"/>
              <a:t>最適化</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C079EE4C-B996-425B-93F1-D91F7D1996B2}" type="slidenum">
              <a:rPr lang="ja-JP" altLang="en-US"/>
              <a:pPr>
                <a:defRPr/>
              </a:pPr>
              <a:t>‹#›</a:t>
            </a:fld>
            <a:endParaRPr lang="ja-JP" altLang="en-US"/>
          </a:p>
        </p:txBody>
      </p:sp>
    </p:spTree>
    <p:extLst>
      <p:ext uri="{BB962C8B-B14F-4D97-AF65-F5344CB8AC3E}">
        <p14:creationId xmlns:p14="http://schemas.microsoft.com/office/powerpoint/2010/main" val="35563286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r>
              <a:rPr lang="en-US" altLang="ja-JP" smtClean="0"/>
              <a:t>2020/6/9</a:t>
            </a:r>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r>
              <a:rPr lang="ja-JP" altLang="en-US" smtClean="0"/>
              <a:t>ミクロ経済学</a:t>
            </a:r>
            <a:r>
              <a:rPr lang="en-US" altLang="ja-JP" smtClean="0"/>
              <a:t>I </a:t>
            </a:r>
            <a:r>
              <a:rPr lang="ja-JP" altLang="en-US" smtClean="0"/>
              <a:t>最適化</a:t>
            </a: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2482EDFE-B838-452E-AB47-AC4F7107AE91}" type="slidenum">
              <a:rPr lang="ja-JP" altLang="en-US"/>
              <a:pPr>
                <a:defRPr/>
              </a:pPr>
              <a:t>‹#›</a:t>
            </a:fld>
            <a:endParaRPr lang="ja-JP" altLang="en-US"/>
          </a:p>
        </p:txBody>
      </p:sp>
    </p:spTree>
    <p:extLst>
      <p:ext uri="{BB962C8B-B14F-4D97-AF65-F5344CB8AC3E}">
        <p14:creationId xmlns:p14="http://schemas.microsoft.com/office/powerpoint/2010/main" val="6427789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r>
              <a:rPr lang="en-US" altLang="ja-JP" smtClean="0"/>
              <a:t>2020/6/9</a:t>
            </a: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r>
              <a:rPr lang="ja-JP" altLang="en-US" smtClean="0"/>
              <a:t>ミクロ経済学</a:t>
            </a:r>
            <a:r>
              <a:rPr lang="en-US" altLang="ja-JP" smtClean="0"/>
              <a:t>I </a:t>
            </a:r>
            <a:r>
              <a:rPr lang="ja-JP" altLang="en-US" smtClean="0"/>
              <a:t>最適化</a:t>
            </a: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12D35EEC-ADDF-4F22-BB36-FB4DE7B1FD22}" type="slidenum">
              <a:rPr lang="ja-JP" altLang="en-US"/>
              <a:pPr>
                <a:defRPr/>
              </a:pPr>
              <a:t>‹#›</a:t>
            </a:fld>
            <a:endParaRPr lang="ja-JP" altLang="en-US"/>
          </a:p>
        </p:txBody>
      </p:sp>
    </p:spTree>
    <p:extLst>
      <p:ext uri="{BB962C8B-B14F-4D97-AF65-F5344CB8AC3E}">
        <p14:creationId xmlns:p14="http://schemas.microsoft.com/office/powerpoint/2010/main" val="25256894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r>
              <a:rPr lang="en-US" altLang="ja-JP" smtClean="0"/>
              <a:t>2020/6/9</a:t>
            </a:r>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r>
              <a:rPr lang="ja-JP" altLang="en-US" smtClean="0"/>
              <a:t>ミクロ経済学</a:t>
            </a:r>
            <a:r>
              <a:rPr lang="en-US" altLang="ja-JP" smtClean="0"/>
              <a:t>I </a:t>
            </a:r>
            <a:r>
              <a:rPr lang="ja-JP" altLang="en-US" smtClean="0"/>
              <a:t>最適化</a:t>
            </a: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CA7A5766-CFF2-4285-811D-C42392E298D6}" type="slidenum">
              <a:rPr lang="ja-JP" altLang="en-US"/>
              <a:pPr>
                <a:defRPr/>
              </a:pPr>
              <a:t>‹#›</a:t>
            </a:fld>
            <a:endParaRPr lang="ja-JP" altLang="en-US"/>
          </a:p>
        </p:txBody>
      </p:sp>
    </p:spTree>
    <p:extLst>
      <p:ext uri="{BB962C8B-B14F-4D97-AF65-F5344CB8AC3E}">
        <p14:creationId xmlns:p14="http://schemas.microsoft.com/office/powerpoint/2010/main" val="36002306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2020/6/9</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ミクロ経済学</a:t>
            </a:r>
            <a:r>
              <a:rPr lang="en-US" altLang="ja-JP" smtClean="0"/>
              <a:t>I </a:t>
            </a:r>
            <a:r>
              <a:rPr lang="ja-JP" altLang="en-US" smtClean="0"/>
              <a:t>最適化</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BBC92D3-4638-472F-906C-2419F25D4CE5}" type="slidenum">
              <a:rPr lang="ja-JP" altLang="en-US"/>
              <a:pPr>
                <a:defRPr/>
              </a:pPr>
              <a:t>‹#›</a:t>
            </a:fld>
            <a:endParaRPr lang="ja-JP" altLang="en-US"/>
          </a:p>
        </p:txBody>
      </p:sp>
    </p:spTree>
    <p:extLst>
      <p:ext uri="{BB962C8B-B14F-4D97-AF65-F5344CB8AC3E}">
        <p14:creationId xmlns:p14="http://schemas.microsoft.com/office/powerpoint/2010/main" val="1844745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22282" y="380976"/>
            <a:ext cx="8636000" cy="1271588"/>
          </a:xfrm>
        </p:spPr>
        <p:txBody>
          <a:bodyPr/>
          <a:lstStyle>
            <a:lvl1pPr>
              <a:defRPr sz="4400" baseline="0">
                <a:latin typeface="ＭＳ Ｐゴシック" pitchFamily="50" charset="-128"/>
                <a:ea typeface="ＭＳ Ｐゴシック" pitchFamily="50" charset="-128"/>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a:xfrm>
            <a:off x="650844" y="1738298"/>
            <a:ext cx="8636000" cy="5072098"/>
          </a:xfrm>
        </p:spPr>
        <p:txBody>
          <a:bodyPr/>
          <a:lstStyle>
            <a:lvl1pPr>
              <a:buClr>
                <a:schemeClr val="tx1">
                  <a:lumMod val="75000"/>
                  <a:lumOff val="25000"/>
                </a:schemeClr>
              </a:buClr>
              <a:buSzPct val="70000"/>
              <a:buFont typeface="Wingdings" pitchFamily="2" charset="2"/>
              <a:buChar char="p"/>
              <a:defRPr baseline="0">
                <a:ea typeface="ＭＳ ゴシック" pitchFamily="49" charset="-128"/>
              </a:defRPr>
            </a:lvl1pPr>
            <a:lvl2pPr>
              <a:buClr>
                <a:schemeClr val="tx1">
                  <a:lumMod val="85000"/>
                  <a:lumOff val="15000"/>
                </a:schemeClr>
              </a:buClr>
              <a:buSzPct val="90000"/>
              <a:buFont typeface="Wingdings" pitchFamily="2" charset="2"/>
              <a:buChar char="l"/>
              <a:defRPr/>
            </a:lvl2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2020/6/9</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ミクロ経済学</a:t>
            </a:r>
            <a:r>
              <a:rPr lang="en-US" altLang="ja-JP" smtClean="0"/>
              <a:t>I </a:t>
            </a:r>
            <a:r>
              <a:rPr lang="ja-JP" altLang="en-US" smtClean="0"/>
              <a:t>最適化</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B909811-EF22-4680-A867-9201B95F4153}" type="slidenum">
              <a:rPr lang="ja-JP" altLang="en-US"/>
              <a:pPr>
                <a:defRPr/>
              </a:pPr>
              <a:t>‹#›</a:t>
            </a:fld>
            <a:endParaRPr lang="en-US" altLang="ja-JP"/>
          </a:p>
        </p:txBody>
      </p:sp>
    </p:spTree>
    <p:extLst>
      <p:ext uri="{BB962C8B-B14F-4D97-AF65-F5344CB8AC3E}">
        <p14:creationId xmlns:p14="http://schemas.microsoft.com/office/powerpoint/2010/main" val="18120776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2020/6/9</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ミクロ経済学</a:t>
            </a:r>
            <a:r>
              <a:rPr lang="en-US" altLang="ja-JP" smtClean="0"/>
              <a:t>I </a:t>
            </a:r>
            <a:r>
              <a:rPr lang="ja-JP" altLang="en-US" smtClean="0"/>
              <a:t>最適化</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80727A6-EEAB-4C89-B1FB-755C8DE30544}" type="slidenum">
              <a:rPr lang="ja-JP" altLang="en-US"/>
              <a:pPr>
                <a:defRPr/>
              </a:pPr>
              <a:t>‹#›</a:t>
            </a:fld>
            <a:endParaRPr lang="ja-JP" altLang="en-US"/>
          </a:p>
        </p:txBody>
      </p:sp>
    </p:spTree>
    <p:extLst>
      <p:ext uri="{BB962C8B-B14F-4D97-AF65-F5344CB8AC3E}">
        <p14:creationId xmlns:p14="http://schemas.microsoft.com/office/powerpoint/2010/main" val="28913738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2020/6/9</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ミクロ経済学</a:t>
            </a:r>
            <a:r>
              <a:rPr lang="en-US" altLang="ja-JP" smtClean="0"/>
              <a:t>I </a:t>
            </a:r>
            <a:r>
              <a:rPr lang="ja-JP" altLang="en-US" smtClean="0"/>
              <a:t>最適化</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A1E2151-71CE-4255-808F-58A8D22911B8}" type="slidenum">
              <a:rPr lang="ja-JP" altLang="en-US"/>
              <a:pPr>
                <a:defRPr/>
              </a:pPr>
              <a:t>‹#›</a:t>
            </a:fld>
            <a:endParaRPr lang="ja-JP" altLang="en-US"/>
          </a:p>
        </p:txBody>
      </p:sp>
    </p:spTree>
    <p:extLst>
      <p:ext uri="{BB962C8B-B14F-4D97-AF65-F5344CB8AC3E}">
        <p14:creationId xmlns:p14="http://schemas.microsoft.com/office/powerpoint/2010/main" val="30274538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6000" y="304800"/>
            <a:ext cx="2286000" cy="6502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08000" y="304800"/>
            <a:ext cx="6705600" cy="6502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2020/6/9</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ミクロ経済学</a:t>
            </a:r>
            <a:r>
              <a:rPr lang="en-US" altLang="ja-JP" smtClean="0"/>
              <a:t>I </a:t>
            </a:r>
            <a:r>
              <a:rPr lang="ja-JP" altLang="en-US" smtClean="0"/>
              <a:t>最適化</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DAA317D-00E8-4DF3-962A-F159B0811450}" type="slidenum">
              <a:rPr lang="ja-JP" altLang="en-US"/>
              <a:pPr>
                <a:defRPr/>
              </a:pPr>
              <a:t>‹#›</a:t>
            </a:fld>
            <a:endParaRPr lang="ja-JP" altLang="en-US"/>
          </a:p>
        </p:txBody>
      </p:sp>
    </p:spTree>
    <p:extLst>
      <p:ext uri="{BB962C8B-B14F-4D97-AF65-F5344CB8AC3E}">
        <p14:creationId xmlns:p14="http://schemas.microsoft.com/office/powerpoint/2010/main" val="1792935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2020/6/9</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ミクロ経済学</a:t>
            </a:r>
            <a:r>
              <a:rPr lang="en-US" altLang="ja-JP" smtClean="0"/>
              <a:t>I </a:t>
            </a:r>
            <a:r>
              <a:rPr lang="ja-JP" altLang="en-US" smtClean="0"/>
              <a:t>最適化</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5996879-5780-4070-AB6D-76D662EB62A5}" type="slidenum">
              <a:rPr lang="ja-JP" altLang="en-US"/>
              <a:pPr>
                <a:defRPr/>
              </a:pPr>
              <a:t>‹#›</a:t>
            </a:fld>
            <a:endParaRPr lang="en-US" altLang="ja-JP"/>
          </a:p>
        </p:txBody>
      </p:sp>
    </p:spTree>
    <p:extLst>
      <p:ext uri="{BB962C8B-B14F-4D97-AF65-F5344CB8AC3E}">
        <p14:creationId xmlns:p14="http://schemas.microsoft.com/office/powerpoint/2010/main" val="3509608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7620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2020/6/9</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ミクロ経済学</a:t>
            </a:r>
            <a:r>
              <a:rPr lang="en-US" altLang="ja-JP" smtClean="0"/>
              <a:t>I </a:t>
            </a:r>
            <a:r>
              <a:rPr lang="ja-JP" altLang="en-US" smtClean="0"/>
              <a:t>最適化</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74833F8-8BFD-4D7E-86C1-DF392B0C36BE}" type="slidenum">
              <a:rPr lang="ja-JP" altLang="en-US"/>
              <a:pPr>
                <a:defRPr/>
              </a:pPr>
              <a:t>‹#›</a:t>
            </a:fld>
            <a:endParaRPr lang="en-US" altLang="ja-JP"/>
          </a:p>
        </p:txBody>
      </p:sp>
    </p:spTree>
    <p:extLst>
      <p:ext uri="{BB962C8B-B14F-4D97-AF65-F5344CB8AC3E}">
        <p14:creationId xmlns:p14="http://schemas.microsoft.com/office/powerpoint/2010/main" val="3069640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2020/6/9</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ja-JP" altLang="en-US" smtClean="0"/>
              <a:t>ミクロ経済学</a:t>
            </a:r>
            <a:r>
              <a:rPr lang="en-US" altLang="ja-JP" smtClean="0"/>
              <a:t>I </a:t>
            </a:r>
            <a:r>
              <a:rPr lang="ja-JP" altLang="en-US" smtClean="0"/>
              <a:t>最適化</a:t>
            </a: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1B24E9ED-581D-493A-83BF-9555093F4009}" type="slidenum">
              <a:rPr lang="ja-JP" altLang="en-US"/>
              <a:pPr>
                <a:defRPr/>
              </a:pPr>
              <a:t>‹#›</a:t>
            </a:fld>
            <a:endParaRPr lang="en-US" altLang="ja-JP"/>
          </a:p>
        </p:txBody>
      </p:sp>
    </p:spTree>
    <p:extLst>
      <p:ext uri="{BB962C8B-B14F-4D97-AF65-F5344CB8AC3E}">
        <p14:creationId xmlns:p14="http://schemas.microsoft.com/office/powerpoint/2010/main" val="2138831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2020/6/9</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ja-JP" altLang="en-US" smtClean="0"/>
              <a:t>ミクロ経済学</a:t>
            </a:r>
            <a:r>
              <a:rPr lang="en-US" altLang="ja-JP" smtClean="0"/>
              <a:t>I </a:t>
            </a:r>
            <a:r>
              <a:rPr lang="ja-JP" altLang="en-US" smtClean="0"/>
              <a:t>最適化</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4126AEFD-A169-4757-B8C3-41E1FF25E3AA}" type="slidenum">
              <a:rPr lang="ja-JP" altLang="en-US"/>
              <a:pPr>
                <a:defRPr/>
              </a:pPr>
              <a:t>‹#›</a:t>
            </a:fld>
            <a:endParaRPr lang="en-US" altLang="ja-JP"/>
          </a:p>
        </p:txBody>
      </p:sp>
    </p:spTree>
    <p:extLst>
      <p:ext uri="{BB962C8B-B14F-4D97-AF65-F5344CB8AC3E}">
        <p14:creationId xmlns:p14="http://schemas.microsoft.com/office/powerpoint/2010/main" val="1037032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2020/6/9</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ja-JP" altLang="en-US" smtClean="0"/>
              <a:t>ミクロ経済学</a:t>
            </a:r>
            <a:r>
              <a:rPr lang="en-US" altLang="ja-JP" smtClean="0"/>
              <a:t>I </a:t>
            </a:r>
            <a:r>
              <a:rPr lang="ja-JP" altLang="en-US" smtClean="0"/>
              <a:t>最適化</a:t>
            </a: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CE3E24D5-ADE6-4935-BCC6-C5A6280E599C}" type="slidenum">
              <a:rPr lang="ja-JP" altLang="en-US"/>
              <a:pPr>
                <a:defRPr/>
              </a:pPr>
              <a:t>‹#›</a:t>
            </a:fld>
            <a:endParaRPr lang="en-US" altLang="ja-JP"/>
          </a:p>
        </p:txBody>
      </p:sp>
    </p:spTree>
    <p:extLst>
      <p:ext uri="{BB962C8B-B14F-4D97-AF65-F5344CB8AC3E}">
        <p14:creationId xmlns:p14="http://schemas.microsoft.com/office/powerpoint/2010/main" val="2726594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2020/6/9</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ミクロ経済学</a:t>
            </a:r>
            <a:r>
              <a:rPr lang="en-US" altLang="ja-JP" smtClean="0"/>
              <a:t>I </a:t>
            </a:r>
            <a:r>
              <a:rPr lang="ja-JP" altLang="en-US" smtClean="0"/>
              <a:t>最適化</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2567FEA9-18F3-48B9-B0BC-8AC34F891F45}" type="slidenum">
              <a:rPr lang="ja-JP" altLang="en-US"/>
              <a:pPr>
                <a:defRPr/>
              </a:pPr>
              <a:t>‹#›</a:t>
            </a:fld>
            <a:endParaRPr lang="en-US" altLang="ja-JP"/>
          </a:p>
        </p:txBody>
      </p:sp>
    </p:spTree>
    <p:extLst>
      <p:ext uri="{BB962C8B-B14F-4D97-AF65-F5344CB8AC3E}">
        <p14:creationId xmlns:p14="http://schemas.microsoft.com/office/powerpoint/2010/main" val="396867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2020/6/9</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ミクロ経済学</a:t>
            </a:r>
            <a:r>
              <a:rPr lang="en-US" altLang="ja-JP" smtClean="0"/>
              <a:t>I </a:t>
            </a:r>
            <a:r>
              <a:rPr lang="ja-JP" altLang="en-US" smtClean="0"/>
              <a:t>最適化</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7D2646E-75CD-43D2-8A8A-DFE0739BACDB}" type="slidenum">
              <a:rPr lang="ja-JP" altLang="en-US"/>
              <a:pPr>
                <a:defRPr/>
              </a:pPr>
              <a:t>‹#›</a:t>
            </a:fld>
            <a:endParaRPr lang="en-US" altLang="ja-JP"/>
          </a:p>
        </p:txBody>
      </p:sp>
    </p:spTree>
    <p:extLst>
      <p:ext uri="{BB962C8B-B14F-4D97-AF65-F5344CB8AC3E}">
        <p14:creationId xmlns:p14="http://schemas.microsoft.com/office/powerpoint/2010/main" val="2068688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76275"/>
            <a:ext cx="8636000" cy="127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762000" y="2200275"/>
            <a:ext cx="8636000" cy="457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762000" y="6942138"/>
            <a:ext cx="211772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smtClean="0">
                <a:ea typeface="ＭＳ Ｐゴシック" pitchFamily="50" charset="-128"/>
              </a:defRPr>
            </a:lvl1pPr>
          </a:lstStyle>
          <a:p>
            <a:pPr>
              <a:defRPr/>
            </a:pPr>
            <a:r>
              <a:rPr lang="en-US" altLang="ja-JP" smtClean="0"/>
              <a:t>2020/6/9</a:t>
            </a:r>
            <a:endParaRPr lang="en-US" altLang="ja-JP"/>
          </a:p>
        </p:txBody>
      </p:sp>
      <p:sp>
        <p:nvSpPr>
          <p:cNvPr id="1029" name="Rectangle 5"/>
          <p:cNvSpPr>
            <a:spLocks noGrp="1" noChangeArrowheads="1"/>
          </p:cNvSpPr>
          <p:nvPr>
            <p:ph type="ftr" sz="quarter" idx="3"/>
          </p:nvPr>
        </p:nvSpPr>
        <p:spPr bwMode="auto">
          <a:xfrm>
            <a:off x="2271713" y="6942138"/>
            <a:ext cx="521017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smtClean="0">
                <a:ea typeface="ＭＳ Ｐゴシック" pitchFamily="50" charset="-128"/>
              </a:defRPr>
            </a:lvl1pPr>
          </a:lstStyle>
          <a:p>
            <a:pPr>
              <a:defRPr/>
            </a:pPr>
            <a:r>
              <a:rPr lang="ja-JP" altLang="en-US" smtClean="0"/>
              <a:t>ミクロ経済学</a:t>
            </a:r>
            <a:r>
              <a:rPr lang="en-US" altLang="ja-JP" smtClean="0"/>
              <a:t>I </a:t>
            </a:r>
            <a:r>
              <a:rPr lang="ja-JP" altLang="en-US" smtClean="0"/>
              <a:t>最適化</a:t>
            </a:r>
            <a:endParaRPr lang="en-US" altLang="ja-JP"/>
          </a:p>
        </p:txBody>
      </p:sp>
      <p:sp>
        <p:nvSpPr>
          <p:cNvPr id="1030" name="Rectangle 6"/>
          <p:cNvSpPr>
            <a:spLocks noGrp="1" noChangeArrowheads="1"/>
          </p:cNvSpPr>
          <p:nvPr>
            <p:ph type="sldNum" sz="quarter" idx="4"/>
          </p:nvPr>
        </p:nvSpPr>
        <p:spPr bwMode="auto">
          <a:xfrm>
            <a:off x="7280275" y="6942138"/>
            <a:ext cx="2119313"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88BFF979-5CA8-4D7B-9FA5-C52104778262}"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4697" r:id="rId1"/>
    <p:sldLayoutId id="2147484676" r:id="rId2"/>
    <p:sldLayoutId id="2147484677" r:id="rId3"/>
    <p:sldLayoutId id="2147484678" r:id="rId4"/>
    <p:sldLayoutId id="2147484679" r:id="rId5"/>
    <p:sldLayoutId id="2147484680" r:id="rId6"/>
    <p:sldLayoutId id="2147484681" r:id="rId7"/>
    <p:sldLayoutId id="2147484682" r:id="rId8"/>
    <p:sldLayoutId id="2147484683" r:id="rId9"/>
    <p:sldLayoutId id="2147484684" r:id="rId10"/>
    <p:sldLayoutId id="2147484685" r:id="rId11"/>
  </p:sldLayoutIdLst>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Calibri" pitchFamily="34" charset="0"/>
        </a:defRPr>
      </a:lvl2pPr>
      <a:lvl3pPr algn="l" rtl="0" eaLnBrk="0" fontAlgn="base" hangingPunct="0">
        <a:spcBef>
          <a:spcPct val="0"/>
        </a:spcBef>
        <a:spcAft>
          <a:spcPct val="0"/>
        </a:spcAft>
        <a:defRPr sz="4400">
          <a:solidFill>
            <a:schemeClr val="tx2"/>
          </a:solidFill>
          <a:latin typeface="Calibri" pitchFamily="34" charset="0"/>
        </a:defRPr>
      </a:lvl3pPr>
      <a:lvl4pPr algn="l" rtl="0" eaLnBrk="0" fontAlgn="base" hangingPunct="0">
        <a:spcBef>
          <a:spcPct val="0"/>
        </a:spcBef>
        <a:spcAft>
          <a:spcPct val="0"/>
        </a:spcAft>
        <a:defRPr sz="4400">
          <a:solidFill>
            <a:schemeClr val="tx2"/>
          </a:solidFill>
          <a:latin typeface="Calibri" pitchFamily="34" charset="0"/>
        </a:defRPr>
      </a:lvl4pPr>
      <a:lvl5pPr algn="l" rtl="0" eaLnBrk="0" fontAlgn="base" hangingPunct="0">
        <a:spcBef>
          <a:spcPct val="0"/>
        </a:spcBef>
        <a:spcAft>
          <a:spcPct val="0"/>
        </a:spcAft>
        <a:defRPr sz="4400">
          <a:solidFill>
            <a:schemeClr val="tx2"/>
          </a:solidFill>
          <a:latin typeface="Calibri" pitchFamily="34"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Font typeface="Times New Roman" panose="02020603050405020304" pitchFamily="18"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p"/>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508000" y="304800"/>
            <a:ext cx="91440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508000" y="1778000"/>
            <a:ext cx="9144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508000" y="7062788"/>
            <a:ext cx="2370138" cy="404812"/>
          </a:xfrm>
          <a:prstGeom prst="rect">
            <a:avLst/>
          </a:prstGeom>
        </p:spPr>
        <p:txBody>
          <a:bodyPr vert="horz" lIns="91440" tIns="45720" rIns="91440" bIns="45720" rtlCol="0" anchor="ctr"/>
          <a:lstStyle>
            <a:lvl1pPr algn="l" eaLnBrk="1" hangingPunct="1">
              <a:defRPr kumimoji="1" sz="1200" smtClean="0">
                <a:solidFill>
                  <a:schemeClr val="tx1">
                    <a:tint val="75000"/>
                  </a:schemeClr>
                </a:solidFill>
              </a:defRPr>
            </a:lvl1pPr>
          </a:lstStyle>
          <a:p>
            <a:pPr>
              <a:defRPr/>
            </a:pPr>
            <a:r>
              <a:rPr lang="en-US" altLang="ja-JP" smtClean="0"/>
              <a:t>2020/6/9</a:t>
            </a:r>
            <a:endParaRPr lang="ja-JP" altLang="en-US"/>
          </a:p>
        </p:txBody>
      </p:sp>
      <p:sp>
        <p:nvSpPr>
          <p:cNvPr id="5" name="フッター プレースホルダ 4"/>
          <p:cNvSpPr>
            <a:spLocks noGrp="1"/>
          </p:cNvSpPr>
          <p:nvPr>
            <p:ph type="ftr" sz="quarter" idx="3"/>
          </p:nvPr>
        </p:nvSpPr>
        <p:spPr>
          <a:xfrm>
            <a:off x="3471863" y="7062788"/>
            <a:ext cx="3216275" cy="404812"/>
          </a:xfrm>
          <a:prstGeom prst="rect">
            <a:avLst/>
          </a:prstGeom>
        </p:spPr>
        <p:txBody>
          <a:bodyPr vert="horz" lIns="91440" tIns="45720" rIns="91440" bIns="45720" rtlCol="0" anchor="ctr"/>
          <a:lstStyle>
            <a:lvl1pPr algn="ctr" eaLnBrk="1" hangingPunct="1">
              <a:defRPr kumimoji="1" sz="1200" smtClean="0">
                <a:solidFill>
                  <a:schemeClr val="tx1">
                    <a:tint val="75000"/>
                  </a:schemeClr>
                </a:solidFill>
              </a:defRPr>
            </a:lvl1pPr>
          </a:lstStyle>
          <a:p>
            <a:pPr>
              <a:defRPr/>
            </a:pPr>
            <a:r>
              <a:rPr lang="ja-JP" altLang="en-US" smtClean="0"/>
              <a:t>ミクロ経済学</a:t>
            </a:r>
            <a:r>
              <a:rPr lang="en-US" altLang="ja-JP" smtClean="0"/>
              <a:t>I </a:t>
            </a:r>
            <a:r>
              <a:rPr lang="ja-JP" altLang="en-US" smtClean="0"/>
              <a:t>最適化</a:t>
            </a:r>
            <a:endParaRPr lang="ja-JP" altLang="en-US"/>
          </a:p>
        </p:txBody>
      </p:sp>
      <p:sp>
        <p:nvSpPr>
          <p:cNvPr id="6" name="スライド番号プレースホルダ 5"/>
          <p:cNvSpPr>
            <a:spLocks noGrp="1"/>
          </p:cNvSpPr>
          <p:nvPr>
            <p:ph type="sldNum" sz="quarter" idx="4"/>
          </p:nvPr>
        </p:nvSpPr>
        <p:spPr>
          <a:xfrm>
            <a:off x="7281863" y="7062788"/>
            <a:ext cx="2370137" cy="404812"/>
          </a:xfrm>
          <a:prstGeom prst="rect">
            <a:avLst/>
          </a:prstGeom>
        </p:spPr>
        <p:txBody>
          <a:bodyPr vert="horz" wrap="square" lIns="91440" tIns="45720" rIns="91440" bIns="45720" numCol="1" anchor="ctr" anchorCtr="0" compatLnSpc="1">
            <a:prstTxWarp prst="textNoShape">
              <a:avLst/>
            </a:prstTxWarp>
          </a:bodyPr>
          <a:lstStyle>
            <a:lvl1pPr algn="r" eaLnBrk="1" hangingPunct="1">
              <a:defRPr kumimoji="1" sz="1200">
                <a:solidFill>
                  <a:srgbClr val="898989"/>
                </a:solidFill>
              </a:defRPr>
            </a:lvl1pPr>
          </a:lstStyle>
          <a:p>
            <a:pPr>
              <a:defRPr/>
            </a:pPr>
            <a:fld id="{04420B19-7A43-49E6-A1CB-1472C5CDA55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4686" r:id="rId1"/>
    <p:sldLayoutId id="2147484687" r:id="rId2"/>
    <p:sldLayoutId id="2147484688" r:id="rId3"/>
    <p:sldLayoutId id="2147484689" r:id="rId4"/>
    <p:sldLayoutId id="2147484690" r:id="rId5"/>
    <p:sldLayoutId id="2147484691" r:id="rId6"/>
    <p:sldLayoutId id="2147484692" r:id="rId7"/>
    <p:sldLayoutId id="2147484693" r:id="rId8"/>
    <p:sldLayoutId id="2147484694" r:id="rId9"/>
    <p:sldLayoutId id="2147484695" r:id="rId10"/>
    <p:sldLayoutId id="2147484696" r:id="rId11"/>
  </p:sldLayoutIdLst>
  <p:hf hdr="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defRPr>
      </a:lvl2pPr>
      <a:lvl3pPr algn="ctr" rtl="0" eaLnBrk="0" fontAlgn="base" hangingPunct="0">
        <a:spcBef>
          <a:spcPct val="0"/>
        </a:spcBef>
        <a:spcAft>
          <a:spcPct val="0"/>
        </a:spcAft>
        <a:defRPr kumimoji="1" sz="4400">
          <a:solidFill>
            <a:schemeClr val="tx1"/>
          </a:solidFill>
          <a:latin typeface="Calibri" pitchFamily="34" charset="0"/>
        </a:defRPr>
      </a:lvl3pPr>
      <a:lvl4pPr algn="ctr" rtl="0" eaLnBrk="0" fontAlgn="base" hangingPunct="0">
        <a:spcBef>
          <a:spcPct val="0"/>
        </a:spcBef>
        <a:spcAft>
          <a:spcPct val="0"/>
        </a:spcAft>
        <a:defRPr kumimoji="1" sz="4400">
          <a:solidFill>
            <a:schemeClr val="tx1"/>
          </a:solidFill>
          <a:latin typeface="Calibri" pitchFamily="34" charset="0"/>
        </a:defRPr>
      </a:lvl4pPr>
      <a:lvl5pPr algn="ctr" rtl="0" eaLnBrk="0" fontAlgn="base" hangingPunct="0">
        <a:spcBef>
          <a:spcPct val="0"/>
        </a:spcBef>
        <a:spcAft>
          <a:spcPct val="0"/>
        </a:spcAft>
        <a:defRPr kumimoji="1" sz="4400">
          <a:solidFill>
            <a:schemeClr val="tx1"/>
          </a:solidFill>
          <a:latin typeface="Calibri" pitchFamily="34" charset="0"/>
        </a:defRPr>
      </a:lvl5pPr>
      <a:lvl6pPr marL="457200" algn="ctr" rtl="0" fontAlgn="base">
        <a:spcBef>
          <a:spcPct val="0"/>
        </a:spcBef>
        <a:spcAft>
          <a:spcPct val="0"/>
        </a:spcAft>
        <a:defRPr kumimoji="1" sz="4400">
          <a:solidFill>
            <a:schemeClr val="tx1"/>
          </a:solidFill>
          <a:latin typeface="Calibri" pitchFamily="34" charset="0"/>
        </a:defRPr>
      </a:lvl6pPr>
      <a:lvl7pPr marL="914400" algn="ctr" rtl="0" fontAlgn="base">
        <a:spcBef>
          <a:spcPct val="0"/>
        </a:spcBef>
        <a:spcAft>
          <a:spcPct val="0"/>
        </a:spcAft>
        <a:defRPr kumimoji="1" sz="4400">
          <a:solidFill>
            <a:schemeClr val="tx1"/>
          </a:solidFill>
          <a:latin typeface="Calibri" pitchFamily="34" charset="0"/>
        </a:defRPr>
      </a:lvl7pPr>
      <a:lvl8pPr marL="1371600" algn="ctr" rtl="0" fontAlgn="base">
        <a:spcBef>
          <a:spcPct val="0"/>
        </a:spcBef>
        <a:spcAft>
          <a:spcPct val="0"/>
        </a:spcAft>
        <a:defRPr kumimoji="1" sz="4400">
          <a:solidFill>
            <a:schemeClr val="tx1"/>
          </a:solidFill>
          <a:latin typeface="Calibri" pitchFamily="34" charset="0"/>
        </a:defRPr>
      </a:lvl8pPr>
      <a:lvl9pPr marL="1828800" algn="ctr" rtl="0" fontAlgn="base">
        <a:spcBef>
          <a:spcPct val="0"/>
        </a:spcBef>
        <a:spcAft>
          <a:spcPct val="0"/>
        </a:spcAft>
        <a:defRPr kumimoji="1"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760413" y="1625600"/>
            <a:ext cx="8397875" cy="2327275"/>
          </a:xfrm>
        </p:spPr>
        <p:txBody>
          <a:bodyPr/>
          <a:lstStyle/>
          <a:p>
            <a:pPr algn="ctr"/>
            <a:r>
              <a:rPr lang="ja-JP" altLang="en-US" smtClean="0"/>
              <a:t>ミクロ経済学</a:t>
            </a:r>
            <a:r>
              <a:rPr lang="en-US" altLang="ja-JP" smtClean="0"/>
              <a:t>I</a:t>
            </a:r>
            <a:r>
              <a:rPr lang="en-US" altLang="ja-JP" smtClean="0"/>
              <a:t/>
            </a:r>
            <a:br>
              <a:rPr lang="en-US" altLang="ja-JP" smtClean="0"/>
            </a:br>
            <a:r>
              <a:rPr lang="en-US" altLang="ja-JP" smtClean="0"/>
              <a:t/>
            </a:r>
            <a:br>
              <a:rPr lang="en-US" altLang="ja-JP" smtClean="0"/>
            </a:br>
            <a:r>
              <a:rPr lang="ja-JP" altLang="en-US" sz="3200" smtClean="0"/>
              <a:t>最適化と機会費用</a:t>
            </a:r>
            <a:endParaRPr lang="en-US" altLang="ja-JP" smtClean="0"/>
          </a:p>
        </p:txBody>
      </p:sp>
      <p:sp>
        <p:nvSpPr>
          <p:cNvPr id="6147" name="Rectangle 3"/>
          <p:cNvSpPr>
            <a:spLocks noGrp="1" noChangeArrowheads="1"/>
          </p:cNvSpPr>
          <p:nvPr>
            <p:ph type="subTitle" idx="1"/>
          </p:nvPr>
        </p:nvSpPr>
        <p:spPr>
          <a:xfrm>
            <a:off x="1524000" y="4318000"/>
            <a:ext cx="7112000" cy="2773363"/>
          </a:xfrm>
        </p:spPr>
        <p:txBody>
          <a:bodyPr/>
          <a:lstStyle/>
          <a:p>
            <a:pPr>
              <a:lnSpc>
                <a:spcPct val="90000"/>
              </a:lnSpc>
            </a:pPr>
            <a:endParaRPr lang="ja-JP" altLang="en-US" sz="3100" smtClean="0"/>
          </a:p>
          <a:p>
            <a:pPr>
              <a:lnSpc>
                <a:spcPct val="90000"/>
              </a:lnSpc>
            </a:pPr>
            <a:r>
              <a:rPr lang="ja-JP" altLang="en-US" sz="3100" smtClean="0"/>
              <a:t>丹野忠晋</a:t>
            </a:r>
          </a:p>
          <a:p>
            <a:pPr>
              <a:lnSpc>
                <a:spcPct val="90000"/>
              </a:lnSpc>
            </a:pPr>
            <a:r>
              <a:rPr lang="ja-JP" altLang="en-US" sz="3100" smtClean="0"/>
              <a:t>拓殖大学政経学部</a:t>
            </a:r>
          </a:p>
          <a:p>
            <a:pPr>
              <a:lnSpc>
                <a:spcPct val="90000"/>
              </a:lnSpc>
            </a:pPr>
            <a:r>
              <a:rPr lang="en-US" altLang="ja-JP" sz="3100" smtClean="0"/>
              <a:t>2020</a:t>
            </a:r>
            <a:r>
              <a:rPr lang="ja-JP" altLang="en-US" sz="3100" smtClean="0"/>
              <a:t>年</a:t>
            </a:r>
            <a:r>
              <a:rPr lang="en-US" altLang="ja-JP" sz="3100"/>
              <a:t>6</a:t>
            </a:r>
            <a:r>
              <a:rPr lang="ja-JP" altLang="en-US" sz="3100" smtClean="0"/>
              <a:t>月</a:t>
            </a:r>
            <a:r>
              <a:rPr lang="en-US" altLang="ja-JP" sz="3100"/>
              <a:t>9</a:t>
            </a:r>
            <a:r>
              <a:rPr lang="ja-JP" altLang="en-US" sz="3100" smtClean="0"/>
              <a:t>日</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762000" y="209550"/>
            <a:ext cx="8636000" cy="1271588"/>
          </a:xfrm>
        </p:spPr>
        <p:txBody>
          <a:bodyPr/>
          <a:lstStyle/>
          <a:p>
            <a:r>
              <a:rPr kumimoji="1" lang="ja-JP" altLang="en-US" smtClean="0"/>
              <a:t>講義の進め方．使い方</a:t>
            </a:r>
          </a:p>
        </p:txBody>
      </p:sp>
      <p:sp>
        <p:nvSpPr>
          <p:cNvPr id="3" name="コンテンツ プレースホルダー 2"/>
          <p:cNvSpPr>
            <a:spLocks noGrp="1"/>
          </p:cNvSpPr>
          <p:nvPr>
            <p:ph idx="1"/>
          </p:nvPr>
        </p:nvSpPr>
        <p:spPr>
          <a:xfrm>
            <a:off x="542925" y="1217613"/>
            <a:ext cx="9290050" cy="5508625"/>
          </a:xfrm>
        </p:spPr>
        <p:txBody>
          <a:bodyPr/>
          <a:lstStyle/>
          <a:p>
            <a:pPr>
              <a:defRPr/>
            </a:pPr>
            <a:r>
              <a:rPr kumimoji="1" lang="ja-JP" altLang="en-US" sz="2800" smtClean="0"/>
              <a:t>シラバスにある教科書を用意してください．自分のノートと筆記用具を用意してください</a:t>
            </a:r>
            <a:endParaRPr kumimoji="1" lang="en-US" altLang="ja-JP" sz="2800" smtClean="0"/>
          </a:p>
          <a:p>
            <a:pPr>
              <a:defRPr/>
            </a:pPr>
            <a:r>
              <a:rPr kumimoji="1" lang="ja-JP" altLang="en-US" sz="2800" smtClean="0"/>
              <a:t>どちらの講義を受けても</a:t>
            </a:r>
            <a:r>
              <a:rPr kumimoji="1" lang="en-US" altLang="ja-JP" sz="2800" smtClean="0"/>
              <a:t>OK</a:t>
            </a:r>
            <a:r>
              <a:rPr kumimoji="1" lang="ja-JP" altLang="en-US" sz="2800" smtClean="0"/>
              <a:t>です．</a:t>
            </a:r>
            <a:r>
              <a:rPr kumimoji="1" lang="en-US" altLang="ja-JP" sz="2800" smtClean="0"/>
              <a:t>teams</a:t>
            </a:r>
            <a:r>
              <a:rPr kumimoji="1" lang="ja-JP" altLang="en-US" sz="2800" smtClean="0"/>
              <a:t>の会議に参加できないオンデマンド型の受講者の資料を解説します</a:t>
            </a:r>
            <a:endParaRPr kumimoji="1" lang="en-US" altLang="ja-JP" sz="2800" smtClean="0"/>
          </a:p>
          <a:p>
            <a:pPr>
              <a:defRPr/>
            </a:pPr>
            <a:r>
              <a:rPr kumimoji="1" lang="ja-JP" altLang="en-US" sz="2800" smtClean="0"/>
              <a:t>私</a:t>
            </a:r>
            <a:r>
              <a:rPr kumimoji="1" lang="ja-JP" altLang="en-US" sz="2800"/>
              <a:t>の音声が流れスライドが進みます．問題演習の部分や教科書を参照する部分は</a:t>
            </a:r>
            <a:r>
              <a:rPr kumimoji="1" lang="en-US" altLang="ja-JP" sz="2800"/>
              <a:t>【ESC】</a:t>
            </a:r>
            <a:r>
              <a:rPr kumimoji="1" lang="ja-JP" altLang="en-US" sz="2800"/>
              <a:t>を押してスライドショーを一時停止してください．問題を解き終わるなどしたら</a:t>
            </a:r>
            <a:r>
              <a:rPr kumimoji="1" lang="en-US" altLang="ja-JP" sz="2800"/>
              <a:t>【SHIFT】+【F5】</a:t>
            </a:r>
            <a:r>
              <a:rPr kumimoji="1" lang="ja-JP" altLang="en-US" sz="2800"/>
              <a:t>を押して見終わった部分からスライドショーを再開してください</a:t>
            </a:r>
            <a:r>
              <a:rPr kumimoji="1" lang="ja-JP" altLang="en-US" sz="2800" smtClean="0"/>
              <a:t>．</a:t>
            </a:r>
            <a:endParaRPr kumimoji="1" lang="en-US" altLang="ja-JP" sz="2800" smtClean="0"/>
          </a:p>
          <a:p>
            <a:pPr>
              <a:defRPr/>
            </a:pPr>
            <a:r>
              <a:rPr kumimoji="1" lang="ja-JP" altLang="en-US" sz="2800"/>
              <a:t>アンケートと課題は</a:t>
            </a:r>
            <a:r>
              <a:rPr kumimoji="1" lang="en-US" altLang="ja-JP" sz="2800"/>
              <a:t>teams</a:t>
            </a:r>
            <a:r>
              <a:rPr kumimoji="1" lang="ja-JP" altLang="en-US" sz="2800"/>
              <a:t>を受けた人は</a:t>
            </a:r>
            <a:r>
              <a:rPr kumimoji="1" lang="en-US" altLang="ja-JP" sz="2800"/>
              <a:t>teams</a:t>
            </a:r>
            <a:r>
              <a:rPr kumimoji="1" lang="ja-JP" altLang="en-US" sz="2800"/>
              <a:t>の課題機能で、</a:t>
            </a:r>
            <a:r>
              <a:rPr kumimoji="1" lang="en-US" altLang="ja-JP" sz="2800"/>
              <a:t>Bb</a:t>
            </a:r>
            <a:r>
              <a:rPr kumimoji="1" lang="ja-JP" altLang="en-US" sz="2800"/>
              <a:t>を受けた人は</a:t>
            </a:r>
            <a:r>
              <a:rPr kumimoji="1" lang="en-US" altLang="ja-JP" sz="2800"/>
              <a:t>Bb</a:t>
            </a:r>
            <a:r>
              <a:rPr kumimoji="1" lang="ja-JP" altLang="en-US" sz="2800"/>
              <a:t>の課題機能で提出してください。一回で</a:t>
            </a:r>
            <a:r>
              <a:rPr kumimoji="1" lang="en-US" altLang="ja-JP" sz="2800"/>
              <a:t>OK</a:t>
            </a:r>
            <a:r>
              <a:rPr kumimoji="1" lang="ja-JP" altLang="en-US" sz="2800"/>
              <a:t>。これ以外の提出方法は認めません。</a:t>
            </a:r>
          </a:p>
          <a:p>
            <a:pPr>
              <a:defRPr/>
            </a:pPr>
            <a:endParaRPr kumimoji="1" lang="ja-JP" altLang="en-US" sz="2800"/>
          </a:p>
        </p:txBody>
      </p:sp>
      <p:sp>
        <p:nvSpPr>
          <p:cNvPr id="8196" name="日付プレースホルダー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2020/6/9</a:t>
            </a:r>
            <a:endParaRPr lang="en-US" altLang="ja-JP" sz="1400">
              <a:latin typeface="Times New Roman" panose="02020603050405020304" pitchFamily="18" charset="0"/>
            </a:endParaRPr>
          </a:p>
        </p:txBody>
      </p:sp>
      <p:sp>
        <p:nvSpPr>
          <p:cNvPr id="8197" name="フッター プレースホルダー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ミクロ経済学</a:t>
            </a:r>
            <a:r>
              <a:rPr lang="en-US" altLang="ja-JP" sz="1400" smtClean="0">
                <a:latin typeface="Times New Roman" panose="02020603050405020304" pitchFamily="18" charset="0"/>
              </a:rPr>
              <a:t>I </a:t>
            </a:r>
            <a:r>
              <a:rPr lang="ja-JP" altLang="en-US" sz="1400" smtClean="0">
                <a:latin typeface="Times New Roman" panose="02020603050405020304" pitchFamily="18" charset="0"/>
              </a:rPr>
              <a:t>最適化</a:t>
            </a:r>
            <a:endParaRPr lang="en-US" altLang="ja-JP" sz="1400">
              <a:latin typeface="Times New Roman" panose="02020603050405020304" pitchFamily="18" charset="0"/>
            </a:endParaRPr>
          </a:p>
        </p:txBody>
      </p:sp>
      <p:sp>
        <p:nvSpPr>
          <p:cNvPr id="8198" name="スライド番号プレースホルダー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B7578AD7-9796-42A6-9DD2-5DCDBEE6F0B7}" type="slidenum">
              <a:rPr lang="ja-JP" altLang="en-US" sz="1400" smtClean="0">
                <a:latin typeface="Times New Roman" panose="02020603050405020304" pitchFamily="18" charset="0"/>
              </a:rPr>
              <a:pPr>
                <a:spcBef>
                  <a:spcPct val="0"/>
                </a:spcBef>
                <a:buFontTx/>
                <a:buNone/>
              </a:pPr>
              <a:t>2</a:t>
            </a:fld>
            <a:endParaRPr lang="en-US" altLang="ja-JP" sz="1400" smtClean="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2020/6/9</a:t>
            </a:r>
            <a:endParaRPr lang="en-US" altLang="ja-JP" sz="1400">
              <a:latin typeface="Times New Roman" panose="02020603050405020304" pitchFamily="18" charset="0"/>
            </a:endParaRPr>
          </a:p>
        </p:txBody>
      </p:sp>
      <p:sp>
        <p:nvSpPr>
          <p:cNvPr id="11267"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ミクロ経済学</a:t>
            </a:r>
            <a:r>
              <a:rPr lang="en-US" altLang="ja-JP" sz="1400" smtClean="0">
                <a:latin typeface="Times New Roman" panose="02020603050405020304" pitchFamily="18" charset="0"/>
              </a:rPr>
              <a:t>I </a:t>
            </a:r>
            <a:r>
              <a:rPr lang="ja-JP" altLang="en-US" sz="1400" smtClean="0">
                <a:latin typeface="Times New Roman" panose="02020603050405020304" pitchFamily="18" charset="0"/>
              </a:rPr>
              <a:t>最適化</a:t>
            </a:r>
            <a:endParaRPr lang="en-US" altLang="ja-JP" sz="1400">
              <a:latin typeface="Times New Roman" panose="02020603050405020304" pitchFamily="18" charset="0"/>
            </a:endParaRPr>
          </a:p>
        </p:txBody>
      </p:sp>
      <p:sp>
        <p:nvSpPr>
          <p:cNvPr id="11268" name="Rectangle 2"/>
          <p:cNvSpPr>
            <a:spLocks noGrp="1" noChangeArrowheads="1"/>
          </p:cNvSpPr>
          <p:nvPr>
            <p:ph type="title"/>
          </p:nvPr>
        </p:nvSpPr>
        <p:spPr>
          <a:xfrm>
            <a:off x="762000" y="-269875"/>
            <a:ext cx="7634288" cy="1778000"/>
          </a:xfrm>
        </p:spPr>
        <p:txBody>
          <a:bodyPr/>
          <a:lstStyle/>
          <a:p>
            <a:r>
              <a:rPr lang="ja-JP" altLang="en-US"/>
              <a:t>最適化</a:t>
            </a:r>
            <a:endParaRPr lang="ja-JP" altLang="en-US" smtClean="0"/>
          </a:p>
        </p:txBody>
      </p:sp>
      <p:sp>
        <p:nvSpPr>
          <p:cNvPr id="180227" name="Rectangle 3"/>
          <p:cNvSpPr>
            <a:spLocks noGrp="1" noChangeArrowheads="1"/>
          </p:cNvSpPr>
          <p:nvPr>
            <p:ph type="body" idx="1"/>
          </p:nvPr>
        </p:nvSpPr>
        <p:spPr>
          <a:xfrm>
            <a:off x="400050" y="989013"/>
            <a:ext cx="9612000" cy="5940425"/>
          </a:xfrm>
        </p:spPr>
        <p:txBody>
          <a:bodyPr/>
          <a:lstStyle/>
          <a:p>
            <a:pPr>
              <a:lnSpc>
                <a:spcPct val="130000"/>
              </a:lnSpc>
              <a:defRPr/>
            </a:pPr>
            <a:r>
              <a:rPr lang="ja-JP" altLang="en-US" smtClean="0"/>
              <a:t>経済主体は目的を持っている</a:t>
            </a:r>
            <a:endParaRPr lang="en-US" altLang="ja-JP" smtClean="0"/>
          </a:p>
          <a:p>
            <a:pPr>
              <a:lnSpc>
                <a:spcPct val="130000"/>
              </a:lnSpc>
              <a:defRPr/>
            </a:pPr>
            <a:r>
              <a:rPr lang="ja-JP" altLang="en-US"/>
              <a:t>可能</a:t>
            </a:r>
            <a:r>
              <a:rPr lang="ja-JP" altLang="en-US" smtClean="0"/>
              <a:t>な</a:t>
            </a:r>
            <a:r>
              <a:rPr lang="ja-JP" altLang="en-US"/>
              <a:t>選択肢</a:t>
            </a:r>
            <a:r>
              <a:rPr lang="ja-JP" altLang="en-US" smtClean="0"/>
              <a:t>の</a:t>
            </a:r>
            <a:r>
              <a:rPr lang="ja-JP" altLang="en-US"/>
              <a:t>中</a:t>
            </a:r>
            <a:r>
              <a:rPr lang="ja-JP" altLang="en-US" smtClean="0"/>
              <a:t>で</a:t>
            </a:r>
            <a:endParaRPr lang="en-US" altLang="ja-JP" smtClean="0"/>
          </a:p>
          <a:p>
            <a:pPr>
              <a:lnSpc>
                <a:spcPct val="130000"/>
              </a:lnSpc>
              <a:defRPr/>
            </a:pPr>
            <a:r>
              <a:rPr lang="ja-JP" altLang="en-US" smtClean="0"/>
              <a:t>利用</a:t>
            </a:r>
            <a:r>
              <a:rPr lang="ja-JP" altLang="en-US"/>
              <a:t>可能</a:t>
            </a:r>
            <a:r>
              <a:rPr lang="ja-JP" altLang="en-US" smtClean="0"/>
              <a:t>な情報のもとで</a:t>
            </a:r>
            <a:endParaRPr lang="en-US" altLang="ja-JP" smtClean="0"/>
          </a:p>
          <a:p>
            <a:pPr>
              <a:lnSpc>
                <a:spcPct val="130000"/>
              </a:lnSpc>
              <a:defRPr/>
            </a:pPr>
            <a:r>
              <a:rPr lang="ja-JP" altLang="en-US" smtClean="0"/>
              <a:t>最善（ベスト）を選んでいる</a:t>
            </a:r>
            <a:endParaRPr lang="en-US" altLang="ja-JP" smtClean="0"/>
          </a:p>
          <a:p>
            <a:pPr>
              <a:lnSpc>
                <a:spcPct val="130000"/>
              </a:lnSpc>
              <a:defRPr/>
            </a:pPr>
            <a:r>
              <a:rPr lang="ja-JP" altLang="en-US"/>
              <a:t>目的</a:t>
            </a:r>
            <a:r>
              <a:rPr lang="ja-JP" altLang="en-US" smtClean="0"/>
              <a:t>に</a:t>
            </a:r>
            <a:r>
              <a:rPr lang="ja-JP" altLang="en-US" u="sng" smtClean="0">
                <a:solidFill>
                  <a:srgbClr val="FF0000"/>
                </a:solidFill>
              </a:rPr>
              <a:t>最</a:t>
            </a:r>
            <a:r>
              <a:rPr lang="ja-JP" altLang="en-US" smtClean="0"/>
              <a:t>も</a:t>
            </a:r>
            <a:r>
              <a:rPr lang="ja-JP" altLang="en-US" u="sng" smtClean="0">
                <a:solidFill>
                  <a:srgbClr val="FF0000"/>
                </a:solidFill>
              </a:rPr>
              <a:t>適</a:t>
            </a:r>
            <a:r>
              <a:rPr lang="ja-JP" altLang="en-US" smtClean="0"/>
              <a:t>った選択を行うことを</a:t>
            </a:r>
            <a:r>
              <a:rPr lang="ja-JP" altLang="en-US" u="sng" smtClean="0">
                <a:solidFill>
                  <a:srgbClr val="FF0000"/>
                </a:solidFill>
              </a:rPr>
              <a:t>最適化</a:t>
            </a:r>
            <a:r>
              <a:rPr lang="ja-JP" altLang="en-US" smtClean="0"/>
              <a:t>という</a:t>
            </a:r>
            <a:endParaRPr lang="en-US" altLang="ja-JP" smtClean="0"/>
          </a:p>
          <a:p>
            <a:pPr>
              <a:lnSpc>
                <a:spcPct val="130000"/>
              </a:lnSpc>
              <a:defRPr/>
            </a:pPr>
            <a:r>
              <a:rPr lang="ja-JP" altLang="en-US"/>
              <a:t>選択</a:t>
            </a:r>
            <a:r>
              <a:rPr lang="ja-JP" altLang="en-US" smtClean="0"/>
              <a:t>の質が重要．結果で測っているのではない</a:t>
            </a:r>
            <a:endParaRPr lang="en-US" altLang="ja-JP" smtClean="0"/>
          </a:p>
          <a:p>
            <a:pPr>
              <a:lnSpc>
                <a:spcPct val="130000"/>
              </a:lnSpc>
              <a:defRPr/>
            </a:pPr>
            <a:r>
              <a:rPr lang="ja-JP" altLang="en-US" smtClean="0"/>
              <a:t>不測の事態が起こって上手くいかなくても</a:t>
            </a:r>
            <a:r>
              <a:rPr lang="en-US" altLang="ja-JP" smtClean="0"/>
              <a:t>OK</a:t>
            </a:r>
          </a:p>
          <a:p>
            <a:pPr>
              <a:lnSpc>
                <a:spcPct val="130000"/>
              </a:lnSpc>
              <a:defRPr/>
            </a:pPr>
            <a:r>
              <a:rPr lang="ja-JP" altLang="en-US"/>
              <a:t>悪</a:t>
            </a:r>
            <a:r>
              <a:rPr lang="ja-JP" altLang="en-US" smtClean="0"/>
              <a:t>い選択をしても幸運で良い結果は最適ではない</a:t>
            </a:r>
            <a:endParaRPr lang="en-US" altLang="ja-JP" smtClean="0"/>
          </a:p>
        </p:txBody>
      </p:sp>
      <p:sp>
        <p:nvSpPr>
          <p:cNvPr id="112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3</a:t>
            </a:fld>
            <a:endParaRPr lang="en-US" altLang="ja-JP" sz="1400" smtClean="0">
              <a:latin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2020/6/9</a:t>
            </a:r>
            <a:endParaRPr lang="en-US" altLang="ja-JP" sz="1400">
              <a:latin typeface="Times New Roman" panose="02020603050405020304" pitchFamily="18" charset="0"/>
            </a:endParaRPr>
          </a:p>
        </p:txBody>
      </p:sp>
      <p:sp>
        <p:nvSpPr>
          <p:cNvPr id="2457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ミクロ経済学</a:t>
            </a:r>
            <a:r>
              <a:rPr lang="en-US" altLang="ja-JP" sz="1400" smtClean="0">
                <a:latin typeface="Times New Roman" panose="02020603050405020304" pitchFamily="18" charset="0"/>
              </a:rPr>
              <a:t>I </a:t>
            </a:r>
            <a:r>
              <a:rPr lang="ja-JP" altLang="en-US" sz="1400" smtClean="0">
                <a:latin typeface="Times New Roman" panose="02020603050405020304" pitchFamily="18" charset="0"/>
              </a:rPr>
              <a:t>最適化</a:t>
            </a:r>
            <a:endParaRPr lang="en-US" altLang="ja-JP" sz="1400" smtClean="0">
              <a:latin typeface="Times New Roman" panose="02020603050405020304" pitchFamily="18" charset="0"/>
            </a:endParaRPr>
          </a:p>
        </p:txBody>
      </p:sp>
      <p:sp>
        <p:nvSpPr>
          <p:cNvPr id="24580" name="Rectangle 2"/>
          <p:cNvSpPr>
            <a:spLocks noGrp="1" noChangeArrowheads="1"/>
          </p:cNvSpPr>
          <p:nvPr>
            <p:ph type="title"/>
          </p:nvPr>
        </p:nvSpPr>
        <p:spPr>
          <a:xfrm>
            <a:off x="722313" y="209550"/>
            <a:ext cx="8636000" cy="1271588"/>
          </a:xfrm>
        </p:spPr>
        <p:txBody>
          <a:bodyPr/>
          <a:lstStyle/>
          <a:p>
            <a:r>
              <a:rPr lang="ja-JP" altLang="en-US" smtClean="0"/>
              <a:t>機会</a:t>
            </a:r>
            <a:r>
              <a:rPr lang="ja-JP" altLang="en-US" smtClean="0"/>
              <a:t>費用</a:t>
            </a:r>
            <a:endParaRPr lang="en-US" altLang="ja-JP" smtClean="0"/>
          </a:p>
        </p:txBody>
      </p:sp>
      <p:sp>
        <p:nvSpPr>
          <p:cNvPr id="24581" name="Rectangle 3"/>
          <p:cNvSpPr>
            <a:spLocks noGrp="1" noChangeArrowheads="1"/>
          </p:cNvSpPr>
          <p:nvPr>
            <p:ph type="body" idx="1"/>
          </p:nvPr>
        </p:nvSpPr>
        <p:spPr>
          <a:xfrm>
            <a:off x="327025" y="1433513"/>
            <a:ext cx="9577388" cy="5376862"/>
          </a:xfrm>
        </p:spPr>
        <p:txBody>
          <a:bodyPr/>
          <a:lstStyle/>
          <a:p>
            <a:pPr marL="379413" indent="-379413">
              <a:lnSpc>
                <a:spcPct val="110000"/>
              </a:lnSpc>
            </a:pPr>
            <a:r>
              <a:rPr lang="ja-JP" altLang="en-US" u="sng" smtClean="0">
                <a:solidFill>
                  <a:srgbClr val="FF0000"/>
                </a:solidFill>
              </a:rPr>
              <a:t>機会費用</a:t>
            </a:r>
            <a:r>
              <a:rPr lang="ja-JP" altLang="en-US" smtClean="0"/>
              <a:t>はあるモノ</a:t>
            </a:r>
            <a:r>
              <a:rPr lang="ja-JP" altLang="en-US" smtClean="0"/>
              <a:t>を手に入れるために諦めなければならないもの</a:t>
            </a:r>
            <a:endParaRPr lang="en-US" altLang="ja-JP" smtClean="0"/>
          </a:p>
          <a:p>
            <a:pPr marL="379413" indent="-379413">
              <a:lnSpc>
                <a:spcPct val="110000"/>
              </a:lnSpc>
            </a:pPr>
            <a:r>
              <a:rPr lang="ja-JP" altLang="en-US" smtClean="0"/>
              <a:t>詳しく</a:t>
            </a:r>
            <a:r>
              <a:rPr lang="ja-JP" altLang="en-US"/>
              <a:t>述</a:t>
            </a:r>
            <a:r>
              <a:rPr lang="ja-JP" altLang="en-US" smtClean="0"/>
              <a:t>べる</a:t>
            </a:r>
            <a:r>
              <a:rPr lang="ja-JP" altLang="en-US"/>
              <a:t>と</a:t>
            </a:r>
            <a:r>
              <a:rPr lang="ja-JP" altLang="en-US" smtClean="0"/>
              <a:t>，</a:t>
            </a:r>
            <a:r>
              <a:rPr lang="ja-JP" altLang="en-US" smtClean="0"/>
              <a:t>あるものの</a:t>
            </a:r>
            <a:r>
              <a:rPr lang="ja-JP" altLang="en-US" u="sng" smtClean="0">
                <a:solidFill>
                  <a:srgbClr val="FF0000"/>
                </a:solidFill>
              </a:rPr>
              <a:t>機会</a:t>
            </a:r>
            <a:r>
              <a:rPr lang="ja-JP" altLang="en-US" u="sng" smtClean="0">
                <a:solidFill>
                  <a:srgbClr val="FF0000"/>
                </a:solidFill>
              </a:rPr>
              <a:t>費用</a:t>
            </a:r>
            <a:r>
              <a:rPr lang="ja-JP" altLang="en-US" smtClean="0"/>
              <a:t>は，それ</a:t>
            </a:r>
            <a:r>
              <a:rPr lang="ja-JP" altLang="en-US" smtClean="0"/>
              <a:t>に代る選択肢の中で一番価値</a:t>
            </a:r>
            <a:r>
              <a:rPr lang="ja-JP" altLang="en-US" smtClean="0"/>
              <a:t>の</a:t>
            </a:r>
            <a:r>
              <a:rPr lang="ja-JP" altLang="en-US" smtClean="0"/>
              <a:t>高いも</a:t>
            </a:r>
            <a:r>
              <a:rPr lang="ja-JP" altLang="en-US"/>
              <a:t>の</a:t>
            </a:r>
            <a:r>
              <a:rPr lang="ja-JP" altLang="en-US" smtClean="0"/>
              <a:t>の価値</a:t>
            </a:r>
            <a:endParaRPr lang="ja-JP" altLang="en-US" smtClean="0"/>
          </a:p>
          <a:p>
            <a:pPr marL="379413" indent="-379413">
              <a:lnSpc>
                <a:spcPct val="110000"/>
              </a:lnSpc>
            </a:pPr>
            <a:r>
              <a:rPr lang="ja-JP" altLang="en-US" smtClean="0"/>
              <a:t>選択できるものを良い順に並べる</a:t>
            </a:r>
            <a:endParaRPr lang="en-US" altLang="ja-JP" smtClean="0"/>
          </a:p>
          <a:p>
            <a:pPr marL="379413" indent="-379413">
              <a:lnSpc>
                <a:spcPct val="110000"/>
              </a:lnSpc>
              <a:buFont typeface="Wingdings" pitchFamily="2" charset="2"/>
              <a:buNone/>
            </a:pPr>
            <a:r>
              <a:rPr lang="en-US" altLang="ja-JP" smtClean="0"/>
              <a:t>	</a:t>
            </a:r>
            <a:r>
              <a:rPr lang="ja-JP" altLang="en-US" smtClean="0">
                <a:solidFill>
                  <a:srgbClr val="FF0000"/>
                </a:solidFill>
              </a:rPr>
              <a:t>最善</a:t>
            </a:r>
            <a:r>
              <a:rPr lang="ja-JP" altLang="en-US" smtClean="0"/>
              <a:t>，</a:t>
            </a:r>
            <a:r>
              <a:rPr lang="ja-JP" altLang="en-US" smtClean="0">
                <a:solidFill>
                  <a:srgbClr val="0070C0"/>
                </a:solidFill>
              </a:rPr>
              <a:t>次善</a:t>
            </a:r>
            <a:r>
              <a:rPr lang="ja-JP" altLang="en-US" smtClean="0"/>
              <a:t>，</a:t>
            </a:r>
            <a:r>
              <a:rPr lang="en-US" altLang="ja-JP" smtClean="0"/>
              <a:t>3</a:t>
            </a:r>
            <a:r>
              <a:rPr lang="ja-JP" altLang="en-US" smtClean="0"/>
              <a:t>番目に良い物，</a:t>
            </a:r>
            <a:r>
              <a:rPr lang="en-US" altLang="ja-JP" smtClean="0"/>
              <a:t>…</a:t>
            </a:r>
          </a:p>
          <a:p>
            <a:pPr marL="379413" indent="-379413">
              <a:lnSpc>
                <a:spcPct val="110000"/>
              </a:lnSpc>
            </a:pPr>
            <a:r>
              <a:rPr lang="ja-JP" altLang="en-US" smtClean="0"/>
              <a:t>最適化による実際</a:t>
            </a:r>
            <a:r>
              <a:rPr lang="ja-JP" altLang="en-US" smtClean="0"/>
              <a:t>に選択するのは</a:t>
            </a:r>
            <a:r>
              <a:rPr lang="ja-JP" altLang="en-US" smtClean="0">
                <a:solidFill>
                  <a:srgbClr val="FF0000"/>
                </a:solidFill>
              </a:rPr>
              <a:t>最善</a:t>
            </a:r>
            <a:endParaRPr lang="en-US" altLang="ja-JP" smtClean="0">
              <a:solidFill>
                <a:srgbClr val="FF0000"/>
              </a:solidFill>
            </a:endParaRPr>
          </a:p>
          <a:p>
            <a:pPr marL="379413" indent="-379413">
              <a:lnSpc>
                <a:spcPct val="110000"/>
              </a:lnSpc>
            </a:pPr>
            <a:r>
              <a:rPr lang="ja-JP" altLang="en-US" smtClean="0"/>
              <a:t>選択しなかったものの中で最も良いの</a:t>
            </a:r>
            <a:r>
              <a:rPr lang="ja-JP" altLang="en-US" smtClean="0"/>
              <a:t>は</a:t>
            </a:r>
            <a:r>
              <a:rPr lang="ja-JP" altLang="en-US" smtClean="0">
                <a:solidFill>
                  <a:srgbClr val="0070C0"/>
                </a:solidFill>
              </a:rPr>
              <a:t>次善</a:t>
            </a:r>
            <a:endParaRPr lang="en-US" altLang="ja-JP" smtClean="0">
              <a:solidFill>
                <a:srgbClr val="0070C0"/>
              </a:solidFill>
            </a:endParaRPr>
          </a:p>
          <a:p>
            <a:pPr marL="379413" indent="-379413">
              <a:lnSpc>
                <a:spcPct val="110000"/>
              </a:lnSpc>
            </a:pPr>
            <a:r>
              <a:rPr lang="ja-JP" altLang="en-US" smtClean="0"/>
              <a:t>選択肢は一杯あるが最善と次善の選択で良い</a:t>
            </a:r>
            <a:endParaRPr lang="ja-JP" altLang="en-US" smtClean="0">
              <a:solidFill>
                <a:srgbClr val="0070C0"/>
              </a:solidFill>
            </a:endParaRPr>
          </a:p>
          <a:p>
            <a:pPr marL="379413" indent="-379413">
              <a:lnSpc>
                <a:spcPct val="110000"/>
              </a:lnSpc>
            </a:pPr>
            <a:endParaRPr lang="ja-JP" altLang="en-US" smtClean="0"/>
          </a:p>
        </p:txBody>
      </p:sp>
      <p:sp>
        <p:nvSpPr>
          <p:cNvPr id="2458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81EBE79-CA7C-4FE0-9970-D319DEEC9D23}" type="slidenum">
              <a:rPr lang="ja-JP" altLang="en-US" sz="1400" smtClean="0">
                <a:latin typeface="Times New Roman" panose="02020603050405020304" pitchFamily="18" charset="0"/>
              </a:rPr>
              <a:pPr>
                <a:spcBef>
                  <a:spcPct val="0"/>
                </a:spcBef>
                <a:buFontTx/>
                <a:buNone/>
              </a:pPr>
              <a:t>4</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38272847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2020/6/9</a:t>
            </a:r>
            <a:endParaRPr lang="en-US" altLang="ja-JP" sz="1400">
              <a:latin typeface="Times New Roman" panose="02020603050405020304" pitchFamily="18" charset="0"/>
            </a:endParaRPr>
          </a:p>
        </p:txBody>
      </p:sp>
      <p:sp>
        <p:nvSpPr>
          <p:cNvPr id="2457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ミクロ経済学</a:t>
            </a:r>
            <a:r>
              <a:rPr lang="en-US" altLang="ja-JP" sz="1400" smtClean="0">
                <a:latin typeface="Times New Roman" panose="02020603050405020304" pitchFamily="18" charset="0"/>
              </a:rPr>
              <a:t>I </a:t>
            </a:r>
            <a:r>
              <a:rPr lang="ja-JP" altLang="en-US" sz="1400" smtClean="0">
                <a:latin typeface="Times New Roman" panose="02020603050405020304" pitchFamily="18" charset="0"/>
              </a:rPr>
              <a:t>最適化</a:t>
            </a:r>
            <a:endParaRPr lang="en-US" altLang="ja-JP" sz="1400" smtClean="0">
              <a:latin typeface="Times New Roman" panose="02020603050405020304" pitchFamily="18" charset="0"/>
            </a:endParaRPr>
          </a:p>
        </p:txBody>
      </p:sp>
      <p:sp>
        <p:nvSpPr>
          <p:cNvPr id="24580" name="Rectangle 2"/>
          <p:cNvSpPr>
            <a:spLocks noGrp="1" noChangeArrowheads="1"/>
          </p:cNvSpPr>
          <p:nvPr>
            <p:ph type="title"/>
          </p:nvPr>
        </p:nvSpPr>
        <p:spPr>
          <a:xfrm>
            <a:off x="722313" y="209550"/>
            <a:ext cx="8636000" cy="1271588"/>
          </a:xfrm>
        </p:spPr>
        <p:txBody>
          <a:bodyPr/>
          <a:lstStyle/>
          <a:p>
            <a:r>
              <a:rPr lang="ja-JP" altLang="en-US" smtClean="0"/>
              <a:t>機会費用の金銭評価</a:t>
            </a:r>
            <a:endParaRPr lang="en-US" altLang="ja-JP" smtClean="0"/>
          </a:p>
        </p:txBody>
      </p:sp>
      <p:sp>
        <p:nvSpPr>
          <p:cNvPr id="24581" name="Rectangle 3"/>
          <p:cNvSpPr>
            <a:spLocks noGrp="1" noChangeArrowheads="1"/>
          </p:cNvSpPr>
          <p:nvPr>
            <p:ph type="body" idx="1"/>
          </p:nvPr>
        </p:nvSpPr>
        <p:spPr>
          <a:xfrm>
            <a:off x="327025" y="1433513"/>
            <a:ext cx="9577388" cy="5376862"/>
          </a:xfrm>
        </p:spPr>
        <p:txBody>
          <a:bodyPr/>
          <a:lstStyle/>
          <a:p>
            <a:pPr marL="379413" indent="-379413">
              <a:lnSpc>
                <a:spcPct val="110000"/>
              </a:lnSpc>
            </a:pPr>
            <a:r>
              <a:rPr lang="ja-JP" altLang="en-US" u="sng">
                <a:solidFill>
                  <a:srgbClr val="FF0000"/>
                </a:solidFill>
              </a:rPr>
              <a:t>純</a:t>
            </a:r>
            <a:r>
              <a:rPr lang="ja-JP" altLang="en-US" u="sng" smtClean="0">
                <a:solidFill>
                  <a:srgbClr val="FF0000"/>
                </a:solidFill>
              </a:rPr>
              <a:t>便益</a:t>
            </a:r>
            <a:r>
              <a:rPr lang="ja-JP" altLang="en-US" smtClean="0"/>
              <a:t>は便益から費用を差し引いたもの</a:t>
            </a:r>
            <a:endParaRPr lang="en-US" altLang="ja-JP" smtClean="0"/>
          </a:p>
          <a:p>
            <a:pPr marL="379413" indent="-379413">
              <a:lnSpc>
                <a:spcPct val="110000"/>
              </a:lnSpc>
            </a:pPr>
            <a:r>
              <a:rPr lang="ja-JP" altLang="en-US" smtClean="0"/>
              <a:t>ネット</a:t>
            </a:r>
            <a:r>
              <a:rPr lang="ja-JP" altLang="en-US"/>
              <a:t>サーフィン</a:t>
            </a:r>
            <a:r>
              <a:rPr lang="ja-JP" altLang="en-US" smtClean="0"/>
              <a:t>の機会費用＝アルバイトの仕事の純便益</a:t>
            </a:r>
            <a:endParaRPr lang="en-US" altLang="ja-JP" smtClean="0"/>
          </a:p>
          <a:p>
            <a:pPr marL="379413" indent="-379413">
              <a:lnSpc>
                <a:spcPct val="110000"/>
              </a:lnSpc>
            </a:pPr>
            <a:r>
              <a:rPr lang="ja-JP" altLang="en-US"/>
              <a:t>次善</a:t>
            </a:r>
            <a:r>
              <a:rPr lang="ja-JP" altLang="en-US" smtClean="0"/>
              <a:t>がアルバイトの仕事ではないとき．アルバイトの仕事以上の純便益．ネットサーフィンの機会費用は，アルバイトの仕事と同じかそれ以上</a:t>
            </a:r>
            <a:endParaRPr lang="en-US" altLang="ja-JP" smtClean="0"/>
          </a:p>
          <a:p>
            <a:pPr marL="379413" indent="-379413">
              <a:lnSpc>
                <a:spcPct val="110000"/>
              </a:lnSpc>
            </a:pPr>
            <a:r>
              <a:rPr lang="ja-JP" altLang="en-US" u="sng" smtClean="0">
                <a:solidFill>
                  <a:srgbClr val="FF0000"/>
                </a:solidFill>
              </a:rPr>
              <a:t>費用便益分析</a:t>
            </a:r>
            <a:r>
              <a:rPr lang="ja-JP" altLang="en-US" smtClean="0"/>
              <a:t>は，円で測った費用と便益で分析</a:t>
            </a:r>
            <a:endParaRPr lang="en-US" altLang="ja-JP" smtClean="0"/>
          </a:p>
          <a:p>
            <a:pPr marL="379413" indent="-379413">
              <a:lnSpc>
                <a:spcPct val="110000"/>
              </a:lnSpc>
            </a:pPr>
            <a:r>
              <a:rPr lang="ja-JP" altLang="en-US" u="sng">
                <a:solidFill>
                  <a:srgbClr val="FF0000"/>
                </a:solidFill>
              </a:rPr>
              <a:t>最適化</a:t>
            </a:r>
            <a:r>
              <a:rPr lang="ja-JP" altLang="en-US" smtClean="0"/>
              <a:t>は純便益が最大になる選択肢を選ぶこと</a:t>
            </a:r>
            <a:endParaRPr lang="en-US" altLang="ja-JP" smtClean="0"/>
          </a:p>
          <a:p>
            <a:pPr marL="379413" indent="-379413">
              <a:lnSpc>
                <a:spcPct val="110000"/>
              </a:lnSpc>
            </a:pPr>
            <a:endParaRPr lang="ja-JP" altLang="en-US" smtClean="0"/>
          </a:p>
        </p:txBody>
      </p:sp>
      <p:sp>
        <p:nvSpPr>
          <p:cNvPr id="2458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81EBE79-CA7C-4FE0-9970-D319DEEC9D23}" type="slidenum">
              <a:rPr lang="ja-JP" altLang="en-US" sz="1400" smtClean="0">
                <a:latin typeface="Times New Roman" panose="02020603050405020304" pitchFamily="18" charset="0"/>
              </a:rPr>
              <a:pPr>
                <a:spcBef>
                  <a:spcPct val="0"/>
                </a:spcBef>
                <a:buFontTx/>
                <a:buNone/>
              </a:pPr>
              <a:t>5</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8347503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2020/6/9</a:t>
            </a:r>
            <a:endParaRPr lang="en-US" altLang="ja-JP" sz="1400">
              <a:latin typeface="Times New Roman" panose="02020603050405020304" pitchFamily="18" charset="0"/>
            </a:endParaRPr>
          </a:p>
        </p:txBody>
      </p:sp>
      <p:sp>
        <p:nvSpPr>
          <p:cNvPr id="1945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ミクロ経済学</a:t>
            </a:r>
            <a:r>
              <a:rPr lang="en-US" altLang="ja-JP" sz="1400" smtClean="0">
                <a:latin typeface="Times New Roman" panose="02020603050405020304" pitchFamily="18" charset="0"/>
              </a:rPr>
              <a:t>I </a:t>
            </a:r>
            <a:r>
              <a:rPr lang="ja-JP" altLang="en-US" sz="1400" smtClean="0">
                <a:latin typeface="Times New Roman" panose="02020603050405020304" pitchFamily="18" charset="0"/>
              </a:rPr>
              <a:t>最適化</a:t>
            </a:r>
            <a:endParaRPr lang="en-US" altLang="ja-JP" sz="1400">
              <a:latin typeface="Times New Roman" panose="02020603050405020304" pitchFamily="18" charset="0"/>
            </a:endParaRPr>
          </a:p>
        </p:txBody>
      </p:sp>
      <p:sp>
        <p:nvSpPr>
          <p:cNvPr id="19460" name="Rectangle 2"/>
          <p:cNvSpPr>
            <a:spLocks noGrp="1" noChangeArrowheads="1"/>
          </p:cNvSpPr>
          <p:nvPr>
            <p:ph type="title"/>
          </p:nvPr>
        </p:nvSpPr>
        <p:spPr>
          <a:xfrm>
            <a:off x="762000" y="-294456"/>
            <a:ext cx="7634288" cy="1778000"/>
          </a:xfrm>
        </p:spPr>
        <p:txBody>
          <a:bodyPr/>
          <a:lstStyle/>
          <a:p>
            <a:r>
              <a:rPr lang="ja-JP" altLang="en-US" smtClean="0"/>
              <a:t>まとめ</a:t>
            </a:r>
          </a:p>
        </p:txBody>
      </p:sp>
      <p:sp>
        <p:nvSpPr>
          <p:cNvPr id="180227" name="Rectangle 3"/>
          <p:cNvSpPr>
            <a:spLocks noGrp="1" noChangeArrowheads="1"/>
          </p:cNvSpPr>
          <p:nvPr>
            <p:ph type="body" idx="1"/>
          </p:nvPr>
        </p:nvSpPr>
        <p:spPr>
          <a:xfrm>
            <a:off x="400050" y="1001713"/>
            <a:ext cx="9537700" cy="5940425"/>
          </a:xfrm>
        </p:spPr>
        <p:txBody>
          <a:bodyPr/>
          <a:lstStyle/>
          <a:p>
            <a:pPr>
              <a:lnSpc>
                <a:spcPct val="130000"/>
              </a:lnSpc>
              <a:defRPr/>
            </a:pPr>
            <a:r>
              <a:rPr lang="ja-JP" altLang="en-US" smtClean="0"/>
              <a:t>最適化</a:t>
            </a:r>
            <a:endParaRPr lang="en-US" altLang="ja-JP" smtClean="0"/>
          </a:p>
          <a:p>
            <a:pPr>
              <a:lnSpc>
                <a:spcPct val="130000"/>
              </a:lnSpc>
              <a:defRPr/>
            </a:pPr>
            <a:r>
              <a:rPr lang="ja-JP" altLang="en-US" smtClean="0"/>
              <a:t>機会費用</a:t>
            </a:r>
            <a:endParaRPr lang="en-US" altLang="ja-JP" smtClean="0"/>
          </a:p>
          <a:p>
            <a:pPr>
              <a:lnSpc>
                <a:spcPct val="130000"/>
              </a:lnSpc>
              <a:defRPr/>
            </a:pPr>
            <a:r>
              <a:rPr lang="ja-JP" altLang="en-US" smtClean="0"/>
              <a:t>費用便益</a:t>
            </a:r>
            <a:r>
              <a:rPr lang="ja-JP" altLang="en-US"/>
              <a:t>分析</a:t>
            </a:r>
            <a:endParaRPr lang="ja-JP" altLang="en-US"/>
          </a:p>
        </p:txBody>
      </p:sp>
      <p:sp>
        <p:nvSpPr>
          <p:cNvPr id="1946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1EB4C50C-6764-4A3C-AD34-066B14B7F82A}" type="slidenum">
              <a:rPr lang="ja-JP" altLang="en-US" sz="1400" smtClean="0">
                <a:latin typeface="Times New Roman" panose="02020603050405020304" pitchFamily="18" charset="0"/>
              </a:rPr>
              <a:pPr>
                <a:spcBef>
                  <a:spcPct val="0"/>
                </a:spcBef>
                <a:buFontTx/>
                <a:buNone/>
              </a:pPr>
              <a:t>6</a:t>
            </a:fld>
            <a:endParaRPr lang="en-US" altLang="ja-JP" sz="1400" smtClean="0">
              <a:latin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IRSTFFFF924FFFFF96EC20FFFF9289FFFF9057@EJGCMMVRUVWXY5M3" val="3162"/>
</p:tagLst>
</file>

<file path=ppt/theme/theme1.xml><?xml version="1.0" encoding="utf-8"?>
<a:theme xmlns:a="http://schemas.openxmlformats.org/drawingml/2006/main" name="Default Design">
  <a:themeElements>
    <a:clrScheme name="丹野デフォルト">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14316</TotalTime>
  <Words>427</Words>
  <Application>Microsoft Office PowerPoint</Application>
  <PresentationFormat>ユーザー設定</PresentationFormat>
  <Paragraphs>67</Paragraphs>
  <Slides>6</Slides>
  <Notes>5</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6</vt:i4>
      </vt:variant>
    </vt:vector>
  </HeadingPairs>
  <TitlesOfParts>
    <vt:vector size="14" baseType="lpstr">
      <vt:lpstr>ＭＳ Ｐゴシック</vt:lpstr>
      <vt:lpstr>ＭＳ ゴシック</vt:lpstr>
      <vt:lpstr>Arial</vt:lpstr>
      <vt:lpstr>Calibri</vt:lpstr>
      <vt:lpstr>Times New Roman</vt:lpstr>
      <vt:lpstr>Wingdings</vt:lpstr>
      <vt:lpstr>Default Design</vt:lpstr>
      <vt:lpstr>デザインの設定</vt:lpstr>
      <vt:lpstr>ミクロ経済学I  最適化と機会費用</vt:lpstr>
      <vt:lpstr>講義の進め方．使い方</vt:lpstr>
      <vt:lpstr>最適化</vt:lpstr>
      <vt:lpstr>機会費用</vt:lpstr>
      <vt:lpstr>機会費用の金銭評価</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tanno</dc:creator>
  <cp:lastModifiedBy>丹野 忠晋</cp:lastModifiedBy>
  <cp:revision>518</cp:revision>
  <cp:lastPrinted>2017-04-12T01:17:40Z</cp:lastPrinted>
  <dcterms:created xsi:type="dcterms:W3CDTF">2004-05-06T09:28:21Z</dcterms:created>
  <dcterms:modified xsi:type="dcterms:W3CDTF">2020-06-07T13:31:52Z</dcterms:modified>
</cp:coreProperties>
</file>