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1"/>
  </p:notesMasterIdLst>
  <p:handoutMasterIdLst>
    <p:handoutMasterId r:id="rId12"/>
  </p:handoutMasterIdLst>
  <p:sldIdLst>
    <p:sldId id="413" r:id="rId3"/>
    <p:sldId id="474" r:id="rId4"/>
    <p:sldId id="481" r:id="rId5"/>
    <p:sldId id="475" r:id="rId6"/>
    <p:sldId id="480" r:id="rId7"/>
    <p:sldId id="482" r:id="rId8"/>
    <p:sldId id="483" r:id="rId9"/>
    <p:sldId id="479" r:id="rId10"/>
  </p:sldIdLst>
  <p:sldSz cx="10160000" cy="7620000"/>
  <p:notesSz cx="6735763" cy="9866313"/>
  <p:custDataLst>
    <p:tags r:id="rId13"/>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2"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40" d="100"/>
          <a:sy n="40" d="100"/>
        </p:scale>
        <p:origin x="660" y="52"/>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ミクロ経済学</a:t>
            </a:r>
            <a:r>
              <a:rPr lang="en-US" altLang="ja-JP" smtClean="0"/>
              <a:t>I 2 </a:t>
            </a:r>
            <a:r>
              <a:rPr lang="ja-JP" altLang="en-US" smtClean="0"/>
              <a:t>フリーライダー問題</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2020/6/17</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ミクロ経済学</a:t>
            </a:r>
            <a:r>
              <a:rPr lang="en-US" altLang="ja-JP" smtClean="0"/>
              <a:t>I 2 </a:t>
            </a:r>
            <a:r>
              <a:rPr lang="ja-JP" altLang="en-US" smtClean="0"/>
              <a:t>フリーライダー問題</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2020/6/17</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2 </a:t>
            </a:r>
            <a:r>
              <a:rPr lang="ja-JP" altLang="en-US" smtClean="0"/>
              <a:t>フリーライダー問題</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2020/6/17</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ミクロ経済学</a:t>
            </a:r>
            <a:r>
              <a:rPr lang="en-US" altLang="ja-JP" sz="1300" smtClean="0"/>
              <a:t>I 2 </a:t>
            </a:r>
            <a:r>
              <a:rPr lang="ja-JP" altLang="en-US" sz="1300" smtClean="0"/>
              <a:t>フリーライダー問題</a:t>
            </a:r>
            <a:endParaRPr lang="en-US" altLang="ja-JP" sz="1300" smtClean="0"/>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2020/6/17</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3</a:t>
            </a:fld>
            <a:endParaRPr lang="en-US" altLang="ja-JP" sz="13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881835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2 </a:t>
            </a:r>
            <a:r>
              <a:rPr lang="ja-JP" altLang="en-US" smtClean="0"/>
              <a:t>フリーライダー問題</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2020/6/17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ミクロ経済学</a:t>
            </a:r>
            <a:r>
              <a:rPr lang="en-US" altLang="ja-JP" sz="1300" smtClean="0"/>
              <a:t>I 2 </a:t>
            </a:r>
            <a:r>
              <a:rPr lang="ja-JP" altLang="en-US" sz="1300" smtClean="0"/>
              <a:t>フリーライダー問題</a:t>
            </a:r>
            <a:endParaRPr lang="en-US" altLang="ja-JP" sz="1300" smtClean="0"/>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2020/6/17</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5</a:t>
            </a:fld>
            <a:endParaRPr lang="en-US" altLang="ja-JP" sz="13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27712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ミクロ経済学</a:t>
            </a:r>
            <a:r>
              <a:rPr lang="en-US" altLang="ja-JP" sz="1300" smtClean="0"/>
              <a:t>I 2 </a:t>
            </a:r>
            <a:r>
              <a:rPr lang="ja-JP" altLang="en-US" sz="1300" smtClean="0"/>
              <a:t>フリーライダー問題</a:t>
            </a:r>
            <a:endParaRPr lang="en-US" altLang="ja-JP" sz="1300" smtClean="0"/>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2020/6/17</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6</a:t>
            </a:fld>
            <a:endParaRPr lang="en-US" altLang="ja-JP" sz="13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16597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ミクロ経済学</a:t>
            </a:r>
            <a:r>
              <a:rPr lang="en-US" altLang="ja-JP" sz="1300" smtClean="0"/>
              <a:t>I 2 </a:t>
            </a:r>
            <a:r>
              <a:rPr lang="ja-JP" altLang="en-US" sz="1300" smtClean="0"/>
              <a:t>フリーライダー問題</a:t>
            </a:r>
            <a:endParaRPr lang="en-US" altLang="ja-JP" sz="1300" smtClean="0"/>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2020/6/17</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7</a:t>
            </a:fld>
            <a:endParaRPr lang="en-US" altLang="ja-JP" sz="13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518315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2 </a:t>
            </a:r>
            <a:r>
              <a:rPr lang="ja-JP" altLang="en-US" smtClean="0"/>
              <a:t>フリーライダー問題</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2020/6/17</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8</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2020/6/17</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2020/6/17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2020/6/17</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ミクロ経済学</a:t>
            </a:r>
            <a:r>
              <a:rPr lang="en-US" altLang="ja-JP" smtClean="0"/>
              <a:t>I 2</a:t>
            </a:r>
            <a:r>
              <a:rPr lang="ja-JP" altLang="en-US" smtClean="0"/>
              <a:t>　フリーライダー問題</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2020/6/17</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ミクロ経済学</a:t>
            </a:r>
            <a:r>
              <a:rPr lang="en-US" altLang="ja-JP" smtClean="0"/>
              <a:t>I 2</a:t>
            </a:r>
            <a:r>
              <a:rPr lang="ja-JP" altLang="en-US" smtClean="0"/>
              <a:t>　フリーライダー問題</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ミクロ経済学</a:t>
            </a:r>
            <a:r>
              <a:rPr lang="en-US" altLang="ja-JP" smtClean="0"/>
              <a:t>I</a:t>
            </a:r>
            <a:br>
              <a:rPr lang="en-US" altLang="ja-JP" smtClean="0"/>
            </a:br>
            <a:r>
              <a:rPr lang="en-US" altLang="ja-JP" smtClean="0"/>
              <a:t/>
            </a:r>
            <a:br>
              <a:rPr lang="en-US" altLang="ja-JP" smtClean="0"/>
            </a:br>
            <a:r>
              <a:rPr lang="ja-JP" altLang="en-US" sz="3200" smtClean="0"/>
              <a:t>フリーライダー問題</a:t>
            </a:r>
            <a:endParaRPr lang="en-US" altLang="ja-JP" sz="3200"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smtClean="0"/>
              <a:t>17</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en-US" altLang="ja-JP" smtClean="0"/>
              <a:t>SNS</a:t>
            </a:r>
            <a:r>
              <a:rPr lang="ja-JP" altLang="en-US" smtClean="0"/>
              <a:t>には隠れた費用がある，それで</a:t>
            </a:r>
            <a:endParaRPr lang="en-US" altLang="ja-JP" smtClean="0"/>
          </a:p>
        </p:txBody>
      </p:sp>
      <p:sp>
        <p:nvSpPr>
          <p:cNvPr id="24581" name="Rectangle 3"/>
          <p:cNvSpPr>
            <a:spLocks noGrp="1" noChangeArrowheads="1"/>
          </p:cNvSpPr>
          <p:nvPr>
            <p:ph type="body" idx="1"/>
          </p:nvPr>
        </p:nvSpPr>
        <p:spPr>
          <a:xfrm>
            <a:off x="327025" y="1433513"/>
            <a:ext cx="9577388" cy="5376862"/>
          </a:xfrm>
        </p:spPr>
        <p:txBody>
          <a:bodyPr/>
          <a:lstStyle/>
          <a:p>
            <a:pPr marL="379413" indent="-379413">
              <a:lnSpc>
                <a:spcPct val="110000"/>
              </a:lnSpc>
            </a:pPr>
            <a:r>
              <a:rPr lang="ja-JP" altLang="en-US" smtClean="0"/>
              <a:t>経済学で自分の行動を振り返ることができる</a:t>
            </a:r>
            <a:endParaRPr lang="en-US" altLang="ja-JP" smtClean="0"/>
          </a:p>
          <a:p>
            <a:pPr marL="379413" indent="-379413">
              <a:lnSpc>
                <a:spcPct val="110000"/>
              </a:lnSpc>
            </a:pPr>
            <a:r>
              <a:rPr lang="ja-JP" altLang="en-US" smtClean="0"/>
              <a:t>規範的な問題として捉えると</a:t>
            </a:r>
            <a:endParaRPr lang="en-US" altLang="ja-JP" smtClean="0"/>
          </a:p>
          <a:p>
            <a:pPr marL="379413" indent="-379413">
              <a:lnSpc>
                <a:spcPct val="110000"/>
              </a:lnSpc>
            </a:pPr>
            <a:endParaRPr lang="en-US" altLang="ja-JP"/>
          </a:p>
          <a:p>
            <a:pPr marL="379413" indent="-379413">
              <a:lnSpc>
                <a:spcPct val="110000"/>
              </a:lnSpc>
            </a:pPr>
            <a:endParaRPr lang="en-US" altLang="ja-JP" smtClean="0"/>
          </a:p>
          <a:p>
            <a:pPr marL="379413" indent="-379413">
              <a:lnSpc>
                <a:spcPct val="110000"/>
              </a:lnSpc>
            </a:pPr>
            <a:endParaRPr lang="en-US" altLang="ja-JP"/>
          </a:p>
          <a:p>
            <a:pPr marL="379413" indent="-379413">
              <a:lnSpc>
                <a:spcPct val="110000"/>
              </a:lnSpc>
            </a:pPr>
            <a:r>
              <a:rPr lang="en-US" altLang="ja-JP" smtClean="0"/>
              <a:t>Yes</a:t>
            </a:r>
            <a:r>
              <a:rPr lang="ja-JP" altLang="en-US" smtClean="0"/>
              <a:t>→そのまま　</a:t>
            </a:r>
            <a:r>
              <a:rPr lang="en-US" altLang="ja-JP" smtClean="0"/>
              <a:t>No</a:t>
            </a:r>
            <a:r>
              <a:rPr lang="ja-JP" altLang="en-US" smtClean="0"/>
              <a:t>→有効な時間の使い道を考える：勉強，スポーツ</a:t>
            </a:r>
            <a:r>
              <a:rPr lang="en-US" altLang="ja-JP" smtClean="0"/>
              <a:t>etc</a:t>
            </a:r>
          </a:p>
          <a:p>
            <a:pPr marL="379413" indent="-379413">
              <a:lnSpc>
                <a:spcPct val="110000"/>
              </a:lnSpc>
            </a:pPr>
            <a:r>
              <a:rPr lang="ja-JP" altLang="en-US" smtClean="0"/>
              <a:t>大学を卒業したときに</a:t>
            </a:r>
            <a:r>
              <a:rPr lang="en-US" altLang="ja-JP" smtClean="0"/>
              <a:t>Youtube</a:t>
            </a:r>
            <a:r>
              <a:rPr lang="ja-JP" altLang="en-US" smtClean="0"/>
              <a:t>を我慢したから○○になれた．トレードオフから両方は無理</a:t>
            </a:r>
            <a:endParaRPr lang="en-US" altLang="ja-JP" smtClean="0"/>
          </a:p>
          <a:p>
            <a:pPr marL="379413" indent="-379413">
              <a:lnSpc>
                <a:spcPct val="110000"/>
              </a:lnSpc>
            </a:pPr>
            <a:endParaRPr lang="ja-JP" altLang="en-US" smtClean="0"/>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2" name="角丸四角形 1"/>
          <p:cNvSpPr/>
          <p:nvPr/>
        </p:nvSpPr>
        <p:spPr bwMode="auto">
          <a:xfrm>
            <a:off x="111448" y="2737748"/>
            <a:ext cx="10048551" cy="1792332"/>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ja-JP" altLang="en-US" sz="3200" b="0" i="0" u="none" strike="noStrike" cap="none" normalizeH="0" baseline="0" smtClean="0">
                <a:ln>
                  <a:noFill/>
                </a:ln>
                <a:solidFill>
                  <a:schemeClr val="tx1"/>
                </a:solidFill>
                <a:effectLst/>
                <a:latin typeface="Times New Roman" pitchFamily="18" charset="0"/>
              </a:rPr>
              <a:t>　あなたは</a:t>
            </a:r>
            <a:r>
              <a:rPr kumimoji="0" lang="en-US" altLang="ja-JP" sz="3200" b="0" i="0" u="none" strike="noStrike" cap="none" normalizeH="0" baseline="0" smtClean="0">
                <a:ln>
                  <a:noFill/>
                </a:ln>
                <a:solidFill>
                  <a:schemeClr val="tx1"/>
                </a:solidFill>
                <a:effectLst/>
                <a:latin typeface="Times New Roman" pitchFamily="18" charset="0"/>
              </a:rPr>
              <a:t>1</a:t>
            </a:r>
            <a:r>
              <a:rPr kumimoji="0" lang="ja-JP" altLang="en-US" sz="3200" b="0" i="0" u="none" strike="noStrike" cap="none" normalizeH="0" baseline="0" smtClean="0">
                <a:ln>
                  <a:noFill/>
                </a:ln>
                <a:solidFill>
                  <a:schemeClr val="tx1"/>
                </a:solidFill>
                <a:effectLst/>
                <a:latin typeface="Times New Roman" pitchFamily="18" charset="0"/>
              </a:rPr>
              <a:t>日当たり</a:t>
            </a:r>
            <a:r>
              <a:rPr kumimoji="0" lang="ja-JP" altLang="en-US" sz="3200" b="0" i="0" u="sng" strike="noStrike" cap="none" normalizeH="0" baseline="0" smtClean="0">
                <a:ln>
                  <a:noFill/>
                </a:ln>
                <a:solidFill>
                  <a:srgbClr val="FF0000"/>
                </a:solidFill>
                <a:effectLst/>
                <a:latin typeface="Times New Roman" pitchFamily="18" charset="0"/>
              </a:rPr>
              <a:t>時間が</a:t>
            </a:r>
            <a:r>
              <a:rPr kumimoji="0" lang="en-US" altLang="ja-JP" sz="3200" b="0" i="0" u="sng" strike="noStrike" cap="none" normalizeH="0" baseline="0" smtClean="0">
                <a:ln>
                  <a:noFill/>
                </a:ln>
                <a:solidFill>
                  <a:srgbClr val="FF0000"/>
                </a:solidFill>
                <a:effectLst/>
                <a:latin typeface="Times New Roman" pitchFamily="18" charset="0"/>
              </a:rPr>
              <a:t>3</a:t>
            </a:r>
            <a:r>
              <a:rPr kumimoji="0" lang="ja-JP" altLang="en-US" sz="3200" b="0" i="0" u="sng" strike="noStrike" cap="none" normalizeH="0" baseline="0" smtClean="0">
                <a:ln>
                  <a:noFill/>
                </a:ln>
                <a:solidFill>
                  <a:srgbClr val="FF0000"/>
                </a:solidFill>
                <a:effectLst/>
                <a:latin typeface="Times New Roman" pitchFamily="18" charset="0"/>
              </a:rPr>
              <a:t>時間で</a:t>
            </a:r>
            <a:r>
              <a:rPr kumimoji="0" lang="en-US" altLang="ja-JP" sz="3200" b="0" i="0" u="sng" strike="noStrike" cap="none" normalizeH="0" baseline="0" smtClean="0">
                <a:ln>
                  <a:noFill/>
                </a:ln>
                <a:solidFill>
                  <a:srgbClr val="FF0000"/>
                </a:solidFill>
                <a:effectLst/>
                <a:latin typeface="Times New Roman" pitchFamily="18" charset="0"/>
              </a:rPr>
              <a:t>3</a:t>
            </a:r>
            <a:r>
              <a:rPr kumimoji="0" lang="ja-JP" altLang="en-US" sz="3200" b="0" i="0" u="sng" strike="noStrike" cap="none" normalizeH="0" baseline="0" smtClean="0">
                <a:ln>
                  <a:noFill/>
                </a:ln>
                <a:solidFill>
                  <a:srgbClr val="FF0000"/>
                </a:solidFill>
                <a:effectLst/>
                <a:latin typeface="Times New Roman" pitchFamily="18" charset="0"/>
              </a:rPr>
              <a:t>千円の費用</a:t>
            </a:r>
            <a:r>
              <a:rPr kumimoji="0" lang="ja-JP" altLang="en-US" sz="3200" b="0" i="0" u="none" strike="noStrike" cap="none" normalizeH="0" baseline="0" smtClean="0">
                <a:ln>
                  <a:noFill/>
                </a:ln>
                <a:solidFill>
                  <a:schemeClr val="tx1"/>
                </a:solidFill>
                <a:effectLst/>
                <a:latin typeface="Times New Roman" pitchFamily="18" charset="0"/>
              </a:rPr>
              <a:t>がかかる</a:t>
            </a:r>
            <a:r>
              <a:rPr kumimoji="0" lang="en-US" altLang="ja-JP" sz="3200" b="0" i="0" u="none" strike="noStrike" cap="none" normalizeH="0" baseline="0" smtClean="0">
                <a:ln>
                  <a:noFill/>
                </a:ln>
                <a:solidFill>
                  <a:schemeClr val="tx1"/>
                </a:solidFill>
                <a:effectLst/>
                <a:latin typeface="Times New Roman" pitchFamily="18" charset="0"/>
              </a:rPr>
              <a:t>YouTube</a:t>
            </a:r>
            <a:r>
              <a:rPr kumimoji="0" lang="ja-JP" altLang="en-US" sz="3200" b="0" i="0" u="none" strike="noStrike" cap="none" normalizeH="0" baseline="0" smtClean="0">
                <a:ln>
                  <a:noFill/>
                </a:ln>
                <a:solidFill>
                  <a:schemeClr val="tx1"/>
                </a:solidFill>
                <a:effectLst/>
                <a:latin typeface="Times New Roman" pitchFamily="18" charset="0"/>
              </a:rPr>
              <a:t>の視聴に価値を見いだしていますか？この機会費用を上回る便益を</a:t>
            </a:r>
            <a:r>
              <a:rPr kumimoji="0" lang="en-US" altLang="ja-JP" sz="3200" b="0" i="0" u="none" strike="noStrike" cap="none" normalizeH="0" baseline="0" smtClean="0">
                <a:ln>
                  <a:noFill/>
                </a:ln>
                <a:solidFill>
                  <a:schemeClr val="tx1"/>
                </a:solidFill>
                <a:effectLst/>
                <a:latin typeface="Times New Roman" pitchFamily="18" charset="0"/>
              </a:rPr>
              <a:t>YouTube</a:t>
            </a:r>
            <a:r>
              <a:rPr kumimoji="0" lang="ja-JP" altLang="en-US" sz="3200" b="0" i="0" u="none" strike="noStrike" cap="none" normalizeH="0" baseline="0" smtClean="0">
                <a:ln>
                  <a:noFill/>
                </a:ln>
                <a:solidFill>
                  <a:schemeClr val="tx1"/>
                </a:solidFill>
                <a:effectLst/>
                <a:latin typeface="Times New Roman" pitchFamily="18" charset="0"/>
              </a:rPr>
              <a:t>から得ていますか？</a:t>
            </a:r>
          </a:p>
        </p:txBody>
      </p:sp>
    </p:spTree>
    <p:extLst>
      <p:ext uri="{BB962C8B-B14F-4D97-AF65-F5344CB8AC3E}">
        <p14:creationId xmlns:p14="http://schemas.microsoft.com/office/powerpoint/2010/main" val="834750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998520" cy="1778000"/>
          </a:xfrm>
        </p:spPr>
        <p:txBody>
          <a:bodyPr/>
          <a:lstStyle/>
          <a:p>
            <a:r>
              <a:rPr lang="ja-JP" altLang="en-US" sz="3600" smtClean="0"/>
              <a:t>個人の最適化は全体の最適を意味しない</a:t>
            </a:r>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個人は</a:t>
            </a:r>
            <a:r>
              <a:rPr lang="ja-JP" altLang="en-US" u="sng" smtClean="0">
                <a:solidFill>
                  <a:srgbClr val="FF0000"/>
                </a:solidFill>
              </a:rPr>
              <a:t>最適化</a:t>
            </a:r>
            <a:r>
              <a:rPr lang="ja-JP" altLang="en-US" smtClean="0"/>
              <a:t>を行い．全体で</a:t>
            </a:r>
            <a:r>
              <a:rPr lang="ja-JP" altLang="en-US" u="sng" smtClean="0">
                <a:solidFill>
                  <a:srgbClr val="FF0000"/>
                </a:solidFill>
              </a:rPr>
              <a:t>均衡</a:t>
            </a:r>
            <a:r>
              <a:rPr lang="ja-JP" altLang="en-US" smtClean="0"/>
              <a:t>している</a:t>
            </a:r>
            <a:endParaRPr lang="en-US" altLang="ja-JP" smtClean="0"/>
          </a:p>
          <a:p>
            <a:pPr>
              <a:lnSpc>
                <a:spcPct val="130000"/>
              </a:lnSpc>
              <a:defRPr/>
            </a:pPr>
            <a:r>
              <a:rPr lang="ja-JP" altLang="en-US" smtClean="0"/>
              <a:t>しかし，各個人の目的を追求して必ずしも</a:t>
            </a:r>
            <a:r>
              <a:rPr lang="ja-JP" altLang="en-US" u="sng" smtClean="0">
                <a:solidFill>
                  <a:srgbClr val="FF0000"/>
                </a:solidFill>
              </a:rPr>
              <a:t>全体の利益</a:t>
            </a:r>
            <a:r>
              <a:rPr lang="ja-JP" altLang="en-US" smtClean="0"/>
              <a:t>に適うことはない</a:t>
            </a:r>
            <a:endParaRPr lang="en-US" altLang="ja-JP" smtClean="0"/>
          </a:p>
          <a:p>
            <a:pPr>
              <a:lnSpc>
                <a:spcPct val="130000"/>
              </a:lnSpc>
              <a:defRPr/>
            </a:pPr>
            <a:r>
              <a:rPr lang="ja-JP" altLang="en-US" smtClean="0"/>
              <a:t>部活のあとのグランド整備，用具の片付け</a:t>
            </a:r>
            <a:endParaRPr lang="en-US" altLang="ja-JP" smtClean="0"/>
          </a:p>
          <a:p>
            <a:pPr>
              <a:lnSpc>
                <a:spcPct val="130000"/>
              </a:lnSpc>
              <a:defRPr/>
            </a:pPr>
            <a:r>
              <a:rPr lang="ja-JP" altLang="en-US" smtClean="0"/>
              <a:t>部室の掃除．汚い近所の公園と綺麗な</a:t>
            </a:r>
            <a:r>
              <a:rPr lang="en-US" altLang="ja-JP" smtClean="0"/>
              <a:t>TDL</a:t>
            </a:r>
          </a:p>
          <a:p>
            <a:pPr>
              <a:lnSpc>
                <a:spcPct val="130000"/>
              </a:lnSpc>
              <a:defRPr/>
            </a:pPr>
            <a:r>
              <a:rPr lang="ja-JP" altLang="en-US" smtClean="0"/>
              <a:t>均衡では他の人がやってくれるので自分はやらない</a:t>
            </a:r>
            <a:r>
              <a:rPr lang="ja-JP" altLang="en-US" u="sng" smtClean="0">
                <a:solidFill>
                  <a:srgbClr val="FF0000"/>
                </a:solidFill>
              </a:rPr>
              <a:t>フリーライダー問題</a:t>
            </a:r>
            <a:r>
              <a:rPr lang="ja-JP" altLang="en-US" smtClean="0"/>
              <a:t>が起こるときがある</a:t>
            </a:r>
            <a:endParaRPr lang="en-US" altLang="ja-JP" smtClean="0"/>
          </a:p>
          <a:p>
            <a:pPr>
              <a:lnSpc>
                <a:spcPct val="130000"/>
              </a:lnSpc>
              <a:defRPr/>
            </a:pPr>
            <a:r>
              <a:rPr lang="ja-JP" altLang="en-US" smtClean="0"/>
              <a:t>解決方法：道徳に訴える，料金を支払う</a:t>
            </a:r>
            <a:r>
              <a:rPr lang="en-US" altLang="ja-JP" smtClean="0"/>
              <a:t>(TDL) etc</a:t>
            </a:r>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ja-JP" altLang="en-US" smtClean="0"/>
              <a:t>経験主義，役に立つ経済学</a:t>
            </a:r>
            <a:endParaRPr lang="en-US" altLang="ja-JP" smtClean="0"/>
          </a:p>
        </p:txBody>
      </p:sp>
      <p:sp>
        <p:nvSpPr>
          <p:cNvPr id="24581" name="Rectangle 3"/>
          <p:cNvSpPr>
            <a:spLocks noGrp="1" noChangeArrowheads="1"/>
          </p:cNvSpPr>
          <p:nvPr>
            <p:ph type="body" idx="1"/>
          </p:nvPr>
        </p:nvSpPr>
        <p:spPr>
          <a:xfrm>
            <a:off x="327025" y="1433513"/>
            <a:ext cx="9577388" cy="5376862"/>
          </a:xfrm>
        </p:spPr>
        <p:txBody>
          <a:bodyPr/>
          <a:lstStyle/>
          <a:p>
            <a:pPr marL="379413" indent="-379413">
              <a:lnSpc>
                <a:spcPct val="110000"/>
              </a:lnSpc>
            </a:pPr>
            <a:r>
              <a:rPr lang="ja-JP" altLang="en-US" smtClean="0"/>
              <a:t>物事の原因を探るためにデータは必要</a:t>
            </a:r>
            <a:endParaRPr lang="en-US" altLang="ja-JP" smtClean="0"/>
          </a:p>
          <a:p>
            <a:pPr marL="379413" indent="-379413">
              <a:lnSpc>
                <a:spcPct val="110000"/>
              </a:lnSpc>
            </a:pPr>
            <a:r>
              <a:rPr lang="ja-JP" altLang="en-US" u="sng" smtClean="0">
                <a:solidFill>
                  <a:srgbClr val="FF0000"/>
                </a:solidFill>
              </a:rPr>
              <a:t>因果関係</a:t>
            </a:r>
            <a:r>
              <a:rPr lang="ja-JP" altLang="en-US" smtClean="0"/>
              <a:t>：勉強したから成績が良い．練習したから上手くなった．よく寝たからよく育った</a:t>
            </a:r>
            <a:endParaRPr lang="en-US" altLang="ja-JP" smtClean="0"/>
          </a:p>
          <a:p>
            <a:pPr marL="379413" indent="-379413">
              <a:lnSpc>
                <a:spcPct val="110000"/>
              </a:lnSpc>
            </a:pPr>
            <a:r>
              <a:rPr lang="ja-JP" altLang="en-US" smtClean="0"/>
              <a:t>原因と結果の関係を出すのが難しい場合もある</a:t>
            </a:r>
            <a:endParaRPr lang="en-US" altLang="ja-JP" smtClean="0"/>
          </a:p>
          <a:p>
            <a:pPr marL="379413" indent="-379413">
              <a:lnSpc>
                <a:spcPct val="110000"/>
              </a:lnSpc>
            </a:pPr>
            <a:r>
              <a:rPr lang="ja-JP" altLang="en-US" smtClean="0"/>
              <a:t>経済学を学ぶ最大の便益は「</a:t>
            </a:r>
            <a:r>
              <a:rPr lang="ja-JP" altLang="en-US" u="sng" smtClean="0">
                <a:solidFill>
                  <a:srgbClr val="FF0000"/>
                </a:solidFill>
              </a:rPr>
              <a:t>良い選択をする方法を学ぶこと</a:t>
            </a:r>
            <a:r>
              <a:rPr lang="ja-JP" altLang="en-US" smtClean="0"/>
              <a:t>」</a:t>
            </a:r>
            <a:endParaRPr lang="en-US" altLang="ja-JP" smtClean="0"/>
          </a:p>
          <a:p>
            <a:pPr marL="379413" indent="-379413">
              <a:lnSpc>
                <a:spcPct val="110000"/>
              </a:lnSpc>
            </a:pPr>
            <a:r>
              <a:rPr lang="ja-JP" altLang="en-US" smtClean="0"/>
              <a:t>人はつねに</a:t>
            </a:r>
            <a:r>
              <a:rPr lang="ja-JP" altLang="en-US" u="sng" smtClean="0">
                <a:solidFill>
                  <a:srgbClr val="FF0000"/>
                </a:solidFill>
              </a:rPr>
              <a:t>経済的な選択</a:t>
            </a:r>
            <a:r>
              <a:rPr lang="ja-JP" altLang="en-US" smtClean="0"/>
              <a:t>をしている</a:t>
            </a:r>
            <a:endParaRPr lang="en-US" altLang="ja-JP" smtClean="0"/>
          </a:p>
          <a:p>
            <a:pPr marL="379413" indent="-379413">
              <a:lnSpc>
                <a:spcPct val="110000"/>
              </a:lnSpc>
            </a:pPr>
            <a:r>
              <a:rPr lang="ja-JP" altLang="en-US" smtClean="0"/>
              <a:t>タダだと思ったことでも実は費用がかかっている</a:t>
            </a:r>
            <a:endParaRPr lang="en-US" altLang="ja-JP" smtClean="0"/>
          </a:p>
          <a:p>
            <a:pPr marL="379413" indent="-379413">
              <a:lnSpc>
                <a:spcPct val="110000"/>
              </a:lnSpc>
            </a:pPr>
            <a:r>
              <a:rPr lang="ja-JP" altLang="en-US" smtClean="0"/>
              <a:t>経済学は我々の</a:t>
            </a:r>
            <a:r>
              <a:rPr lang="ja-JP" altLang="en-US" u="sng" smtClean="0">
                <a:solidFill>
                  <a:srgbClr val="FF0000"/>
                </a:solidFill>
              </a:rPr>
              <a:t>生活を向上</a:t>
            </a:r>
            <a:r>
              <a:rPr lang="ja-JP" altLang="en-US" smtClean="0"/>
              <a:t>させてくれる</a:t>
            </a:r>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827284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ja-JP" altLang="en-US" smtClean="0"/>
              <a:t>大学は進学する価値はあるか</a:t>
            </a:r>
            <a:endParaRPr lang="en-US" altLang="ja-JP" smtClean="0"/>
          </a:p>
        </p:txBody>
      </p:sp>
      <p:sp>
        <p:nvSpPr>
          <p:cNvPr id="24581" name="Rectangle 3"/>
          <p:cNvSpPr>
            <a:spLocks noGrp="1" noChangeArrowheads="1"/>
          </p:cNvSpPr>
          <p:nvPr>
            <p:ph type="body" idx="1"/>
          </p:nvPr>
        </p:nvSpPr>
        <p:spPr>
          <a:xfrm>
            <a:off x="327025" y="1433513"/>
            <a:ext cx="9577388" cy="5376862"/>
          </a:xfrm>
        </p:spPr>
        <p:txBody>
          <a:bodyPr/>
          <a:lstStyle/>
          <a:p>
            <a:pPr marL="379413" indent="-379413">
              <a:lnSpc>
                <a:spcPct val="110000"/>
              </a:lnSpc>
            </a:pPr>
            <a:r>
              <a:rPr lang="ja-JP" altLang="en-US" smtClean="0"/>
              <a:t>拓大に入学して</a:t>
            </a:r>
            <a:r>
              <a:rPr lang="en-US" altLang="ja-JP" smtClean="0"/>
              <a:t>100</a:t>
            </a:r>
            <a:r>
              <a:rPr lang="ja-JP" altLang="en-US" smtClean="0"/>
              <a:t>万円それから</a:t>
            </a:r>
            <a:r>
              <a:rPr lang="en-US" altLang="ja-JP" smtClean="0"/>
              <a:t>80</a:t>
            </a:r>
            <a:r>
              <a:rPr lang="ja-JP" altLang="en-US" smtClean="0"/>
              <a:t>万円の学費．そして，</a:t>
            </a:r>
            <a:r>
              <a:rPr lang="en-US" altLang="ja-JP" smtClean="0"/>
              <a:t>4</a:t>
            </a:r>
            <a:r>
              <a:rPr lang="ja-JP" altLang="en-US" smtClean="0"/>
              <a:t>年間の時間．それに見合った価値は</a:t>
            </a:r>
            <a:endParaRPr lang="en-US" altLang="ja-JP" smtClean="0"/>
          </a:p>
          <a:p>
            <a:pPr marL="379413" indent="-379413">
              <a:lnSpc>
                <a:spcPct val="110000"/>
              </a:lnSpc>
            </a:pPr>
            <a:r>
              <a:rPr lang="ja-JP" altLang="en-US" smtClean="0"/>
              <a:t>教育サービスを受けることは投資だ</a:t>
            </a:r>
            <a:endParaRPr lang="en-US" altLang="ja-JP" smtClean="0"/>
          </a:p>
          <a:p>
            <a:pPr marL="379413" indent="-379413">
              <a:lnSpc>
                <a:spcPct val="110000"/>
              </a:lnSpc>
            </a:pPr>
            <a:r>
              <a:rPr lang="ja-JP" altLang="en-US" u="sng" smtClean="0">
                <a:solidFill>
                  <a:srgbClr val="FF0000"/>
                </a:solidFill>
              </a:rPr>
              <a:t>投資</a:t>
            </a:r>
            <a:r>
              <a:rPr lang="ja-JP" altLang="en-US" smtClean="0"/>
              <a:t>は今を我慢して</a:t>
            </a:r>
            <a:r>
              <a:rPr lang="ja-JP" altLang="en-US" u="sng" smtClean="0">
                <a:solidFill>
                  <a:srgbClr val="FF0000"/>
                </a:solidFill>
              </a:rPr>
              <a:t>将来の利益</a:t>
            </a:r>
            <a:r>
              <a:rPr lang="ja-JP" altLang="en-US" smtClean="0"/>
              <a:t>を得ること．将来の利益は</a:t>
            </a:r>
            <a:r>
              <a:rPr lang="ja-JP" altLang="en-US" u="sng" smtClean="0">
                <a:solidFill>
                  <a:srgbClr val="FF0000"/>
                </a:solidFill>
              </a:rPr>
              <a:t>確実ではない</a:t>
            </a:r>
            <a:r>
              <a:rPr lang="ja-JP" altLang="en-US" smtClean="0"/>
              <a:t>．株式投資，工場建設</a:t>
            </a:r>
            <a:r>
              <a:rPr lang="en-US" altLang="ja-JP" smtClean="0"/>
              <a:t>etc</a:t>
            </a:r>
          </a:p>
          <a:p>
            <a:pPr marL="379413" indent="-379413">
              <a:lnSpc>
                <a:spcPct val="110000"/>
              </a:lnSpc>
            </a:pPr>
            <a:r>
              <a:rPr lang="ja-JP" altLang="en-US" smtClean="0"/>
              <a:t>この問いに経済学的に答えるのが第</a:t>
            </a:r>
            <a:r>
              <a:rPr lang="en-US" altLang="ja-JP" smtClean="0"/>
              <a:t>2</a:t>
            </a:r>
            <a:r>
              <a:rPr lang="ja-JP" altLang="en-US" smtClean="0"/>
              <a:t>章の目的</a:t>
            </a:r>
            <a:endParaRPr lang="en-US" altLang="ja-JP" smtClean="0"/>
          </a:p>
          <a:p>
            <a:pPr marL="379413" indent="-379413">
              <a:lnSpc>
                <a:spcPct val="110000"/>
              </a:lnSpc>
            </a:pPr>
            <a:r>
              <a:rPr lang="ja-JP" altLang="en-US" u="sng" smtClean="0">
                <a:solidFill>
                  <a:srgbClr val="FF0000"/>
                </a:solidFill>
              </a:rPr>
              <a:t>科学的方法</a:t>
            </a:r>
            <a:r>
              <a:rPr lang="ja-JP" altLang="en-US" smtClean="0"/>
              <a:t>は</a:t>
            </a:r>
            <a:r>
              <a:rPr lang="ja-JP" altLang="en-US" u="sng" smtClean="0">
                <a:solidFill>
                  <a:srgbClr val="FF0000"/>
                </a:solidFill>
              </a:rPr>
              <a:t>モデル</a:t>
            </a:r>
            <a:r>
              <a:rPr lang="ja-JP" altLang="en-US" smtClean="0"/>
              <a:t>を提示して</a:t>
            </a:r>
            <a:r>
              <a:rPr lang="ja-JP" altLang="en-US" u="sng" smtClean="0">
                <a:solidFill>
                  <a:srgbClr val="FF0000"/>
                </a:solidFill>
              </a:rPr>
              <a:t>データ</a:t>
            </a:r>
            <a:r>
              <a:rPr lang="ja-JP" altLang="en-US" smtClean="0"/>
              <a:t>でそれを検証する</a:t>
            </a:r>
            <a:endParaRPr lang="en-US" altLang="ja-JP" smtClean="0"/>
          </a:p>
          <a:p>
            <a:pPr marL="379413" indent="-379413">
              <a:lnSpc>
                <a:spcPct val="110000"/>
              </a:lnSpc>
            </a:pPr>
            <a:r>
              <a:rPr lang="ja-JP" altLang="en-US" smtClean="0"/>
              <a:t>地図は地形のモデル．実際に歩いて有用性が確認</a:t>
            </a:r>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522388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ja-JP" altLang="en-US" smtClean="0"/>
              <a:t>経済モデル</a:t>
            </a:r>
            <a:endParaRPr lang="en-US" altLang="ja-JP" smtClean="0"/>
          </a:p>
        </p:txBody>
      </p:sp>
      <p:sp>
        <p:nvSpPr>
          <p:cNvPr id="24581" name="Rectangle 3"/>
          <p:cNvSpPr>
            <a:spLocks noGrp="1" noChangeArrowheads="1"/>
          </p:cNvSpPr>
          <p:nvPr>
            <p:ph type="body" idx="1"/>
          </p:nvPr>
        </p:nvSpPr>
        <p:spPr>
          <a:xfrm>
            <a:off x="327025" y="1433513"/>
            <a:ext cx="9684000" cy="5376862"/>
          </a:xfrm>
        </p:spPr>
        <p:txBody>
          <a:bodyPr/>
          <a:lstStyle/>
          <a:p>
            <a:pPr marL="379413" indent="-379413">
              <a:lnSpc>
                <a:spcPct val="110000"/>
              </a:lnSpc>
            </a:pPr>
            <a:r>
              <a:rPr lang="ja-JP" altLang="en-US" smtClean="0"/>
              <a:t>経済学科卒業すると学士</a:t>
            </a:r>
            <a:r>
              <a:rPr lang="en-US" altLang="ja-JP" smtClean="0"/>
              <a:t>(</a:t>
            </a:r>
            <a:r>
              <a:rPr lang="ja-JP" altLang="en-US" smtClean="0"/>
              <a:t>経済学</a:t>
            </a:r>
            <a:r>
              <a:rPr lang="en-US" altLang="ja-JP" smtClean="0"/>
              <a:t>)</a:t>
            </a:r>
            <a:r>
              <a:rPr lang="ja-JP" altLang="en-US" smtClean="0"/>
              <a:t>という</a:t>
            </a:r>
            <a:r>
              <a:rPr lang="ja-JP" altLang="en-US" u="sng" smtClean="0">
                <a:solidFill>
                  <a:srgbClr val="FF0000"/>
                </a:solidFill>
              </a:rPr>
              <a:t>資格</a:t>
            </a:r>
            <a:r>
              <a:rPr lang="ja-JP" altLang="en-US" smtClean="0"/>
              <a:t>取得</a:t>
            </a:r>
            <a:endParaRPr lang="en-US" altLang="ja-JP" smtClean="0"/>
          </a:p>
          <a:p>
            <a:pPr marL="379413" indent="-379413">
              <a:lnSpc>
                <a:spcPct val="110000"/>
              </a:lnSpc>
            </a:pPr>
            <a:r>
              <a:rPr lang="ja-JP" altLang="en-US" smtClean="0"/>
              <a:t>この資格の価値はなんだろうか？</a:t>
            </a:r>
            <a:endParaRPr lang="en-US" altLang="ja-JP" smtClean="0"/>
          </a:p>
          <a:p>
            <a:pPr marL="379413" indent="-379413">
              <a:lnSpc>
                <a:spcPct val="110000"/>
              </a:lnSpc>
            </a:pPr>
            <a:r>
              <a:rPr lang="ja-JP" altLang="en-US" smtClean="0"/>
              <a:t>費用は高校卒業して</a:t>
            </a:r>
            <a:r>
              <a:rPr lang="en-US" altLang="ja-JP" u="sng" smtClean="0">
                <a:solidFill>
                  <a:srgbClr val="FF0000"/>
                </a:solidFill>
              </a:rPr>
              <a:t>4</a:t>
            </a:r>
            <a:r>
              <a:rPr lang="ja-JP" altLang="en-US" u="sng" smtClean="0">
                <a:solidFill>
                  <a:srgbClr val="FF0000"/>
                </a:solidFill>
              </a:rPr>
              <a:t>年間働いた賃金</a:t>
            </a:r>
            <a:r>
              <a:rPr lang="ja-JP" altLang="en-US" smtClean="0"/>
              <a:t>も含まれる</a:t>
            </a:r>
            <a:endParaRPr lang="en-US" altLang="ja-JP" smtClean="0"/>
          </a:p>
          <a:p>
            <a:pPr marL="379413" indent="-379413">
              <a:lnSpc>
                <a:spcPct val="110000"/>
              </a:lnSpc>
            </a:pPr>
            <a:r>
              <a:rPr lang="ja-JP" altLang="en-US" smtClean="0"/>
              <a:t>大卒者</a:t>
            </a:r>
            <a:r>
              <a:rPr lang="ja-JP" altLang="en-US"/>
              <a:t>の平均初任給額は</a:t>
            </a:r>
            <a:r>
              <a:rPr lang="en-US" altLang="ja-JP"/>
              <a:t>20.6</a:t>
            </a:r>
            <a:r>
              <a:rPr lang="ja-JP" altLang="en-US"/>
              <a:t>万</a:t>
            </a:r>
            <a:r>
              <a:rPr lang="ja-JP" altLang="en-US" smtClean="0"/>
              <a:t>円，高卒者のそれは</a:t>
            </a:r>
            <a:r>
              <a:rPr lang="en-US" altLang="ja-JP"/>
              <a:t>17.9</a:t>
            </a:r>
            <a:r>
              <a:rPr lang="ja-JP" altLang="en-US"/>
              <a:t>万</a:t>
            </a:r>
            <a:r>
              <a:rPr lang="ja-JP" altLang="en-US" smtClean="0"/>
              <a:t>円</a:t>
            </a:r>
            <a:r>
              <a:rPr lang="en-US" altLang="ja-JP" smtClean="0"/>
              <a:t>(</a:t>
            </a:r>
            <a:r>
              <a:rPr lang="ja-JP" altLang="en-US" smtClean="0"/>
              <a:t>厚労省平成</a:t>
            </a:r>
            <a:r>
              <a:rPr lang="en-US" altLang="ja-JP"/>
              <a:t>29</a:t>
            </a:r>
            <a:r>
              <a:rPr lang="ja-JP" altLang="en-US"/>
              <a:t>年賃金構造基本統計</a:t>
            </a:r>
            <a:r>
              <a:rPr lang="ja-JP" altLang="en-US" smtClean="0"/>
              <a:t>調査</a:t>
            </a:r>
            <a:r>
              <a:rPr lang="en-US" altLang="ja-JP" smtClean="0"/>
              <a:t>)</a:t>
            </a:r>
          </a:p>
          <a:p>
            <a:pPr marL="379413" indent="-379413">
              <a:lnSpc>
                <a:spcPct val="110000"/>
              </a:lnSpc>
            </a:pPr>
            <a:r>
              <a:rPr lang="ja-JP" altLang="en-US" smtClean="0"/>
              <a:t>モデルは仮定から始まる．「教育期間が</a:t>
            </a:r>
            <a:r>
              <a:rPr lang="en-US" altLang="ja-JP" smtClean="0"/>
              <a:t>1</a:t>
            </a:r>
            <a:r>
              <a:rPr lang="ja-JP" altLang="en-US" smtClean="0"/>
              <a:t>年延びると将来賃金は</a:t>
            </a:r>
            <a:r>
              <a:rPr lang="en-US" altLang="ja-JP" smtClean="0"/>
              <a:t>10%</a:t>
            </a:r>
            <a:r>
              <a:rPr lang="ja-JP" altLang="en-US" smtClean="0"/>
              <a:t>増える」「</a:t>
            </a:r>
            <a:r>
              <a:rPr lang="en-US" altLang="ja-JP" smtClean="0"/>
              <a:t>4</a:t>
            </a:r>
            <a:r>
              <a:rPr lang="ja-JP" altLang="en-US" smtClean="0"/>
              <a:t>年間だと賃金は</a:t>
            </a:r>
            <a:r>
              <a:rPr lang="en-US" altLang="ja-JP" smtClean="0"/>
              <a:t>46%</a:t>
            </a:r>
            <a:r>
              <a:rPr lang="ja-JP" altLang="en-US" smtClean="0"/>
              <a:t>増える」</a:t>
            </a:r>
            <a:endParaRPr lang="en-US" altLang="ja-JP" smtClean="0"/>
          </a:p>
          <a:p>
            <a:pPr marL="379413" indent="-379413">
              <a:lnSpc>
                <a:spcPct val="110000"/>
              </a:lnSpc>
            </a:pPr>
            <a:r>
              <a:rPr lang="ja-JP" altLang="en-US" smtClean="0"/>
              <a:t>モデルは</a:t>
            </a:r>
            <a:r>
              <a:rPr lang="ja-JP" altLang="en-US" u="sng" smtClean="0">
                <a:solidFill>
                  <a:srgbClr val="FF0000"/>
                </a:solidFill>
              </a:rPr>
              <a:t>近似</a:t>
            </a:r>
            <a:r>
              <a:rPr lang="ja-JP" altLang="en-US" smtClean="0"/>
              <a:t>．データを使って確かめられる</a:t>
            </a:r>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898401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2020/6/17</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2</a:t>
            </a:r>
            <a:r>
              <a:rPr lang="ja-JP" altLang="en-US" sz="1400" smtClean="0">
                <a:latin typeface="Times New Roman" panose="02020603050405020304" pitchFamily="18" charset="0"/>
              </a:rPr>
              <a:t>　フリーライダー問題</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94456"/>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en-US" altLang="ja-JP" smtClean="0"/>
              <a:t>SNS</a:t>
            </a:r>
            <a:r>
              <a:rPr lang="ja-JP" altLang="en-US" smtClean="0"/>
              <a:t>の機会費用と規範的分析</a:t>
            </a:r>
            <a:endParaRPr lang="en-US" altLang="ja-JP" smtClean="0"/>
          </a:p>
          <a:p>
            <a:pPr>
              <a:lnSpc>
                <a:spcPct val="130000"/>
              </a:lnSpc>
              <a:defRPr/>
            </a:pPr>
            <a:r>
              <a:rPr lang="ja-JP" altLang="en-US" smtClean="0"/>
              <a:t>全体の望ましさとフリーライダー問題</a:t>
            </a:r>
            <a:endParaRPr lang="en-US" altLang="ja-JP" smtClean="0"/>
          </a:p>
          <a:p>
            <a:pPr>
              <a:lnSpc>
                <a:spcPct val="130000"/>
              </a:lnSpc>
              <a:defRPr/>
            </a:pPr>
            <a:r>
              <a:rPr lang="ja-JP" altLang="en-US" smtClean="0"/>
              <a:t>経験主義，因果関係</a:t>
            </a:r>
            <a:endParaRPr lang="en-US" altLang="ja-JP" smtClean="0"/>
          </a:p>
          <a:p>
            <a:pPr>
              <a:lnSpc>
                <a:spcPct val="130000"/>
              </a:lnSpc>
              <a:defRPr/>
            </a:pPr>
            <a:r>
              <a:rPr lang="ja-JP" altLang="en-US" smtClean="0"/>
              <a:t>役に立つ経済学</a:t>
            </a:r>
            <a:endParaRPr lang="en-US" altLang="ja-JP" smtClean="0"/>
          </a:p>
          <a:p>
            <a:pPr>
              <a:lnSpc>
                <a:spcPct val="130000"/>
              </a:lnSpc>
              <a:defRPr/>
            </a:pPr>
            <a:r>
              <a:rPr lang="ja-JP" altLang="en-US" smtClean="0"/>
              <a:t>大学進学は投資．投資は利益を得るか</a:t>
            </a:r>
            <a:endParaRPr lang="en-US" altLang="ja-JP" smtClean="0"/>
          </a:p>
          <a:p>
            <a:pPr>
              <a:lnSpc>
                <a:spcPct val="130000"/>
              </a:lnSpc>
              <a:defRPr/>
            </a:pPr>
            <a:r>
              <a:rPr lang="ja-JP" altLang="en-US" smtClean="0"/>
              <a:t>資格の価値</a:t>
            </a:r>
            <a:endParaRPr lang="en-US" altLang="ja-JP" smtClean="0"/>
          </a:p>
          <a:p>
            <a:pPr>
              <a:lnSpc>
                <a:spcPct val="130000"/>
              </a:lnSpc>
              <a:defRPr/>
            </a:pPr>
            <a:r>
              <a:rPr lang="ja-JP" altLang="en-US" smtClean="0"/>
              <a:t>仮定はモデル出発点</a:t>
            </a:r>
            <a:endParaRPr lang="en-US" altLang="ja-JP" smtClean="0"/>
          </a:p>
          <a:p>
            <a:pPr>
              <a:lnSpc>
                <a:spcPct val="130000"/>
              </a:lnSpc>
              <a:defRPr/>
            </a:pPr>
            <a:r>
              <a:rPr lang="ja-JP" altLang="en-US" smtClean="0"/>
              <a:t>データはモデルを検証</a:t>
            </a:r>
            <a:endParaRPr lang="en-US" altLang="ja-JP" smtClean="0"/>
          </a:p>
          <a:p>
            <a:pPr>
              <a:lnSpc>
                <a:spcPct val="130000"/>
              </a:lnSpc>
              <a:defRPr/>
            </a:pP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16306</TotalTime>
  <Words>737</Words>
  <Application>Microsoft Office PowerPoint</Application>
  <PresentationFormat>ユーザー設定</PresentationFormat>
  <Paragraphs>99</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ゴシック</vt:lpstr>
      <vt:lpstr>Arial</vt:lpstr>
      <vt:lpstr>Calibri</vt:lpstr>
      <vt:lpstr>Times New Roman</vt:lpstr>
      <vt:lpstr>Wingdings</vt:lpstr>
      <vt:lpstr>Default Design</vt:lpstr>
      <vt:lpstr>デザインの設定</vt:lpstr>
      <vt:lpstr>ミクロ経済学I  フリーライダー問題</vt:lpstr>
      <vt:lpstr>講義の進め方．使い方</vt:lpstr>
      <vt:lpstr>SNSには隠れた費用がある，それで</vt:lpstr>
      <vt:lpstr>個人の最適化は全体の最適を意味しない</vt:lpstr>
      <vt:lpstr>経験主義，役に立つ経済学</vt:lpstr>
      <vt:lpstr>大学は進学する価値はあるか</vt:lpstr>
      <vt:lpstr>経済モデル</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527</cp:revision>
  <cp:lastPrinted>2017-04-12T01:17:40Z</cp:lastPrinted>
  <dcterms:created xsi:type="dcterms:W3CDTF">2004-05-06T09:28:21Z</dcterms:created>
  <dcterms:modified xsi:type="dcterms:W3CDTF">2020-06-19T13:18:07Z</dcterms:modified>
</cp:coreProperties>
</file>